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8"/>
  </p:notesMasterIdLst>
  <p:sldIdLst>
    <p:sldId id="256" r:id="rId2"/>
    <p:sldId id="321" r:id="rId3"/>
    <p:sldId id="324" r:id="rId4"/>
    <p:sldId id="325" r:id="rId5"/>
    <p:sldId id="326" r:id="rId6"/>
    <p:sldId id="327" r:id="rId7"/>
  </p:sldIdLst>
  <p:sldSz cx="9144000" cy="5143500" type="screen16x9"/>
  <p:notesSz cx="6858000" cy="9144000"/>
  <p:embeddedFontLst>
    <p:embeddedFont>
      <p:font typeface="Source Sans Pro" panose="020B0503030403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B2AE32-5F83-4F36-B0C4-EC3A7E9488D7}">
  <a:tblStyle styleId="{5DB2AE32-5F83-4F36-B0C4-EC3A7E9488D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07BAB3E-7E30-4776-B4C8-C32909BA5FB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00"/>
  </p:normalViewPr>
  <p:slideViewPr>
    <p:cSldViewPr snapToGrid="0" snapToObjects="1">
      <p:cViewPr varScale="1">
        <p:scale>
          <a:sx n="115" d="100"/>
          <a:sy n="115" d="100"/>
        </p:scale>
        <p:origin x="10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7434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450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58067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0312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039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solidFill>
          <a:schemeClr val="lt1"/>
        </a:solidFill>
        <a:effectLst/>
      </p:bgPr>
    </p:bg>
    <p:spTree>
      <p:nvGrpSpPr>
        <p:cNvPr id="1" name="Shape 29"/>
        <p:cNvGrpSpPr/>
        <p:nvPr/>
      </p:nvGrpSpPr>
      <p:grpSpPr>
        <a:xfrm>
          <a:off x="0" y="0"/>
          <a:ext cx="0" cy="0"/>
          <a:chOff x="0" y="0"/>
          <a:chExt cx="0" cy="0"/>
        </a:xfrm>
      </p:grpSpPr>
      <p:sp>
        <p:nvSpPr>
          <p:cNvPr id="30" name="Google Shape;30;p6"/>
          <p:cNvSpPr/>
          <p:nvPr/>
        </p:nvSpPr>
        <p:spPr>
          <a:xfrm>
            <a:off x="132602" y="998975"/>
            <a:ext cx="8878800" cy="4018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6"/>
          <p:cNvGrpSpPr/>
          <p:nvPr/>
        </p:nvGrpSpPr>
        <p:grpSpPr>
          <a:xfrm>
            <a:off x="132394" y="126350"/>
            <a:ext cx="8878501" cy="972488"/>
            <a:chOff x="180850" y="168450"/>
            <a:chExt cx="8781900" cy="1296650"/>
          </a:xfrm>
        </p:grpSpPr>
        <p:sp>
          <p:nvSpPr>
            <p:cNvPr id="32" name="Google Shape;32;p6"/>
            <p:cNvSpPr/>
            <p:nvPr/>
          </p:nvSpPr>
          <p:spPr>
            <a:xfrm>
              <a:off x="180850" y="168450"/>
              <a:ext cx="8781900" cy="97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rot="5400000">
              <a:off x="904149" y="1053500"/>
              <a:ext cx="442800" cy="3804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p:nvPr/>
          </p:nvSpPr>
          <p:spPr>
            <a:xfrm>
              <a:off x="328185" y="341583"/>
              <a:ext cx="8487000" cy="627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6"/>
          <p:cNvSpPr txBox="1">
            <a:spLocks noGrp="1"/>
          </p:cNvSpPr>
          <p:nvPr>
            <p:ph type="title"/>
          </p:nvPr>
        </p:nvSpPr>
        <p:spPr>
          <a:xfrm>
            <a:off x="832475" y="126338"/>
            <a:ext cx="7951800" cy="730200"/>
          </a:xfrm>
          <a:prstGeom prst="rect">
            <a:avLst/>
          </a:prstGeom>
        </p:spPr>
        <p:txBody>
          <a:bodyPr spcFirstLastPara="1" wrap="square" lIns="91425" tIns="91425" rIns="91425" bIns="91425" anchor="ctr" anchorCtr="0">
            <a:noAutofit/>
          </a:bodyPr>
          <a:lstStyle>
            <a:lvl1pPr lvl="0" algn="l">
              <a:spcBef>
                <a:spcPts val="0"/>
              </a:spcBef>
              <a:spcAft>
                <a:spcPts val="0"/>
              </a:spcAft>
              <a:buSzPts val="2400"/>
              <a:buNone/>
              <a:defRPr/>
            </a:lvl1pPr>
            <a:lvl2pPr lvl="1" algn="l">
              <a:spcBef>
                <a:spcPts val="0"/>
              </a:spcBef>
              <a:spcAft>
                <a:spcPts val="0"/>
              </a:spcAft>
              <a:buSzPts val="2400"/>
              <a:buNone/>
              <a:defRPr/>
            </a:lvl2pPr>
            <a:lvl3pPr lvl="2" algn="l">
              <a:spcBef>
                <a:spcPts val="0"/>
              </a:spcBef>
              <a:spcAft>
                <a:spcPts val="0"/>
              </a:spcAft>
              <a:buSzPts val="2400"/>
              <a:buNone/>
              <a:defRPr/>
            </a:lvl3pPr>
            <a:lvl4pPr lvl="3" algn="l">
              <a:spcBef>
                <a:spcPts val="0"/>
              </a:spcBef>
              <a:spcAft>
                <a:spcPts val="0"/>
              </a:spcAft>
              <a:buSzPts val="2400"/>
              <a:buNone/>
              <a:defRPr/>
            </a:lvl4pPr>
            <a:lvl5pPr lvl="4" algn="l">
              <a:spcBef>
                <a:spcPts val="0"/>
              </a:spcBef>
              <a:spcAft>
                <a:spcPts val="0"/>
              </a:spcAft>
              <a:buSzPts val="2400"/>
              <a:buNone/>
              <a:defRPr/>
            </a:lvl5pPr>
            <a:lvl6pPr lvl="5" algn="l">
              <a:spcBef>
                <a:spcPts val="0"/>
              </a:spcBef>
              <a:spcAft>
                <a:spcPts val="0"/>
              </a:spcAft>
              <a:buSzPts val="2400"/>
              <a:buNone/>
              <a:defRPr/>
            </a:lvl6pPr>
            <a:lvl7pPr lvl="6" algn="l">
              <a:spcBef>
                <a:spcPts val="0"/>
              </a:spcBef>
              <a:spcAft>
                <a:spcPts val="0"/>
              </a:spcAft>
              <a:buSzPts val="2400"/>
              <a:buNone/>
              <a:defRPr/>
            </a:lvl7pPr>
            <a:lvl8pPr lvl="7" algn="l">
              <a:spcBef>
                <a:spcPts val="0"/>
              </a:spcBef>
              <a:spcAft>
                <a:spcPts val="0"/>
              </a:spcAft>
              <a:buSzPts val="2400"/>
              <a:buNone/>
              <a:defRPr/>
            </a:lvl8pPr>
            <a:lvl9pPr lvl="8" algn="l">
              <a:spcBef>
                <a:spcPts val="0"/>
              </a:spcBef>
              <a:spcAft>
                <a:spcPts val="0"/>
              </a:spcAft>
              <a:buSzPts val="2400"/>
              <a:buNone/>
              <a:defRPr/>
            </a:lvl9pPr>
          </a:lstStyle>
          <a:p>
            <a:endParaRPr/>
          </a:p>
        </p:txBody>
      </p:sp>
      <p:sp>
        <p:nvSpPr>
          <p:cNvPr id="36" name="Google Shape;36;p6"/>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7" name="Google Shape;37;p6"/>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8250" y="0"/>
            <a:ext cx="9152400" cy="5143500"/>
          </a:xfrm>
          <a:prstGeom prst="frame">
            <a:avLst>
              <a:gd name="adj1" fmla="val 2412"/>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accent3"/>
              </a:buClr>
              <a:buSzPts val="4800"/>
              <a:buNone/>
              <a:defRPr sz="4800">
                <a:solidFill>
                  <a:schemeClr val="accent3"/>
                </a:solidFill>
              </a:defRPr>
            </a:lvl1pPr>
            <a:lvl2pPr lvl="1" algn="ctr">
              <a:spcBef>
                <a:spcPts val="0"/>
              </a:spcBef>
              <a:spcAft>
                <a:spcPts val="0"/>
              </a:spcAft>
              <a:buClr>
                <a:schemeClr val="accent3"/>
              </a:buClr>
              <a:buSzPts val="4800"/>
              <a:buNone/>
              <a:defRPr sz="4800">
                <a:solidFill>
                  <a:schemeClr val="accent3"/>
                </a:solidFill>
              </a:defRPr>
            </a:lvl2pPr>
            <a:lvl3pPr lvl="2" algn="ctr">
              <a:spcBef>
                <a:spcPts val="0"/>
              </a:spcBef>
              <a:spcAft>
                <a:spcPts val="0"/>
              </a:spcAft>
              <a:buClr>
                <a:schemeClr val="accent3"/>
              </a:buClr>
              <a:buSzPts val="4800"/>
              <a:buNone/>
              <a:defRPr sz="4800">
                <a:solidFill>
                  <a:schemeClr val="accent3"/>
                </a:solidFill>
              </a:defRPr>
            </a:lvl3pPr>
            <a:lvl4pPr lvl="3" algn="ctr">
              <a:spcBef>
                <a:spcPts val="0"/>
              </a:spcBef>
              <a:spcAft>
                <a:spcPts val="0"/>
              </a:spcAft>
              <a:buClr>
                <a:schemeClr val="accent3"/>
              </a:buClr>
              <a:buSzPts val="4800"/>
              <a:buNone/>
              <a:defRPr sz="4800">
                <a:solidFill>
                  <a:schemeClr val="accent3"/>
                </a:solidFill>
              </a:defRPr>
            </a:lvl4pPr>
            <a:lvl5pPr lvl="4" algn="ctr">
              <a:spcBef>
                <a:spcPts val="0"/>
              </a:spcBef>
              <a:spcAft>
                <a:spcPts val="0"/>
              </a:spcAft>
              <a:buClr>
                <a:schemeClr val="accent3"/>
              </a:buClr>
              <a:buSzPts val="4800"/>
              <a:buNone/>
              <a:defRPr sz="4800">
                <a:solidFill>
                  <a:schemeClr val="accent3"/>
                </a:solidFill>
              </a:defRPr>
            </a:lvl5pPr>
            <a:lvl6pPr lvl="5" algn="ctr">
              <a:spcBef>
                <a:spcPts val="0"/>
              </a:spcBef>
              <a:spcAft>
                <a:spcPts val="0"/>
              </a:spcAft>
              <a:buClr>
                <a:schemeClr val="accent3"/>
              </a:buClr>
              <a:buSzPts val="4800"/>
              <a:buNone/>
              <a:defRPr sz="4800">
                <a:solidFill>
                  <a:schemeClr val="accent3"/>
                </a:solidFill>
              </a:defRPr>
            </a:lvl6pPr>
            <a:lvl7pPr lvl="6" algn="ctr">
              <a:spcBef>
                <a:spcPts val="0"/>
              </a:spcBef>
              <a:spcAft>
                <a:spcPts val="0"/>
              </a:spcAft>
              <a:buClr>
                <a:schemeClr val="accent3"/>
              </a:buClr>
              <a:buSzPts val="4800"/>
              <a:buNone/>
              <a:defRPr sz="4800">
                <a:solidFill>
                  <a:schemeClr val="accent3"/>
                </a:solidFill>
              </a:defRPr>
            </a:lvl7pPr>
            <a:lvl8pPr lvl="7" algn="ctr">
              <a:spcBef>
                <a:spcPts val="0"/>
              </a:spcBef>
              <a:spcAft>
                <a:spcPts val="0"/>
              </a:spcAft>
              <a:buClr>
                <a:schemeClr val="accent3"/>
              </a:buClr>
              <a:buSzPts val="4800"/>
              <a:buNone/>
              <a:defRPr sz="4800">
                <a:solidFill>
                  <a:schemeClr val="accent3"/>
                </a:solidFill>
              </a:defRPr>
            </a:lvl8pPr>
            <a:lvl9pPr lvl="8" algn="ctr">
              <a:spcBef>
                <a:spcPts val="0"/>
              </a:spcBef>
              <a:spcAft>
                <a:spcPts val="0"/>
              </a:spcAft>
              <a:buClr>
                <a:schemeClr val="accent3"/>
              </a:buClr>
              <a:buSzPts val="4800"/>
              <a:buNone/>
              <a:defRPr sz="4800">
                <a:solidFill>
                  <a:schemeClr val="accent3"/>
                </a:solidFill>
              </a:defRPr>
            </a:lvl9pPr>
          </a:lstStyle>
          <a:p>
            <a:endParaRPr/>
          </a:p>
        </p:txBody>
      </p:sp>
      <p:sp>
        <p:nvSpPr>
          <p:cNvPr id="12" name="Google Shape;12;p2"/>
          <p:cNvSpPr/>
          <p:nvPr/>
        </p:nvSpPr>
        <p:spPr>
          <a:xfrm>
            <a:off x="3855150" y="1151950"/>
            <a:ext cx="1433700" cy="944700"/>
          </a:xfrm>
          <a:prstGeom prst="wedgeRectCallout">
            <a:avLst>
              <a:gd name="adj1" fmla="val 8366"/>
              <a:gd name="adj2" fmla="val 80819"/>
            </a:avLst>
          </a:prstGeom>
          <a:noFill/>
          <a:ln w="114300" cap="flat" cmpd="sng">
            <a:solidFill>
              <a:schemeClr val="accent3"/>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74541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0050" y="205988"/>
            <a:ext cx="7383900" cy="857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1pPr>
            <a:lvl2pPr lvl="1"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2pPr>
            <a:lvl3pPr lvl="2"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3pPr>
            <a:lvl4pPr lvl="3"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4pPr>
            <a:lvl5pPr lvl="4"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5pPr>
            <a:lvl6pPr lvl="5"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6pPr>
            <a:lvl7pPr lvl="6"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7pPr>
            <a:lvl8pPr lvl="7"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8pPr>
            <a:lvl9pPr lvl="8"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9pPr>
          </a:lstStyle>
          <a:p>
            <a:endParaRPr/>
          </a:p>
        </p:txBody>
      </p:sp>
      <p:sp>
        <p:nvSpPr>
          <p:cNvPr id="7" name="Google Shape;7;p1"/>
          <p:cNvSpPr txBox="1">
            <a:spLocks noGrp="1"/>
          </p:cNvSpPr>
          <p:nvPr>
            <p:ph type="body" idx="1"/>
          </p:nvPr>
        </p:nvSpPr>
        <p:spPr>
          <a:xfrm>
            <a:off x="880050" y="1200157"/>
            <a:ext cx="7383900" cy="3725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4pPr>
            <a:lvl5pPr marL="2286000" lvl="4"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5pPr>
            <a:lvl6pPr marL="2743200" lvl="5"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6pPr>
            <a:lvl7pPr marL="3200400" lvl="6"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7pPr>
            <a:lvl8pPr marL="3657600" lvl="7"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8pPr>
            <a:lvl9pPr marL="4114800" lvl="8"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4297650" y="4673651"/>
            <a:ext cx="548700" cy="393600"/>
          </a:xfrm>
          <a:prstGeom prst="rect">
            <a:avLst/>
          </a:prstGeom>
          <a:noFill/>
          <a:ln>
            <a:noFill/>
          </a:ln>
        </p:spPr>
        <p:txBody>
          <a:bodyPr spcFirstLastPara="1" wrap="square" lIns="91425" tIns="91425" rIns="91425" bIns="91425" anchor="t" anchorCtr="0">
            <a:noAutofit/>
          </a:bodyPr>
          <a:lstStyle>
            <a:lvl1pPr lvl="0" algn="ctr">
              <a:buNone/>
              <a:defRPr sz="1100">
                <a:solidFill>
                  <a:schemeClr val="dk1"/>
                </a:solidFill>
                <a:latin typeface="Source Sans Pro"/>
                <a:ea typeface="Source Sans Pro"/>
                <a:cs typeface="Source Sans Pro"/>
                <a:sym typeface="Source Sans Pro"/>
              </a:defRPr>
            </a:lvl1pPr>
            <a:lvl2pPr lvl="1" algn="ctr">
              <a:buNone/>
              <a:defRPr sz="1100">
                <a:solidFill>
                  <a:schemeClr val="dk1"/>
                </a:solidFill>
                <a:latin typeface="Source Sans Pro"/>
                <a:ea typeface="Source Sans Pro"/>
                <a:cs typeface="Source Sans Pro"/>
                <a:sym typeface="Source Sans Pro"/>
              </a:defRPr>
            </a:lvl2pPr>
            <a:lvl3pPr lvl="2" algn="ctr">
              <a:buNone/>
              <a:defRPr sz="1100">
                <a:solidFill>
                  <a:schemeClr val="dk1"/>
                </a:solidFill>
                <a:latin typeface="Source Sans Pro"/>
                <a:ea typeface="Source Sans Pro"/>
                <a:cs typeface="Source Sans Pro"/>
                <a:sym typeface="Source Sans Pro"/>
              </a:defRPr>
            </a:lvl3pPr>
            <a:lvl4pPr lvl="3" algn="ctr">
              <a:buNone/>
              <a:defRPr sz="1100">
                <a:solidFill>
                  <a:schemeClr val="dk1"/>
                </a:solidFill>
                <a:latin typeface="Source Sans Pro"/>
                <a:ea typeface="Source Sans Pro"/>
                <a:cs typeface="Source Sans Pro"/>
                <a:sym typeface="Source Sans Pro"/>
              </a:defRPr>
            </a:lvl4pPr>
            <a:lvl5pPr lvl="4" algn="ctr">
              <a:buNone/>
              <a:defRPr sz="1100">
                <a:solidFill>
                  <a:schemeClr val="dk1"/>
                </a:solidFill>
                <a:latin typeface="Source Sans Pro"/>
                <a:ea typeface="Source Sans Pro"/>
                <a:cs typeface="Source Sans Pro"/>
                <a:sym typeface="Source Sans Pro"/>
              </a:defRPr>
            </a:lvl5pPr>
            <a:lvl6pPr lvl="5" algn="ctr">
              <a:buNone/>
              <a:defRPr sz="1100">
                <a:solidFill>
                  <a:schemeClr val="dk1"/>
                </a:solidFill>
                <a:latin typeface="Source Sans Pro"/>
                <a:ea typeface="Source Sans Pro"/>
                <a:cs typeface="Source Sans Pro"/>
                <a:sym typeface="Source Sans Pro"/>
              </a:defRPr>
            </a:lvl6pPr>
            <a:lvl7pPr lvl="6" algn="ctr">
              <a:buNone/>
              <a:defRPr sz="1100">
                <a:solidFill>
                  <a:schemeClr val="dk1"/>
                </a:solidFill>
                <a:latin typeface="Source Sans Pro"/>
                <a:ea typeface="Source Sans Pro"/>
                <a:cs typeface="Source Sans Pro"/>
                <a:sym typeface="Source Sans Pro"/>
              </a:defRPr>
            </a:lvl7pPr>
            <a:lvl8pPr lvl="7" algn="ctr">
              <a:buNone/>
              <a:defRPr sz="1100">
                <a:solidFill>
                  <a:schemeClr val="dk1"/>
                </a:solidFill>
                <a:latin typeface="Source Sans Pro"/>
                <a:ea typeface="Source Sans Pro"/>
                <a:cs typeface="Source Sans Pro"/>
                <a:sym typeface="Source Sans Pro"/>
              </a:defRPr>
            </a:lvl8pPr>
            <a:lvl9pPr lvl="8" algn="ctr">
              <a:buNone/>
              <a:defRPr sz="1100">
                <a:solidFill>
                  <a:schemeClr val="dk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2" r:id="rId1"/>
    <p:sldLayoutId id="2147483663"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IT" sz="4000" dirty="0"/>
              <a:t>Gli incentivi alla partecipazione politica </a:t>
            </a:r>
            <a:br>
              <a:rPr lang="it-IT" sz="4000" dirty="0"/>
            </a:br>
            <a:r>
              <a:rPr lang="it-IT" sz="2800" dirty="0"/>
              <a:t>(partiti, movimenti, gruppi, eccetera)</a:t>
            </a:r>
            <a:br>
              <a:rPr lang="it-IT" sz="2800" dirty="0"/>
            </a:br>
            <a:endParaRPr lang="it-IT" sz="28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a:t>Ci </a:t>
            </a:r>
            <a:r>
              <a:rPr lang="en-GB" sz="2100" dirty="0" err="1"/>
              <a:t>sono</a:t>
            </a:r>
            <a:r>
              <a:rPr lang="en-GB" sz="2100" dirty="0"/>
              <a:t> </a:t>
            </a:r>
            <a:r>
              <a:rPr lang="en-GB" sz="2100" dirty="0" err="1"/>
              <a:t>diversi</a:t>
            </a:r>
            <a:r>
              <a:rPr lang="en-GB" sz="2100" dirty="0"/>
              <a:t> </a:t>
            </a:r>
            <a:r>
              <a:rPr lang="en-GB" sz="2100" dirty="0" err="1"/>
              <a:t>incentivi</a:t>
            </a:r>
            <a:r>
              <a:rPr lang="en-GB" sz="2100" dirty="0"/>
              <a:t> </a:t>
            </a:r>
            <a:r>
              <a:rPr lang="en-GB" sz="2100" dirty="0" err="1"/>
              <a:t>possibili</a:t>
            </a:r>
            <a:r>
              <a:rPr lang="en-GB" sz="2100" dirty="0"/>
              <a:t> per la </a:t>
            </a:r>
            <a:r>
              <a:rPr lang="en-GB" sz="2100" dirty="0" err="1"/>
              <a:t>partecipazione</a:t>
            </a:r>
            <a:r>
              <a:rPr lang="en-GB" sz="2100" dirty="0"/>
              <a:t> </a:t>
            </a:r>
            <a:r>
              <a:rPr lang="en-GB" sz="2100" dirty="0" err="1"/>
              <a:t>politica</a:t>
            </a:r>
            <a:endParaRPr lang="en-GB" sz="21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dirty="0"/>
              <a:t>Incentivi materiali</a:t>
            </a:r>
          </a:p>
          <a:p>
            <a:pPr>
              <a:spcBef>
                <a:spcPts val="0"/>
              </a:spcBef>
            </a:pPr>
            <a:r>
              <a:rPr lang="it-IT" dirty="0"/>
              <a:t>Incentivi di scopo</a:t>
            </a:r>
          </a:p>
          <a:p>
            <a:pPr>
              <a:spcBef>
                <a:spcPts val="0"/>
              </a:spcBef>
            </a:pPr>
            <a:r>
              <a:rPr lang="it-IT" dirty="0"/>
              <a:t>Incentivi personali</a:t>
            </a:r>
          </a:p>
          <a:p>
            <a:pPr>
              <a:spcBef>
                <a:spcPts val="0"/>
              </a:spcBef>
            </a:pPr>
            <a:r>
              <a:rPr lang="it-IT" dirty="0"/>
              <a:t>Incentivi comunitari</a:t>
            </a:r>
          </a:p>
          <a:p>
            <a:pPr marL="76200" indent="0">
              <a:spcBef>
                <a:spcPts val="0"/>
              </a:spcBef>
              <a:buNone/>
            </a:pPr>
            <a:endParaRPr lang="it-IT" dirty="0"/>
          </a:p>
          <a:p>
            <a:pPr marL="76200" indent="0">
              <a:spcBef>
                <a:spcPts val="0"/>
              </a:spcBef>
              <a:buNone/>
            </a:pPr>
            <a:r>
              <a:rPr lang="it-IT" dirty="0"/>
              <a:t>(Albertazzi 2016, rielaborazione da Clark &amp; Wilson 1961)</a:t>
            </a:r>
          </a:p>
          <a:p>
            <a:pPr marL="76200" indent="0">
              <a:spcBef>
                <a:spcPts val="0"/>
              </a:spcBef>
              <a:buNone/>
            </a:pPr>
            <a:endParaRPr lang="it-IT"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18637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a:t>
            </a:r>
            <a:r>
              <a:rPr lang="en-GB" sz="2200" dirty="0" err="1"/>
              <a:t>materiali</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Quando una persona si iscrive per iniziare una carriera politica, per ottenere benefici per i suoi affari (es. imprenditori) o per ottenere qualcosa in termine materiale o monetario. Il «guadagno» deve andare all'individuo (es. networking, trovare lavoro, ricevere beni materiali, ecc.).</a:t>
            </a:r>
          </a:p>
          <a:p>
            <a:pPr>
              <a:spcBef>
                <a:spcPts val="0"/>
              </a:spcBef>
            </a:pPr>
            <a:r>
              <a:rPr lang="it-IT" sz="2200" dirty="0"/>
              <a:t>Ciò distingue questi incentivi da quelli di scopo (o «propositivi»), dove, per esempio, la "costruzione di migliori infrastrutture", o "l'investimento nell'istruzione" è coerente con ideologie/politiche con cui si è d'accordo, tuttavia ha un impatto sulla vita di un'intera comunità)</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059132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di </a:t>
            </a:r>
            <a:r>
              <a:rPr lang="en-GB" sz="2200" dirty="0" err="1"/>
              <a:t>scopo</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Una persona si iscrive perché crede in certe idee, è d'accordo con politiche specifiche, vuole modellare, influenzare, cambiare la politica in modo coerente con una certa ideologia, con un certo modo di pensare, oppure perché si è stancata della «solita» politica.</a:t>
            </a:r>
          </a:p>
          <a:p>
            <a:pPr>
              <a:spcBef>
                <a:spcPts val="0"/>
              </a:spcBef>
            </a:pPr>
            <a:r>
              <a:rPr lang="it-IT" sz="2200" dirty="0"/>
              <a:t>Per fare qualcosa, cambiare qualcosa, incidere.</a:t>
            </a:r>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913582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a:t>
            </a:r>
            <a:r>
              <a:rPr lang="en-GB" sz="2200" dirty="0" err="1"/>
              <a:t>personali</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Quando una persona si iscrive per cercare una gratificazione personale; crescita individuale; sviluppo intellettuale; autostima ecc. </a:t>
            </a:r>
          </a:p>
          <a:p>
            <a:pPr>
              <a:spcBef>
                <a:spcPts val="0"/>
              </a:spcBef>
            </a:pPr>
            <a:r>
              <a:rPr lang="it-IT" sz="2200" dirty="0"/>
              <a:t>In modo analogo agli incentivi «materiali» il beneficio va ad un individuo; tuttavia, in questo caso il guadagno non è materiale. </a:t>
            </a:r>
          </a:p>
          <a:p>
            <a:pPr>
              <a:spcBef>
                <a:spcPts val="0"/>
              </a:spcBef>
            </a:pPr>
            <a:r>
              <a:rPr lang="it-IT" sz="2200" dirty="0"/>
              <a:t>Una persona vede, ad esempio, la sua vita e il suo senso di identità modellato dall'attivismo e della partecipazione politica che fornisce «appagamento», «soddisfazione», se non addirittura «una ragione di vita». </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288353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err="1"/>
              <a:t>Esempi</a:t>
            </a:r>
            <a:r>
              <a:rPr lang="en-GB" sz="2100" dirty="0"/>
              <a:t> </a:t>
            </a:r>
            <a:r>
              <a:rPr lang="en-GB" sz="2100" dirty="0" err="1"/>
              <a:t>dall’iscrizione</a:t>
            </a:r>
            <a:r>
              <a:rPr lang="en-GB" sz="2100" dirty="0"/>
              <a:t> a un </a:t>
            </a:r>
            <a:r>
              <a:rPr lang="en-GB" sz="2100" dirty="0" err="1"/>
              <a:t>partito</a:t>
            </a:r>
            <a:r>
              <a:rPr lang="en-GB" sz="2100" dirty="0"/>
              <a:t> politico: </a:t>
            </a:r>
            <a:r>
              <a:rPr lang="en-GB" sz="2100" dirty="0" err="1"/>
              <a:t>incentivi</a:t>
            </a:r>
            <a:r>
              <a:rPr lang="en-GB" sz="2100" dirty="0"/>
              <a:t> </a:t>
            </a:r>
            <a:r>
              <a:rPr lang="en-GB" sz="2100" dirty="0" err="1"/>
              <a:t>comunitari</a:t>
            </a:r>
            <a:endParaRPr lang="en-GB" sz="21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Una persona si iscrive nella speranza di diventare parte di una comunità, una squadra vincente, "una famiglia", del piacere di passare del tempo con gli amici, di frequentare persone che la pensano come loro, ecc.</a:t>
            </a:r>
          </a:p>
          <a:p>
            <a:pPr>
              <a:spcBef>
                <a:spcPts val="0"/>
              </a:spcBef>
            </a:pPr>
            <a:r>
              <a:rPr lang="it-IT" sz="2200" dirty="0"/>
              <a:t>Comunità di individui che la pensano allo stesso modo - fornendo così una nuova "famiglia" agli attivisti.</a:t>
            </a:r>
          </a:p>
          <a:p>
            <a:pPr>
              <a:spcBef>
                <a:spcPts val="0"/>
              </a:spcBef>
            </a:pPr>
            <a:r>
              <a:rPr lang="it-IT" sz="2200" dirty="0"/>
              <a:t>Pertanto, gli incentivi comunitari riguardano la ricerca di un luogo per la manifestazione dell'identità di una persona e la capacità di inserire tale identità all'interno di una comunità più ampia, con la quale si condividono valori e credenze.</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6</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559600223"/>
      </p:ext>
    </p:extLst>
  </p:cSld>
  <p:clrMapOvr>
    <a:masterClrMapping/>
  </p:clrMapOvr>
</p:sld>
</file>

<file path=ppt/theme/theme1.xml><?xml version="1.0" encoding="utf-8"?>
<a:theme xmlns:a="http://schemas.openxmlformats.org/drawingml/2006/main" name="Benedick template">
  <a:themeElements>
    <a:clrScheme name="Custom 347">
      <a:dk1>
        <a:srgbClr val="2F3848"/>
      </a:dk1>
      <a:lt1>
        <a:srgbClr val="FFFFFF"/>
      </a:lt1>
      <a:dk2>
        <a:srgbClr val="6A717C"/>
      </a:dk2>
      <a:lt2>
        <a:srgbClr val="EFEFEF"/>
      </a:lt2>
      <a:accent1>
        <a:srgbClr val="00C5B9"/>
      </a:accent1>
      <a:accent2>
        <a:srgbClr val="6CF3CE"/>
      </a:accent2>
      <a:accent3>
        <a:srgbClr val="F05768"/>
      </a:accent3>
      <a:accent4>
        <a:srgbClr val="FD8E80"/>
      </a:accent4>
      <a:accent5>
        <a:srgbClr val="2F3848"/>
      </a:accent5>
      <a:accent6>
        <a:srgbClr val="6A717C"/>
      </a:accent6>
      <a:hlink>
        <a:srgbClr val="0097A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7451F492845C84DA18EFF9A188B9BAA" ma:contentTypeVersion="2" ma:contentTypeDescription="Creare un nuovo documento." ma:contentTypeScope="" ma:versionID="7d5b27d26330a23e44169b356011d918">
  <xsd:schema xmlns:xsd="http://www.w3.org/2001/XMLSchema" xmlns:xs="http://www.w3.org/2001/XMLSchema" xmlns:p="http://schemas.microsoft.com/office/2006/metadata/properties" xmlns:ns2="8f252208-b4f6-4f17-8deb-824ca8349c4a" targetNamespace="http://schemas.microsoft.com/office/2006/metadata/properties" ma:root="true" ma:fieldsID="a73c619b30d429bbfc542cc05785fc6d" ns2:_="">
    <xsd:import namespace="8f252208-b4f6-4f17-8deb-824ca8349c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252208-b4f6-4f17-8deb-824ca8349c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31B3D5-B514-4714-8AA0-379002657D05}"/>
</file>

<file path=customXml/itemProps2.xml><?xml version="1.0" encoding="utf-8"?>
<ds:datastoreItem xmlns:ds="http://schemas.openxmlformats.org/officeDocument/2006/customXml" ds:itemID="{1161B138-E655-4278-9B23-415BF3BC0725}"/>
</file>

<file path=customXml/itemProps3.xml><?xml version="1.0" encoding="utf-8"?>
<ds:datastoreItem xmlns:ds="http://schemas.openxmlformats.org/officeDocument/2006/customXml" ds:itemID="{BA01643F-7092-4AD6-A3A6-4B0225DBAB8F}"/>
</file>

<file path=docProps/app.xml><?xml version="1.0" encoding="utf-8"?>
<Properties xmlns="http://schemas.openxmlformats.org/officeDocument/2006/extended-properties" xmlns:vt="http://schemas.openxmlformats.org/officeDocument/2006/docPropsVTypes">
  <TotalTime>363</TotalTime>
  <Words>440</Words>
  <Application>Microsoft Macintosh PowerPoint</Application>
  <PresentationFormat>On-screen Show (16:9)</PresentationFormat>
  <Paragraphs>27</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Source Sans Pro</vt:lpstr>
      <vt:lpstr>Arial</vt:lpstr>
      <vt:lpstr>Benedick template</vt:lpstr>
      <vt:lpstr>Gli incentivi alla partecipazione politica  (partiti, movimenti, gruppi, eccetera) </vt:lpstr>
      <vt:lpstr>Ci sono diversi incentivi possibili per la partecipazione politica</vt:lpstr>
      <vt:lpstr>Esempi dall’iscrizione a un partito politico: incentivi materiali</vt:lpstr>
      <vt:lpstr>Esempi dall’iscrizione a un partito politico: incentivi di scopo</vt:lpstr>
      <vt:lpstr>Esempi dall’iscrizione a un partito politico: incentivi personali</vt:lpstr>
      <vt:lpstr>Esempi dall’iscrizione a un partito politico: incentivi comunitari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Scienza dell’Amministrazione Lezione introduttiva</dc:title>
  <cp:lastModifiedBy>Mattia Zulianello</cp:lastModifiedBy>
  <cp:revision>36</cp:revision>
  <dcterms:modified xsi:type="dcterms:W3CDTF">2021-10-14T22:10:42Z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0x01010097451F492845C84DA18EFF9A188B9BAA</vt:lpwstr>
  </property>
</Properties>
</file>