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fntdata" ContentType="application/x-fontdata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12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61" r:id="rId1"/>
  </p:sldMasterIdLst>
  <p:notesMasterIdLst>
    <p:notesMasterId r:id="rId19"/>
  </p:notesMasterIdLst>
  <p:sldIdLst>
    <p:sldId id="256" r:id="rId2"/>
    <p:sldId id="259" r:id="rId3"/>
    <p:sldId id="261" r:id="rId4"/>
    <p:sldId id="262" r:id="rId5"/>
    <p:sldId id="308" r:id="rId6"/>
    <p:sldId id="310" r:id="rId7"/>
    <p:sldId id="309" r:id="rId8"/>
    <p:sldId id="312" r:id="rId9"/>
    <p:sldId id="263" r:id="rId10"/>
    <p:sldId id="296" r:id="rId11"/>
    <p:sldId id="314" r:id="rId12"/>
    <p:sldId id="313" r:id="rId13"/>
    <p:sldId id="297" r:id="rId14"/>
    <p:sldId id="315" r:id="rId15"/>
    <p:sldId id="316" r:id="rId16"/>
    <p:sldId id="317" r:id="rId17"/>
    <p:sldId id="318" r:id="rId18"/>
  </p:sldIdLst>
  <p:sldSz cx="9144000" cy="5143500" type="screen16x9"/>
  <p:notesSz cx="6858000" cy="9144000"/>
  <p:embeddedFontLst>
    <p:embeddedFont>
      <p:font typeface="Source Sans Pro" panose="020B0503030403020204" pitchFamily="34" charset="0"/>
      <p:regular r:id="rId20"/>
      <p:bold r:id="rId21"/>
      <p:italic r:id="rId22"/>
      <p:boldItalic r:id="rId2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DB2AE32-5F83-4F36-B0C4-EC3A7E9488D7}">
  <a:tblStyle styleId="{5DB2AE32-5F83-4F36-B0C4-EC3A7E9488D7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507BAB3E-7E30-4776-B4C8-C32909BA5FB1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39"/>
    <p:restoredTop sz="93282"/>
  </p:normalViewPr>
  <p:slideViewPr>
    <p:cSldViewPr snapToGrid="0" snapToObjects="1">
      <p:cViewPr varScale="1">
        <p:scale>
          <a:sx n="110" d="100"/>
          <a:sy n="110" d="100"/>
        </p:scale>
        <p:origin x="91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font" Target="fonts/font2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1.fntdata"/><Relationship Id="rId29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4.fntdata"/><Relationship Id="rId28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3.fntdata"/><Relationship Id="rId27" Type="http://schemas.openxmlformats.org/officeDocument/2006/relationships/tableStyles" Target="tableStyles.xml"/><Relationship Id="rId30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935155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558676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35ed75ccf_0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35ed75ccf_0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9186091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1538208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0456413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90481813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198818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35ed75ccf_0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35ed75ccf_0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786294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015208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602405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214486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35f391192_0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35f391192_0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-8250" y="0"/>
            <a:ext cx="9152400" cy="5143500"/>
          </a:xfrm>
          <a:prstGeom prst="frame">
            <a:avLst>
              <a:gd name="adj1" fmla="val 2412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1054325" y="2449025"/>
            <a:ext cx="7035300" cy="115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800"/>
              <a:buNone/>
              <a:defRPr sz="4800">
                <a:solidFill>
                  <a:schemeClr val="accent3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800"/>
              <a:buNone/>
              <a:defRPr sz="4800">
                <a:solidFill>
                  <a:schemeClr val="accent3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800"/>
              <a:buNone/>
              <a:defRPr sz="4800">
                <a:solidFill>
                  <a:schemeClr val="accent3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800"/>
              <a:buNone/>
              <a:defRPr sz="4800">
                <a:solidFill>
                  <a:schemeClr val="accent3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800"/>
              <a:buNone/>
              <a:defRPr sz="4800">
                <a:solidFill>
                  <a:schemeClr val="accent3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800"/>
              <a:buNone/>
              <a:defRPr sz="4800">
                <a:solidFill>
                  <a:schemeClr val="accent3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800"/>
              <a:buNone/>
              <a:defRPr sz="4800">
                <a:solidFill>
                  <a:schemeClr val="accent3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800"/>
              <a:buNone/>
              <a:defRPr sz="4800">
                <a:solidFill>
                  <a:schemeClr val="accent3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800"/>
              <a:buNone/>
              <a:defRPr sz="4800">
                <a:solidFill>
                  <a:schemeClr val="accent3"/>
                </a:solidFill>
              </a:defRPr>
            </a:lvl9pPr>
          </a:lstStyle>
          <a:p>
            <a:endParaRPr/>
          </a:p>
        </p:txBody>
      </p:sp>
      <p:sp>
        <p:nvSpPr>
          <p:cNvPr id="12" name="Google Shape;12;p2"/>
          <p:cNvSpPr/>
          <p:nvPr/>
        </p:nvSpPr>
        <p:spPr>
          <a:xfrm>
            <a:off x="3855150" y="1151950"/>
            <a:ext cx="1433700" cy="944700"/>
          </a:xfrm>
          <a:prstGeom prst="wedgeRectCallout">
            <a:avLst>
              <a:gd name="adj1" fmla="val 8366"/>
              <a:gd name="adj2" fmla="val 80819"/>
            </a:avLst>
          </a:prstGeom>
          <a:noFill/>
          <a:ln w="114300" cap="flat" cmpd="sng">
            <a:solidFill>
              <a:schemeClr val="accent3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 teal">
  <p:cSld name="TITLE_1">
    <p:bg>
      <p:bgPr>
        <a:solidFill>
          <a:schemeClr val="accent1"/>
        </a:solidFill>
        <a:effectLst/>
      </p:bgPr>
    </p:bg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/>
          <p:nvPr/>
        </p:nvSpPr>
        <p:spPr>
          <a:xfrm>
            <a:off x="-8250" y="0"/>
            <a:ext cx="9152400" cy="5143500"/>
          </a:xfrm>
          <a:prstGeom prst="frame">
            <a:avLst>
              <a:gd name="adj1" fmla="val 2412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ctrTitle"/>
          </p:nvPr>
        </p:nvSpPr>
        <p:spPr>
          <a:xfrm>
            <a:off x="665225" y="1513525"/>
            <a:ext cx="58803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ubTitle" idx="1"/>
          </p:nvPr>
        </p:nvSpPr>
        <p:spPr>
          <a:xfrm>
            <a:off x="854250" y="2941700"/>
            <a:ext cx="4738500" cy="745500"/>
          </a:xfrm>
          <a:prstGeom prst="rect">
            <a:avLst/>
          </a:prstGeom>
          <a:ln w="114300" cap="flat" cmpd="sng">
            <a:solidFill>
              <a:schemeClr val="lt1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Source Sans Pro"/>
              <a:buNone/>
              <a:defRPr sz="240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Source Sans Pro"/>
              <a:buNone/>
              <a:defRPr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Source Sans Pro"/>
              <a:buNone/>
              <a:defRPr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Source Sans Pro"/>
              <a:buNone/>
              <a:defRPr sz="240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Source Sans Pro"/>
              <a:buNone/>
              <a:defRPr sz="240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Source Sans Pro"/>
              <a:buNone/>
              <a:defRPr sz="240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Source Sans Pro"/>
              <a:buNone/>
              <a:defRPr sz="240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Source Sans Pro"/>
              <a:buNone/>
              <a:defRPr sz="240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Source Sans Pro"/>
              <a:buNone/>
              <a:defRPr sz="240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17" name="Google Shape;17;p3"/>
          <p:cNvSpPr/>
          <p:nvPr/>
        </p:nvSpPr>
        <p:spPr>
          <a:xfrm>
            <a:off x="1139933" y="2730544"/>
            <a:ext cx="274800" cy="2061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bg>
      <p:bgPr>
        <a:solidFill>
          <a:schemeClr val="lt1"/>
        </a:solidFill>
        <a:effectLst/>
      </p:bgPr>
    </p:bg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/>
          <p:nvPr/>
        </p:nvSpPr>
        <p:spPr>
          <a:xfrm>
            <a:off x="132602" y="998975"/>
            <a:ext cx="8878800" cy="40182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1" name="Google Shape;31;p6"/>
          <p:cNvGrpSpPr/>
          <p:nvPr/>
        </p:nvGrpSpPr>
        <p:grpSpPr>
          <a:xfrm>
            <a:off x="132394" y="126350"/>
            <a:ext cx="8878501" cy="972488"/>
            <a:chOff x="180850" y="168450"/>
            <a:chExt cx="8781900" cy="1296650"/>
          </a:xfrm>
        </p:grpSpPr>
        <p:sp>
          <p:nvSpPr>
            <p:cNvPr id="32" name="Google Shape;32;p6"/>
            <p:cNvSpPr/>
            <p:nvPr/>
          </p:nvSpPr>
          <p:spPr>
            <a:xfrm>
              <a:off x="180850" y="168450"/>
              <a:ext cx="8781900" cy="9735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6"/>
            <p:cNvSpPr/>
            <p:nvPr/>
          </p:nvSpPr>
          <p:spPr>
            <a:xfrm rot="5400000">
              <a:off x="904149" y="1053500"/>
              <a:ext cx="442800" cy="3804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6"/>
            <p:cNvSpPr/>
            <p:nvPr/>
          </p:nvSpPr>
          <p:spPr>
            <a:xfrm>
              <a:off x="328185" y="341583"/>
              <a:ext cx="8487000" cy="6273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5" name="Google Shape;35;p6"/>
          <p:cNvSpPr txBox="1">
            <a:spLocks noGrp="1"/>
          </p:cNvSpPr>
          <p:nvPr>
            <p:ph type="title"/>
          </p:nvPr>
        </p:nvSpPr>
        <p:spPr>
          <a:xfrm>
            <a:off x="832475" y="126338"/>
            <a:ext cx="7951800" cy="730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1"/>
          </p:nvPr>
        </p:nvSpPr>
        <p:spPr>
          <a:xfrm>
            <a:off x="753150" y="1200150"/>
            <a:ext cx="76377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SzPts val="2400"/>
              <a:buChar char="▪"/>
              <a:defRPr/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SzPts val="2400"/>
              <a:buChar char="▫"/>
              <a:defRPr/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sldNum" idx="12"/>
          </p:nvPr>
        </p:nvSpPr>
        <p:spPr>
          <a:xfrm>
            <a:off x="4297650" y="46736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bg>
      <p:bgPr>
        <a:solidFill>
          <a:schemeClr val="lt1"/>
        </a:solidFill>
        <a:effectLst/>
      </p:bgPr>
    </p:bg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7"/>
          <p:cNvSpPr/>
          <p:nvPr/>
        </p:nvSpPr>
        <p:spPr>
          <a:xfrm>
            <a:off x="132602" y="998975"/>
            <a:ext cx="8878800" cy="40182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0" name="Google Shape;40;p7"/>
          <p:cNvGrpSpPr/>
          <p:nvPr/>
        </p:nvGrpSpPr>
        <p:grpSpPr>
          <a:xfrm>
            <a:off x="132394" y="126350"/>
            <a:ext cx="8878501" cy="972488"/>
            <a:chOff x="180850" y="168450"/>
            <a:chExt cx="8781900" cy="1296650"/>
          </a:xfrm>
        </p:grpSpPr>
        <p:sp>
          <p:nvSpPr>
            <p:cNvPr id="41" name="Google Shape;41;p7"/>
            <p:cNvSpPr/>
            <p:nvPr/>
          </p:nvSpPr>
          <p:spPr>
            <a:xfrm>
              <a:off x="180850" y="168450"/>
              <a:ext cx="8781900" cy="9735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7"/>
            <p:cNvSpPr/>
            <p:nvPr/>
          </p:nvSpPr>
          <p:spPr>
            <a:xfrm rot="5400000">
              <a:off x="904149" y="1053500"/>
              <a:ext cx="442800" cy="3804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7"/>
            <p:cNvSpPr/>
            <p:nvPr/>
          </p:nvSpPr>
          <p:spPr>
            <a:xfrm>
              <a:off x="328185" y="341583"/>
              <a:ext cx="8487000" cy="6273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4" name="Google Shape;44;p7"/>
          <p:cNvSpPr txBox="1">
            <a:spLocks noGrp="1"/>
          </p:cNvSpPr>
          <p:nvPr>
            <p:ph type="title"/>
          </p:nvPr>
        </p:nvSpPr>
        <p:spPr>
          <a:xfrm>
            <a:off x="832475" y="126338"/>
            <a:ext cx="7951800" cy="730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3994500" cy="351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▪"/>
              <a:defRPr sz="2000"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000"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body" idx="2"/>
          </p:nvPr>
        </p:nvSpPr>
        <p:spPr>
          <a:xfrm>
            <a:off x="4692274" y="1200150"/>
            <a:ext cx="3994500" cy="351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▪"/>
              <a:defRPr sz="2000"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000"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sldNum" idx="12"/>
          </p:nvPr>
        </p:nvSpPr>
        <p:spPr>
          <a:xfrm>
            <a:off x="4297650" y="46736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pink">
  <p:cSld name="BLANK_1">
    <p:bg>
      <p:bgPr>
        <a:solidFill>
          <a:schemeClr val="accent3"/>
        </a:solidFill>
        <a:effectLst/>
      </p:bgPr>
    </p:bg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sldNum" idx="12"/>
          </p:nvPr>
        </p:nvSpPr>
        <p:spPr>
          <a:xfrm>
            <a:off x="4297650" y="46736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76" name="Google Shape;76;p12"/>
          <p:cNvSpPr/>
          <p:nvPr/>
        </p:nvSpPr>
        <p:spPr>
          <a:xfrm>
            <a:off x="-8250" y="0"/>
            <a:ext cx="9152400" cy="5143500"/>
          </a:xfrm>
          <a:prstGeom prst="frame">
            <a:avLst>
              <a:gd name="adj1" fmla="val 2412"/>
            </a:avLst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80050" y="205988"/>
            <a:ext cx="73839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Source Sans Pro"/>
              <a:buNone/>
              <a:defRPr sz="2400" b="1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Source Sans Pro"/>
              <a:buNone/>
              <a:defRPr sz="2400" b="1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Source Sans Pro"/>
              <a:buNone/>
              <a:defRPr sz="2400" b="1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Source Sans Pro"/>
              <a:buNone/>
              <a:defRPr sz="2400" b="1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Source Sans Pro"/>
              <a:buNone/>
              <a:defRPr sz="2400" b="1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Source Sans Pro"/>
              <a:buNone/>
              <a:defRPr sz="2400" b="1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Source Sans Pro"/>
              <a:buNone/>
              <a:defRPr sz="2400" b="1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Source Sans Pro"/>
              <a:buNone/>
              <a:defRPr sz="2400" b="1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Source Sans Pro"/>
              <a:buNone/>
              <a:defRPr sz="2400" b="1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80050" y="1200157"/>
            <a:ext cx="7383900" cy="37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Source Sans Pro"/>
              <a:buChar char="▪"/>
              <a:defRPr sz="24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Source Sans Pro"/>
              <a:buChar char="▫"/>
              <a:defRPr sz="24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■"/>
              <a:defRPr sz="24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●"/>
              <a:defRPr sz="24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○"/>
              <a:defRPr sz="24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■"/>
              <a:defRPr sz="24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●"/>
              <a:defRPr sz="24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○"/>
              <a:defRPr sz="24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■"/>
              <a:defRPr sz="24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4297650" y="46736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buNone/>
              <a:defRPr sz="11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 algn="ctr">
              <a:buNone/>
              <a:defRPr sz="11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 algn="ctr">
              <a:buNone/>
              <a:defRPr sz="11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 algn="ctr">
              <a:buNone/>
              <a:defRPr sz="11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 algn="ctr">
              <a:buNone/>
              <a:defRPr sz="11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 algn="ctr">
              <a:buNone/>
              <a:defRPr sz="11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 algn="ctr">
              <a:buNone/>
              <a:defRPr sz="11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 algn="ctr">
              <a:buNone/>
              <a:defRPr sz="11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 algn="ctr">
              <a:buNone/>
              <a:defRPr sz="11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2" r:id="rId3"/>
    <p:sldLayoutId id="2147483653" r:id="rId4"/>
    <p:sldLayoutId id="2147483658" r:id="rId5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Cl8zetzDBfM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5"/>
          <p:cNvSpPr txBox="1">
            <a:spLocks noGrp="1"/>
          </p:cNvSpPr>
          <p:nvPr>
            <p:ph type="ctrTitle"/>
          </p:nvPr>
        </p:nvSpPr>
        <p:spPr>
          <a:xfrm>
            <a:off x="1054325" y="2449025"/>
            <a:ext cx="7035300" cy="115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Il policy orientation (1)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8"/>
          <p:cNvSpPr txBox="1">
            <a:spLocks noGrp="1"/>
          </p:cNvSpPr>
          <p:nvPr>
            <p:ph type="ctrTitle"/>
          </p:nvPr>
        </p:nvSpPr>
        <p:spPr>
          <a:xfrm>
            <a:off x="665224" y="1513525"/>
            <a:ext cx="6687297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2F3848"/>
                </a:solidFill>
              </a:rPr>
              <a:t>2.</a:t>
            </a:r>
            <a:endParaRPr dirty="0">
              <a:solidFill>
                <a:srgbClr val="2F384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Il policy orientation</a:t>
            </a:r>
            <a:endParaRPr dirty="0"/>
          </a:p>
        </p:txBody>
      </p:sp>
      <p:sp>
        <p:nvSpPr>
          <p:cNvPr id="111" name="Google Shape;111;p18"/>
          <p:cNvSpPr txBox="1">
            <a:spLocks noGrp="1"/>
          </p:cNvSpPr>
          <p:nvPr>
            <p:ph type="subTitle" idx="1"/>
          </p:nvPr>
        </p:nvSpPr>
        <p:spPr>
          <a:xfrm>
            <a:off x="854250" y="2941700"/>
            <a:ext cx="4738500" cy="745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5687010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0"/>
          <p:cNvSpPr txBox="1">
            <a:spLocks noGrp="1"/>
          </p:cNvSpPr>
          <p:nvPr>
            <p:ph type="title"/>
          </p:nvPr>
        </p:nvSpPr>
        <p:spPr>
          <a:xfrm>
            <a:off x="832475" y="126338"/>
            <a:ext cx="7951800" cy="730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Il policy orientation: </a:t>
            </a:r>
            <a:r>
              <a:rPr lang="en" dirty="0" err="1"/>
              <a:t>cosa</a:t>
            </a:r>
            <a:r>
              <a:rPr lang="en" dirty="0"/>
              <a:t> fa la </a:t>
            </a:r>
            <a:r>
              <a:rPr lang="en" dirty="0" err="1"/>
              <a:t>politica</a:t>
            </a:r>
            <a:r>
              <a:rPr lang="en" dirty="0"/>
              <a:t>?</a:t>
            </a:r>
            <a:endParaRPr dirty="0"/>
          </a:p>
        </p:txBody>
      </p:sp>
      <p:sp>
        <p:nvSpPr>
          <p:cNvPr id="123" name="Google Shape;123;p20"/>
          <p:cNvSpPr txBox="1">
            <a:spLocks noGrp="1"/>
          </p:cNvSpPr>
          <p:nvPr>
            <p:ph type="body" idx="1"/>
          </p:nvPr>
        </p:nvSpPr>
        <p:spPr>
          <a:xfrm>
            <a:off x="753150" y="1200150"/>
            <a:ext cx="76377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it-IT" dirty="0"/>
              <a:t>Le politiche pubbliche non sono meramente determinate dai fattori della politica (</a:t>
            </a:r>
            <a:r>
              <a:rPr lang="it-IT" dirty="0" err="1"/>
              <a:t>politics</a:t>
            </a:r>
            <a:r>
              <a:rPr lang="it-IT" dirty="0"/>
              <a:t>), ma che esse rispondano a dinamiche proprie articolandosi in vere e proprie arene:</a:t>
            </a:r>
            <a:endParaRPr lang="en-GB" dirty="0"/>
          </a:p>
          <a:p>
            <a:r>
              <a:rPr lang="it-IT" dirty="0"/>
              <a:t>«La prospettiva in cui si muove l’intero approccio costituisce l’esatto opposto della prospettiva tipica della scienza politica, poiché si fonda sull’assunto che </a:t>
            </a:r>
            <a:r>
              <a:rPr lang="it-IT" b="1" dirty="0"/>
              <a:t>le politiche [policy] determinano la politica [</a:t>
            </a:r>
            <a:r>
              <a:rPr lang="it-IT" b="1" dirty="0" err="1"/>
              <a:t>politics</a:t>
            </a:r>
            <a:r>
              <a:rPr lang="it-IT" dirty="0"/>
              <a:t>]» (</a:t>
            </a:r>
            <a:r>
              <a:rPr lang="it-IT" dirty="0" err="1"/>
              <a:t>Lowi</a:t>
            </a:r>
            <a:r>
              <a:rPr lang="it-IT" dirty="0"/>
              <a:t> 1999; 1972, 38).</a:t>
            </a:r>
            <a:endParaRPr lang="en-GB" dirty="0"/>
          </a:p>
          <a:p>
            <a:endParaRPr lang="it-IT" dirty="0"/>
          </a:p>
        </p:txBody>
      </p:sp>
      <p:sp>
        <p:nvSpPr>
          <p:cNvPr id="124" name="Google Shape;124;p20"/>
          <p:cNvSpPr txBox="1">
            <a:spLocks noGrp="1"/>
          </p:cNvSpPr>
          <p:nvPr>
            <p:ph type="sldNum" idx="12"/>
          </p:nvPr>
        </p:nvSpPr>
        <p:spPr>
          <a:xfrm>
            <a:off x="4297650" y="46736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384998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1"/>
          <p:cNvSpPr txBox="1">
            <a:spLocks noGrp="1"/>
          </p:cNvSpPr>
          <p:nvPr>
            <p:ph type="ctrTitle" idx="4294967295"/>
          </p:nvPr>
        </p:nvSpPr>
        <p:spPr>
          <a:xfrm>
            <a:off x="685800" y="2326294"/>
            <a:ext cx="6731700" cy="115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br>
              <a:rPr lang="en" sz="4700" dirty="0">
                <a:solidFill>
                  <a:schemeClr val="lt1"/>
                </a:solidFill>
              </a:rPr>
            </a:br>
            <a:r>
              <a:rPr lang="en" sz="4700" dirty="0">
                <a:solidFill>
                  <a:schemeClr val="lt1"/>
                </a:solidFill>
              </a:rPr>
              <a:t>Le </a:t>
            </a:r>
            <a:r>
              <a:rPr lang="en" sz="4700" dirty="0" err="1">
                <a:solidFill>
                  <a:schemeClr val="lt1"/>
                </a:solidFill>
              </a:rPr>
              <a:t>politiche</a:t>
            </a:r>
            <a:r>
              <a:rPr lang="en" sz="4700" dirty="0">
                <a:solidFill>
                  <a:schemeClr val="lt1"/>
                </a:solidFill>
              </a:rPr>
              <a:t> </a:t>
            </a:r>
            <a:r>
              <a:rPr lang="en" sz="4700" dirty="0" err="1">
                <a:solidFill>
                  <a:schemeClr val="lt1"/>
                </a:solidFill>
              </a:rPr>
              <a:t>determinano</a:t>
            </a:r>
            <a:r>
              <a:rPr lang="en" sz="4700" dirty="0">
                <a:solidFill>
                  <a:schemeClr val="lt1"/>
                </a:solidFill>
              </a:rPr>
              <a:t> la </a:t>
            </a:r>
            <a:r>
              <a:rPr lang="en" sz="4700" dirty="0" err="1">
                <a:solidFill>
                  <a:schemeClr val="lt1"/>
                </a:solidFill>
              </a:rPr>
              <a:t>politica</a:t>
            </a:r>
            <a:endParaRPr sz="4700" dirty="0">
              <a:solidFill>
                <a:schemeClr val="lt1"/>
              </a:solidFill>
            </a:endParaRPr>
          </a:p>
        </p:txBody>
      </p:sp>
      <p:sp>
        <p:nvSpPr>
          <p:cNvPr id="130" name="Google Shape;130;p21"/>
          <p:cNvSpPr txBox="1">
            <a:spLocks noGrp="1"/>
          </p:cNvSpPr>
          <p:nvPr>
            <p:ph type="subTitle" idx="4294967295"/>
          </p:nvPr>
        </p:nvSpPr>
        <p:spPr>
          <a:xfrm>
            <a:off x="685800" y="3297263"/>
            <a:ext cx="67317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sz="3000" dirty="0"/>
          </a:p>
        </p:txBody>
      </p:sp>
      <p:sp>
        <p:nvSpPr>
          <p:cNvPr id="131" name="Google Shape;131;p21"/>
          <p:cNvSpPr/>
          <p:nvPr/>
        </p:nvSpPr>
        <p:spPr>
          <a:xfrm>
            <a:off x="927350" y="701600"/>
            <a:ext cx="1826700" cy="1440900"/>
          </a:xfrm>
          <a:prstGeom prst="wedgeRectCallout">
            <a:avLst>
              <a:gd name="adj1" fmla="val -32904"/>
              <a:gd name="adj2" fmla="val 66457"/>
            </a:avLst>
          </a:prstGeom>
          <a:noFill/>
          <a:ln w="152400" cap="flat" cmpd="sng">
            <a:solidFill>
              <a:schemeClr val="lt1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32" name="Google Shape;132;p21"/>
          <p:cNvGrpSpPr/>
          <p:nvPr/>
        </p:nvGrpSpPr>
        <p:grpSpPr>
          <a:xfrm>
            <a:off x="1310108" y="909663"/>
            <a:ext cx="996527" cy="981695"/>
            <a:chOff x="6654650" y="3665275"/>
            <a:chExt cx="409100" cy="409125"/>
          </a:xfrm>
        </p:grpSpPr>
        <p:sp>
          <p:nvSpPr>
            <p:cNvPr id="133" name="Google Shape;133;p21"/>
            <p:cNvSpPr/>
            <p:nvPr/>
          </p:nvSpPr>
          <p:spPr>
            <a:xfrm>
              <a:off x="6808525" y="3819150"/>
              <a:ext cx="211875" cy="211900"/>
            </a:xfrm>
            <a:custGeom>
              <a:avLst/>
              <a:gdLst/>
              <a:ahLst/>
              <a:cxnLst/>
              <a:rect l="l" t="t" r="r" b="b"/>
              <a:pathLst>
                <a:path w="8475" h="8476" extrusionOk="0">
                  <a:moveTo>
                    <a:pt x="8157" y="0"/>
                  </a:moveTo>
                  <a:lnTo>
                    <a:pt x="7327" y="1075"/>
                  </a:lnTo>
                  <a:lnTo>
                    <a:pt x="6399" y="2150"/>
                  </a:lnTo>
                  <a:lnTo>
                    <a:pt x="5422" y="3249"/>
                  </a:lnTo>
                  <a:lnTo>
                    <a:pt x="4347" y="4348"/>
                  </a:lnTo>
                  <a:lnTo>
                    <a:pt x="3248" y="5422"/>
                  </a:lnTo>
                  <a:lnTo>
                    <a:pt x="2149" y="6399"/>
                  </a:lnTo>
                  <a:lnTo>
                    <a:pt x="1075" y="7327"/>
                  </a:lnTo>
                  <a:lnTo>
                    <a:pt x="0" y="8158"/>
                  </a:lnTo>
                  <a:lnTo>
                    <a:pt x="440" y="8280"/>
                  </a:lnTo>
                  <a:lnTo>
                    <a:pt x="855" y="8377"/>
                  </a:lnTo>
                  <a:lnTo>
                    <a:pt x="1294" y="8426"/>
                  </a:lnTo>
                  <a:lnTo>
                    <a:pt x="1734" y="8475"/>
                  </a:lnTo>
                  <a:lnTo>
                    <a:pt x="2174" y="8475"/>
                  </a:lnTo>
                  <a:lnTo>
                    <a:pt x="2613" y="8451"/>
                  </a:lnTo>
                  <a:lnTo>
                    <a:pt x="3028" y="8402"/>
                  </a:lnTo>
                  <a:lnTo>
                    <a:pt x="3468" y="8304"/>
                  </a:lnTo>
                  <a:lnTo>
                    <a:pt x="3883" y="8207"/>
                  </a:lnTo>
                  <a:lnTo>
                    <a:pt x="4323" y="8060"/>
                  </a:lnTo>
                  <a:lnTo>
                    <a:pt x="4714" y="7889"/>
                  </a:lnTo>
                  <a:lnTo>
                    <a:pt x="5129" y="7694"/>
                  </a:lnTo>
                  <a:lnTo>
                    <a:pt x="5520" y="7449"/>
                  </a:lnTo>
                  <a:lnTo>
                    <a:pt x="5886" y="7205"/>
                  </a:lnTo>
                  <a:lnTo>
                    <a:pt x="6252" y="6912"/>
                  </a:lnTo>
                  <a:lnTo>
                    <a:pt x="6594" y="6595"/>
                  </a:lnTo>
                  <a:lnTo>
                    <a:pt x="6912" y="6253"/>
                  </a:lnTo>
                  <a:lnTo>
                    <a:pt x="7205" y="5886"/>
                  </a:lnTo>
                  <a:lnTo>
                    <a:pt x="7449" y="5520"/>
                  </a:lnTo>
                  <a:lnTo>
                    <a:pt x="7693" y="5129"/>
                  </a:lnTo>
                  <a:lnTo>
                    <a:pt x="7889" y="4714"/>
                  </a:lnTo>
                  <a:lnTo>
                    <a:pt x="8060" y="4323"/>
                  </a:lnTo>
                  <a:lnTo>
                    <a:pt x="8206" y="3884"/>
                  </a:lnTo>
                  <a:lnTo>
                    <a:pt x="8304" y="3468"/>
                  </a:lnTo>
                  <a:lnTo>
                    <a:pt x="8402" y="3029"/>
                  </a:lnTo>
                  <a:lnTo>
                    <a:pt x="8450" y="2614"/>
                  </a:lnTo>
                  <a:lnTo>
                    <a:pt x="8475" y="2174"/>
                  </a:lnTo>
                  <a:lnTo>
                    <a:pt x="8475" y="1734"/>
                  </a:lnTo>
                  <a:lnTo>
                    <a:pt x="8426" y="1295"/>
                  </a:lnTo>
                  <a:lnTo>
                    <a:pt x="8377" y="855"/>
                  </a:lnTo>
                  <a:lnTo>
                    <a:pt x="8279" y="440"/>
                  </a:lnTo>
                  <a:lnTo>
                    <a:pt x="815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134;p21"/>
            <p:cNvSpPr/>
            <p:nvPr/>
          </p:nvSpPr>
          <p:spPr>
            <a:xfrm>
              <a:off x="6654650" y="3665275"/>
              <a:ext cx="409100" cy="409125"/>
            </a:xfrm>
            <a:custGeom>
              <a:avLst/>
              <a:gdLst/>
              <a:ahLst/>
              <a:cxnLst/>
              <a:rect l="l" t="t" r="r" b="b"/>
              <a:pathLst>
                <a:path w="16364" h="16365" extrusionOk="0">
                  <a:moveTo>
                    <a:pt x="13580" y="1686"/>
                  </a:moveTo>
                  <a:lnTo>
                    <a:pt x="13677" y="1735"/>
                  </a:lnTo>
                  <a:lnTo>
                    <a:pt x="13775" y="1759"/>
                  </a:lnTo>
                  <a:lnTo>
                    <a:pt x="13848" y="1832"/>
                  </a:lnTo>
                  <a:lnTo>
                    <a:pt x="13897" y="1906"/>
                  </a:lnTo>
                  <a:lnTo>
                    <a:pt x="13946" y="1979"/>
                  </a:lnTo>
                  <a:lnTo>
                    <a:pt x="13970" y="2077"/>
                  </a:lnTo>
                  <a:lnTo>
                    <a:pt x="13995" y="2174"/>
                  </a:lnTo>
                  <a:lnTo>
                    <a:pt x="13995" y="2419"/>
                  </a:lnTo>
                  <a:lnTo>
                    <a:pt x="13922" y="2687"/>
                  </a:lnTo>
                  <a:lnTo>
                    <a:pt x="13824" y="3029"/>
                  </a:lnTo>
                  <a:lnTo>
                    <a:pt x="13677" y="3371"/>
                  </a:lnTo>
                  <a:lnTo>
                    <a:pt x="13482" y="3762"/>
                  </a:lnTo>
                  <a:lnTo>
                    <a:pt x="13238" y="4177"/>
                  </a:lnTo>
                  <a:lnTo>
                    <a:pt x="12993" y="3908"/>
                  </a:lnTo>
                  <a:lnTo>
                    <a:pt x="12749" y="3615"/>
                  </a:lnTo>
                  <a:lnTo>
                    <a:pt x="12407" y="3298"/>
                  </a:lnTo>
                  <a:lnTo>
                    <a:pt x="12041" y="3029"/>
                  </a:lnTo>
                  <a:lnTo>
                    <a:pt x="11675" y="2761"/>
                  </a:lnTo>
                  <a:lnTo>
                    <a:pt x="11308" y="2541"/>
                  </a:lnTo>
                  <a:lnTo>
                    <a:pt x="11748" y="2272"/>
                  </a:lnTo>
                  <a:lnTo>
                    <a:pt x="12187" y="2052"/>
                  </a:lnTo>
                  <a:lnTo>
                    <a:pt x="12554" y="1881"/>
                  </a:lnTo>
                  <a:lnTo>
                    <a:pt x="12920" y="1759"/>
                  </a:lnTo>
                  <a:lnTo>
                    <a:pt x="13213" y="1686"/>
                  </a:lnTo>
                  <a:close/>
                  <a:moveTo>
                    <a:pt x="9721" y="3591"/>
                  </a:moveTo>
                  <a:lnTo>
                    <a:pt x="9794" y="3615"/>
                  </a:lnTo>
                  <a:lnTo>
                    <a:pt x="9916" y="3713"/>
                  </a:lnTo>
                  <a:lnTo>
                    <a:pt x="10014" y="3835"/>
                  </a:lnTo>
                  <a:lnTo>
                    <a:pt x="10038" y="3908"/>
                  </a:lnTo>
                  <a:lnTo>
                    <a:pt x="10038" y="3982"/>
                  </a:lnTo>
                  <a:lnTo>
                    <a:pt x="10038" y="4055"/>
                  </a:lnTo>
                  <a:lnTo>
                    <a:pt x="10014" y="4128"/>
                  </a:lnTo>
                  <a:lnTo>
                    <a:pt x="9916" y="4250"/>
                  </a:lnTo>
                  <a:lnTo>
                    <a:pt x="9794" y="4348"/>
                  </a:lnTo>
                  <a:lnTo>
                    <a:pt x="9721" y="4372"/>
                  </a:lnTo>
                  <a:lnTo>
                    <a:pt x="9574" y="4372"/>
                  </a:lnTo>
                  <a:lnTo>
                    <a:pt x="9501" y="4348"/>
                  </a:lnTo>
                  <a:lnTo>
                    <a:pt x="9379" y="4250"/>
                  </a:lnTo>
                  <a:lnTo>
                    <a:pt x="9281" y="4128"/>
                  </a:lnTo>
                  <a:lnTo>
                    <a:pt x="9257" y="4055"/>
                  </a:lnTo>
                  <a:lnTo>
                    <a:pt x="9257" y="3982"/>
                  </a:lnTo>
                  <a:lnTo>
                    <a:pt x="9257" y="3908"/>
                  </a:lnTo>
                  <a:lnTo>
                    <a:pt x="9281" y="3835"/>
                  </a:lnTo>
                  <a:lnTo>
                    <a:pt x="9379" y="3713"/>
                  </a:lnTo>
                  <a:lnTo>
                    <a:pt x="9501" y="3615"/>
                  </a:lnTo>
                  <a:lnTo>
                    <a:pt x="9574" y="3591"/>
                  </a:lnTo>
                  <a:close/>
                  <a:moveTo>
                    <a:pt x="8182" y="3322"/>
                  </a:moveTo>
                  <a:lnTo>
                    <a:pt x="8304" y="3347"/>
                  </a:lnTo>
                  <a:lnTo>
                    <a:pt x="8402" y="3371"/>
                  </a:lnTo>
                  <a:lnTo>
                    <a:pt x="8500" y="3420"/>
                  </a:lnTo>
                  <a:lnTo>
                    <a:pt x="8597" y="3493"/>
                  </a:lnTo>
                  <a:lnTo>
                    <a:pt x="8671" y="3591"/>
                  </a:lnTo>
                  <a:lnTo>
                    <a:pt x="8719" y="3689"/>
                  </a:lnTo>
                  <a:lnTo>
                    <a:pt x="8768" y="3786"/>
                  </a:lnTo>
                  <a:lnTo>
                    <a:pt x="8768" y="3908"/>
                  </a:lnTo>
                  <a:lnTo>
                    <a:pt x="8768" y="4031"/>
                  </a:lnTo>
                  <a:lnTo>
                    <a:pt x="8719" y="4153"/>
                  </a:lnTo>
                  <a:lnTo>
                    <a:pt x="8671" y="4250"/>
                  </a:lnTo>
                  <a:lnTo>
                    <a:pt x="8597" y="4324"/>
                  </a:lnTo>
                  <a:lnTo>
                    <a:pt x="8500" y="4397"/>
                  </a:lnTo>
                  <a:lnTo>
                    <a:pt x="8402" y="4446"/>
                  </a:lnTo>
                  <a:lnTo>
                    <a:pt x="8304" y="4495"/>
                  </a:lnTo>
                  <a:lnTo>
                    <a:pt x="8060" y="4495"/>
                  </a:lnTo>
                  <a:lnTo>
                    <a:pt x="7962" y="4446"/>
                  </a:lnTo>
                  <a:lnTo>
                    <a:pt x="7865" y="4397"/>
                  </a:lnTo>
                  <a:lnTo>
                    <a:pt x="7767" y="4324"/>
                  </a:lnTo>
                  <a:lnTo>
                    <a:pt x="7694" y="4250"/>
                  </a:lnTo>
                  <a:lnTo>
                    <a:pt x="7645" y="4153"/>
                  </a:lnTo>
                  <a:lnTo>
                    <a:pt x="7596" y="4031"/>
                  </a:lnTo>
                  <a:lnTo>
                    <a:pt x="7596" y="3908"/>
                  </a:lnTo>
                  <a:lnTo>
                    <a:pt x="7596" y="3786"/>
                  </a:lnTo>
                  <a:lnTo>
                    <a:pt x="7645" y="3689"/>
                  </a:lnTo>
                  <a:lnTo>
                    <a:pt x="7694" y="3591"/>
                  </a:lnTo>
                  <a:lnTo>
                    <a:pt x="7767" y="3493"/>
                  </a:lnTo>
                  <a:lnTo>
                    <a:pt x="7865" y="3420"/>
                  </a:lnTo>
                  <a:lnTo>
                    <a:pt x="7962" y="3371"/>
                  </a:lnTo>
                  <a:lnTo>
                    <a:pt x="8060" y="3347"/>
                  </a:lnTo>
                  <a:lnTo>
                    <a:pt x="8182" y="3322"/>
                  </a:lnTo>
                  <a:close/>
                  <a:moveTo>
                    <a:pt x="9086" y="4763"/>
                  </a:moveTo>
                  <a:lnTo>
                    <a:pt x="9159" y="4788"/>
                  </a:lnTo>
                  <a:lnTo>
                    <a:pt x="9281" y="4885"/>
                  </a:lnTo>
                  <a:lnTo>
                    <a:pt x="9354" y="5007"/>
                  </a:lnTo>
                  <a:lnTo>
                    <a:pt x="9379" y="5081"/>
                  </a:lnTo>
                  <a:lnTo>
                    <a:pt x="9379" y="5154"/>
                  </a:lnTo>
                  <a:lnTo>
                    <a:pt x="9379" y="5227"/>
                  </a:lnTo>
                  <a:lnTo>
                    <a:pt x="9354" y="5301"/>
                  </a:lnTo>
                  <a:lnTo>
                    <a:pt x="9281" y="5423"/>
                  </a:lnTo>
                  <a:lnTo>
                    <a:pt x="9159" y="5520"/>
                  </a:lnTo>
                  <a:lnTo>
                    <a:pt x="9086" y="5545"/>
                  </a:lnTo>
                  <a:lnTo>
                    <a:pt x="8915" y="5545"/>
                  </a:lnTo>
                  <a:lnTo>
                    <a:pt x="8842" y="5520"/>
                  </a:lnTo>
                  <a:lnTo>
                    <a:pt x="8719" y="5423"/>
                  </a:lnTo>
                  <a:lnTo>
                    <a:pt x="8646" y="5301"/>
                  </a:lnTo>
                  <a:lnTo>
                    <a:pt x="8622" y="5227"/>
                  </a:lnTo>
                  <a:lnTo>
                    <a:pt x="8597" y="5154"/>
                  </a:lnTo>
                  <a:lnTo>
                    <a:pt x="8622" y="5081"/>
                  </a:lnTo>
                  <a:lnTo>
                    <a:pt x="8646" y="5007"/>
                  </a:lnTo>
                  <a:lnTo>
                    <a:pt x="8719" y="4885"/>
                  </a:lnTo>
                  <a:lnTo>
                    <a:pt x="8842" y="4788"/>
                  </a:lnTo>
                  <a:lnTo>
                    <a:pt x="8915" y="4763"/>
                  </a:lnTo>
                  <a:close/>
                  <a:moveTo>
                    <a:pt x="2540" y="11309"/>
                  </a:moveTo>
                  <a:lnTo>
                    <a:pt x="2760" y="11675"/>
                  </a:lnTo>
                  <a:lnTo>
                    <a:pt x="3029" y="12041"/>
                  </a:lnTo>
                  <a:lnTo>
                    <a:pt x="3298" y="12408"/>
                  </a:lnTo>
                  <a:lnTo>
                    <a:pt x="3615" y="12750"/>
                  </a:lnTo>
                  <a:lnTo>
                    <a:pt x="3908" y="12994"/>
                  </a:lnTo>
                  <a:lnTo>
                    <a:pt x="4177" y="13238"/>
                  </a:lnTo>
                  <a:lnTo>
                    <a:pt x="3762" y="13482"/>
                  </a:lnTo>
                  <a:lnTo>
                    <a:pt x="3371" y="13678"/>
                  </a:lnTo>
                  <a:lnTo>
                    <a:pt x="3029" y="13824"/>
                  </a:lnTo>
                  <a:lnTo>
                    <a:pt x="2687" y="13922"/>
                  </a:lnTo>
                  <a:lnTo>
                    <a:pt x="2418" y="13995"/>
                  </a:lnTo>
                  <a:lnTo>
                    <a:pt x="2174" y="13995"/>
                  </a:lnTo>
                  <a:lnTo>
                    <a:pt x="2076" y="13971"/>
                  </a:lnTo>
                  <a:lnTo>
                    <a:pt x="1979" y="13946"/>
                  </a:lnTo>
                  <a:lnTo>
                    <a:pt x="1905" y="13897"/>
                  </a:lnTo>
                  <a:lnTo>
                    <a:pt x="1832" y="13849"/>
                  </a:lnTo>
                  <a:lnTo>
                    <a:pt x="1759" y="13775"/>
                  </a:lnTo>
                  <a:lnTo>
                    <a:pt x="1734" y="13678"/>
                  </a:lnTo>
                  <a:lnTo>
                    <a:pt x="1686" y="13580"/>
                  </a:lnTo>
                  <a:lnTo>
                    <a:pt x="1686" y="13482"/>
                  </a:lnTo>
                  <a:lnTo>
                    <a:pt x="1686" y="13214"/>
                  </a:lnTo>
                  <a:lnTo>
                    <a:pt x="1759" y="12921"/>
                  </a:lnTo>
                  <a:lnTo>
                    <a:pt x="1881" y="12554"/>
                  </a:lnTo>
                  <a:lnTo>
                    <a:pt x="2052" y="12188"/>
                  </a:lnTo>
                  <a:lnTo>
                    <a:pt x="2272" y="11748"/>
                  </a:lnTo>
                  <a:lnTo>
                    <a:pt x="2540" y="11309"/>
                  </a:lnTo>
                  <a:close/>
                  <a:moveTo>
                    <a:pt x="15362" y="1"/>
                  </a:moveTo>
                  <a:lnTo>
                    <a:pt x="15094" y="25"/>
                  </a:lnTo>
                  <a:lnTo>
                    <a:pt x="14801" y="74"/>
                  </a:lnTo>
                  <a:lnTo>
                    <a:pt x="14483" y="172"/>
                  </a:lnTo>
                  <a:lnTo>
                    <a:pt x="14141" y="294"/>
                  </a:lnTo>
                  <a:lnTo>
                    <a:pt x="13775" y="440"/>
                  </a:lnTo>
                  <a:lnTo>
                    <a:pt x="13384" y="611"/>
                  </a:lnTo>
                  <a:lnTo>
                    <a:pt x="12993" y="831"/>
                  </a:lnTo>
                  <a:lnTo>
                    <a:pt x="12578" y="1051"/>
                  </a:lnTo>
                  <a:lnTo>
                    <a:pt x="11699" y="1613"/>
                  </a:lnTo>
                  <a:lnTo>
                    <a:pt x="10747" y="2272"/>
                  </a:lnTo>
                  <a:lnTo>
                    <a:pt x="10307" y="2101"/>
                  </a:lnTo>
                  <a:lnTo>
                    <a:pt x="9843" y="1955"/>
                  </a:lnTo>
                  <a:lnTo>
                    <a:pt x="9379" y="1857"/>
                  </a:lnTo>
                  <a:lnTo>
                    <a:pt x="8915" y="1784"/>
                  </a:lnTo>
                  <a:lnTo>
                    <a:pt x="8451" y="1735"/>
                  </a:lnTo>
                  <a:lnTo>
                    <a:pt x="7962" y="1735"/>
                  </a:lnTo>
                  <a:lnTo>
                    <a:pt x="7498" y="1784"/>
                  </a:lnTo>
                  <a:lnTo>
                    <a:pt x="7034" y="1832"/>
                  </a:lnTo>
                  <a:lnTo>
                    <a:pt x="6570" y="1930"/>
                  </a:lnTo>
                  <a:lnTo>
                    <a:pt x="6106" y="2077"/>
                  </a:lnTo>
                  <a:lnTo>
                    <a:pt x="5667" y="2248"/>
                  </a:lnTo>
                  <a:lnTo>
                    <a:pt x="5227" y="2443"/>
                  </a:lnTo>
                  <a:lnTo>
                    <a:pt x="4787" y="2687"/>
                  </a:lnTo>
                  <a:lnTo>
                    <a:pt x="4397" y="2980"/>
                  </a:lnTo>
                  <a:lnTo>
                    <a:pt x="4006" y="3273"/>
                  </a:lnTo>
                  <a:lnTo>
                    <a:pt x="3615" y="3615"/>
                  </a:lnTo>
                  <a:lnTo>
                    <a:pt x="3273" y="4006"/>
                  </a:lnTo>
                  <a:lnTo>
                    <a:pt x="2980" y="4397"/>
                  </a:lnTo>
                  <a:lnTo>
                    <a:pt x="2687" y="4788"/>
                  </a:lnTo>
                  <a:lnTo>
                    <a:pt x="2443" y="5227"/>
                  </a:lnTo>
                  <a:lnTo>
                    <a:pt x="2247" y="5667"/>
                  </a:lnTo>
                  <a:lnTo>
                    <a:pt x="2076" y="6107"/>
                  </a:lnTo>
                  <a:lnTo>
                    <a:pt x="1930" y="6571"/>
                  </a:lnTo>
                  <a:lnTo>
                    <a:pt x="1832" y="7035"/>
                  </a:lnTo>
                  <a:lnTo>
                    <a:pt x="1783" y="7499"/>
                  </a:lnTo>
                  <a:lnTo>
                    <a:pt x="1734" y="7963"/>
                  </a:lnTo>
                  <a:lnTo>
                    <a:pt x="1734" y="8451"/>
                  </a:lnTo>
                  <a:lnTo>
                    <a:pt x="1783" y="8915"/>
                  </a:lnTo>
                  <a:lnTo>
                    <a:pt x="1857" y="9379"/>
                  </a:lnTo>
                  <a:lnTo>
                    <a:pt x="1954" y="9843"/>
                  </a:lnTo>
                  <a:lnTo>
                    <a:pt x="2101" y="10307"/>
                  </a:lnTo>
                  <a:lnTo>
                    <a:pt x="2272" y="10747"/>
                  </a:lnTo>
                  <a:lnTo>
                    <a:pt x="1612" y="11699"/>
                  </a:lnTo>
                  <a:lnTo>
                    <a:pt x="1051" y="12579"/>
                  </a:lnTo>
                  <a:lnTo>
                    <a:pt x="831" y="12994"/>
                  </a:lnTo>
                  <a:lnTo>
                    <a:pt x="611" y="13385"/>
                  </a:lnTo>
                  <a:lnTo>
                    <a:pt x="440" y="13775"/>
                  </a:lnTo>
                  <a:lnTo>
                    <a:pt x="293" y="14142"/>
                  </a:lnTo>
                  <a:lnTo>
                    <a:pt x="171" y="14484"/>
                  </a:lnTo>
                  <a:lnTo>
                    <a:pt x="74" y="14801"/>
                  </a:lnTo>
                  <a:lnTo>
                    <a:pt x="25" y="15094"/>
                  </a:lnTo>
                  <a:lnTo>
                    <a:pt x="0" y="15363"/>
                  </a:lnTo>
                  <a:lnTo>
                    <a:pt x="0" y="15583"/>
                  </a:lnTo>
                  <a:lnTo>
                    <a:pt x="49" y="15802"/>
                  </a:lnTo>
                  <a:lnTo>
                    <a:pt x="123" y="15973"/>
                  </a:lnTo>
                  <a:lnTo>
                    <a:pt x="245" y="16120"/>
                  </a:lnTo>
                  <a:lnTo>
                    <a:pt x="342" y="16218"/>
                  </a:lnTo>
                  <a:lnTo>
                    <a:pt x="489" y="16291"/>
                  </a:lnTo>
                  <a:lnTo>
                    <a:pt x="635" y="16340"/>
                  </a:lnTo>
                  <a:lnTo>
                    <a:pt x="806" y="16364"/>
                  </a:lnTo>
                  <a:lnTo>
                    <a:pt x="1173" y="16364"/>
                  </a:lnTo>
                  <a:lnTo>
                    <a:pt x="1393" y="16315"/>
                  </a:lnTo>
                  <a:lnTo>
                    <a:pt x="1637" y="16267"/>
                  </a:lnTo>
                  <a:lnTo>
                    <a:pt x="2150" y="16120"/>
                  </a:lnTo>
                  <a:lnTo>
                    <a:pt x="2711" y="15876"/>
                  </a:lnTo>
                  <a:lnTo>
                    <a:pt x="3322" y="15583"/>
                  </a:lnTo>
                  <a:lnTo>
                    <a:pt x="3957" y="15192"/>
                  </a:lnTo>
                  <a:lnTo>
                    <a:pt x="4665" y="14752"/>
                  </a:lnTo>
                  <a:lnTo>
                    <a:pt x="5373" y="14264"/>
                  </a:lnTo>
                  <a:lnTo>
                    <a:pt x="6131" y="13702"/>
                  </a:lnTo>
                  <a:lnTo>
                    <a:pt x="6912" y="13092"/>
                  </a:lnTo>
                  <a:lnTo>
                    <a:pt x="7718" y="12432"/>
                  </a:lnTo>
                  <a:lnTo>
                    <a:pt x="8524" y="11724"/>
                  </a:lnTo>
                  <a:lnTo>
                    <a:pt x="9330" y="10967"/>
                  </a:lnTo>
                  <a:lnTo>
                    <a:pt x="10160" y="10161"/>
                  </a:lnTo>
                  <a:lnTo>
                    <a:pt x="10966" y="9330"/>
                  </a:lnTo>
                  <a:lnTo>
                    <a:pt x="11723" y="8524"/>
                  </a:lnTo>
                  <a:lnTo>
                    <a:pt x="12432" y="7718"/>
                  </a:lnTo>
                  <a:lnTo>
                    <a:pt x="13091" y="6912"/>
                  </a:lnTo>
                  <a:lnTo>
                    <a:pt x="13702" y="6131"/>
                  </a:lnTo>
                  <a:lnTo>
                    <a:pt x="14263" y="5374"/>
                  </a:lnTo>
                  <a:lnTo>
                    <a:pt x="14752" y="4666"/>
                  </a:lnTo>
                  <a:lnTo>
                    <a:pt x="15192" y="3957"/>
                  </a:lnTo>
                  <a:lnTo>
                    <a:pt x="15582" y="3322"/>
                  </a:lnTo>
                  <a:lnTo>
                    <a:pt x="15875" y="2712"/>
                  </a:lnTo>
                  <a:lnTo>
                    <a:pt x="16120" y="2150"/>
                  </a:lnTo>
                  <a:lnTo>
                    <a:pt x="16266" y="1637"/>
                  </a:lnTo>
                  <a:lnTo>
                    <a:pt x="16315" y="1393"/>
                  </a:lnTo>
                  <a:lnTo>
                    <a:pt x="16364" y="1173"/>
                  </a:lnTo>
                  <a:lnTo>
                    <a:pt x="16364" y="978"/>
                  </a:lnTo>
                  <a:lnTo>
                    <a:pt x="16364" y="807"/>
                  </a:lnTo>
                  <a:lnTo>
                    <a:pt x="16339" y="636"/>
                  </a:lnTo>
                  <a:lnTo>
                    <a:pt x="16291" y="489"/>
                  </a:lnTo>
                  <a:lnTo>
                    <a:pt x="16217" y="343"/>
                  </a:lnTo>
                  <a:lnTo>
                    <a:pt x="16120" y="245"/>
                  </a:lnTo>
                  <a:lnTo>
                    <a:pt x="15973" y="123"/>
                  </a:lnTo>
                  <a:lnTo>
                    <a:pt x="15802" y="50"/>
                  </a:lnTo>
                  <a:lnTo>
                    <a:pt x="1558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5" name="Google Shape;135;p21"/>
          <p:cNvSpPr txBox="1">
            <a:spLocks noGrp="1"/>
          </p:cNvSpPr>
          <p:nvPr>
            <p:ph type="sldNum" idx="12"/>
          </p:nvPr>
        </p:nvSpPr>
        <p:spPr>
          <a:xfrm>
            <a:off x="4297650" y="46736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12</a:t>
            </a:fld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0"/>
          <p:cNvSpPr txBox="1">
            <a:spLocks noGrp="1"/>
          </p:cNvSpPr>
          <p:nvPr>
            <p:ph type="title"/>
          </p:nvPr>
        </p:nvSpPr>
        <p:spPr>
          <a:xfrm>
            <a:off x="832475" y="126338"/>
            <a:ext cx="7951800" cy="730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Il policy orientation: </a:t>
            </a:r>
            <a:r>
              <a:rPr lang="en" dirty="0" err="1"/>
              <a:t>cosa</a:t>
            </a:r>
            <a:r>
              <a:rPr lang="en" dirty="0"/>
              <a:t> fa la </a:t>
            </a:r>
            <a:r>
              <a:rPr lang="en" dirty="0" err="1"/>
              <a:t>politica</a:t>
            </a:r>
            <a:r>
              <a:rPr lang="en" dirty="0"/>
              <a:t>? LOWI</a:t>
            </a:r>
            <a:endParaRPr dirty="0"/>
          </a:p>
        </p:txBody>
      </p:sp>
      <p:sp>
        <p:nvSpPr>
          <p:cNvPr id="123" name="Google Shape;123;p20"/>
          <p:cNvSpPr txBox="1">
            <a:spLocks noGrp="1"/>
          </p:cNvSpPr>
          <p:nvPr>
            <p:ph type="body" idx="1"/>
          </p:nvPr>
        </p:nvSpPr>
        <p:spPr>
          <a:xfrm>
            <a:off x="753150" y="1200150"/>
            <a:ext cx="76377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it-IT" dirty="0"/>
              <a:t>L’approccio di </a:t>
            </a:r>
            <a:r>
              <a:rPr lang="it-IT" dirty="0" err="1"/>
              <a:t>Lowi</a:t>
            </a:r>
            <a:r>
              <a:rPr lang="it-IT" dirty="0"/>
              <a:t> implica uno spostamento dell’attenzione dalle dinamiche elementari della </a:t>
            </a:r>
            <a:r>
              <a:rPr lang="it-IT" i="1" dirty="0" err="1"/>
              <a:t>politics</a:t>
            </a:r>
            <a:r>
              <a:rPr lang="it-IT" i="1" dirty="0"/>
              <a:t> </a:t>
            </a:r>
            <a:r>
              <a:rPr lang="it-IT" dirty="0"/>
              <a:t>(lotta per il potere, pressione sul potere, partecipazione politica) ai suoi prodotti, ovverosia alle decisioni politiche e alle politiche pubbliche (</a:t>
            </a:r>
            <a:r>
              <a:rPr lang="it-IT" i="1" dirty="0"/>
              <a:t>policy</a:t>
            </a:r>
            <a:r>
              <a:rPr lang="it-IT" dirty="0"/>
              <a:t>).</a:t>
            </a:r>
            <a:endParaRPr lang="en-GB" dirty="0"/>
          </a:p>
          <a:p>
            <a:endParaRPr lang="it-IT" dirty="0"/>
          </a:p>
        </p:txBody>
      </p:sp>
      <p:sp>
        <p:nvSpPr>
          <p:cNvPr id="124" name="Google Shape;124;p20"/>
          <p:cNvSpPr txBox="1">
            <a:spLocks noGrp="1"/>
          </p:cNvSpPr>
          <p:nvPr>
            <p:ph type="sldNum" idx="12"/>
          </p:nvPr>
        </p:nvSpPr>
        <p:spPr>
          <a:xfrm>
            <a:off x="4297650" y="46736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849250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0"/>
          <p:cNvSpPr txBox="1">
            <a:spLocks noGrp="1"/>
          </p:cNvSpPr>
          <p:nvPr>
            <p:ph type="title"/>
          </p:nvPr>
        </p:nvSpPr>
        <p:spPr>
          <a:xfrm>
            <a:off x="832475" y="126338"/>
            <a:ext cx="7951800" cy="730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Il policy orientation: </a:t>
            </a:r>
            <a:r>
              <a:rPr lang="en" dirty="0" err="1"/>
              <a:t>cosa</a:t>
            </a:r>
            <a:r>
              <a:rPr lang="en" dirty="0"/>
              <a:t> fa la </a:t>
            </a:r>
            <a:r>
              <a:rPr lang="en" dirty="0" err="1"/>
              <a:t>politica</a:t>
            </a:r>
            <a:r>
              <a:rPr lang="en" dirty="0"/>
              <a:t>? LASSWELL</a:t>
            </a:r>
            <a:endParaRPr dirty="0"/>
          </a:p>
        </p:txBody>
      </p:sp>
      <p:sp>
        <p:nvSpPr>
          <p:cNvPr id="123" name="Google Shape;123;p20"/>
          <p:cNvSpPr txBox="1">
            <a:spLocks noGrp="1"/>
          </p:cNvSpPr>
          <p:nvPr>
            <p:ph type="body" idx="1"/>
          </p:nvPr>
        </p:nvSpPr>
        <p:spPr>
          <a:xfrm>
            <a:off x="753150" y="1200150"/>
            <a:ext cx="76377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it-IT" sz="2000" dirty="0"/>
              <a:t>Ma il precursore fu </a:t>
            </a:r>
            <a:r>
              <a:rPr lang="it-IT" sz="2000" dirty="0" err="1"/>
              <a:t>Lasswell</a:t>
            </a:r>
            <a:r>
              <a:rPr lang="it-IT" sz="2000" dirty="0"/>
              <a:t>: nel 1936 pubblica </a:t>
            </a:r>
            <a:r>
              <a:rPr lang="it-IT" sz="2000" i="1" dirty="0" err="1"/>
              <a:t>Politics</a:t>
            </a:r>
            <a:r>
              <a:rPr lang="it-IT" sz="2000" i="1" dirty="0"/>
              <a:t>: </a:t>
            </a:r>
            <a:r>
              <a:rPr lang="it-IT" sz="2000" i="1" dirty="0" err="1"/>
              <a:t>Who</a:t>
            </a:r>
            <a:r>
              <a:rPr lang="it-IT" sz="2000" i="1" dirty="0"/>
              <a:t> </a:t>
            </a:r>
            <a:r>
              <a:rPr lang="it-IT" sz="2000" i="1" dirty="0" err="1"/>
              <a:t>Gets</a:t>
            </a:r>
            <a:r>
              <a:rPr lang="it-IT" sz="2000" i="1" dirty="0"/>
              <a:t> </a:t>
            </a:r>
            <a:r>
              <a:rPr lang="it-IT" sz="2000" i="1" dirty="0" err="1"/>
              <a:t>What</a:t>
            </a:r>
            <a:r>
              <a:rPr lang="it-IT" sz="2000" i="1" dirty="0"/>
              <a:t>, </a:t>
            </a:r>
            <a:r>
              <a:rPr lang="it-IT" sz="2000" i="1" dirty="0" err="1"/>
              <a:t>When</a:t>
            </a:r>
            <a:r>
              <a:rPr lang="it-IT" sz="2000" i="1" dirty="0"/>
              <a:t>, How</a:t>
            </a:r>
            <a:r>
              <a:rPr lang="it-IT" sz="2000" dirty="0"/>
              <a:t>, nel cui titolo traspare evidente l’intento di bilanciare l’enfasi posta tradizionalmente sul </a:t>
            </a:r>
            <a:r>
              <a:rPr lang="it-IT" sz="2000" i="1" dirty="0"/>
              <a:t>Chi </a:t>
            </a:r>
            <a:r>
              <a:rPr lang="it-IT" sz="2000" dirty="0"/>
              <a:t>della politica (</a:t>
            </a:r>
            <a:r>
              <a:rPr lang="it-IT" sz="2000" i="1" dirty="0"/>
              <a:t>Chi </a:t>
            </a:r>
            <a:r>
              <a:rPr lang="it-IT" sz="2000" dirty="0"/>
              <a:t>ottiene, cioè dispone del potere per ottenere qualcosa), appunto, con il </a:t>
            </a:r>
            <a:r>
              <a:rPr lang="it-IT" sz="2000" i="1" dirty="0"/>
              <a:t>Cosa </a:t>
            </a:r>
            <a:r>
              <a:rPr lang="it-IT" sz="2000" dirty="0"/>
              <a:t>della politica (qual è l’esito dell’azione del potere politico, in termini di risultati o obiettivi conseguiti?).</a:t>
            </a:r>
            <a:endParaRPr lang="en-GB" sz="2000" dirty="0"/>
          </a:p>
          <a:p>
            <a:pPr lvl="0"/>
            <a:r>
              <a:rPr lang="it-IT" sz="2000" dirty="0" err="1"/>
              <a:t>Lasswell</a:t>
            </a:r>
            <a:r>
              <a:rPr lang="it-IT" sz="2000" dirty="0"/>
              <a:t>, fondando la prospettiva del potere nella scienza politica, indirizza la sua attenzione verso lo studio del processo decisionale, e la sua riflessione si allarga anche a fenomeni apparentemente collaterali al potere, quali l’impiego delle risorse sociali, l’uso dei simboli politici e l’analisi dei prodotti del processo politico (il «Cosa» della politica).</a:t>
            </a:r>
            <a:endParaRPr lang="en-GB" sz="2000" dirty="0"/>
          </a:p>
          <a:p>
            <a:endParaRPr lang="it-IT" dirty="0"/>
          </a:p>
        </p:txBody>
      </p:sp>
      <p:sp>
        <p:nvSpPr>
          <p:cNvPr id="124" name="Google Shape;124;p20"/>
          <p:cNvSpPr txBox="1">
            <a:spLocks noGrp="1"/>
          </p:cNvSpPr>
          <p:nvPr>
            <p:ph type="sldNum" idx="12"/>
          </p:nvPr>
        </p:nvSpPr>
        <p:spPr>
          <a:xfrm>
            <a:off x="4297650" y="46736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2255396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0"/>
          <p:cNvSpPr txBox="1">
            <a:spLocks noGrp="1"/>
          </p:cNvSpPr>
          <p:nvPr>
            <p:ph type="title"/>
          </p:nvPr>
        </p:nvSpPr>
        <p:spPr>
          <a:xfrm>
            <a:off x="832475" y="126338"/>
            <a:ext cx="7951800" cy="730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BOX- Il policy orientation: </a:t>
            </a:r>
            <a:r>
              <a:rPr lang="en" dirty="0" err="1"/>
              <a:t>cosa</a:t>
            </a:r>
            <a:r>
              <a:rPr lang="en" dirty="0"/>
              <a:t> fa la </a:t>
            </a:r>
            <a:r>
              <a:rPr lang="en" dirty="0" err="1"/>
              <a:t>politica</a:t>
            </a:r>
            <a:r>
              <a:rPr lang="en" dirty="0"/>
              <a:t>? LASSWELL</a:t>
            </a:r>
            <a:endParaRPr dirty="0"/>
          </a:p>
        </p:txBody>
      </p:sp>
      <p:sp>
        <p:nvSpPr>
          <p:cNvPr id="123" name="Google Shape;123;p20"/>
          <p:cNvSpPr txBox="1">
            <a:spLocks noGrp="1"/>
          </p:cNvSpPr>
          <p:nvPr>
            <p:ph type="body" idx="1"/>
          </p:nvPr>
        </p:nvSpPr>
        <p:spPr>
          <a:xfrm>
            <a:off x="753150" y="1200150"/>
            <a:ext cx="76377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it-IT" dirty="0"/>
              <a:t>In </a:t>
            </a:r>
            <a:r>
              <a:rPr lang="it-IT" i="1" dirty="0" err="1"/>
              <a:t>Power</a:t>
            </a:r>
            <a:r>
              <a:rPr lang="it-IT" i="1" dirty="0"/>
              <a:t> and Society </a:t>
            </a:r>
            <a:r>
              <a:rPr lang="it-IT" dirty="0"/>
              <a:t>(1950) </a:t>
            </a:r>
            <a:r>
              <a:rPr lang="it-IT" dirty="0" err="1"/>
              <a:t>Lasswell</a:t>
            </a:r>
            <a:r>
              <a:rPr lang="it-IT" dirty="0"/>
              <a:t> presenta una classificazione dei valori che sono in vario grado detenuti dagli individui, pena la possibilità stessa di tenere le attività e le relazioni sociali.</a:t>
            </a:r>
            <a:endParaRPr lang="en-GB" dirty="0"/>
          </a:p>
          <a:p>
            <a:pPr lvl="0"/>
            <a:r>
              <a:rPr lang="it-IT" dirty="0"/>
              <a:t>Vengono identificati quattro valori di «benessere», che consentono la continuazione della vita associativa (benessere fisico, ricchezza, abilità e sapere), e quattro valori di</a:t>
            </a:r>
            <a:r>
              <a:rPr lang="en-GB" dirty="0"/>
              <a:t> </a:t>
            </a:r>
            <a:r>
              <a:rPr lang="it-IT" dirty="0"/>
              <a:t>«deferenza», che determinano il livello di considerazione di ciascun soggetto (potere,</a:t>
            </a:r>
            <a:r>
              <a:rPr lang="en-GB" dirty="0"/>
              <a:t> </a:t>
            </a:r>
            <a:r>
              <a:rPr lang="it-IT" dirty="0"/>
              <a:t>rispetto, affetto e rettitudine o reputazione morale).</a:t>
            </a:r>
          </a:p>
        </p:txBody>
      </p:sp>
      <p:sp>
        <p:nvSpPr>
          <p:cNvPr id="124" name="Google Shape;124;p20"/>
          <p:cNvSpPr txBox="1">
            <a:spLocks noGrp="1"/>
          </p:cNvSpPr>
          <p:nvPr>
            <p:ph type="sldNum" idx="12"/>
          </p:nvPr>
        </p:nvSpPr>
        <p:spPr>
          <a:xfrm>
            <a:off x="4297650" y="46736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406713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0"/>
          <p:cNvSpPr txBox="1">
            <a:spLocks noGrp="1"/>
          </p:cNvSpPr>
          <p:nvPr>
            <p:ph type="title"/>
          </p:nvPr>
        </p:nvSpPr>
        <p:spPr>
          <a:xfrm>
            <a:off x="832475" y="126338"/>
            <a:ext cx="7951800" cy="730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BOX- Il policy orientation: </a:t>
            </a:r>
            <a:r>
              <a:rPr lang="en" dirty="0" err="1"/>
              <a:t>cosa</a:t>
            </a:r>
            <a:r>
              <a:rPr lang="en" dirty="0"/>
              <a:t> fa la </a:t>
            </a:r>
            <a:r>
              <a:rPr lang="en" dirty="0" err="1"/>
              <a:t>politica</a:t>
            </a:r>
            <a:r>
              <a:rPr lang="en" dirty="0"/>
              <a:t>? LASSWELL</a:t>
            </a:r>
            <a:endParaRPr dirty="0"/>
          </a:p>
        </p:txBody>
      </p:sp>
      <p:sp>
        <p:nvSpPr>
          <p:cNvPr id="123" name="Google Shape;123;p20"/>
          <p:cNvSpPr txBox="1">
            <a:spLocks noGrp="1"/>
          </p:cNvSpPr>
          <p:nvPr>
            <p:ph type="body" idx="1"/>
          </p:nvPr>
        </p:nvSpPr>
        <p:spPr>
          <a:xfrm>
            <a:off x="753150" y="1200150"/>
            <a:ext cx="76377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it-IT" sz="2000" dirty="0" err="1"/>
              <a:t>Lasswell</a:t>
            </a:r>
            <a:r>
              <a:rPr lang="it-IT" sz="2000" dirty="0"/>
              <a:t> distingue tra «influenza» e «potere». L’influenza dipende proprio dai valori posseduti da ciascun individuo ed è tanto maggiore quanto maggiore è la quota dei valori posseduti. L’esercizio d’influenza entro le relazioni sociali comporta, pertanto, l’impiego di tali valori per modificare la condotta altrui. Il potere, a sua volta, è per </a:t>
            </a:r>
            <a:r>
              <a:rPr lang="it-IT" sz="2000" dirty="0" err="1"/>
              <a:t>Lasswell</a:t>
            </a:r>
            <a:r>
              <a:rPr lang="it-IT" sz="2000" dirty="0"/>
              <a:t> uno specifico esercizio d’influenza, in quanto la modifica della condotta altrui è ottenuta ricorrendo a sanzioni attuali o potenziali. </a:t>
            </a:r>
          </a:p>
          <a:p>
            <a:r>
              <a:rPr lang="it-IT" sz="2000" dirty="0"/>
              <a:t>Proprio il potere, e non l’influenza, è il criterio definitorio dell’ambito della politica. Infine, va chiarito che per </a:t>
            </a:r>
            <a:r>
              <a:rPr lang="it-IT" sz="2000" dirty="0" err="1"/>
              <a:t>Lasswell</a:t>
            </a:r>
            <a:r>
              <a:rPr lang="it-IT" sz="2000" dirty="0"/>
              <a:t> il potere è una relazione triadica, tra due individui e rispetto a un ambito specifico d’azione («sfera del potere»).</a:t>
            </a:r>
            <a:endParaRPr lang="en-GB" sz="2000" dirty="0"/>
          </a:p>
          <a:p>
            <a:endParaRPr lang="it-IT" dirty="0"/>
          </a:p>
        </p:txBody>
      </p:sp>
      <p:sp>
        <p:nvSpPr>
          <p:cNvPr id="124" name="Google Shape;124;p20"/>
          <p:cNvSpPr txBox="1">
            <a:spLocks noGrp="1"/>
          </p:cNvSpPr>
          <p:nvPr>
            <p:ph type="sldNum" idx="12"/>
          </p:nvPr>
        </p:nvSpPr>
        <p:spPr>
          <a:xfrm>
            <a:off x="4297650" y="46736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184222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0"/>
          <p:cNvSpPr txBox="1">
            <a:spLocks noGrp="1"/>
          </p:cNvSpPr>
          <p:nvPr>
            <p:ph type="title"/>
          </p:nvPr>
        </p:nvSpPr>
        <p:spPr>
          <a:xfrm>
            <a:off x="832475" y="126338"/>
            <a:ext cx="7951800" cy="730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Il policy orientation: </a:t>
            </a:r>
            <a:r>
              <a:rPr lang="en" dirty="0" err="1"/>
              <a:t>cosa</a:t>
            </a:r>
            <a:r>
              <a:rPr lang="en" dirty="0"/>
              <a:t> fa la </a:t>
            </a:r>
            <a:r>
              <a:rPr lang="en" dirty="0" err="1"/>
              <a:t>politica</a:t>
            </a:r>
            <a:r>
              <a:rPr lang="en" dirty="0"/>
              <a:t>? EASTON</a:t>
            </a:r>
            <a:endParaRPr dirty="0"/>
          </a:p>
        </p:txBody>
      </p:sp>
      <p:sp>
        <p:nvSpPr>
          <p:cNvPr id="123" name="Google Shape;123;p20"/>
          <p:cNvSpPr txBox="1">
            <a:spLocks noGrp="1"/>
          </p:cNvSpPr>
          <p:nvPr>
            <p:ph type="body" idx="1"/>
          </p:nvPr>
        </p:nvSpPr>
        <p:spPr>
          <a:xfrm>
            <a:off x="753150" y="1200150"/>
            <a:ext cx="76377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it-IT" dirty="0"/>
              <a:t>Da </a:t>
            </a:r>
            <a:r>
              <a:rPr lang="it-IT" dirty="0" err="1"/>
              <a:t>Lasswell</a:t>
            </a:r>
            <a:r>
              <a:rPr lang="it-IT" dirty="0"/>
              <a:t> in poi, le principali interpretazioni della politica hanno sempre sottolineato gli aspetti inerenti all’esito del processo politico. </a:t>
            </a:r>
          </a:p>
          <a:p>
            <a:pPr lvl="0"/>
            <a:r>
              <a:rPr lang="it-IT" dirty="0"/>
              <a:t>Per esempio, per </a:t>
            </a:r>
            <a:r>
              <a:rPr lang="it-IT" dirty="0" err="1"/>
              <a:t>Easton</a:t>
            </a:r>
            <a:r>
              <a:rPr lang="it-IT" dirty="0"/>
              <a:t> (1953, 130) una politica pubblica consiste in una rete di decisioni e di azioni che assegna valori, quindi ciò che ha a che fare con l’output o la produzione politica diviene il criterio stesso di definizione della politica (assegnazione imperativa di valori) </a:t>
            </a:r>
          </a:p>
        </p:txBody>
      </p:sp>
      <p:sp>
        <p:nvSpPr>
          <p:cNvPr id="124" name="Google Shape;124;p20"/>
          <p:cNvSpPr txBox="1">
            <a:spLocks noGrp="1"/>
          </p:cNvSpPr>
          <p:nvPr>
            <p:ph type="sldNum" idx="12"/>
          </p:nvPr>
        </p:nvSpPr>
        <p:spPr>
          <a:xfrm>
            <a:off x="4297650" y="46736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558785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8"/>
          <p:cNvSpPr txBox="1">
            <a:spLocks noGrp="1"/>
          </p:cNvSpPr>
          <p:nvPr>
            <p:ph type="ctrTitle"/>
          </p:nvPr>
        </p:nvSpPr>
        <p:spPr>
          <a:xfrm>
            <a:off x="665225" y="1513525"/>
            <a:ext cx="58803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2F3848"/>
                </a:solidFill>
              </a:rPr>
              <a:t>1.</a:t>
            </a:r>
            <a:endParaRPr dirty="0">
              <a:solidFill>
                <a:srgbClr val="2F384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err="1"/>
              <a:t>Introduzione</a:t>
            </a:r>
            <a:endParaRPr dirty="0"/>
          </a:p>
        </p:txBody>
      </p:sp>
      <p:sp>
        <p:nvSpPr>
          <p:cNvPr id="111" name="Google Shape;111;p18"/>
          <p:cNvSpPr txBox="1">
            <a:spLocks noGrp="1"/>
          </p:cNvSpPr>
          <p:nvPr>
            <p:ph type="subTitle" idx="1"/>
          </p:nvPr>
        </p:nvSpPr>
        <p:spPr>
          <a:xfrm>
            <a:off x="854250" y="2941700"/>
            <a:ext cx="4738500" cy="745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0"/>
          <p:cNvSpPr txBox="1">
            <a:spLocks noGrp="1"/>
          </p:cNvSpPr>
          <p:nvPr>
            <p:ph type="title"/>
          </p:nvPr>
        </p:nvSpPr>
        <p:spPr>
          <a:xfrm>
            <a:off x="832475" y="126338"/>
            <a:ext cx="7951800" cy="730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err="1"/>
              <a:t>Introduzione</a:t>
            </a:r>
            <a:endParaRPr dirty="0"/>
          </a:p>
        </p:txBody>
      </p:sp>
      <p:sp>
        <p:nvSpPr>
          <p:cNvPr id="123" name="Google Shape;123;p20"/>
          <p:cNvSpPr txBox="1">
            <a:spLocks noGrp="1"/>
          </p:cNvSpPr>
          <p:nvPr>
            <p:ph type="body" idx="1"/>
          </p:nvPr>
        </p:nvSpPr>
        <p:spPr>
          <a:xfrm>
            <a:off x="753150" y="1200150"/>
            <a:ext cx="76377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it-IT" sz="1800" dirty="0"/>
              <a:t>Lo studio delle politiche pubbliche si incentra sull’osservazione delle decisioni prese in un certo ambito e gli effetti che esse producono in un certo ambito sociale.</a:t>
            </a:r>
            <a:endParaRPr lang="en-GB" sz="1800" dirty="0"/>
          </a:p>
          <a:p>
            <a:pPr lvl="0"/>
            <a:r>
              <a:rPr lang="it-IT" sz="1800" dirty="0"/>
              <a:t>Questi fenomeni costituiscono il ciclo della politica: chi decide, cosa si decide (la politica), che azioni ne derivano e quali impatto si determinano (l’amministrazione).</a:t>
            </a:r>
            <a:endParaRPr lang="en-GB" sz="1800" dirty="0"/>
          </a:p>
          <a:p>
            <a:pPr lvl="0"/>
            <a:r>
              <a:rPr lang="it-IT" sz="1800" dirty="0"/>
              <a:t>Secondo l’approccio tradizionale, il ciclo della politica dipenderebbe dagli interessi degli attori politico-sociali in esso coinvolti e dalle forme giuridiche (disposizione dei poteri e degli attori politici) ma questo approccio è stato contestato dalle ricerche sulle politiche pubbliche, in particolare sulla loro attuazione e valutazione. </a:t>
            </a:r>
            <a:r>
              <a:rPr lang="it-IT" sz="1800" u="heavy" dirty="0"/>
              <a:t>Attenti all’uso del termine</a:t>
            </a:r>
            <a:r>
              <a:rPr lang="en-GB" sz="1800" dirty="0"/>
              <a:t> </a:t>
            </a:r>
            <a:r>
              <a:rPr lang="it-IT" sz="1800" u="heavy" dirty="0"/>
              <a:t>«causazione».</a:t>
            </a:r>
            <a:endParaRPr lang="en-GB" sz="1800" dirty="0"/>
          </a:p>
          <a:p>
            <a:endParaRPr lang="it-IT" dirty="0"/>
          </a:p>
        </p:txBody>
      </p:sp>
      <p:sp>
        <p:nvSpPr>
          <p:cNvPr id="124" name="Google Shape;124;p20"/>
          <p:cNvSpPr txBox="1">
            <a:spLocks noGrp="1"/>
          </p:cNvSpPr>
          <p:nvPr>
            <p:ph type="sldNum" idx="12"/>
          </p:nvPr>
        </p:nvSpPr>
        <p:spPr>
          <a:xfrm>
            <a:off x="4297650" y="46736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1"/>
          <p:cNvSpPr txBox="1">
            <a:spLocks noGrp="1"/>
          </p:cNvSpPr>
          <p:nvPr>
            <p:ph type="ctrTitle" idx="4294967295"/>
          </p:nvPr>
        </p:nvSpPr>
        <p:spPr>
          <a:xfrm>
            <a:off x="276939" y="2128198"/>
            <a:ext cx="8374224" cy="1755769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76200"/>
            <a:br>
              <a:rPr lang="it-IT" sz="7200" dirty="0">
                <a:solidFill>
                  <a:schemeClr val="bg1"/>
                </a:solidFill>
              </a:rPr>
            </a:br>
            <a:r>
              <a:rPr lang="it-IT" sz="7200" dirty="0">
                <a:solidFill>
                  <a:schemeClr val="bg1"/>
                </a:solidFill>
              </a:rPr>
              <a:t>CORRELAZIONE </a:t>
            </a:r>
            <a:br>
              <a:rPr lang="it-IT" sz="7200" dirty="0">
                <a:solidFill>
                  <a:schemeClr val="bg1"/>
                </a:solidFill>
              </a:rPr>
            </a:br>
            <a:br>
              <a:rPr lang="it-IT" sz="7200" dirty="0">
                <a:solidFill>
                  <a:schemeClr val="bg1"/>
                </a:solidFill>
              </a:rPr>
            </a:br>
            <a:r>
              <a:rPr lang="it-IT" sz="7200" dirty="0">
                <a:solidFill>
                  <a:schemeClr val="bg1"/>
                </a:solidFill>
              </a:rPr>
              <a:t>CAUSAZIONE</a:t>
            </a:r>
          </a:p>
        </p:txBody>
      </p:sp>
      <p:sp>
        <p:nvSpPr>
          <p:cNvPr id="130" name="Google Shape;130;p21"/>
          <p:cNvSpPr txBox="1">
            <a:spLocks noGrp="1"/>
          </p:cNvSpPr>
          <p:nvPr>
            <p:ph type="subTitle" idx="4294967295"/>
          </p:nvPr>
        </p:nvSpPr>
        <p:spPr>
          <a:xfrm>
            <a:off x="895021" y="2878622"/>
            <a:ext cx="67317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>
              <a:buNone/>
            </a:pPr>
            <a:r>
              <a:rPr lang="en-GB" sz="7900" b="1" dirty="0">
                <a:solidFill>
                  <a:schemeClr val="bg1"/>
                </a:solidFill>
              </a:rPr>
              <a:t>≠</a:t>
            </a:r>
            <a:endParaRPr sz="7900" b="1" dirty="0">
              <a:solidFill>
                <a:schemeClr val="bg1"/>
              </a:solidFill>
            </a:endParaRPr>
          </a:p>
        </p:txBody>
      </p:sp>
      <p:sp>
        <p:nvSpPr>
          <p:cNvPr id="131" name="Google Shape;131;p21"/>
          <p:cNvSpPr/>
          <p:nvPr/>
        </p:nvSpPr>
        <p:spPr>
          <a:xfrm>
            <a:off x="895021" y="450458"/>
            <a:ext cx="1826700" cy="1440900"/>
          </a:xfrm>
          <a:prstGeom prst="wedgeRectCallout">
            <a:avLst>
              <a:gd name="adj1" fmla="val -32904"/>
              <a:gd name="adj2" fmla="val 66457"/>
            </a:avLst>
          </a:prstGeom>
          <a:noFill/>
          <a:ln w="152400" cap="flat" cmpd="sng">
            <a:solidFill>
              <a:schemeClr val="lt1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32" name="Google Shape;132;p21"/>
          <p:cNvGrpSpPr/>
          <p:nvPr/>
        </p:nvGrpSpPr>
        <p:grpSpPr>
          <a:xfrm>
            <a:off x="1310107" y="687298"/>
            <a:ext cx="996527" cy="981695"/>
            <a:chOff x="6654650" y="3665275"/>
            <a:chExt cx="409100" cy="409125"/>
          </a:xfrm>
        </p:grpSpPr>
        <p:sp>
          <p:nvSpPr>
            <p:cNvPr id="133" name="Google Shape;133;p21"/>
            <p:cNvSpPr/>
            <p:nvPr/>
          </p:nvSpPr>
          <p:spPr>
            <a:xfrm>
              <a:off x="6808525" y="3819150"/>
              <a:ext cx="211875" cy="211900"/>
            </a:xfrm>
            <a:custGeom>
              <a:avLst/>
              <a:gdLst/>
              <a:ahLst/>
              <a:cxnLst/>
              <a:rect l="l" t="t" r="r" b="b"/>
              <a:pathLst>
                <a:path w="8475" h="8476" extrusionOk="0">
                  <a:moveTo>
                    <a:pt x="8157" y="0"/>
                  </a:moveTo>
                  <a:lnTo>
                    <a:pt x="7327" y="1075"/>
                  </a:lnTo>
                  <a:lnTo>
                    <a:pt x="6399" y="2150"/>
                  </a:lnTo>
                  <a:lnTo>
                    <a:pt x="5422" y="3249"/>
                  </a:lnTo>
                  <a:lnTo>
                    <a:pt x="4347" y="4348"/>
                  </a:lnTo>
                  <a:lnTo>
                    <a:pt x="3248" y="5422"/>
                  </a:lnTo>
                  <a:lnTo>
                    <a:pt x="2149" y="6399"/>
                  </a:lnTo>
                  <a:lnTo>
                    <a:pt x="1075" y="7327"/>
                  </a:lnTo>
                  <a:lnTo>
                    <a:pt x="0" y="8158"/>
                  </a:lnTo>
                  <a:lnTo>
                    <a:pt x="440" y="8280"/>
                  </a:lnTo>
                  <a:lnTo>
                    <a:pt x="855" y="8377"/>
                  </a:lnTo>
                  <a:lnTo>
                    <a:pt x="1294" y="8426"/>
                  </a:lnTo>
                  <a:lnTo>
                    <a:pt x="1734" y="8475"/>
                  </a:lnTo>
                  <a:lnTo>
                    <a:pt x="2174" y="8475"/>
                  </a:lnTo>
                  <a:lnTo>
                    <a:pt x="2613" y="8451"/>
                  </a:lnTo>
                  <a:lnTo>
                    <a:pt x="3028" y="8402"/>
                  </a:lnTo>
                  <a:lnTo>
                    <a:pt x="3468" y="8304"/>
                  </a:lnTo>
                  <a:lnTo>
                    <a:pt x="3883" y="8207"/>
                  </a:lnTo>
                  <a:lnTo>
                    <a:pt x="4323" y="8060"/>
                  </a:lnTo>
                  <a:lnTo>
                    <a:pt x="4714" y="7889"/>
                  </a:lnTo>
                  <a:lnTo>
                    <a:pt x="5129" y="7694"/>
                  </a:lnTo>
                  <a:lnTo>
                    <a:pt x="5520" y="7449"/>
                  </a:lnTo>
                  <a:lnTo>
                    <a:pt x="5886" y="7205"/>
                  </a:lnTo>
                  <a:lnTo>
                    <a:pt x="6252" y="6912"/>
                  </a:lnTo>
                  <a:lnTo>
                    <a:pt x="6594" y="6595"/>
                  </a:lnTo>
                  <a:lnTo>
                    <a:pt x="6912" y="6253"/>
                  </a:lnTo>
                  <a:lnTo>
                    <a:pt x="7205" y="5886"/>
                  </a:lnTo>
                  <a:lnTo>
                    <a:pt x="7449" y="5520"/>
                  </a:lnTo>
                  <a:lnTo>
                    <a:pt x="7693" y="5129"/>
                  </a:lnTo>
                  <a:lnTo>
                    <a:pt x="7889" y="4714"/>
                  </a:lnTo>
                  <a:lnTo>
                    <a:pt x="8060" y="4323"/>
                  </a:lnTo>
                  <a:lnTo>
                    <a:pt x="8206" y="3884"/>
                  </a:lnTo>
                  <a:lnTo>
                    <a:pt x="8304" y="3468"/>
                  </a:lnTo>
                  <a:lnTo>
                    <a:pt x="8402" y="3029"/>
                  </a:lnTo>
                  <a:lnTo>
                    <a:pt x="8450" y="2614"/>
                  </a:lnTo>
                  <a:lnTo>
                    <a:pt x="8475" y="2174"/>
                  </a:lnTo>
                  <a:lnTo>
                    <a:pt x="8475" y="1734"/>
                  </a:lnTo>
                  <a:lnTo>
                    <a:pt x="8426" y="1295"/>
                  </a:lnTo>
                  <a:lnTo>
                    <a:pt x="8377" y="855"/>
                  </a:lnTo>
                  <a:lnTo>
                    <a:pt x="8279" y="440"/>
                  </a:lnTo>
                  <a:lnTo>
                    <a:pt x="815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134;p21"/>
            <p:cNvSpPr/>
            <p:nvPr/>
          </p:nvSpPr>
          <p:spPr>
            <a:xfrm>
              <a:off x="6654650" y="3665275"/>
              <a:ext cx="409100" cy="409125"/>
            </a:xfrm>
            <a:custGeom>
              <a:avLst/>
              <a:gdLst/>
              <a:ahLst/>
              <a:cxnLst/>
              <a:rect l="l" t="t" r="r" b="b"/>
              <a:pathLst>
                <a:path w="16364" h="16365" extrusionOk="0">
                  <a:moveTo>
                    <a:pt x="13580" y="1686"/>
                  </a:moveTo>
                  <a:lnTo>
                    <a:pt x="13677" y="1735"/>
                  </a:lnTo>
                  <a:lnTo>
                    <a:pt x="13775" y="1759"/>
                  </a:lnTo>
                  <a:lnTo>
                    <a:pt x="13848" y="1832"/>
                  </a:lnTo>
                  <a:lnTo>
                    <a:pt x="13897" y="1906"/>
                  </a:lnTo>
                  <a:lnTo>
                    <a:pt x="13946" y="1979"/>
                  </a:lnTo>
                  <a:lnTo>
                    <a:pt x="13970" y="2077"/>
                  </a:lnTo>
                  <a:lnTo>
                    <a:pt x="13995" y="2174"/>
                  </a:lnTo>
                  <a:lnTo>
                    <a:pt x="13995" y="2419"/>
                  </a:lnTo>
                  <a:lnTo>
                    <a:pt x="13922" y="2687"/>
                  </a:lnTo>
                  <a:lnTo>
                    <a:pt x="13824" y="3029"/>
                  </a:lnTo>
                  <a:lnTo>
                    <a:pt x="13677" y="3371"/>
                  </a:lnTo>
                  <a:lnTo>
                    <a:pt x="13482" y="3762"/>
                  </a:lnTo>
                  <a:lnTo>
                    <a:pt x="13238" y="4177"/>
                  </a:lnTo>
                  <a:lnTo>
                    <a:pt x="12993" y="3908"/>
                  </a:lnTo>
                  <a:lnTo>
                    <a:pt x="12749" y="3615"/>
                  </a:lnTo>
                  <a:lnTo>
                    <a:pt x="12407" y="3298"/>
                  </a:lnTo>
                  <a:lnTo>
                    <a:pt x="12041" y="3029"/>
                  </a:lnTo>
                  <a:lnTo>
                    <a:pt x="11675" y="2761"/>
                  </a:lnTo>
                  <a:lnTo>
                    <a:pt x="11308" y="2541"/>
                  </a:lnTo>
                  <a:lnTo>
                    <a:pt x="11748" y="2272"/>
                  </a:lnTo>
                  <a:lnTo>
                    <a:pt x="12187" y="2052"/>
                  </a:lnTo>
                  <a:lnTo>
                    <a:pt x="12554" y="1881"/>
                  </a:lnTo>
                  <a:lnTo>
                    <a:pt x="12920" y="1759"/>
                  </a:lnTo>
                  <a:lnTo>
                    <a:pt x="13213" y="1686"/>
                  </a:lnTo>
                  <a:close/>
                  <a:moveTo>
                    <a:pt x="9721" y="3591"/>
                  </a:moveTo>
                  <a:lnTo>
                    <a:pt x="9794" y="3615"/>
                  </a:lnTo>
                  <a:lnTo>
                    <a:pt x="9916" y="3713"/>
                  </a:lnTo>
                  <a:lnTo>
                    <a:pt x="10014" y="3835"/>
                  </a:lnTo>
                  <a:lnTo>
                    <a:pt x="10038" y="3908"/>
                  </a:lnTo>
                  <a:lnTo>
                    <a:pt x="10038" y="3982"/>
                  </a:lnTo>
                  <a:lnTo>
                    <a:pt x="10038" y="4055"/>
                  </a:lnTo>
                  <a:lnTo>
                    <a:pt x="10014" y="4128"/>
                  </a:lnTo>
                  <a:lnTo>
                    <a:pt x="9916" y="4250"/>
                  </a:lnTo>
                  <a:lnTo>
                    <a:pt x="9794" y="4348"/>
                  </a:lnTo>
                  <a:lnTo>
                    <a:pt x="9721" y="4372"/>
                  </a:lnTo>
                  <a:lnTo>
                    <a:pt x="9574" y="4372"/>
                  </a:lnTo>
                  <a:lnTo>
                    <a:pt x="9501" y="4348"/>
                  </a:lnTo>
                  <a:lnTo>
                    <a:pt x="9379" y="4250"/>
                  </a:lnTo>
                  <a:lnTo>
                    <a:pt x="9281" y="4128"/>
                  </a:lnTo>
                  <a:lnTo>
                    <a:pt x="9257" y="4055"/>
                  </a:lnTo>
                  <a:lnTo>
                    <a:pt x="9257" y="3982"/>
                  </a:lnTo>
                  <a:lnTo>
                    <a:pt x="9257" y="3908"/>
                  </a:lnTo>
                  <a:lnTo>
                    <a:pt x="9281" y="3835"/>
                  </a:lnTo>
                  <a:lnTo>
                    <a:pt x="9379" y="3713"/>
                  </a:lnTo>
                  <a:lnTo>
                    <a:pt x="9501" y="3615"/>
                  </a:lnTo>
                  <a:lnTo>
                    <a:pt x="9574" y="3591"/>
                  </a:lnTo>
                  <a:close/>
                  <a:moveTo>
                    <a:pt x="8182" y="3322"/>
                  </a:moveTo>
                  <a:lnTo>
                    <a:pt x="8304" y="3347"/>
                  </a:lnTo>
                  <a:lnTo>
                    <a:pt x="8402" y="3371"/>
                  </a:lnTo>
                  <a:lnTo>
                    <a:pt x="8500" y="3420"/>
                  </a:lnTo>
                  <a:lnTo>
                    <a:pt x="8597" y="3493"/>
                  </a:lnTo>
                  <a:lnTo>
                    <a:pt x="8671" y="3591"/>
                  </a:lnTo>
                  <a:lnTo>
                    <a:pt x="8719" y="3689"/>
                  </a:lnTo>
                  <a:lnTo>
                    <a:pt x="8768" y="3786"/>
                  </a:lnTo>
                  <a:lnTo>
                    <a:pt x="8768" y="3908"/>
                  </a:lnTo>
                  <a:lnTo>
                    <a:pt x="8768" y="4031"/>
                  </a:lnTo>
                  <a:lnTo>
                    <a:pt x="8719" y="4153"/>
                  </a:lnTo>
                  <a:lnTo>
                    <a:pt x="8671" y="4250"/>
                  </a:lnTo>
                  <a:lnTo>
                    <a:pt x="8597" y="4324"/>
                  </a:lnTo>
                  <a:lnTo>
                    <a:pt x="8500" y="4397"/>
                  </a:lnTo>
                  <a:lnTo>
                    <a:pt x="8402" y="4446"/>
                  </a:lnTo>
                  <a:lnTo>
                    <a:pt x="8304" y="4495"/>
                  </a:lnTo>
                  <a:lnTo>
                    <a:pt x="8060" y="4495"/>
                  </a:lnTo>
                  <a:lnTo>
                    <a:pt x="7962" y="4446"/>
                  </a:lnTo>
                  <a:lnTo>
                    <a:pt x="7865" y="4397"/>
                  </a:lnTo>
                  <a:lnTo>
                    <a:pt x="7767" y="4324"/>
                  </a:lnTo>
                  <a:lnTo>
                    <a:pt x="7694" y="4250"/>
                  </a:lnTo>
                  <a:lnTo>
                    <a:pt x="7645" y="4153"/>
                  </a:lnTo>
                  <a:lnTo>
                    <a:pt x="7596" y="4031"/>
                  </a:lnTo>
                  <a:lnTo>
                    <a:pt x="7596" y="3908"/>
                  </a:lnTo>
                  <a:lnTo>
                    <a:pt x="7596" y="3786"/>
                  </a:lnTo>
                  <a:lnTo>
                    <a:pt x="7645" y="3689"/>
                  </a:lnTo>
                  <a:lnTo>
                    <a:pt x="7694" y="3591"/>
                  </a:lnTo>
                  <a:lnTo>
                    <a:pt x="7767" y="3493"/>
                  </a:lnTo>
                  <a:lnTo>
                    <a:pt x="7865" y="3420"/>
                  </a:lnTo>
                  <a:lnTo>
                    <a:pt x="7962" y="3371"/>
                  </a:lnTo>
                  <a:lnTo>
                    <a:pt x="8060" y="3347"/>
                  </a:lnTo>
                  <a:lnTo>
                    <a:pt x="8182" y="3322"/>
                  </a:lnTo>
                  <a:close/>
                  <a:moveTo>
                    <a:pt x="9086" y="4763"/>
                  </a:moveTo>
                  <a:lnTo>
                    <a:pt x="9159" y="4788"/>
                  </a:lnTo>
                  <a:lnTo>
                    <a:pt x="9281" y="4885"/>
                  </a:lnTo>
                  <a:lnTo>
                    <a:pt x="9354" y="5007"/>
                  </a:lnTo>
                  <a:lnTo>
                    <a:pt x="9379" y="5081"/>
                  </a:lnTo>
                  <a:lnTo>
                    <a:pt x="9379" y="5154"/>
                  </a:lnTo>
                  <a:lnTo>
                    <a:pt x="9379" y="5227"/>
                  </a:lnTo>
                  <a:lnTo>
                    <a:pt x="9354" y="5301"/>
                  </a:lnTo>
                  <a:lnTo>
                    <a:pt x="9281" y="5423"/>
                  </a:lnTo>
                  <a:lnTo>
                    <a:pt x="9159" y="5520"/>
                  </a:lnTo>
                  <a:lnTo>
                    <a:pt x="9086" y="5545"/>
                  </a:lnTo>
                  <a:lnTo>
                    <a:pt x="8915" y="5545"/>
                  </a:lnTo>
                  <a:lnTo>
                    <a:pt x="8842" y="5520"/>
                  </a:lnTo>
                  <a:lnTo>
                    <a:pt x="8719" y="5423"/>
                  </a:lnTo>
                  <a:lnTo>
                    <a:pt x="8646" y="5301"/>
                  </a:lnTo>
                  <a:lnTo>
                    <a:pt x="8622" y="5227"/>
                  </a:lnTo>
                  <a:lnTo>
                    <a:pt x="8597" y="5154"/>
                  </a:lnTo>
                  <a:lnTo>
                    <a:pt x="8622" y="5081"/>
                  </a:lnTo>
                  <a:lnTo>
                    <a:pt x="8646" y="5007"/>
                  </a:lnTo>
                  <a:lnTo>
                    <a:pt x="8719" y="4885"/>
                  </a:lnTo>
                  <a:lnTo>
                    <a:pt x="8842" y="4788"/>
                  </a:lnTo>
                  <a:lnTo>
                    <a:pt x="8915" y="4763"/>
                  </a:lnTo>
                  <a:close/>
                  <a:moveTo>
                    <a:pt x="2540" y="11309"/>
                  </a:moveTo>
                  <a:lnTo>
                    <a:pt x="2760" y="11675"/>
                  </a:lnTo>
                  <a:lnTo>
                    <a:pt x="3029" y="12041"/>
                  </a:lnTo>
                  <a:lnTo>
                    <a:pt x="3298" y="12408"/>
                  </a:lnTo>
                  <a:lnTo>
                    <a:pt x="3615" y="12750"/>
                  </a:lnTo>
                  <a:lnTo>
                    <a:pt x="3908" y="12994"/>
                  </a:lnTo>
                  <a:lnTo>
                    <a:pt x="4177" y="13238"/>
                  </a:lnTo>
                  <a:lnTo>
                    <a:pt x="3762" y="13482"/>
                  </a:lnTo>
                  <a:lnTo>
                    <a:pt x="3371" y="13678"/>
                  </a:lnTo>
                  <a:lnTo>
                    <a:pt x="3029" y="13824"/>
                  </a:lnTo>
                  <a:lnTo>
                    <a:pt x="2687" y="13922"/>
                  </a:lnTo>
                  <a:lnTo>
                    <a:pt x="2418" y="13995"/>
                  </a:lnTo>
                  <a:lnTo>
                    <a:pt x="2174" y="13995"/>
                  </a:lnTo>
                  <a:lnTo>
                    <a:pt x="2076" y="13971"/>
                  </a:lnTo>
                  <a:lnTo>
                    <a:pt x="1979" y="13946"/>
                  </a:lnTo>
                  <a:lnTo>
                    <a:pt x="1905" y="13897"/>
                  </a:lnTo>
                  <a:lnTo>
                    <a:pt x="1832" y="13849"/>
                  </a:lnTo>
                  <a:lnTo>
                    <a:pt x="1759" y="13775"/>
                  </a:lnTo>
                  <a:lnTo>
                    <a:pt x="1734" y="13678"/>
                  </a:lnTo>
                  <a:lnTo>
                    <a:pt x="1686" y="13580"/>
                  </a:lnTo>
                  <a:lnTo>
                    <a:pt x="1686" y="13482"/>
                  </a:lnTo>
                  <a:lnTo>
                    <a:pt x="1686" y="13214"/>
                  </a:lnTo>
                  <a:lnTo>
                    <a:pt x="1759" y="12921"/>
                  </a:lnTo>
                  <a:lnTo>
                    <a:pt x="1881" y="12554"/>
                  </a:lnTo>
                  <a:lnTo>
                    <a:pt x="2052" y="12188"/>
                  </a:lnTo>
                  <a:lnTo>
                    <a:pt x="2272" y="11748"/>
                  </a:lnTo>
                  <a:lnTo>
                    <a:pt x="2540" y="11309"/>
                  </a:lnTo>
                  <a:close/>
                  <a:moveTo>
                    <a:pt x="15362" y="1"/>
                  </a:moveTo>
                  <a:lnTo>
                    <a:pt x="15094" y="25"/>
                  </a:lnTo>
                  <a:lnTo>
                    <a:pt x="14801" y="74"/>
                  </a:lnTo>
                  <a:lnTo>
                    <a:pt x="14483" y="172"/>
                  </a:lnTo>
                  <a:lnTo>
                    <a:pt x="14141" y="294"/>
                  </a:lnTo>
                  <a:lnTo>
                    <a:pt x="13775" y="440"/>
                  </a:lnTo>
                  <a:lnTo>
                    <a:pt x="13384" y="611"/>
                  </a:lnTo>
                  <a:lnTo>
                    <a:pt x="12993" y="831"/>
                  </a:lnTo>
                  <a:lnTo>
                    <a:pt x="12578" y="1051"/>
                  </a:lnTo>
                  <a:lnTo>
                    <a:pt x="11699" y="1613"/>
                  </a:lnTo>
                  <a:lnTo>
                    <a:pt x="10747" y="2272"/>
                  </a:lnTo>
                  <a:lnTo>
                    <a:pt x="10307" y="2101"/>
                  </a:lnTo>
                  <a:lnTo>
                    <a:pt x="9843" y="1955"/>
                  </a:lnTo>
                  <a:lnTo>
                    <a:pt x="9379" y="1857"/>
                  </a:lnTo>
                  <a:lnTo>
                    <a:pt x="8915" y="1784"/>
                  </a:lnTo>
                  <a:lnTo>
                    <a:pt x="8451" y="1735"/>
                  </a:lnTo>
                  <a:lnTo>
                    <a:pt x="7962" y="1735"/>
                  </a:lnTo>
                  <a:lnTo>
                    <a:pt x="7498" y="1784"/>
                  </a:lnTo>
                  <a:lnTo>
                    <a:pt x="7034" y="1832"/>
                  </a:lnTo>
                  <a:lnTo>
                    <a:pt x="6570" y="1930"/>
                  </a:lnTo>
                  <a:lnTo>
                    <a:pt x="6106" y="2077"/>
                  </a:lnTo>
                  <a:lnTo>
                    <a:pt x="5667" y="2248"/>
                  </a:lnTo>
                  <a:lnTo>
                    <a:pt x="5227" y="2443"/>
                  </a:lnTo>
                  <a:lnTo>
                    <a:pt x="4787" y="2687"/>
                  </a:lnTo>
                  <a:lnTo>
                    <a:pt x="4397" y="2980"/>
                  </a:lnTo>
                  <a:lnTo>
                    <a:pt x="4006" y="3273"/>
                  </a:lnTo>
                  <a:lnTo>
                    <a:pt x="3615" y="3615"/>
                  </a:lnTo>
                  <a:lnTo>
                    <a:pt x="3273" y="4006"/>
                  </a:lnTo>
                  <a:lnTo>
                    <a:pt x="2980" y="4397"/>
                  </a:lnTo>
                  <a:lnTo>
                    <a:pt x="2687" y="4788"/>
                  </a:lnTo>
                  <a:lnTo>
                    <a:pt x="2443" y="5227"/>
                  </a:lnTo>
                  <a:lnTo>
                    <a:pt x="2247" y="5667"/>
                  </a:lnTo>
                  <a:lnTo>
                    <a:pt x="2076" y="6107"/>
                  </a:lnTo>
                  <a:lnTo>
                    <a:pt x="1930" y="6571"/>
                  </a:lnTo>
                  <a:lnTo>
                    <a:pt x="1832" y="7035"/>
                  </a:lnTo>
                  <a:lnTo>
                    <a:pt x="1783" y="7499"/>
                  </a:lnTo>
                  <a:lnTo>
                    <a:pt x="1734" y="7963"/>
                  </a:lnTo>
                  <a:lnTo>
                    <a:pt x="1734" y="8451"/>
                  </a:lnTo>
                  <a:lnTo>
                    <a:pt x="1783" y="8915"/>
                  </a:lnTo>
                  <a:lnTo>
                    <a:pt x="1857" y="9379"/>
                  </a:lnTo>
                  <a:lnTo>
                    <a:pt x="1954" y="9843"/>
                  </a:lnTo>
                  <a:lnTo>
                    <a:pt x="2101" y="10307"/>
                  </a:lnTo>
                  <a:lnTo>
                    <a:pt x="2272" y="10747"/>
                  </a:lnTo>
                  <a:lnTo>
                    <a:pt x="1612" y="11699"/>
                  </a:lnTo>
                  <a:lnTo>
                    <a:pt x="1051" y="12579"/>
                  </a:lnTo>
                  <a:lnTo>
                    <a:pt x="831" y="12994"/>
                  </a:lnTo>
                  <a:lnTo>
                    <a:pt x="611" y="13385"/>
                  </a:lnTo>
                  <a:lnTo>
                    <a:pt x="440" y="13775"/>
                  </a:lnTo>
                  <a:lnTo>
                    <a:pt x="293" y="14142"/>
                  </a:lnTo>
                  <a:lnTo>
                    <a:pt x="171" y="14484"/>
                  </a:lnTo>
                  <a:lnTo>
                    <a:pt x="74" y="14801"/>
                  </a:lnTo>
                  <a:lnTo>
                    <a:pt x="25" y="15094"/>
                  </a:lnTo>
                  <a:lnTo>
                    <a:pt x="0" y="15363"/>
                  </a:lnTo>
                  <a:lnTo>
                    <a:pt x="0" y="15583"/>
                  </a:lnTo>
                  <a:lnTo>
                    <a:pt x="49" y="15802"/>
                  </a:lnTo>
                  <a:lnTo>
                    <a:pt x="123" y="15973"/>
                  </a:lnTo>
                  <a:lnTo>
                    <a:pt x="245" y="16120"/>
                  </a:lnTo>
                  <a:lnTo>
                    <a:pt x="342" y="16218"/>
                  </a:lnTo>
                  <a:lnTo>
                    <a:pt x="489" y="16291"/>
                  </a:lnTo>
                  <a:lnTo>
                    <a:pt x="635" y="16340"/>
                  </a:lnTo>
                  <a:lnTo>
                    <a:pt x="806" y="16364"/>
                  </a:lnTo>
                  <a:lnTo>
                    <a:pt x="1173" y="16364"/>
                  </a:lnTo>
                  <a:lnTo>
                    <a:pt x="1393" y="16315"/>
                  </a:lnTo>
                  <a:lnTo>
                    <a:pt x="1637" y="16267"/>
                  </a:lnTo>
                  <a:lnTo>
                    <a:pt x="2150" y="16120"/>
                  </a:lnTo>
                  <a:lnTo>
                    <a:pt x="2711" y="15876"/>
                  </a:lnTo>
                  <a:lnTo>
                    <a:pt x="3322" y="15583"/>
                  </a:lnTo>
                  <a:lnTo>
                    <a:pt x="3957" y="15192"/>
                  </a:lnTo>
                  <a:lnTo>
                    <a:pt x="4665" y="14752"/>
                  </a:lnTo>
                  <a:lnTo>
                    <a:pt x="5373" y="14264"/>
                  </a:lnTo>
                  <a:lnTo>
                    <a:pt x="6131" y="13702"/>
                  </a:lnTo>
                  <a:lnTo>
                    <a:pt x="6912" y="13092"/>
                  </a:lnTo>
                  <a:lnTo>
                    <a:pt x="7718" y="12432"/>
                  </a:lnTo>
                  <a:lnTo>
                    <a:pt x="8524" y="11724"/>
                  </a:lnTo>
                  <a:lnTo>
                    <a:pt x="9330" y="10967"/>
                  </a:lnTo>
                  <a:lnTo>
                    <a:pt x="10160" y="10161"/>
                  </a:lnTo>
                  <a:lnTo>
                    <a:pt x="10966" y="9330"/>
                  </a:lnTo>
                  <a:lnTo>
                    <a:pt x="11723" y="8524"/>
                  </a:lnTo>
                  <a:lnTo>
                    <a:pt x="12432" y="7718"/>
                  </a:lnTo>
                  <a:lnTo>
                    <a:pt x="13091" y="6912"/>
                  </a:lnTo>
                  <a:lnTo>
                    <a:pt x="13702" y="6131"/>
                  </a:lnTo>
                  <a:lnTo>
                    <a:pt x="14263" y="5374"/>
                  </a:lnTo>
                  <a:lnTo>
                    <a:pt x="14752" y="4666"/>
                  </a:lnTo>
                  <a:lnTo>
                    <a:pt x="15192" y="3957"/>
                  </a:lnTo>
                  <a:lnTo>
                    <a:pt x="15582" y="3322"/>
                  </a:lnTo>
                  <a:lnTo>
                    <a:pt x="15875" y="2712"/>
                  </a:lnTo>
                  <a:lnTo>
                    <a:pt x="16120" y="2150"/>
                  </a:lnTo>
                  <a:lnTo>
                    <a:pt x="16266" y="1637"/>
                  </a:lnTo>
                  <a:lnTo>
                    <a:pt x="16315" y="1393"/>
                  </a:lnTo>
                  <a:lnTo>
                    <a:pt x="16364" y="1173"/>
                  </a:lnTo>
                  <a:lnTo>
                    <a:pt x="16364" y="978"/>
                  </a:lnTo>
                  <a:lnTo>
                    <a:pt x="16364" y="807"/>
                  </a:lnTo>
                  <a:lnTo>
                    <a:pt x="16339" y="636"/>
                  </a:lnTo>
                  <a:lnTo>
                    <a:pt x="16291" y="489"/>
                  </a:lnTo>
                  <a:lnTo>
                    <a:pt x="16217" y="343"/>
                  </a:lnTo>
                  <a:lnTo>
                    <a:pt x="16120" y="245"/>
                  </a:lnTo>
                  <a:lnTo>
                    <a:pt x="15973" y="123"/>
                  </a:lnTo>
                  <a:lnTo>
                    <a:pt x="15802" y="50"/>
                  </a:lnTo>
                  <a:lnTo>
                    <a:pt x="1558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5" name="Google Shape;135;p21"/>
          <p:cNvSpPr txBox="1">
            <a:spLocks noGrp="1"/>
          </p:cNvSpPr>
          <p:nvPr>
            <p:ph type="sldNum" idx="12"/>
          </p:nvPr>
        </p:nvSpPr>
        <p:spPr>
          <a:xfrm>
            <a:off x="4297650" y="46736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0"/>
          <p:cNvSpPr txBox="1">
            <a:spLocks noGrp="1"/>
          </p:cNvSpPr>
          <p:nvPr>
            <p:ph type="title"/>
          </p:nvPr>
        </p:nvSpPr>
        <p:spPr>
          <a:xfrm>
            <a:off x="832475" y="126338"/>
            <a:ext cx="7951800" cy="730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err="1"/>
              <a:t>Correlazione</a:t>
            </a:r>
            <a:r>
              <a:rPr lang="en" dirty="0"/>
              <a:t> non </a:t>
            </a:r>
            <a:r>
              <a:rPr lang="en" dirty="0" err="1"/>
              <a:t>implica</a:t>
            </a:r>
            <a:r>
              <a:rPr lang="en" dirty="0"/>
              <a:t> </a:t>
            </a:r>
            <a:r>
              <a:rPr lang="en" dirty="0" err="1"/>
              <a:t>causazione</a:t>
            </a:r>
            <a:endParaRPr dirty="0"/>
          </a:p>
        </p:txBody>
      </p:sp>
      <p:sp>
        <p:nvSpPr>
          <p:cNvPr id="123" name="Google Shape;123;p20"/>
          <p:cNvSpPr txBox="1">
            <a:spLocks noGrp="1"/>
          </p:cNvSpPr>
          <p:nvPr>
            <p:ph type="body" idx="1"/>
          </p:nvPr>
        </p:nvSpPr>
        <p:spPr>
          <a:xfrm>
            <a:off x="1767344" y="2125840"/>
            <a:ext cx="6039611" cy="280001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endParaRPr lang="it-IT" dirty="0"/>
          </a:p>
        </p:txBody>
      </p:sp>
      <p:sp>
        <p:nvSpPr>
          <p:cNvPr id="124" name="Google Shape;124;p20"/>
          <p:cNvSpPr txBox="1">
            <a:spLocks noGrp="1"/>
          </p:cNvSpPr>
          <p:nvPr>
            <p:ph type="sldNum" idx="12"/>
          </p:nvPr>
        </p:nvSpPr>
        <p:spPr>
          <a:xfrm>
            <a:off x="4297650" y="46736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5</a:t>
            </a:fld>
            <a:endParaRPr/>
          </a:p>
        </p:txBody>
      </p:sp>
      <p:pic>
        <p:nvPicPr>
          <p:cNvPr id="2050" name="Picture 2" descr="1.3 - Correlation Does Not Imply Causation and Why - YouTube">
            <a:extLst>
              <a:ext uri="{FF2B5EF4-FFF2-40B4-BE49-F238E27FC236}">
                <a16:creationId xmlns:a16="http://schemas.microsoft.com/office/drawing/2014/main" id="{D72F87A1-10AB-BD42-A26F-02C971E356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4052" y="1076210"/>
            <a:ext cx="5423053" cy="4067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7255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0"/>
          <p:cNvSpPr txBox="1">
            <a:spLocks noGrp="1"/>
          </p:cNvSpPr>
          <p:nvPr>
            <p:ph type="title"/>
          </p:nvPr>
        </p:nvSpPr>
        <p:spPr>
          <a:xfrm>
            <a:off x="832475" y="126338"/>
            <a:ext cx="7951800" cy="730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err="1"/>
              <a:t>Correlazione</a:t>
            </a:r>
            <a:r>
              <a:rPr lang="en" dirty="0"/>
              <a:t> non </a:t>
            </a:r>
            <a:r>
              <a:rPr lang="en" dirty="0" err="1"/>
              <a:t>implica</a:t>
            </a:r>
            <a:r>
              <a:rPr lang="en" dirty="0"/>
              <a:t> </a:t>
            </a:r>
            <a:r>
              <a:rPr lang="en" dirty="0" err="1"/>
              <a:t>causazione</a:t>
            </a:r>
            <a:r>
              <a:rPr lang="en" dirty="0"/>
              <a:t>!</a:t>
            </a:r>
            <a:endParaRPr dirty="0"/>
          </a:p>
        </p:txBody>
      </p:sp>
      <p:sp>
        <p:nvSpPr>
          <p:cNvPr id="123" name="Google Shape;123;p20"/>
          <p:cNvSpPr txBox="1">
            <a:spLocks noGrp="1"/>
          </p:cNvSpPr>
          <p:nvPr>
            <p:ph type="body" idx="1"/>
          </p:nvPr>
        </p:nvSpPr>
        <p:spPr>
          <a:xfrm>
            <a:off x="9309495" y="3148896"/>
            <a:ext cx="1331625" cy="109103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endParaRPr lang="it-IT" dirty="0"/>
          </a:p>
        </p:txBody>
      </p:sp>
      <p:sp>
        <p:nvSpPr>
          <p:cNvPr id="124" name="Google Shape;124;p20"/>
          <p:cNvSpPr txBox="1">
            <a:spLocks noGrp="1"/>
          </p:cNvSpPr>
          <p:nvPr>
            <p:ph type="sldNum" idx="12"/>
          </p:nvPr>
        </p:nvSpPr>
        <p:spPr>
          <a:xfrm>
            <a:off x="4297650" y="46736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6</a:t>
            </a:fld>
            <a:endParaRPr/>
          </a:p>
        </p:txBody>
      </p:sp>
      <p:pic>
        <p:nvPicPr>
          <p:cNvPr id="3074" name="Picture 2" descr="Correlation Does Not Imply Causation - Math">
            <a:extLst>
              <a:ext uri="{FF2B5EF4-FFF2-40B4-BE49-F238E27FC236}">
                <a16:creationId xmlns:a16="http://schemas.microsoft.com/office/drawing/2014/main" id="{ADD4927C-07C0-9641-8AFC-6A20D8CDD4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237" y="1002522"/>
            <a:ext cx="4902505" cy="1932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Why Correlation Does Not Imply Causation - The Meaning of This Common  Saying in Statistics">
            <a:extLst>
              <a:ext uri="{FF2B5EF4-FFF2-40B4-BE49-F238E27FC236}">
                <a16:creationId xmlns:a16="http://schemas.microsoft.com/office/drawing/2014/main" id="{BB534987-8010-274F-9AAC-3551604F94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5160" y="1002522"/>
            <a:ext cx="4013200" cy="1932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Spurious Correlations">
            <a:extLst>
              <a:ext uri="{FF2B5EF4-FFF2-40B4-BE49-F238E27FC236}">
                <a16:creationId xmlns:a16="http://schemas.microsoft.com/office/drawing/2014/main" id="{71B540D9-0427-3E4F-A527-B13E831C24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750" y="3139312"/>
            <a:ext cx="4546600" cy="1790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Plotly Blog — Spurious Correlations">
            <a:extLst>
              <a:ext uri="{FF2B5EF4-FFF2-40B4-BE49-F238E27FC236}">
                <a16:creationId xmlns:a16="http://schemas.microsoft.com/office/drawing/2014/main" id="{31182EF6-B392-2E4A-856C-46F2D11B7D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3153" y="3012974"/>
            <a:ext cx="2672251" cy="2004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82018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0"/>
          <p:cNvSpPr txBox="1">
            <a:spLocks noGrp="1"/>
          </p:cNvSpPr>
          <p:nvPr>
            <p:ph type="title"/>
          </p:nvPr>
        </p:nvSpPr>
        <p:spPr>
          <a:xfrm>
            <a:off x="832475" y="126338"/>
            <a:ext cx="7951800" cy="730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err="1"/>
              <a:t>Correlazione</a:t>
            </a:r>
            <a:r>
              <a:rPr lang="en" dirty="0"/>
              <a:t> non </a:t>
            </a:r>
            <a:r>
              <a:rPr lang="en" dirty="0" err="1"/>
              <a:t>implica</a:t>
            </a:r>
            <a:r>
              <a:rPr lang="en" dirty="0"/>
              <a:t> </a:t>
            </a:r>
            <a:r>
              <a:rPr lang="en" dirty="0" err="1"/>
              <a:t>causazione</a:t>
            </a:r>
            <a:r>
              <a:rPr lang="en" dirty="0"/>
              <a:t>!</a:t>
            </a:r>
            <a:endParaRPr dirty="0"/>
          </a:p>
        </p:txBody>
      </p:sp>
      <p:sp>
        <p:nvSpPr>
          <p:cNvPr id="123" name="Google Shape;123;p20"/>
          <p:cNvSpPr txBox="1">
            <a:spLocks noGrp="1"/>
          </p:cNvSpPr>
          <p:nvPr>
            <p:ph type="body" idx="1"/>
          </p:nvPr>
        </p:nvSpPr>
        <p:spPr>
          <a:xfrm>
            <a:off x="753150" y="1200150"/>
            <a:ext cx="76377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it-IT" dirty="0">
                <a:hlinkClick r:id="rId3"/>
              </a:rPr>
              <a:t>https://www.youtube.com/watch?v=Cl8zetzDBfM</a:t>
            </a:r>
            <a:endParaRPr lang="it-IT" dirty="0"/>
          </a:p>
          <a:p>
            <a:endParaRPr lang="it-IT" dirty="0"/>
          </a:p>
          <a:p>
            <a:endParaRPr lang="it-IT" dirty="0"/>
          </a:p>
        </p:txBody>
      </p:sp>
      <p:sp>
        <p:nvSpPr>
          <p:cNvPr id="124" name="Google Shape;124;p20"/>
          <p:cNvSpPr txBox="1">
            <a:spLocks noGrp="1"/>
          </p:cNvSpPr>
          <p:nvPr>
            <p:ph type="sldNum" idx="12"/>
          </p:nvPr>
        </p:nvSpPr>
        <p:spPr>
          <a:xfrm>
            <a:off x="4297650" y="46736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65404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0"/>
          <p:cNvSpPr txBox="1">
            <a:spLocks noGrp="1"/>
          </p:cNvSpPr>
          <p:nvPr>
            <p:ph type="title"/>
          </p:nvPr>
        </p:nvSpPr>
        <p:spPr>
          <a:xfrm>
            <a:off x="832475" y="126338"/>
            <a:ext cx="7951800" cy="730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Box: lo </a:t>
            </a:r>
            <a:r>
              <a:rPr lang="en" dirty="0" err="1"/>
              <a:t>Stato</a:t>
            </a:r>
            <a:r>
              <a:rPr lang="en" dirty="0"/>
              <a:t> </a:t>
            </a:r>
            <a:r>
              <a:rPr lang="en" dirty="0" err="1"/>
              <a:t>razionale</a:t>
            </a:r>
            <a:endParaRPr dirty="0"/>
          </a:p>
        </p:txBody>
      </p:sp>
      <p:sp>
        <p:nvSpPr>
          <p:cNvPr id="123" name="Google Shape;123;p20"/>
          <p:cNvSpPr txBox="1">
            <a:spLocks noGrp="1"/>
          </p:cNvSpPr>
          <p:nvPr>
            <p:ph type="body" idx="1"/>
          </p:nvPr>
        </p:nvSpPr>
        <p:spPr>
          <a:xfrm>
            <a:off x="753150" y="902244"/>
            <a:ext cx="76377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it-IT" sz="1450" dirty="0"/>
              <a:t>Weber definisce inizialmente una «comunità politica» quella particolare comunità «il cui agire è rivolto a riservare “un territorio”», e il cui elemento concettuale minimo è il «mantenimento mediante l’uso della forza di un dominio ordinato sopra un territorio e sopra i suoi occupanti».</a:t>
            </a:r>
            <a:endParaRPr lang="en-GB" sz="1450" dirty="0"/>
          </a:p>
          <a:p>
            <a:pPr lvl="0"/>
            <a:r>
              <a:rPr lang="it-IT" sz="1450" dirty="0"/>
              <a:t>Le relazioni sono regolate sulla “forza fisica”: per Weber questo è un «fenomeno primitivo» che giunge alla «monopolizzazione dell’uso della forza legittima» da parte di un gruppo politico (</a:t>
            </a:r>
            <a:r>
              <a:rPr lang="it-IT" sz="1450" i="1" dirty="0"/>
              <a:t>Stato</a:t>
            </a:r>
            <a:r>
              <a:rPr lang="it-IT" sz="1450" dirty="0"/>
              <a:t>) attraverso vari stadi di sviluppo. Lo stadio finale di questo sviluppo è lo «stato razionale», che poggia «su un sistema di funzionari specializzati e sul diritto razionale». Lo Stato razionale weberiano è un potere organizzato, l’obbedienza al quale è basata su regole e procedure, e non è dovuta a persone. Una sua principale caratteristica consiste nello sviluppo di un corpo amministrativo o burocratico, collegato al potere organizzato, che si basa su:</a:t>
            </a:r>
            <a:endParaRPr lang="en-GB" sz="1450" dirty="0"/>
          </a:p>
          <a:p>
            <a:pPr lvl="0"/>
            <a:r>
              <a:rPr lang="it-IT" sz="1450" dirty="0"/>
              <a:t>Competenze d’autorità definite e gerarchia degli uffici;</a:t>
            </a:r>
            <a:endParaRPr lang="en-GB" sz="1450" dirty="0"/>
          </a:p>
          <a:p>
            <a:pPr lvl="0"/>
            <a:r>
              <a:rPr lang="it-IT" sz="1450" dirty="0"/>
              <a:t>Professionalizzazione del funzionario;</a:t>
            </a:r>
            <a:endParaRPr lang="en-GB" sz="1450" dirty="0"/>
          </a:p>
          <a:p>
            <a:pPr lvl="0"/>
            <a:r>
              <a:rPr lang="it-IT" sz="1450" dirty="0"/>
              <a:t>Specializzazione delle attività;</a:t>
            </a:r>
            <a:endParaRPr lang="en-GB" sz="1450" dirty="0"/>
          </a:p>
          <a:p>
            <a:pPr lvl="0"/>
            <a:r>
              <a:rPr lang="it-IT" sz="1450" dirty="0"/>
              <a:t>Procedure e regole generali apprese e trasmesse</a:t>
            </a:r>
            <a:endParaRPr lang="en-GB" sz="1450" dirty="0"/>
          </a:p>
          <a:p>
            <a:endParaRPr lang="it-IT" dirty="0"/>
          </a:p>
        </p:txBody>
      </p:sp>
      <p:sp>
        <p:nvSpPr>
          <p:cNvPr id="124" name="Google Shape;124;p20"/>
          <p:cNvSpPr txBox="1">
            <a:spLocks noGrp="1"/>
          </p:cNvSpPr>
          <p:nvPr>
            <p:ph type="sldNum" idx="12"/>
          </p:nvPr>
        </p:nvSpPr>
        <p:spPr>
          <a:xfrm>
            <a:off x="4297650" y="46736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480429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2"/>
          <p:cNvSpPr txBox="1">
            <a:spLocks noGrp="1"/>
          </p:cNvSpPr>
          <p:nvPr>
            <p:ph type="body" idx="1"/>
          </p:nvPr>
        </p:nvSpPr>
        <p:spPr>
          <a:xfrm>
            <a:off x="457200" y="1659788"/>
            <a:ext cx="3994500" cy="305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it-IT" sz="3000" b="1" dirty="0" err="1"/>
              <a:t>Politics</a:t>
            </a:r>
            <a:endParaRPr lang="it-IT" sz="3000" b="1" dirty="0"/>
          </a:p>
          <a:p>
            <a:pPr lvl="0" algn="just"/>
            <a:r>
              <a:rPr lang="it-IT" dirty="0"/>
              <a:t>Con </a:t>
            </a:r>
            <a:r>
              <a:rPr lang="it-IT" dirty="0" err="1"/>
              <a:t>politics</a:t>
            </a:r>
            <a:r>
              <a:rPr lang="it-IT" dirty="0"/>
              <a:t> s’intende «lo studio del potere, inteso come la capacità di influire sulle decisioni prese dagli individui». In questo senso, la </a:t>
            </a:r>
            <a:r>
              <a:rPr lang="it-IT" dirty="0" err="1"/>
              <a:t>politics</a:t>
            </a:r>
            <a:r>
              <a:rPr lang="it-IT" dirty="0"/>
              <a:t> riguarda tanto l’analisi dei regimi politici che degli attori e dei processi che si svolgono al loro interno.</a:t>
            </a:r>
            <a:endParaRPr lang="en-GB" dirty="0"/>
          </a:p>
          <a:p>
            <a:pPr marL="0" lvl="0" indent="0">
              <a:buNone/>
            </a:pPr>
            <a:endParaRPr lang="en-GB" dirty="0"/>
          </a:p>
        </p:txBody>
      </p:sp>
      <p:sp>
        <p:nvSpPr>
          <p:cNvPr id="141" name="Google Shape;141;p22"/>
          <p:cNvSpPr txBox="1">
            <a:spLocks noGrp="1"/>
          </p:cNvSpPr>
          <p:nvPr>
            <p:ph type="body" idx="2"/>
          </p:nvPr>
        </p:nvSpPr>
        <p:spPr>
          <a:xfrm>
            <a:off x="4692275" y="1659788"/>
            <a:ext cx="3994500" cy="305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3000" b="1" dirty="0"/>
              <a:t>Policy</a:t>
            </a:r>
            <a:endParaRPr sz="3000" b="1" dirty="0"/>
          </a:p>
          <a:p>
            <a:pPr marL="101600" indent="0" algn="just">
              <a:buNone/>
            </a:pPr>
            <a:r>
              <a:rPr lang="it-IT" dirty="0"/>
              <a:t>Con policy s’intende un programma d’azione, caratterizzato da provvedimenti e interventi proposti da attori politico-sociali [Cfr. Cotta, Della Porta, </a:t>
            </a:r>
            <a:r>
              <a:rPr lang="it-IT" dirty="0" err="1"/>
              <a:t>Morlino</a:t>
            </a:r>
            <a:r>
              <a:rPr lang="it-IT" dirty="0"/>
              <a:t> 2001, pp.30-33].</a:t>
            </a:r>
            <a:endParaRPr lang="en-GB" dirty="0"/>
          </a:p>
        </p:txBody>
      </p:sp>
      <p:sp>
        <p:nvSpPr>
          <p:cNvPr id="142" name="Google Shape;142;p22"/>
          <p:cNvSpPr txBox="1">
            <a:spLocks noGrp="1"/>
          </p:cNvSpPr>
          <p:nvPr>
            <p:ph type="title"/>
          </p:nvPr>
        </p:nvSpPr>
        <p:spPr>
          <a:xfrm>
            <a:off x="832475" y="126338"/>
            <a:ext cx="7951800" cy="730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Box: Politics vs policy</a:t>
            </a:r>
            <a:endParaRPr dirty="0"/>
          </a:p>
        </p:txBody>
      </p:sp>
      <p:sp>
        <p:nvSpPr>
          <p:cNvPr id="143" name="Google Shape;143;p22"/>
          <p:cNvSpPr txBox="1">
            <a:spLocks noGrp="1"/>
          </p:cNvSpPr>
          <p:nvPr>
            <p:ph type="sldNum" idx="12"/>
          </p:nvPr>
        </p:nvSpPr>
        <p:spPr>
          <a:xfrm>
            <a:off x="4297650" y="46736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9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enedick template">
  <a:themeElements>
    <a:clrScheme name="Custom 347">
      <a:dk1>
        <a:srgbClr val="2F3848"/>
      </a:dk1>
      <a:lt1>
        <a:srgbClr val="FFFFFF"/>
      </a:lt1>
      <a:dk2>
        <a:srgbClr val="6A717C"/>
      </a:dk2>
      <a:lt2>
        <a:srgbClr val="EFEFEF"/>
      </a:lt2>
      <a:accent1>
        <a:srgbClr val="00C5B9"/>
      </a:accent1>
      <a:accent2>
        <a:srgbClr val="6CF3CE"/>
      </a:accent2>
      <a:accent3>
        <a:srgbClr val="F05768"/>
      </a:accent3>
      <a:accent4>
        <a:srgbClr val="FD8E80"/>
      </a:accent4>
      <a:accent5>
        <a:srgbClr val="2F3848"/>
      </a:accent5>
      <a:accent6>
        <a:srgbClr val="6A717C"/>
      </a:accent6>
      <a:hlink>
        <a:srgbClr val="0097A3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97451F492845C84DA18EFF9A188B9BAA" ma:contentTypeVersion="2" ma:contentTypeDescription="Creare un nuovo documento." ma:contentTypeScope="" ma:versionID="7d5b27d26330a23e44169b356011d918">
  <xsd:schema xmlns:xsd="http://www.w3.org/2001/XMLSchema" xmlns:xs="http://www.w3.org/2001/XMLSchema" xmlns:p="http://schemas.microsoft.com/office/2006/metadata/properties" xmlns:ns2="8f252208-b4f6-4f17-8deb-824ca8349c4a" targetNamespace="http://schemas.microsoft.com/office/2006/metadata/properties" ma:root="true" ma:fieldsID="a73c619b30d429bbfc542cc05785fc6d" ns2:_="">
    <xsd:import namespace="8f252208-b4f6-4f17-8deb-824ca8349c4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252208-b4f6-4f17-8deb-824ca8349c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211F879-E0DD-4511-A5B1-89FFE3790C6A}"/>
</file>

<file path=customXml/itemProps2.xml><?xml version="1.0" encoding="utf-8"?>
<ds:datastoreItem xmlns:ds="http://schemas.openxmlformats.org/officeDocument/2006/customXml" ds:itemID="{1564082B-0149-428A-ABB4-1BA34895B96D}"/>
</file>

<file path=customXml/itemProps3.xml><?xml version="1.0" encoding="utf-8"?>
<ds:datastoreItem xmlns:ds="http://schemas.openxmlformats.org/officeDocument/2006/customXml" ds:itemID="{18AE5687-A5E4-4BAD-98DF-A0C2115B0335}"/>
</file>

<file path=docProps/app.xml><?xml version="1.0" encoding="utf-8"?>
<Properties xmlns="http://schemas.openxmlformats.org/officeDocument/2006/extended-properties" xmlns:vt="http://schemas.openxmlformats.org/officeDocument/2006/docPropsVTypes">
  <TotalTime>513</TotalTime>
  <Words>1049</Words>
  <Application>Microsoft Macintosh PowerPoint</Application>
  <PresentationFormat>On-screen Show (16:9)</PresentationFormat>
  <Paragraphs>52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Source Sans Pro</vt:lpstr>
      <vt:lpstr>Benedick template</vt:lpstr>
      <vt:lpstr>Il policy orientation (1)</vt:lpstr>
      <vt:lpstr>1. Introduzione</vt:lpstr>
      <vt:lpstr>Introduzione</vt:lpstr>
      <vt:lpstr> CORRELAZIONE   CAUSAZIONE</vt:lpstr>
      <vt:lpstr>Correlazione non implica causazione</vt:lpstr>
      <vt:lpstr>Correlazione non implica causazione!</vt:lpstr>
      <vt:lpstr>Correlazione non implica causazione!</vt:lpstr>
      <vt:lpstr>Box: lo Stato razionale</vt:lpstr>
      <vt:lpstr>Box: Politics vs policy</vt:lpstr>
      <vt:lpstr>2. Il policy orientation</vt:lpstr>
      <vt:lpstr>Il policy orientation: cosa fa la politica?</vt:lpstr>
      <vt:lpstr> Le politiche determinano la politica</vt:lpstr>
      <vt:lpstr>Il policy orientation: cosa fa la politica? LOWI</vt:lpstr>
      <vt:lpstr>Il policy orientation: cosa fa la politica? LASSWELL</vt:lpstr>
      <vt:lpstr>BOX- Il policy orientation: cosa fa la politica? LASSWELL</vt:lpstr>
      <vt:lpstr>BOX- Il policy orientation: cosa fa la politica? LASSWELL</vt:lpstr>
      <vt:lpstr>Il policy orientation: cosa fa la politica? EASTON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Introduzione all’analisi delle politiche pubbliche</dc:title>
  <cp:lastModifiedBy>Mattia Zulianello</cp:lastModifiedBy>
  <cp:revision>28</cp:revision>
  <dcterms:modified xsi:type="dcterms:W3CDTF">2021-10-15T17:33:43Z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0x01010097451F492845C84DA18EFF9A188B9BAA</vt:lpwstr>
  </property>
</Properties>
</file>