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9"/>
  </p:notesMasterIdLst>
  <p:sldIdLst>
    <p:sldId id="256" r:id="rId2"/>
    <p:sldId id="259" r:id="rId3"/>
    <p:sldId id="261" r:id="rId4"/>
    <p:sldId id="262" r:id="rId5"/>
    <p:sldId id="308" r:id="rId6"/>
    <p:sldId id="310" r:id="rId7"/>
    <p:sldId id="309" r:id="rId8"/>
    <p:sldId id="312" r:id="rId9"/>
    <p:sldId id="263" r:id="rId10"/>
    <p:sldId id="296" r:id="rId11"/>
    <p:sldId id="314" r:id="rId12"/>
    <p:sldId id="313" r:id="rId13"/>
    <p:sldId id="297" r:id="rId14"/>
    <p:sldId id="315" r:id="rId15"/>
    <p:sldId id="316" r:id="rId16"/>
    <p:sldId id="317" r:id="rId17"/>
    <p:sldId id="318" r:id="rId18"/>
  </p:sldIdLst>
  <p:sldSz cx="9144000" cy="5143500" type="screen16x9"/>
  <p:notesSz cx="6858000" cy="9144000"/>
  <p:embeddedFontLst>
    <p:embeddedFont>
      <p:font typeface="Source Sans Pro" panose="020B0503030403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B2AE32-5F83-4F36-B0C4-EC3A7E9488D7}">
  <a:tblStyle styleId="{5DB2AE32-5F83-4F36-B0C4-EC3A7E9488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07BAB3E-7E30-4776-B4C8-C32909BA5FB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/>
    <p:restoredTop sz="93282"/>
  </p:normalViewPr>
  <p:slideViewPr>
    <p:cSldViewPr snapToGrid="0" snapToObjects="1">
      <p:cViewPr varScale="1">
        <p:scale>
          <a:sx n="110" d="100"/>
          <a:sy n="110" d="100"/>
        </p:scale>
        <p:origin x="9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3515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5867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1860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5382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4564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4818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988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8629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1520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0240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1448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054325" y="2449025"/>
            <a:ext cx="7035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855150" y="1151950"/>
            <a:ext cx="1433700" cy="944700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teal">
  <p:cSld name="TITLE_1">
    <p:bg>
      <p:bgPr>
        <a:solidFill>
          <a:schemeClr val="accen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65225" y="1513525"/>
            <a:ext cx="588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  <a:ln w="1143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1139933" y="2730544"/>
            <a:ext cx="274800" cy="2061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31;p6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32" name="Google Shape;32;p6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6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6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40;p7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41" name="Google Shape;41;p7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7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7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51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51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pink">
  <p:cSld name="BLANK_1">
    <p:bg>
      <p:bgPr>
        <a:solidFill>
          <a:schemeClr val="accent3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6" name="Google Shape;76;p12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0050" y="205988"/>
            <a:ext cx="7383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80050" y="1200157"/>
            <a:ext cx="7383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Char char="▪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Char char="▫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8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l8zetzDBf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ctrTitle"/>
          </p:nvPr>
        </p:nvSpPr>
        <p:spPr>
          <a:xfrm>
            <a:off x="1054325" y="2449025"/>
            <a:ext cx="7035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Il policy orientation (1)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ctrTitle"/>
          </p:nvPr>
        </p:nvSpPr>
        <p:spPr>
          <a:xfrm>
            <a:off x="665224" y="1513525"/>
            <a:ext cx="6687297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2F3848"/>
                </a:solidFill>
              </a:rPr>
              <a:t>2.</a:t>
            </a:r>
            <a:endParaRPr dirty="0">
              <a:solidFill>
                <a:srgbClr val="2F384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Il policy orientation</a:t>
            </a:r>
            <a:endParaRPr dirty="0"/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870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Il policy orientation: </a:t>
            </a:r>
            <a:r>
              <a:rPr lang="en" dirty="0" err="1"/>
              <a:t>cosa</a:t>
            </a:r>
            <a:r>
              <a:rPr lang="en" dirty="0"/>
              <a:t> fa la </a:t>
            </a:r>
            <a:r>
              <a:rPr lang="en" dirty="0" err="1"/>
              <a:t>politica</a:t>
            </a:r>
            <a:r>
              <a:rPr lang="en" dirty="0"/>
              <a:t>?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dirty="0"/>
              <a:t>Le politiche pubbliche non sono meramente determinate dai fattori della politica (</a:t>
            </a:r>
            <a:r>
              <a:rPr lang="it-IT" dirty="0" err="1"/>
              <a:t>politics</a:t>
            </a:r>
            <a:r>
              <a:rPr lang="it-IT" dirty="0"/>
              <a:t>), ma che esse rispondano a dinamiche proprie articolandosi in vere e proprie arene:</a:t>
            </a:r>
            <a:endParaRPr lang="en-GB" dirty="0"/>
          </a:p>
          <a:p>
            <a:r>
              <a:rPr lang="it-IT" dirty="0"/>
              <a:t>«La prospettiva in cui si muove l’intero approccio costituisce l’esatto opposto della prospettiva tipica della scienza politica, poiché si fonda sull’assunto che </a:t>
            </a:r>
            <a:r>
              <a:rPr lang="it-IT" b="1" dirty="0"/>
              <a:t>le politiche [policy] determinano la politica [</a:t>
            </a:r>
            <a:r>
              <a:rPr lang="it-IT" b="1" dirty="0" err="1"/>
              <a:t>politics</a:t>
            </a:r>
            <a:r>
              <a:rPr lang="it-IT" dirty="0"/>
              <a:t>]» (</a:t>
            </a:r>
            <a:r>
              <a:rPr lang="it-IT" dirty="0" err="1"/>
              <a:t>Lowi</a:t>
            </a:r>
            <a:r>
              <a:rPr lang="it-IT" dirty="0"/>
              <a:t> 1999; 1972, 38).</a:t>
            </a:r>
            <a:endParaRPr lang="en-GB" dirty="0"/>
          </a:p>
          <a:p>
            <a:endParaRPr lang="it-IT" dirty="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8499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ctrTitle" idx="4294967295"/>
          </p:nvPr>
        </p:nvSpPr>
        <p:spPr>
          <a:xfrm>
            <a:off x="685800" y="2326294"/>
            <a:ext cx="673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4700" dirty="0">
                <a:solidFill>
                  <a:schemeClr val="lt1"/>
                </a:solidFill>
              </a:rPr>
            </a:br>
            <a:r>
              <a:rPr lang="en" sz="4700" dirty="0">
                <a:solidFill>
                  <a:schemeClr val="lt1"/>
                </a:solidFill>
              </a:rPr>
              <a:t>Le </a:t>
            </a:r>
            <a:r>
              <a:rPr lang="en" sz="4700" dirty="0" err="1">
                <a:solidFill>
                  <a:schemeClr val="lt1"/>
                </a:solidFill>
              </a:rPr>
              <a:t>politiche</a:t>
            </a:r>
            <a:r>
              <a:rPr lang="en" sz="4700" dirty="0">
                <a:solidFill>
                  <a:schemeClr val="lt1"/>
                </a:solidFill>
              </a:rPr>
              <a:t> </a:t>
            </a:r>
            <a:r>
              <a:rPr lang="en" sz="4700" dirty="0" err="1">
                <a:solidFill>
                  <a:schemeClr val="lt1"/>
                </a:solidFill>
              </a:rPr>
              <a:t>determinano</a:t>
            </a:r>
            <a:r>
              <a:rPr lang="en" sz="4700" dirty="0">
                <a:solidFill>
                  <a:schemeClr val="lt1"/>
                </a:solidFill>
              </a:rPr>
              <a:t> la </a:t>
            </a:r>
            <a:r>
              <a:rPr lang="en" sz="4700" dirty="0" err="1">
                <a:solidFill>
                  <a:schemeClr val="lt1"/>
                </a:solidFill>
              </a:rPr>
              <a:t>politica</a:t>
            </a:r>
            <a:endParaRPr sz="4700" dirty="0">
              <a:solidFill>
                <a:schemeClr val="lt1"/>
              </a:solidFill>
            </a:endParaRPr>
          </a:p>
        </p:txBody>
      </p:sp>
      <p:sp>
        <p:nvSpPr>
          <p:cNvPr id="130" name="Google Shape;130;p21"/>
          <p:cNvSpPr txBox="1">
            <a:spLocks noGrp="1"/>
          </p:cNvSpPr>
          <p:nvPr>
            <p:ph type="subTitle" idx="4294967295"/>
          </p:nvPr>
        </p:nvSpPr>
        <p:spPr>
          <a:xfrm>
            <a:off x="685800" y="3297263"/>
            <a:ext cx="673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3000" dirty="0"/>
          </a:p>
        </p:txBody>
      </p:sp>
      <p:sp>
        <p:nvSpPr>
          <p:cNvPr id="131" name="Google Shape;131;p21"/>
          <p:cNvSpPr/>
          <p:nvPr/>
        </p:nvSpPr>
        <p:spPr>
          <a:xfrm>
            <a:off x="927350" y="701600"/>
            <a:ext cx="1826700" cy="1440900"/>
          </a:xfrm>
          <a:prstGeom prst="wedgeRectCallout">
            <a:avLst>
              <a:gd name="adj1" fmla="val -32904"/>
              <a:gd name="adj2" fmla="val 66457"/>
            </a:avLst>
          </a:prstGeom>
          <a:noFill/>
          <a:ln w="1524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2" name="Google Shape;132;p21"/>
          <p:cNvGrpSpPr/>
          <p:nvPr/>
        </p:nvGrpSpPr>
        <p:grpSpPr>
          <a:xfrm>
            <a:off x="1310108" y="909663"/>
            <a:ext cx="996527" cy="981695"/>
            <a:chOff x="6654650" y="3665275"/>
            <a:chExt cx="409100" cy="409125"/>
          </a:xfrm>
        </p:grpSpPr>
        <p:sp>
          <p:nvSpPr>
            <p:cNvPr id="133" name="Google Shape;133;p21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1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Il policy orientation: </a:t>
            </a:r>
            <a:r>
              <a:rPr lang="en" dirty="0" err="1"/>
              <a:t>cosa</a:t>
            </a:r>
            <a:r>
              <a:rPr lang="en" dirty="0"/>
              <a:t> fa la </a:t>
            </a:r>
            <a:r>
              <a:rPr lang="en" dirty="0" err="1"/>
              <a:t>politica</a:t>
            </a:r>
            <a:r>
              <a:rPr lang="en" dirty="0"/>
              <a:t>? LOWI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dirty="0"/>
              <a:t>L’approccio di </a:t>
            </a:r>
            <a:r>
              <a:rPr lang="it-IT" dirty="0" err="1"/>
              <a:t>Lowi</a:t>
            </a:r>
            <a:r>
              <a:rPr lang="it-IT" dirty="0"/>
              <a:t> implica uno spostamento dell’attenzione dalle dinamiche elementari della </a:t>
            </a:r>
            <a:r>
              <a:rPr lang="it-IT" i="1" dirty="0" err="1"/>
              <a:t>politics</a:t>
            </a:r>
            <a:r>
              <a:rPr lang="it-IT" i="1" dirty="0"/>
              <a:t> </a:t>
            </a:r>
            <a:r>
              <a:rPr lang="it-IT" dirty="0"/>
              <a:t>(lotta per il potere, pressione sul potere, partecipazione politica) ai suoi prodotti, ovverosia alle decisioni politiche e alle politiche pubbliche (</a:t>
            </a:r>
            <a:r>
              <a:rPr lang="it-IT" i="1" dirty="0"/>
              <a:t>policy</a:t>
            </a:r>
            <a:r>
              <a:rPr lang="it-IT" dirty="0"/>
              <a:t>).</a:t>
            </a:r>
            <a:endParaRPr lang="en-GB" dirty="0"/>
          </a:p>
          <a:p>
            <a:endParaRPr lang="it-IT" dirty="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84925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Il policy orientation: </a:t>
            </a:r>
            <a:r>
              <a:rPr lang="en" dirty="0" err="1"/>
              <a:t>cosa</a:t>
            </a:r>
            <a:r>
              <a:rPr lang="en" dirty="0"/>
              <a:t> fa la </a:t>
            </a:r>
            <a:r>
              <a:rPr lang="en" dirty="0" err="1"/>
              <a:t>politica</a:t>
            </a:r>
            <a:r>
              <a:rPr lang="en" dirty="0"/>
              <a:t>? LASSWELL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sz="2000" dirty="0"/>
              <a:t>Ma il precursore fu </a:t>
            </a:r>
            <a:r>
              <a:rPr lang="it-IT" sz="2000" dirty="0" err="1"/>
              <a:t>Lasswell</a:t>
            </a:r>
            <a:r>
              <a:rPr lang="it-IT" sz="2000" dirty="0"/>
              <a:t>: nel 1936 pubblica </a:t>
            </a:r>
            <a:r>
              <a:rPr lang="it-IT" sz="2000" i="1" dirty="0" err="1"/>
              <a:t>Politics</a:t>
            </a:r>
            <a:r>
              <a:rPr lang="it-IT" sz="2000" i="1" dirty="0"/>
              <a:t>: </a:t>
            </a:r>
            <a:r>
              <a:rPr lang="it-IT" sz="2000" i="1" dirty="0" err="1"/>
              <a:t>Who</a:t>
            </a:r>
            <a:r>
              <a:rPr lang="it-IT" sz="2000" i="1" dirty="0"/>
              <a:t> </a:t>
            </a:r>
            <a:r>
              <a:rPr lang="it-IT" sz="2000" i="1" dirty="0" err="1"/>
              <a:t>Gets</a:t>
            </a:r>
            <a:r>
              <a:rPr lang="it-IT" sz="2000" i="1" dirty="0"/>
              <a:t> </a:t>
            </a:r>
            <a:r>
              <a:rPr lang="it-IT" sz="2000" i="1" dirty="0" err="1"/>
              <a:t>What</a:t>
            </a:r>
            <a:r>
              <a:rPr lang="it-IT" sz="2000" i="1" dirty="0"/>
              <a:t>, </a:t>
            </a:r>
            <a:r>
              <a:rPr lang="it-IT" sz="2000" i="1" dirty="0" err="1"/>
              <a:t>When</a:t>
            </a:r>
            <a:r>
              <a:rPr lang="it-IT" sz="2000" i="1" dirty="0"/>
              <a:t>, How</a:t>
            </a:r>
            <a:r>
              <a:rPr lang="it-IT" sz="2000" dirty="0"/>
              <a:t>, nel cui titolo traspare evidente l’intento di bilanciare l’enfasi posta tradizionalmente sul </a:t>
            </a:r>
            <a:r>
              <a:rPr lang="it-IT" sz="2000" i="1" dirty="0"/>
              <a:t>Chi </a:t>
            </a:r>
            <a:r>
              <a:rPr lang="it-IT" sz="2000" dirty="0"/>
              <a:t>della politica (</a:t>
            </a:r>
            <a:r>
              <a:rPr lang="it-IT" sz="2000" i="1" dirty="0"/>
              <a:t>Chi </a:t>
            </a:r>
            <a:r>
              <a:rPr lang="it-IT" sz="2000" dirty="0"/>
              <a:t>ottiene, cioè dispone del potere per ottenere qualcosa), appunto, con il </a:t>
            </a:r>
            <a:r>
              <a:rPr lang="it-IT" sz="2000" i="1" dirty="0"/>
              <a:t>Cosa </a:t>
            </a:r>
            <a:r>
              <a:rPr lang="it-IT" sz="2000" dirty="0"/>
              <a:t>della politica (qual è l’esito dell’azione del potere politico, in termini di risultati o obiettivi conseguiti?).</a:t>
            </a:r>
            <a:endParaRPr lang="en-GB" sz="2000" dirty="0"/>
          </a:p>
          <a:p>
            <a:pPr lvl="0"/>
            <a:r>
              <a:rPr lang="it-IT" sz="2000" dirty="0" err="1"/>
              <a:t>Lasswell</a:t>
            </a:r>
            <a:r>
              <a:rPr lang="it-IT" sz="2000" dirty="0"/>
              <a:t>, fondando la prospettiva del potere nella scienza politica, indirizza la sua attenzione verso lo studio del processo decisionale, e la sua riflessione si allarga anche a fenomeni apparentemente collaterali al potere, quali l’impiego delle risorse sociali, l’uso dei simboli politici e l’analisi dei prodotti del processo politico (il «Cosa» della politica).</a:t>
            </a:r>
            <a:endParaRPr lang="en-GB" sz="2000" dirty="0"/>
          </a:p>
          <a:p>
            <a:endParaRPr lang="it-IT" dirty="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5539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BOX- Il policy orientation: </a:t>
            </a:r>
            <a:r>
              <a:rPr lang="en" dirty="0" err="1"/>
              <a:t>cosa</a:t>
            </a:r>
            <a:r>
              <a:rPr lang="en" dirty="0"/>
              <a:t> fa la </a:t>
            </a:r>
            <a:r>
              <a:rPr lang="en" dirty="0" err="1"/>
              <a:t>politica</a:t>
            </a:r>
            <a:r>
              <a:rPr lang="en" dirty="0"/>
              <a:t>? LASSWELL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dirty="0"/>
              <a:t>In </a:t>
            </a:r>
            <a:r>
              <a:rPr lang="it-IT" i="1" dirty="0" err="1"/>
              <a:t>Power</a:t>
            </a:r>
            <a:r>
              <a:rPr lang="it-IT" i="1" dirty="0"/>
              <a:t> and Society </a:t>
            </a:r>
            <a:r>
              <a:rPr lang="it-IT" dirty="0"/>
              <a:t>(1950) </a:t>
            </a:r>
            <a:r>
              <a:rPr lang="it-IT" dirty="0" err="1"/>
              <a:t>Lasswell</a:t>
            </a:r>
            <a:r>
              <a:rPr lang="it-IT" dirty="0"/>
              <a:t> presenta una classificazione dei valori che sono in vario grado detenuti dagli individui, pena la possibilità stessa di tenere le attività e le relazioni sociali.</a:t>
            </a:r>
            <a:endParaRPr lang="en-GB" dirty="0"/>
          </a:p>
          <a:p>
            <a:pPr lvl="0"/>
            <a:r>
              <a:rPr lang="it-IT" dirty="0"/>
              <a:t>Vengono identificati quattro valori di «benessere», che consentono la continuazione della vita associativa (benessere fisico, ricchezza, abilità e sapere), e quattro valori di</a:t>
            </a:r>
            <a:r>
              <a:rPr lang="en-GB" dirty="0"/>
              <a:t> </a:t>
            </a:r>
            <a:r>
              <a:rPr lang="it-IT" dirty="0"/>
              <a:t>«deferenza», che determinano il livello di considerazione di ciascun soggetto (potere,</a:t>
            </a:r>
            <a:r>
              <a:rPr lang="en-GB" dirty="0"/>
              <a:t> </a:t>
            </a:r>
            <a:r>
              <a:rPr lang="it-IT" dirty="0"/>
              <a:t>rispetto, affetto e rettitudine o reputazione morale).</a:t>
            </a:r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0671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BOX- Il policy orientation: </a:t>
            </a:r>
            <a:r>
              <a:rPr lang="en" dirty="0" err="1"/>
              <a:t>cosa</a:t>
            </a:r>
            <a:r>
              <a:rPr lang="en" dirty="0"/>
              <a:t> fa la </a:t>
            </a:r>
            <a:r>
              <a:rPr lang="en" dirty="0" err="1"/>
              <a:t>politica</a:t>
            </a:r>
            <a:r>
              <a:rPr lang="en" dirty="0"/>
              <a:t>? LASSWELL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it-IT" sz="2000" dirty="0" err="1"/>
              <a:t>Lasswell</a:t>
            </a:r>
            <a:r>
              <a:rPr lang="it-IT" sz="2000" dirty="0"/>
              <a:t> distingue tra «influenza» e «potere». L’influenza dipende proprio dai valori posseduti da ciascun individuo ed è tanto maggiore quanto maggiore è la quota dei valori posseduti. L’esercizio d’influenza entro le relazioni sociali comporta, pertanto, l’impiego di tali valori per modificare la condotta altrui. Il potere, a sua volta, è per </a:t>
            </a:r>
            <a:r>
              <a:rPr lang="it-IT" sz="2000" dirty="0" err="1"/>
              <a:t>Lasswell</a:t>
            </a:r>
            <a:r>
              <a:rPr lang="it-IT" sz="2000" dirty="0"/>
              <a:t> uno specifico esercizio d’influenza, in quanto la modifica della condotta altrui è ottenuta ricorrendo a sanzioni attuali o potenziali. </a:t>
            </a:r>
          </a:p>
          <a:p>
            <a:r>
              <a:rPr lang="it-IT" sz="2000" dirty="0"/>
              <a:t>Proprio il potere, e non l’influenza, è il criterio definitorio dell’ambito della politica. Infine, va chiarito che per </a:t>
            </a:r>
            <a:r>
              <a:rPr lang="it-IT" sz="2000" dirty="0" err="1"/>
              <a:t>Lasswell</a:t>
            </a:r>
            <a:r>
              <a:rPr lang="it-IT" sz="2000" dirty="0"/>
              <a:t> il potere è una relazione triadica, tra due individui e rispetto a un ambito specifico d’azione («sfera del potere»).</a:t>
            </a:r>
            <a:endParaRPr lang="en-GB" sz="2000" dirty="0"/>
          </a:p>
          <a:p>
            <a:endParaRPr lang="it-IT" dirty="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8422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Il policy orientation: </a:t>
            </a:r>
            <a:r>
              <a:rPr lang="en" dirty="0" err="1"/>
              <a:t>cosa</a:t>
            </a:r>
            <a:r>
              <a:rPr lang="en" dirty="0"/>
              <a:t> fa la </a:t>
            </a:r>
            <a:r>
              <a:rPr lang="en" dirty="0" err="1"/>
              <a:t>politica</a:t>
            </a:r>
            <a:r>
              <a:rPr lang="en" dirty="0"/>
              <a:t>? EASTON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dirty="0"/>
              <a:t>Da </a:t>
            </a:r>
            <a:r>
              <a:rPr lang="it-IT" dirty="0" err="1"/>
              <a:t>Lasswell</a:t>
            </a:r>
            <a:r>
              <a:rPr lang="it-IT" dirty="0"/>
              <a:t> in poi, le principali interpretazioni della politica hanno sempre sottolineato gli aspetti inerenti all’esito del processo politico. </a:t>
            </a:r>
          </a:p>
          <a:p>
            <a:pPr lvl="0"/>
            <a:r>
              <a:rPr lang="it-IT" dirty="0"/>
              <a:t>Per esempio, per </a:t>
            </a:r>
            <a:r>
              <a:rPr lang="it-IT" dirty="0" err="1"/>
              <a:t>Easton</a:t>
            </a:r>
            <a:r>
              <a:rPr lang="it-IT" dirty="0"/>
              <a:t> (1953, 130) una politica pubblica consiste in una rete di decisioni e di azioni che assegna valori, quindi ciò che ha a che fare con l’output o la produzione politica diviene il criterio stesso di definizione della politica (assegnazione imperativa di valori) </a:t>
            </a:r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587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ctrTitle"/>
          </p:nvPr>
        </p:nvSpPr>
        <p:spPr>
          <a:xfrm>
            <a:off x="665225" y="1513525"/>
            <a:ext cx="588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2F3848"/>
                </a:solidFill>
              </a:rPr>
              <a:t>1.</a:t>
            </a:r>
            <a:endParaRPr dirty="0">
              <a:solidFill>
                <a:srgbClr val="2F384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Introduzione</a:t>
            </a:r>
            <a:endParaRPr dirty="0"/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Introduzione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sz="1800" dirty="0"/>
              <a:t>Lo studio delle politiche pubbliche si incentra sull’osservazione delle decisioni prese in un certo ambito e gli effetti che esse producono in un certo ambito sociale.</a:t>
            </a:r>
            <a:endParaRPr lang="en-GB" sz="1800" dirty="0"/>
          </a:p>
          <a:p>
            <a:pPr lvl="0"/>
            <a:r>
              <a:rPr lang="it-IT" sz="1800" dirty="0"/>
              <a:t>Questi fenomeni costituiscono il ciclo della politica: chi decide, cosa si decide (la politica), che azioni ne derivano e quali impatto si determinano (l’amministrazione).</a:t>
            </a:r>
            <a:endParaRPr lang="en-GB" sz="1800" dirty="0"/>
          </a:p>
          <a:p>
            <a:pPr lvl="0"/>
            <a:r>
              <a:rPr lang="it-IT" sz="1800" dirty="0"/>
              <a:t>Secondo l’approccio tradizionale, il ciclo della politica dipenderebbe dagli interessi degli attori politico-sociali in esso coinvolti e dalle forme giuridiche (disposizione dei poteri e degli attori politici) ma questo approccio è stato contestato dalle ricerche sulle politiche pubbliche, in particolare sulla loro attuazione e valutazione. </a:t>
            </a:r>
            <a:r>
              <a:rPr lang="it-IT" sz="1800" u="heavy" dirty="0"/>
              <a:t>Attenti all’uso del termine</a:t>
            </a:r>
            <a:r>
              <a:rPr lang="en-GB" sz="1800" dirty="0"/>
              <a:t> </a:t>
            </a:r>
            <a:r>
              <a:rPr lang="it-IT" sz="1800" u="heavy" dirty="0"/>
              <a:t>«causazione».</a:t>
            </a:r>
            <a:endParaRPr lang="en-GB" sz="1800" dirty="0"/>
          </a:p>
          <a:p>
            <a:endParaRPr lang="it-IT" dirty="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ctrTitle" idx="4294967295"/>
          </p:nvPr>
        </p:nvSpPr>
        <p:spPr>
          <a:xfrm>
            <a:off x="276939" y="2128198"/>
            <a:ext cx="8374224" cy="175576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76200"/>
            <a:br>
              <a:rPr lang="it-IT" sz="7200" dirty="0">
                <a:solidFill>
                  <a:schemeClr val="bg1"/>
                </a:solidFill>
              </a:rPr>
            </a:br>
            <a:r>
              <a:rPr lang="it-IT" sz="7200" dirty="0">
                <a:solidFill>
                  <a:schemeClr val="bg1"/>
                </a:solidFill>
              </a:rPr>
              <a:t>CORRELAZIONE </a:t>
            </a:r>
            <a:br>
              <a:rPr lang="it-IT" sz="7200" dirty="0">
                <a:solidFill>
                  <a:schemeClr val="bg1"/>
                </a:solidFill>
              </a:rPr>
            </a:br>
            <a:br>
              <a:rPr lang="it-IT" sz="7200" dirty="0">
                <a:solidFill>
                  <a:schemeClr val="bg1"/>
                </a:solidFill>
              </a:rPr>
            </a:br>
            <a:r>
              <a:rPr lang="it-IT" sz="7200" dirty="0">
                <a:solidFill>
                  <a:schemeClr val="bg1"/>
                </a:solidFill>
              </a:rPr>
              <a:t>CAUSAZIONE</a:t>
            </a:r>
          </a:p>
        </p:txBody>
      </p:sp>
      <p:sp>
        <p:nvSpPr>
          <p:cNvPr id="130" name="Google Shape;130;p21"/>
          <p:cNvSpPr txBox="1">
            <a:spLocks noGrp="1"/>
          </p:cNvSpPr>
          <p:nvPr>
            <p:ph type="subTitle" idx="4294967295"/>
          </p:nvPr>
        </p:nvSpPr>
        <p:spPr>
          <a:xfrm>
            <a:off x="895021" y="2878622"/>
            <a:ext cx="673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n-GB" sz="7900" b="1" dirty="0">
                <a:solidFill>
                  <a:schemeClr val="bg1"/>
                </a:solidFill>
              </a:rPr>
              <a:t>≠</a:t>
            </a:r>
            <a:endParaRPr sz="7900" b="1" dirty="0">
              <a:solidFill>
                <a:schemeClr val="bg1"/>
              </a:solidFill>
            </a:endParaRPr>
          </a:p>
        </p:txBody>
      </p:sp>
      <p:sp>
        <p:nvSpPr>
          <p:cNvPr id="131" name="Google Shape;131;p21"/>
          <p:cNvSpPr/>
          <p:nvPr/>
        </p:nvSpPr>
        <p:spPr>
          <a:xfrm>
            <a:off x="895021" y="450458"/>
            <a:ext cx="1826700" cy="1440900"/>
          </a:xfrm>
          <a:prstGeom prst="wedgeRectCallout">
            <a:avLst>
              <a:gd name="adj1" fmla="val -32904"/>
              <a:gd name="adj2" fmla="val 66457"/>
            </a:avLst>
          </a:prstGeom>
          <a:noFill/>
          <a:ln w="1524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2" name="Google Shape;132;p21"/>
          <p:cNvGrpSpPr/>
          <p:nvPr/>
        </p:nvGrpSpPr>
        <p:grpSpPr>
          <a:xfrm>
            <a:off x="1310107" y="687298"/>
            <a:ext cx="996527" cy="981695"/>
            <a:chOff x="6654650" y="3665275"/>
            <a:chExt cx="409100" cy="409125"/>
          </a:xfrm>
        </p:grpSpPr>
        <p:sp>
          <p:nvSpPr>
            <p:cNvPr id="133" name="Google Shape;133;p21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1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Correlazione</a:t>
            </a:r>
            <a:r>
              <a:rPr lang="en" dirty="0"/>
              <a:t> non </a:t>
            </a:r>
            <a:r>
              <a:rPr lang="en" dirty="0" err="1"/>
              <a:t>implica</a:t>
            </a:r>
            <a:r>
              <a:rPr lang="en" dirty="0"/>
              <a:t> </a:t>
            </a:r>
            <a:r>
              <a:rPr lang="en" dirty="0" err="1"/>
              <a:t>causazione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1767344" y="2125840"/>
            <a:ext cx="6039611" cy="28000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it-IT" dirty="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2050" name="Picture 2" descr="1.3 - Correlation Does Not Imply Causation and Why - YouTube">
            <a:extLst>
              <a:ext uri="{FF2B5EF4-FFF2-40B4-BE49-F238E27FC236}">
                <a16:creationId xmlns:a16="http://schemas.microsoft.com/office/drawing/2014/main" id="{D72F87A1-10AB-BD42-A26F-02C971E35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052" y="1076210"/>
            <a:ext cx="5423053" cy="406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2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Correlazione</a:t>
            </a:r>
            <a:r>
              <a:rPr lang="en" dirty="0"/>
              <a:t> non </a:t>
            </a:r>
            <a:r>
              <a:rPr lang="en" dirty="0" err="1"/>
              <a:t>implica</a:t>
            </a:r>
            <a:r>
              <a:rPr lang="en" dirty="0"/>
              <a:t> </a:t>
            </a:r>
            <a:r>
              <a:rPr lang="en" dirty="0" err="1"/>
              <a:t>causazione</a:t>
            </a:r>
            <a:r>
              <a:rPr lang="en" dirty="0"/>
              <a:t>!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9309495" y="3148896"/>
            <a:ext cx="1331625" cy="1091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it-IT" dirty="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3074" name="Picture 2" descr="Correlation Does Not Imply Causation - Math">
            <a:extLst>
              <a:ext uri="{FF2B5EF4-FFF2-40B4-BE49-F238E27FC236}">
                <a16:creationId xmlns:a16="http://schemas.microsoft.com/office/drawing/2014/main" id="{ADD4927C-07C0-9641-8AFC-6A20D8CDD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37" y="1002522"/>
            <a:ext cx="4902505" cy="193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Why Correlation Does Not Imply Causation - The Meaning of This Common  Saying in Statistics">
            <a:extLst>
              <a:ext uri="{FF2B5EF4-FFF2-40B4-BE49-F238E27FC236}">
                <a16:creationId xmlns:a16="http://schemas.microsoft.com/office/drawing/2014/main" id="{BB534987-8010-274F-9AAC-3551604F9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160" y="1002522"/>
            <a:ext cx="4013200" cy="193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purious Correlations">
            <a:extLst>
              <a:ext uri="{FF2B5EF4-FFF2-40B4-BE49-F238E27FC236}">
                <a16:creationId xmlns:a16="http://schemas.microsoft.com/office/drawing/2014/main" id="{71B540D9-0427-3E4F-A527-B13E831C2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50" y="3139312"/>
            <a:ext cx="45466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lotly Blog — Spurious Correlations">
            <a:extLst>
              <a:ext uri="{FF2B5EF4-FFF2-40B4-BE49-F238E27FC236}">
                <a16:creationId xmlns:a16="http://schemas.microsoft.com/office/drawing/2014/main" id="{31182EF6-B392-2E4A-856C-46F2D11B7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153" y="3012974"/>
            <a:ext cx="2672251" cy="20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0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Correlazione</a:t>
            </a:r>
            <a:r>
              <a:rPr lang="en" dirty="0"/>
              <a:t> non </a:t>
            </a:r>
            <a:r>
              <a:rPr lang="en" dirty="0" err="1"/>
              <a:t>implica</a:t>
            </a:r>
            <a:r>
              <a:rPr lang="en" dirty="0"/>
              <a:t> </a:t>
            </a:r>
            <a:r>
              <a:rPr lang="en" dirty="0" err="1"/>
              <a:t>causazione</a:t>
            </a:r>
            <a:r>
              <a:rPr lang="en" dirty="0"/>
              <a:t>!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it-IT" dirty="0">
                <a:hlinkClick r:id="rId3"/>
              </a:rPr>
              <a:t>https://www.youtube.com/watch?v=Cl8zetzDBfM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54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Box: lo </a:t>
            </a:r>
            <a:r>
              <a:rPr lang="en" dirty="0" err="1"/>
              <a:t>Stato</a:t>
            </a:r>
            <a:r>
              <a:rPr lang="en" dirty="0"/>
              <a:t> </a:t>
            </a:r>
            <a:r>
              <a:rPr lang="en" dirty="0" err="1"/>
              <a:t>razionale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753150" y="902244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t-IT" sz="1450" dirty="0"/>
              <a:t>Weber definisce inizialmente una «comunità politica» quella particolare comunità «il cui agire è rivolto a riservare “un territorio”», e il cui elemento concettuale minimo è il «mantenimento mediante l’uso della forza di un dominio ordinato sopra un territorio e sopra i suoi occupanti».</a:t>
            </a:r>
            <a:endParaRPr lang="en-GB" sz="1450" dirty="0"/>
          </a:p>
          <a:p>
            <a:pPr lvl="0"/>
            <a:r>
              <a:rPr lang="it-IT" sz="1450" dirty="0"/>
              <a:t>Le relazioni sono regolate sulla “forza fisica”: per Weber questo è un «fenomeno primitivo» che giunge alla «monopolizzazione dell’uso della forza legittima» da parte di un gruppo politico (</a:t>
            </a:r>
            <a:r>
              <a:rPr lang="it-IT" sz="1450" i="1" dirty="0"/>
              <a:t>Stato</a:t>
            </a:r>
            <a:r>
              <a:rPr lang="it-IT" sz="1450" dirty="0"/>
              <a:t>) attraverso vari stadi di sviluppo. Lo stadio finale di questo sviluppo è lo «stato razionale», che poggia «su un sistema di funzionari specializzati e sul diritto razionale». Lo Stato razionale weberiano è un potere organizzato, l’obbedienza al quale è basata su regole e procedure, e non è dovuta a persone. Una sua principale caratteristica consiste nello sviluppo di un corpo amministrativo o burocratico, collegato al potere organizzato, che si basa su:</a:t>
            </a:r>
            <a:endParaRPr lang="en-GB" sz="1450" dirty="0"/>
          </a:p>
          <a:p>
            <a:pPr lvl="0"/>
            <a:r>
              <a:rPr lang="it-IT" sz="1450" dirty="0"/>
              <a:t>Competenze d’autorità definite e gerarchia degli uffici;</a:t>
            </a:r>
            <a:endParaRPr lang="en-GB" sz="1450" dirty="0"/>
          </a:p>
          <a:p>
            <a:pPr lvl="0"/>
            <a:r>
              <a:rPr lang="it-IT" sz="1450" dirty="0"/>
              <a:t>Professionalizzazione del funzionario;</a:t>
            </a:r>
            <a:endParaRPr lang="en-GB" sz="1450" dirty="0"/>
          </a:p>
          <a:p>
            <a:pPr lvl="0"/>
            <a:r>
              <a:rPr lang="it-IT" sz="1450" dirty="0"/>
              <a:t>Specializzazione delle attività;</a:t>
            </a:r>
            <a:endParaRPr lang="en-GB" sz="1450" dirty="0"/>
          </a:p>
          <a:p>
            <a:pPr lvl="0"/>
            <a:r>
              <a:rPr lang="it-IT" sz="1450" dirty="0"/>
              <a:t>Procedure e regole generali apprese e trasmesse</a:t>
            </a:r>
            <a:endParaRPr lang="en-GB" sz="1450" dirty="0"/>
          </a:p>
          <a:p>
            <a:endParaRPr lang="it-IT" dirty="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804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457200" y="1659788"/>
            <a:ext cx="3994500" cy="30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3000" b="1" dirty="0" err="1"/>
              <a:t>Politics</a:t>
            </a:r>
            <a:endParaRPr lang="it-IT" sz="3000" b="1" dirty="0"/>
          </a:p>
          <a:p>
            <a:pPr lvl="0" algn="just"/>
            <a:r>
              <a:rPr lang="it-IT" dirty="0"/>
              <a:t>Con </a:t>
            </a:r>
            <a:r>
              <a:rPr lang="it-IT" dirty="0" err="1"/>
              <a:t>politics</a:t>
            </a:r>
            <a:r>
              <a:rPr lang="it-IT" dirty="0"/>
              <a:t> s’intende «lo studio del potere, inteso come la capacità di influire sulle decisioni prese dagli individui». In questo senso, la </a:t>
            </a:r>
            <a:r>
              <a:rPr lang="it-IT" dirty="0" err="1"/>
              <a:t>politics</a:t>
            </a:r>
            <a:r>
              <a:rPr lang="it-IT" dirty="0"/>
              <a:t> riguarda tanto l’analisi dei regimi politici che degli attori e dei processi che si svolgono al loro interno.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2"/>
          </p:nvPr>
        </p:nvSpPr>
        <p:spPr>
          <a:xfrm>
            <a:off x="4692275" y="1659788"/>
            <a:ext cx="3994500" cy="30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b="1" dirty="0"/>
              <a:t>Policy</a:t>
            </a:r>
            <a:endParaRPr sz="3000" b="1" dirty="0"/>
          </a:p>
          <a:p>
            <a:pPr marL="101600" indent="0" algn="just">
              <a:buNone/>
            </a:pPr>
            <a:r>
              <a:rPr lang="it-IT" dirty="0"/>
              <a:t>Con policy s’intende un programma d’azione, caratterizzato da provvedimenti e interventi proposti da attori politico-sociali [Cfr. Cotta, Della Porta, </a:t>
            </a:r>
            <a:r>
              <a:rPr lang="it-IT" dirty="0" err="1"/>
              <a:t>Morlino</a:t>
            </a:r>
            <a:r>
              <a:rPr lang="it-IT" dirty="0"/>
              <a:t> 2001, pp.30-33].</a:t>
            </a:r>
            <a:endParaRPr lang="en-GB" dirty="0"/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Box: Politics vs policy</a:t>
            </a:r>
            <a:endParaRPr dirty="0"/>
          </a:p>
        </p:txBody>
      </p:sp>
      <p:sp>
        <p:nvSpPr>
          <p:cNvPr id="143" name="Google Shape;143;p22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2F3848"/>
      </a:dk1>
      <a:lt1>
        <a:srgbClr val="FFFFFF"/>
      </a:lt1>
      <a:dk2>
        <a:srgbClr val="6A717C"/>
      </a:dk2>
      <a:lt2>
        <a:srgbClr val="EFEFEF"/>
      </a:lt2>
      <a:accent1>
        <a:srgbClr val="00C5B9"/>
      </a:accent1>
      <a:accent2>
        <a:srgbClr val="6CF3CE"/>
      </a:accent2>
      <a:accent3>
        <a:srgbClr val="F05768"/>
      </a:accent3>
      <a:accent4>
        <a:srgbClr val="FD8E80"/>
      </a:accent4>
      <a:accent5>
        <a:srgbClr val="2F3848"/>
      </a:accent5>
      <a:accent6>
        <a:srgbClr val="6A717C"/>
      </a:accent6>
      <a:hlink>
        <a:srgbClr val="0097A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7451F492845C84DA18EFF9A188B9BAA" ma:contentTypeVersion="2" ma:contentTypeDescription="Creare un nuovo documento." ma:contentTypeScope="" ma:versionID="7d5b27d26330a23e44169b356011d918">
  <xsd:schema xmlns:xsd="http://www.w3.org/2001/XMLSchema" xmlns:xs="http://www.w3.org/2001/XMLSchema" xmlns:p="http://schemas.microsoft.com/office/2006/metadata/properties" xmlns:ns2="8f252208-b4f6-4f17-8deb-824ca8349c4a" targetNamespace="http://schemas.microsoft.com/office/2006/metadata/properties" ma:root="true" ma:fieldsID="a73c619b30d429bbfc542cc05785fc6d" ns2:_="">
    <xsd:import namespace="8f252208-b4f6-4f17-8deb-824ca8349c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52208-b4f6-4f17-8deb-824ca8349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11F879-E0DD-4511-A5B1-89FFE3790C6A}"/>
</file>

<file path=customXml/itemProps2.xml><?xml version="1.0" encoding="utf-8"?>
<ds:datastoreItem xmlns:ds="http://schemas.openxmlformats.org/officeDocument/2006/customXml" ds:itemID="{1564082B-0149-428A-ABB4-1BA34895B96D}"/>
</file>

<file path=customXml/itemProps3.xml><?xml version="1.0" encoding="utf-8"?>
<ds:datastoreItem xmlns:ds="http://schemas.openxmlformats.org/officeDocument/2006/customXml" ds:itemID="{18AE5687-A5E4-4BAD-98DF-A0C2115B0335}"/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1049</Words>
  <Application>Microsoft Macintosh PowerPoint</Application>
  <PresentationFormat>On-screen Show (16:9)</PresentationFormat>
  <Paragraphs>52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Source Sans Pro</vt:lpstr>
      <vt:lpstr>Benedick template</vt:lpstr>
      <vt:lpstr>Il policy orientation (1)</vt:lpstr>
      <vt:lpstr>1. Introduzione</vt:lpstr>
      <vt:lpstr>Introduzione</vt:lpstr>
      <vt:lpstr> CORRELAZIONE   CAUSAZIONE</vt:lpstr>
      <vt:lpstr>Correlazione non implica causazione</vt:lpstr>
      <vt:lpstr>Correlazione non implica causazione!</vt:lpstr>
      <vt:lpstr>Correlazione non implica causazione!</vt:lpstr>
      <vt:lpstr>Box: lo Stato razionale</vt:lpstr>
      <vt:lpstr>Box: Politics vs policy</vt:lpstr>
      <vt:lpstr>2. Il policy orientation</vt:lpstr>
      <vt:lpstr>Il policy orientation: cosa fa la politica?</vt:lpstr>
      <vt:lpstr> Le politiche determinano la politica</vt:lpstr>
      <vt:lpstr>Il policy orientation: cosa fa la politica? LOWI</vt:lpstr>
      <vt:lpstr>Il policy orientation: cosa fa la politica? LASSWELL</vt:lpstr>
      <vt:lpstr>BOX- Il policy orientation: cosa fa la politica? LASSWELL</vt:lpstr>
      <vt:lpstr>BOX- Il policy orientation: cosa fa la politica? LASSWELL</vt:lpstr>
      <vt:lpstr>Il policy orientation: cosa fa la politica? EASTON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all’analisi delle politiche pubbliche</dc:title>
  <cp:lastModifiedBy>Mattia Zulianello</cp:lastModifiedBy>
  <cp:revision>28</cp:revision>
  <dcterms:modified xsi:type="dcterms:W3CDTF">2021-10-15T17:33:43Z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0x01010097451F492845C84DA18EFF9A188B9BAA</vt:lpwstr>
  </property>
</Properties>
</file>