
<file path=[Content_Types].xml><?xml version="1.0" encoding="utf-8"?>
<Types xmlns="http://schemas.openxmlformats.org/package/2006/content-types">
  <Default Extension="rels" ContentType="application/vnd.openxmlformats-package.relationships+xml"/>
  <Default Extension="fntdata" ContentType="application/x-fontdata"/>
  <Default Extension="xml" ContentType="application/xml"/>
  <Default Extension="tiff" ContentType="image/tif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entation.xml" ContentType="application/vnd.openxmlformats-officedocument.presentationml.presentation.main+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14"/>
  </p:notesMasterIdLst>
  <p:sldIdLst>
    <p:sldId id="256" r:id="rId2"/>
    <p:sldId id="320" r:id="rId3"/>
    <p:sldId id="321" r:id="rId4"/>
    <p:sldId id="326" r:id="rId5"/>
    <p:sldId id="323" r:id="rId6"/>
    <p:sldId id="319" r:id="rId7"/>
    <p:sldId id="325" r:id="rId8"/>
    <p:sldId id="324" r:id="rId9"/>
    <p:sldId id="322" r:id="rId10"/>
    <p:sldId id="327" r:id="rId11"/>
    <p:sldId id="328" r:id="rId12"/>
    <p:sldId id="329" r:id="rId13"/>
  </p:sldIdLst>
  <p:sldSz cx="9144000" cy="5143500" type="screen16x9"/>
  <p:notesSz cx="6858000" cy="9144000"/>
  <p:embeddedFontLst>
    <p:embeddedFont>
      <p:font typeface="Source Sans Pro" panose="020B0503030403020204" pitchFamily="34" charset="0"/>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DB2AE32-5F83-4F36-B0C4-EC3A7E9488D7}">
  <a:tblStyle styleId="{5DB2AE32-5F83-4F36-B0C4-EC3A7E9488D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07BAB3E-7E30-4776-B4C8-C32909BA5FB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9"/>
    <p:restoredTop sz="93296"/>
  </p:normalViewPr>
  <p:slideViewPr>
    <p:cSldViewPr snapToGrid="0" snapToObjects="1">
      <p:cViewPr varScale="1">
        <p:scale>
          <a:sx n="113" d="100"/>
          <a:sy n="113" d="100"/>
        </p:scale>
        <p:origin x="83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48016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04641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582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96175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73601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38128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2108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00555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5151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44651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15527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8250" y="0"/>
            <a:ext cx="9152400" cy="5143500"/>
          </a:xfrm>
          <a:prstGeom prst="frame">
            <a:avLst>
              <a:gd name="adj1" fmla="val 24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1054325" y="2449025"/>
            <a:ext cx="7035300" cy="1159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accent3"/>
              </a:buClr>
              <a:buSzPts val="4800"/>
              <a:buNone/>
              <a:defRPr sz="4800">
                <a:solidFill>
                  <a:schemeClr val="accent3"/>
                </a:solidFill>
              </a:defRPr>
            </a:lvl1pPr>
            <a:lvl2pPr lvl="1" algn="ctr">
              <a:spcBef>
                <a:spcPts val="0"/>
              </a:spcBef>
              <a:spcAft>
                <a:spcPts val="0"/>
              </a:spcAft>
              <a:buClr>
                <a:schemeClr val="accent3"/>
              </a:buClr>
              <a:buSzPts val="4800"/>
              <a:buNone/>
              <a:defRPr sz="4800">
                <a:solidFill>
                  <a:schemeClr val="accent3"/>
                </a:solidFill>
              </a:defRPr>
            </a:lvl2pPr>
            <a:lvl3pPr lvl="2" algn="ctr">
              <a:spcBef>
                <a:spcPts val="0"/>
              </a:spcBef>
              <a:spcAft>
                <a:spcPts val="0"/>
              </a:spcAft>
              <a:buClr>
                <a:schemeClr val="accent3"/>
              </a:buClr>
              <a:buSzPts val="4800"/>
              <a:buNone/>
              <a:defRPr sz="4800">
                <a:solidFill>
                  <a:schemeClr val="accent3"/>
                </a:solidFill>
              </a:defRPr>
            </a:lvl3pPr>
            <a:lvl4pPr lvl="3" algn="ctr">
              <a:spcBef>
                <a:spcPts val="0"/>
              </a:spcBef>
              <a:spcAft>
                <a:spcPts val="0"/>
              </a:spcAft>
              <a:buClr>
                <a:schemeClr val="accent3"/>
              </a:buClr>
              <a:buSzPts val="4800"/>
              <a:buNone/>
              <a:defRPr sz="4800">
                <a:solidFill>
                  <a:schemeClr val="accent3"/>
                </a:solidFill>
              </a:defRPr>
            </a:lvl4pPr>
            <a:lvl5pPr lvl="4" algn="ctr">
              <a:spcBef>
                <a:spcPts val="0"/>
              </a:spcBef>
              <a:spcAft>
                <a:spcPts val="0"/>
              </a:spcAft>
              <a:buClr>
                <a:schemeClr val="accent3"/>
              </a:buClr>
              <a:buSzPts val="4800"/>
              <a:buNone/>
              <a:defRPr sz="4800">
                <a:solidFill>
                  <a:schemeClr val="accent3"/>
                </a:solidFill>
              </a:defRPr>
            </a:lvl5pPr>
            <a:lvl6pPr lvl="5" algn="ctr">
              <a:spcBef>
                <a:spcPts val="0"/>
              </a:spcBef>
              <a:spcAft>
                <a:spcPts val="0"/>
              </a:spcAft>
              <a:buClr>
                <a:schemeClr val="accent3"/>
              </a:buClr>
              <a:buSzPts val="4800"/>
              <a:buNone/>
              <a:defRPr sz="4800">
                <a:solidFill>
                  <a:schemeClr val="accent3"/>
                </a:solidFill>
              </a:defRPr>
            </a:lvl6pPr>
            <a:lvl7pPr lvl="6" algn="ctr">
              <a:spcBef>
                <a:spcPts val="0"/>
              </a:spcBef>
              <a:spcAft>
                <a:spcPts val="0"/>
              </a:spcAft>
              <a:buClr>
                <a:schemeClr val="accent3"/>
              </a:buClr>
              <a:buSzPts val="4800"/>
              <a:buNone/>
              <a:defRPr sz="4800">
                <a:solidFill>
                  <a:schemeClr val="accent3"/>
                </a:solidFill>
              </a:defRPr>
            </a:lvl7pPr>
            <a:lvl8pPr lvl="7" algn="ctr">
              <a:spcBef>
                <a:spcPts val="0"/>
              </a:spcBef>
              <a:spcAft>
                <a:spcPts val="0"/>
              </a:spcAft>
              <a:buClr>
                <a:schemeClr val="accent3"/>
              </a:buClr>
              <a:buSzPts val="4800"/>
              <a:buNone/>
              <a:defRPr sz="4800">
                <a:solidFill>
                  <a:schemeClr val="accent3"/>
                </a:solidFill>
              </a:defRPr>
            </a:lvl8pPr>
            <a:lvl9pPr lvl="8" algn="ctr">
              <a:spcBef>
                <a:spcPts val="0"/>
              </a:spcBef>
              <a:spcAft>
                <a:spcPts val="0"/>
              </a:spcAft>
              <a:buClr>
                <a:schemeClr val="accent3"/>
              </a:buClr>
              <a:buSzPts val="4800"/>
              <a:buNone/>
              <a:defRPr sz="4800">
                <a:solidFill>
                  <a:schemeClr val="accent3"/>
                </a:solidFill>
              </a:defRPr>
            </a:lvl9pPr>
          </a:lstStyle>
          <a:p>
            <a:endParaRPr/>
          </a:p>
        </p:txBody>
      </p:sp>
      <p:sp>
        <p:nvSpPr>
          <p:cNvPr id="12" name="Google Shape;12;p2"/>
          <p:cNvSpPr/>
          <p:nvPr/>
        </p:nvSpPr>
        <p:spPr>
          <a:xfrm>
            <a:off x="3855150" y="1151950"/>
            <a:ext cx="1433700" cy="944700"/>
          </a:xfrm>
          <a:prstGeom prst="wedgeRectCallout">
            <a:avLst>
              <a:gd name="adj1" fmla="val 8366"/>
              <a:gd name="adj2" fmla="val 80819"/>
            </a:avLst>
          </a:prstGeom>
          <a:noFill/>
          <a:ln w="114300" cap="flat" cmpd="sng">
            <a:solidFill>
              <a:schemeClr val="accent3"/>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solidFill>
          <a:schemeClr val="lt1"/>
        </a:solidFill>
        <a:effectLst/>
      </p:bgPr>
    </p:bg>
    <p:spTree>
      <p:nvGrpSpPr>
        <p:cNvPr id="1" name="Shape 29"/>
        <p:cNvGrpSpPr/>
        <p:nvPr/>
      </p:nvGrpSpPr>
      <p:grpSpPr>
        <a:xfrm>
          <a:off x="0" y="0"/>
          <a:ext cx="0" cy="0"/>
          <a:chOff x="0" y="0"/>
          <a:chExt cx="0" cy="0"/>
        </a:xfrm>
      </p:grpSpPr>
      <p:sp>
        <p:nvSpPr>
          <p:cNvPr id="30" name="Google Shape;30;p6"/>
          <p:cNvSpPr/>
          <p:nvPr/>
        </p:nvSpPr>
        <p:spPr>
          <a:xfrm>
            <a:off x="132602" y="998975"/>
            <a:ext cx="8878800" cy="4018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 name="Google Shape;31;p6"/>
          <p:cNvGrpSpPr/>
          <p:nvPr/>
        </p:nvGrpSpPr>
        <p:grpSpPr>
          <a:xfrm>
            <a:off x="132394" y="126350"/>
            <a:ext cx="8878501" cy="972488"/>
            <a:chOff x="180850" y="168450"/>
            <a:chExt cx="8781900" cy="1296650"/>
          </a:xfrm>
        </p:grpSpPr>
        <p:sp>
          <p:nvSpPr>
            <p:cNvPr id="32" name="Google Shape;32;p6"/>
            <p:cNvSpPr/>
            <p:nvPr/>
          </p:nvSpPr>
          <p:spPr>
            <a:xfrm>
              <a:off x="180850" y="168450"/>
              <a:ext cx="8781900" cy="97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rot="5400000">
              <a:off x="904149" y="1053500"/>
              <a:ext cx="442800" cy="3804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p:nvPr/>
          </p:nvSpPr>
          <p:spPr>
            <a:xfrm>
              <a:off x="328185" y="341583"/>
              <a:ext cx="8487000" cy="62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6"/>
          <p:cNvSpPr txBox="1">
            <a:spLocks noGrp="1"/>
          </p:cNvSpPr>
          <p:nvPr>
            <p:ph type="title"/>
          </p:nvPr>
        </p:nvSpPr>
        <p:spPr>
          <a:xfrm>
            <a:off x="832475" y="126338"/>
            <a:ext cx="7951800" cy="730200"/>
          </a:xfrm>
          <a:prstGeom prst="rect">
            <a:avLst/>
          </a:prstGeom>
        </p:spPr>
        <p:txBody>
          <a:bodyPr spcFirstLastPara="1" wrap="square" lIns="91425" tIns="91425" rIns="91425" bIns="91425" anchor="ctr" anchorCtr="0">
            <a:noAutofit/>
          </a:bodyPr>
          <a:lstStyle>
            <a:lvl1pPr lvl="0" algn="l">
              <a:spcBef>
                <a:spcPts val="0"/>
              </a:spcBef>
              <a:spcAft>
                <a:spcPts val="0"/>
              </a:spcAft>
              <a:buSzPts val="2400"/>
              <a:buNone/>
              <a:defRPr/>
            </a:lvl1pPr>
            <a:lvl2pPr lvl="1" algn="l">
              <a:spcBef>
                <a:spcPts val="0"/>
              </a:spcBef>
              <a:spcAft>
                <a:spcPts val="0"/>
              </a:spcAft>
              <a:buSzPts val="2400"/>
              <a:buNone/>
              <a:defRPr/>
            </a:lvl2pPr>
            <a:lvl3pPr lvl="2" algn="l">
              <a:spcBef>
                <a:spcPts val="0"/>
              </a:spcBef>
              <a:spcAft>
                <a:spcPts val="0"/>
              </a:spcAft>
              <a:buSzPts val="2400"/>
              <a:buNone/>
              <a:defRPr/>
            </a:lvl3pPr>
            <a:lvl4pPr lvl="3" algn="l">
              <a:spcBef>
                <a:spcPts val="0"/>
              </a:spcBef>
              <a:spcAft>
                <a:spcPts val="0"/>
              </a:spcAft>
              <a:buSzPts val="2400"/>
              <a:buNone/>
              <a:defRPr/>
            </a:lvl4pPr>
            <a:lvl5pPr lvl="4" algn="l">
              <a:spcBef>
                <a:spcPts val="0"/>
              </a:spcBef>
              <a:spcAft>
                <a:spcPts val="0"/>
              </a:spcAft>
              <a:buSzPts val="2400"/>
              <a:buNone/>
              <a:defRPr/>
            </a:lvl5pPr>
            <a:lvl6pPr lvl="5" algn="l">
              <a:spcBef>
                <a:spcPts val="0"/>
              </a:spcBef>
              <a:spcAft>
                <a:spcPts val="0"/>
              </a:spcAft>
              <a:buSzPts val="2400"/>
              <a:buNone/>
              <a:defRPr/>
            </a:lvl6pPr>
            <a:lvl7pPr lvl="6" algn="l">
              <a:spcBef>
                <a:spcPts val="0"/>
              </a:spcBef>
              <a:spcAft>
                <a:spcPts val="0"/>
              </a:spcAft>
              <a:buSzPts val="2400"/>
              <a:buNone/>
              <a:defRPr/>
            </a:lvl7pPr>
            <a:lvl8pPr lvl="7" algn="l">
              <a:spcBef>
                <a:spcPts val="0"/>
              </a:spcBef>
              <a:spcAft>
                <a:spcPts val="0"/>
              </a:spcAft>
              <a:buSzPts val="2400"/>
              <a:buNone/>
              <a:defRPr/>
            </a:lvl8pPr>
            <a:lvl9pPr lvl="8" algn="l">
              <a:spcBef>
                <a:spcPts val="0"/>
              </a:spcBef>
              <a:spcAft>
                <a:spcPts val="0"/>
              </a:spcAft>
              <a:buSzPts val="2400"/>
              <a:buNone/>
              <a:defRPr/>
            </a:lvl9pPr>
          </a:lstStyle>
          <a:p>
            <a:endParaRPr/>
          </a:p>
        </p:txBody>
      </p:sp>
      <p:sp>
        <p:nvSpPr>
          <p:cNvPr id="36" name="Google Shape;36;p6"/>
          <p:cNvSpPr txBox="1">
            <a:spLocks noGrp="1"/>
          </p:cNvSpPr>
          <p:nvPr>
            <p:ph type="body" idx="1"/>
          </p:nvPr>
        </p:nvSpPr>
        <p:spPr>
          <a:xfrm>
            <a:off x="753150" y="1200150"/>
            <a:ext cx="7637700" cy="37257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37" name="Google Shape;37;p6"/>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ink">
  <p:cSld name="BLANK_1">
    <p:bg>
      <p:bgPr>
        <a:solidFill>
          <a:schemeClr val="accent3"/>
        </a:solidFill>
        <a:effectLst/>
      </p:bgPr>
    </p:bg>
    <p:spTree>
      <p:nvGrpSpPr>
        <p:cNvPr id="1" name="Shape 74"/>
        <p:cNvGrpSpPr/>
        <p:nvPr/>
      </p:nvGrpSpPr>
      <p:grpSpPr>
        <a:xfrm>
          <a:off x="0" y="0"/>
          <a:ext cx="0" cy="0"/>
          <a:chOff x="0" y="0"/>
          <a:chExt cx="0" cy="0"/>
        </a:xfrm>
      </p:grpSpPr>
      <p:sp>
        <p:nvSpPr>
          <p:cNvPr id="75" name="Google Shape;75;p12"/>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sp>
        <p:nvSpPr>
          <p:cNvPr id="76" name="Google Shape;76;p12"/>
          <p:cNvSpPr/>
          <p:nvPr/>
        </p:nvSpPr>
        <p:spPr>
          <a:xfrm>
            <a:off x="-8250" y="0"/>
            <a:ext cx="9152400" cy="5143500"/>
          </a:xfrm>
          <a:prstGeom prst="frame">
            <a:avLst>
              <a:gd name="adj1" fmla="val 2412"/>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80050" y="205988"/>
            <a:ext cx="7383900" cy="8574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1pPr>
            <a:lvl2pPr lvl="1"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2pPr>
            <a:lvl3pPr lvl="2"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3pPr>
            <a:lvl4pPr lvl="3"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4pPr>
            <a:lvl5pPr lvl="4"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5pPr>
            <a:lvl6pPr lvl="5"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6pPr>
            <a:lvl7pPr lvl="6"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7pPr>
            <a:lvl8pPr lvl="7"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8pPr>
            <a:lvl9pPr lvl="8" algn="ctr">
              <a:spcBef>
                <a:spcPts val="0"/>
              </a:spcBef>
              <a:spcAft>
                <a:spcPts val="0"/>
              </a:spcAft>
              <a:buClr>
                <a:schemeClr val="accent1"/>
              </a:buClr>
              <a:buSzPts val="2400"/>
              <a:buFont typeface="Source Sans Pro"/>
              <a:buNone/>
              <a:defRPr sz="2400" b="1">
                <a:solidFill>
                  <a:schemeClr val="accent1"/>
                </a:solidFill>
                <a:latin typeface="Source Sans Pro"/>
                <a:ea typeface="Source Sans Pro"/>
                <a:cs typeface="Source Sans Pro"/>
                <a:sym typeface="Source Sans Pro"/>
              </a:defRPr>
            </a:lvl9pPr>
          </a:lstStyle>
          <a:p>
            <a:endParaRPr/>
          </a:p>
        </p:txBody>
      </p:sp>
      <p:sp>
        <p:nvSpPr>
          <p:cNvPr id="7" name="Google Shape;7;p1"/>
          <p:cNvSpPr txBox="1">
            <a:spLocks noGrp="1"/>
          </p:cNvSpPr>
          <p:nvPr>
            <p:ph type="body" idx="1"/>
          </p:nvPr>
        </p:nvSpPr>
        <p:spPr>
          <a:xfrm>
            <a:off x="880050" y="1200157"/>
            <a:ext cx="7383900" cy="37257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Source Sans Pro"/>
              <a:buChar char="▪"/>
              <a:defRPr sz="2400">
                <a:solidFill>
                  <a:schemeClr val="dk1"/>
                </a:solidFill>
                <a:latin typeface="Source Sans Pro"/>
                <a:ea typeface="Source Sans Pro"/>
                <a:cs typeface="Source Sans Pro"/>
                <a:sym typeface="Source Sans Pro"/>
              </a:defRPr>
            </a:lvl1pPr>
            <a:lvl2pPr marL="914400" lvl="1" indent="-381000">
              <a:spcBef>
                <a:spcPts val="0"/>
              </a:spcBef>
              <a:spcAft>
                <a:spcPts val="0"/>
              </a:spcAft>
              <a:buClr>
                <a:schemeClr val="accent1"/>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4pPr>
            <a:lvl5pPr marL="2286000" lvl="4"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5pPr>
            <a:lvl6pPr marL="2743200" lvl="5"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6pPr>
            <a:lvl7pPr marL="3200400" lvl="6"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7pPr>
            <a:lvl8pPr marL="3657600" lvl="7"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8pPr>
            <a:lvl9pPr marL="4114800" lvl="8" indent="-381000">
              <a:spcBef>
                <a:spcPts val="0"/>
              </a:spcBef>
              <a:spcAft>
                <a:spcPts val="0"/>
              </a:spcAft>
              <a:buClr>
                <a:schemeClr val="dk1"/>
              </a:buClr>
              <a:buSzPts val="2400"/>
              <a:buFont typeface="Source Sans Pro"/>
              <a:buChar char="■"/>
              <a:defRPr sz="2400">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4297650" y="4673651"/>
            <a:ext cx="548700" cy="393600"/>
          </a:xfrm>
          <a:prstGeom prst="rect">
            <a:avLst/>
          </a:prstGeom>
          <a:noFill/>
          <a:ln>
            <a:noFill/>
          </a:ln>
        </p:spPr>
        <p:txBody>
          <a:bodyPr spcFirstLastPara="1" wrap="square" lIns="91425" tIns="91425" rIns="91425" bIns="91425" anchor="t" anchorCtr="0">
            <a:noAutofit/>
          </a:bodyPr>
          <a:lstStyle>
            <a:lvl1pPr lvl="0" algn="ctr">
              <a:buNone/>
              <a:defRPr sz="1100">
                <a:solidFill>
                  <a:schemeClr val="dk1"/>
                </a:solidFill>
                <a:latin typeface="Source Sans Pro"/>
                <a:ea typeface="Source Sans Pro"/>
                <a:cs typeface="Source Sans Pro"/>
                <a:sym typeface="Source Sans Pro"/>
              </a:defRPr>
            </a:lvl1pPr>
            <a:lvl2pPr lvl="1" algn="ctr">
              <a:buNone/>
              <a:defRPr sz="1100">
                <a:solidFill>
                  <a:schemeClr val="dk1"/>
                </a:solidFill>
                <a:latin typeface="Source Sans Pro"/>
                <a:ea typeface="Source Sans Pro"/>
                <a:cs typeface="Source Sans Pro"/>
                <a:sym typeface="Source Sans Pro"/>
              </a:defRPr>
            </a:lvl2pPr>
            <a:lvl3pPr lvl="2" algn="ctr">
              <a:buNone/>
              <a:defRPr sz="1100">
                <a:solidFill>
                  <a:schemeClr val="dk1"/>
                </a:solidFill>
                <a:latin typeface="Source Sans Pro"/>
                <a:ea typeface="Source Sans Pro"/>
                <a:cs typeface="Source Sans Pro"/>
                <a:sym typeface="Source Sans Pro"/>
              </a:defRPr>
            </a:lvl3pPr>
            <a:lvl4pPr lvl="3" algn="ctr">
              <a:buNone/>
              <a:defRPr sz="1100">
                <a:solidFill>
                  <a:schemeClr val="dk1"/>
                </a:solidFill>
                <a:latin typeface="Source Sans Pro"/>
                <a:ea typeface="Source Sans Pro"/>
                <a:cs typeface="Source Sans Pro"/>
                <a:sym typeface="Source Sans Pro"/>
              </a:defRPr>
            </a:lvl4pPr>
            <a:lvl5pPr lvl="4" algn="ctr">
              <a:buNone/>
              <a:defRPr sz="1100">
                <a:solidFill>
                  <a:schemeClr val="dk1"/>
                </a:solidFill>
                <a:latin typeface="Source Sans Pro"/>
                <a:ea typeface="Source Sans Pro"/>
                <a:cs typeface="Source Sans Pro"/>
                <a:sym typeface="Source Sans Pro"/>
              </a:defRPr>
            </a:lvl5pPr>
            <a:lvl6pPr lvl="5" algn="ctr">
              <a:buNone/>
              <a:defRPr sz="1100">
                <a:solidFill>
                  <a:schemeClr val="dk1"/>
                </a:solidFill>
                <a:latin typeface="Source Sans Pro"/>
                <a:ea typeface="Source Sans Pro"/>
                <a:cs typeface="Source Sans Pro"/>
                <a:sym typeface="Source Sans Pro"/>
              </a:defRPr>
            </a:lvl6pPr>
            <a:lvl7pPr lvl="6" algn="ctr">
              <a:buNone/>
              <a:defRPr sz="1100">
                <a:solidFill>
                  <a:schemeClr val="dk1"/>
                </a:solidFill>
                <a:latin typeface="Source Sans Pro"/>
                <a:ea typeface="Source Sans Pro"/>
                <a:cs typeface="Source Sans Pro"/>
                <a:sym typeface="Source Sans Pro"/>
              </a:defRPr>
            </a:lvl7pPr>
            <a:lvl8pPr lvl="7" algn="ctr">
              <a:buNone/>
              <a:defRPr sz="1100">
                <a:solidFill>
                  <a:schemeClr val="dk1"/>
                </a:solidFill>
                <a:latin typeface="Source Sans Pro"/>
                <a:ea typeface="Source Sans Pro"/>
                <a:cs typeface="Source Sans Pro"/>
                <a:sym typeface="Source Sans Pro"/>
              </a:defRPr>
            </a:lvl8pPr>
            <a:lvl9pPr lvl="8" algn="ctr">
              <a:buNone/>
              <a:defRPr sz="1100">
                <a:solidFill>
                  <a:schemeClr val="dk1"/>
                </a:solidFill>
                <a:latin typeface="Source Sans Pro"/>
                <a:ea typeface="Source Sans Pro"/>
                <a:cs typeface="Source Sans Pro"/>
                <a:sym typeface="Source Sans Pro"/>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8"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qI6ytVIDqm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5"/>
          <p:cNvSpPr txBox="1">
            <a:spLocks noGrp="1"/>
          </p:cNvSpPr>
          <p:nvPr>
            <p:ph type="ctrTitle"/>
          </p:nvPr>
        </p:nvSpPr>
        <p:spPr>
          <a:xfrm>
            <a:off x="1054325" y="2449025"/>
            <a:ext cx="7035300" cy="115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Il </a:t>
            </a:r>
            <a:r>
              <a:rPr lang="en"/>
              <a:t>policy orientation (2)</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832475" y="126338"/>
            <a:ext cx="7951800" cy="7302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Il policy orientation: le </a:t>
            </a:r>
            <a:r>
              <a:rPr lang="en" dirty="0" err="1"/>
              <a:t>componenti</a:t>
            </a:r>
            <a:endParaRPr dirty="0"/>
          </a:p>
        </p:txBody>
      </p:sp>
      <p:sp>
        <p:nvSpPr>
          <p:cNvPr id="123" name="Google Shape;123;p20"/>
          <p:cNvSpPr txBox="1">
            <a:spLocks noGrp="1"/>
          </p:cNvSpPr>
          <p:nvPr>
            <p:ph type="body" idx="1"/>
          </p:nvPr>
        </p:nvSpPr>
        <p:spPr>
          <a:xfrm>
            <a:off x="753150" y="1200150"/>
            <a:ext cx="7637700" cy="3725700"/>
          </a:xfrm>
          <a:prstGeom prst="rect">
            <a:avLst/>
          </a:prstGeom>
        </p:spPr>
        <p:txBody>
          <a:bodyPr spcFirstLastPara="1" wrap="square" lIns="91425" tIns="91425" rIns="91425" bIns="91425" anchor="t" anchorCtr="0">
            <a:noAutofit/>
          </a:bodyPr>
          <a:lstStyle/>
          <a:p>
            <a:pPr lvl="0"/>
            <a:r>
              <a:rPr lang="it-IT" sz="1600" dirty="0" err="1"/>
              <a:t>Lasswell</a:t>
            </a:r>
            <a:r>
              <a:rPr lang="it-IT" sz="1600" dirty="0"/>
              <a:t> concepisce il </a:t>
            </a:r>
            <a:r>
              <a:rPr lang="it-IT" sz="1600" i="1" dirty="0"/>
              <a:t>policy </a:t>
            </a:r>
            <a:r>
              <a:rPr lang="it-IT" sz="1600" i="1" dirty="0" err="1"/>
              <a:t>orientation</a:t>
            </a:r>
            <a:r>
              <a:rPr lang="it-IT" sz="1600" i="1" dirty="0"/>
              <a:t> </a:t>
            </a:r>
            <a:r>
              <a:rPr lang="it-IT" sz="1600" dirty="0"/>
              <a:t>come un accostamento all’analisi delle decisioni politiche, che privilegia il momento della ricerca scientifica e conoscitiva del processo decisionale (momento empirico-descrittivo), e come uno strumento pratico di analisi delle finalità dell’azione del decisore, capace di dirimere le difficoltà interpretative nelle quali questo s’imbatte (momento prescrittivo).</a:t>
            </a:r>
            <a:endParaRPr lang="en-GB" sz="1600" dirty="0"/>
          </a:p>
          <a:p>
            <a:pPr lvl="0"/>
            <a:r>
              <a:rPr lang="it-IT" sz="1600" dirty="0"/>
              <a:t>Sotto il primo profilo (</a:t>
            </a:r>
            <a:r>
              <a:rPr lang="it-IT" sz="1600" i="1" dirty="0"/>
              <a:t>descrizione della policy</a:t>
            </a:r>
            <a:r>
              <a:rPr lang="it-IT" sz="1600" dirty="0"/>
              <a:t>), si dovrà ricorrere ai metodi tradizionali delle scienze sociali e della psicologia (raccolta e comparazione dei dati, organizzazione dei data set, somministrazione di questionari, interviste strutturate, raccolta di testimonianze degli interessati, etc.), al fine di ricostruire il processo di policy nel suo svolgimento completo. Sotto il secondo profilo (</a:t>
            </a:r>
            <a:r>
              <a:rPr lang="it-IT" sz="1600" i="1" dirty="0"/>
              <a:t>prescrizione del contenuto della policy</a:t>
            </a:r>
            <a:r>
              <a:rPr lang="it-IT" sz="1600" dirty="0"/>
              <a:t>), l’analisi della policy è finalizzata a soddisfare, nei termini di </a:t>
            </a:r>
            <a:r>
              <a:rPr lang="it-IT" sz="1600" dirty="0" err="1"/>
              <a:t>Lasswell</a:t>
            </a:r>
            <a:r>
              <a:rPr lang="it-IT" sz="1600" dirty="0"/>
              <a:t>, l’</a:t>
            </a:r>
            <a:r>
              <a:rPr lang="it-IT" sz="1600" i="1" dirty="0"/>
              <a:t>intelligence </a:t>
            </a:r>
            <a:r>
              <a:rPr lang="it-IT" sz="1600" i="1" dirty="0" err="1"/>
              <a:t>needs</a:t>
            </a:r>
            <a:r>
              <a:rPr lang="it-IT" sz="1600" dirty="0"/>
              <a:t>, ovverosia il «bisogno d’informazione» e di quadri d’interpretazione da parte del decisore alle prese con il «Che fare?»</a:t>
            </a:r>
            <a:endParaRPr lang="en-GB" sz="1600" dirty="0"/>
          </a:p>
          <a:p>
            <a:pPr lvl="0"/>
            <a:endParaRPr lang="en-GB" sz="1400" dirty="0"/>
          </a:p>
        </p:txBody>
      </p:sp>
      <p:sp>
        <p:nvSpPr>
          <p:cNvPr id="124" name="Google Shape;124;p20"/>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dirty="0"/>
          </a:p>
        </p:txBody>
      </p:sp>
    </p:spTree>
    <p:extLst>
      <p:ext uri="{BB962C8B-B14F-4D97-AF65-F5344CB8AC3E}">
        <p14:creationId xmlns:p14="http://schemas.microsoft.com/office/powerpoint/2010/main" val="314873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832475" y="126338"/>
            <a:ext cx="7951800" cy="7302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Il policy orientation: le </a:t>
            </a:r>
            <a:r>
              <a:rPr lang="en" dirty="0" err="1"/>
              <a:t>componenti</a:t>
            </a:r>
            <a:endParaRPr dirty="0"/>
          </a:p>
        </p:txBody>
      </p:sp>
      <p:sp>
        <p:nvSpPr>
          <p:cNvPr id="123" name="Google Shape;123;p20"/>
          <p:cNvSpPr txBox="1">
            <a:spLocks noGrp="1"/>
          </p:cNvSpPr>
          <p:nvPr>
            <p:ph type="body" idx="1"/>
          </p:nvPr>
        </p:nvSpPr>
        <p:spPr>
          <a:xfrm>
            <a:off x="753150" y="1200150"/>
            <a:ext cx="7637700" cy="3725700"/>
          </a:xfrm>
          <a:prstGeom prst="rect">
            <a:avLst/>
          </a:prstGeom>
        </p:spPr>
        <p:txBody>
          <a:bodyPr spcFirstLastPara="1" wrap="square" lIns="91425" tIns="91425" rIns="91425" bIns="91425" anchor="t" anchorCtr="0">
            <a:noAutofit/>
          </a:bodyPr>
          <a:lstStyle/>
          <a:p>
            <a:pPr lvl="0"/>
            <a:r>
              <a:rPr lang="it-IT" sz="2000" dirty="0"/>
              <a:t>Il </a:t>
            </a:r>
            <a:r>
              <a:rPr lang="it-IT" sz="2000" i="1" dirty="0"/>
              <a:t>policy </a:t>
            </a:r>
            <a:r>
              <a:rPr lang="it-IT" sz="2000" i="1" dirty="0" err="1"/>
              <a:t>orientation</a:t>
            </a:r>
            <a:r>
              <a:rPr lang="it-IT" sz="2000" i="1" dirty="0"/>
              <a:t> </a:t>
            </a:r>
            <a:r>
              <a:rPr lang="it-IT" sz="2000" dirty="0"/>
              <a:t>sottolinea l’importanza delle informazioni e dei dati sui quali si basa il decisore. Nel mondo contemporaneo, caratterizzato da inestricabili interdipendenze, il politico necessita di un flusso di informazioni e di dati costante e aggiornato (</a:t>
            </a:r>
            <a:r>
              <a:rPr lang="it-IT" sz="2000" i="1" dirty="0"/>
              <a:t>intelligence </a:t>
            </a:r>
            <a:r>
              <a:rPr lang="it-IT" sz="2000" i="1" dirty="0" err="1"/>
              <a:t>needs</a:t>
            </a:r>
            <a:r>
              <a:rPr lang="it-IT" sz="2000" dirty="0"/>
              <a:t>), per incrementare le sue decisioni e per generare attorno ad esse il sostegno necessario.</a:t>
            </a:r>
            <a:endParaRPr lang="en-GB" sz="2000" dirty="0"/>
          </a:p>
          <a:p>
            <a:pPr lvl="0"/>
            <a:r>
              <a:rPr lang="it-IT" sz="2000" dirty="0"/>
              <a:t>Per questa ragione, nei regimi politici contemporanei si assiste al formarsi di un ceto professionalizzato di consulenti politici, esperti o analisti delle politiche pubbliche, valutatori delle politiche pubbliche.</a:t>
            </a:r>
            <a:endParaRPr lang="en-GB" sz="2000" dirty="0"/>
          </a:p>
          <a:p>
            <a:pPr lvl="0"/>
            <a:endParaRPr lang="en-GB" sz="1400" dirty="0"/>
          </a:p>
        </p:txBody>
      </p:sp>
      <p:sp>
        <p:nvSpPr>
          <p:cNvPr id="124" name="Google Shape;124;p20"/>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dirty="0"/>
          </a:p>
        </p:txBody>
      </p:sp>
    </p:spTree>
    <p:extLst>
      <p:ext uri="{BB962C8B-B14F-4D97-AF65-F5344CB8AC3E}">
        <p14:creationId xmlns:p14="http://schemas.microsoft.com/office/powerpoint/2010/main" val="2605279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832475" y="126338"/>
            <a:ext cx="7951800" cy="7302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Box: </a:t>
            </a:r>
            <a:r>
              <a:rPr lang="en" dirty="0" err="1"/>
              <a:t>gli</a:t>
            </a:r>
            <a:r>
              <a:rPr lang="en" dirty="0"/>
              <a:t> </a:t>
            </a:r>
            <a:r>
              <a:rPr lang="en" dirty="0" err="1"/>
              <a:t>esperti</a:t>
            </a:r>
            <a:endParaRPr dirty="0"/>
          </a:p>
        </p:txBody>
      </p:sp>
      <p:sp>
        <p:nvSpPr>
          <p:cNvPr id="123" name="Google Shape;123;p20"/>
          <p:cNvSpPr txBox="1">
            <a:spLocks noGrp="1"/>
          </p:cNvSpPr>
          <p:nvPr>
            <p:ph type="body" idx="1"/>
          </p:nvPr>
        </p:nvSpPr>
        <p:spPr>
          <a:xfrm>
            <a:off x="753150" y="1200150"/>
            <a:ext cx="7637700" cy="3725700"/>
          </a:xfrm>
          <a:prstGeom prst="rect">
            <a:avLst/>
          </a:prstGeom>
        </p:spPr>
        <p:txBody>
          <a:bodyPr spcFirstLastPara="1" wrap="square" lIns="91425" tIns="91425" rIns="91425" bIns="91425" anchor="t" anchorCtr="0">
            <a:noAutofit/>
          </a:bodyPr>
          <a:lstStyle/>
          <a:p>
            <a:pPr lvl="0"/>
            <a:r>
              <a:rPr lang="it-IT" sz="1600" dirty="0"/>
              <a:t>Nel mondo contemporaneo le decisioni prese da un governo (a livello periferico- locale, nazionale oppure sopranazionale) riguardano ambiti molto difformi tra di loro e possono necessitare di un grado di competenze tecniche elevate.</a:t>
            </a:r>
            <a:endParaRPr lang="en-GB" sz="1600" dirty="0"/>
          </a:p>
          <a:p>
            <a:pPr lvl="0"/>
            <a:r>
              <a:rPr lang="it-IT" sz="1600" dirty="0"/>
              <a:t>Ciò ha comportato tanto la settorializzazione e la specializzazione degli ambiti decisionali che l’affermazione di un ceto professionale di esperti delle politiche, che sostengono e condizionano i decisori: funzionari pubblici e amministratori, consulenti professionali, valutatori e analisti</a:t>
            </a:r>
            <a:endParaRPr lang="en-GB" sz="1600" dirty="0"/>
          </a:p>
          <a:p>
            <a:pPr lvl="0"/>
            <a:r>
              <a:rPr lang="it-IT" sz="1600" dirty="0"/>
              <a:t>La continuità del flusso d’informazioni e la loro attendibilità diventano indispensabili al decisore per formulare delle «buone» </a:t>
            </a:r>
            <a:r>
              <a:rPr lang="it-IT" sz="1600" i="1" dirty="0"/>
              <a:t>policy </a:t>
            </a:r>
            <a:r>
              <a:rPr lang="it-IT" sz="1600" dirty="0"/>
              <a:t>e gli esperti possono intervenire in varie fasi del processo decisionale, mettendo a disposizione le loro conoscenze e le loro competenze. Anche per influenzare l’opinione pubblica.</a:t>
            </a:r>
            <a:endParaRPr lang="en-GB" sz="1600" dirty="0"/>
          </a:p>
          <a:p>
            <a:pPr lvl="0"/>
            <a:r>
              <a:rPr lang="it-IT" sz="1600" dirty="0"/>
              <a:t>Da questo punto di vista, il </a:t>
            </a:r>
            <a:r>
              <a:rPr lang="it-IT" sz="1600" i="1" dirty="0"/>
              <a:t>policy </a:t>
            </a:r>
            <a:r>
              <a:rPr lang="it-IT" sz="1600" i="1" dirty="0" err="1"/>
              <a:t>orientation</a:t>
            </a:r>
            <a:r>
              <a:rPr lang="it-IT" sz="1600" i="1" dirty="0"/>
              <a:t> </a:t>
            </a:r>
            <a:r>
              <a:rPr lang="it-IT" sz="1600" dirty="0"/>
              <a:t>ha una finalità molto concreta: il miglioramento e l’incremento delle conoscenze a disposizione degli attori politici che prendono decisioni.</a:t>
            </a:r>
            <a:endParaRPr lang="en-GB" sz="1600" dirty="0"/>
          </a:p>
          <a:p>
            <a:pPr lvl="0"/>
            <a:endParaRPr lang="en-GB" sz="1400" dirty="0"/>
          </a:p>
        </p:txBody>
      </p:sp>
      <p:sp>
        <p:nvSpPr>
          <p:cNvPr id="124" name="Google Shape;124;p20"/>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dirty="0"/>
          </a:p>
        </p:txBody>
      </p:sp>
    </p:spTree>
    <p:extLst>
      <p:ext uri="{BB962C8B-B14F-4D97-AF65-F5344CB8AC3E}">
        <p14:creationId xmlns:p14="http://schemas.microsoft.com/office/powerpoint/2010/main" val="933380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832475" y="126338"/>
            <a:ext cx="7951800" cy="7302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Il policy orientation: la </a:t>
            </a:r>
            <a:r>
              <a:rPr lang="en" dirty="0" err="1"/>
              <a:t>fondazione</a:t>
            </a:r>
            <a:endParaRPr dirty="0"/>
          </a:p>
        </p:txBody>
      </p:sp>
      <p:sp>
        <p:nvSpPr>
          <p:cNvPr id="123" name="Google Shape;123;p20"/>
          <p:cNvSpPr txBox="1">
            <a:spLocks noGrp="1"/>
          </p:cNvSpPr>
          <p:nvPr>
            <p:ph type="body" idx="1"/>
          </p:nvPr>
        </p:nvSpPr>
        <p:spPr>
          <a:xfrm>
            <a:off x="753150" y="1200150"/>
            <a:ext cx="7637700" cy="3725700"/>
          </a:xfrm>
          <a:prstGeom prst="rect">
            <a:avLst/>
          </a:prstGeom>
        </p:spPr>
        <p:txBody>
          <a:bodyPr spcFirstLastPara="1" wrap="square" lIns="91425" tIns="91425" rIns="91425" bIns="91425" anchor="t" anchorCtr="0">
            <a:noAutofit/>
          </a:bodyPr>
          <a:lstStyle/>
          <a:p>
            <a:pPr lvl="0"/>
            <a:r>
              <a:rPr lang="it-IT" dirty="0"/>
              <a:t>Rivolgere l’attenzione ai contenuti delle decisioni politiche, oltre che ai processi che le generano, implica la fondazione di un nuovo orientamento nella scienza politica, appunto un orientamento rivolto prevalentemente alle policy.</a:t>
            </a:r>
            <a:endParaRPr lang="en-GB" dirty="0"/>
          </a:p>
          <a:p>
            <a:pPr lvl="0"/>
            <a:r>
              <a:rPr lang="it-IT" dirty="0"/>
              <a:t>Il concetto di policy </a:t>
            </a:r>
            <a:r>
              <a:rPr lang="it-IT" dirty="0" err="1"/>
              <a:t>orientation</a:t>
            </a:r>
            <a:r>
              <a:rPr lang="it-IT" dirty="0"/>
              <a:t>, in questa accezione è impiegato per la prima volta proprio da </a:t>
            </a:r>
            <a:r>
              <a:rPr lang="it-IT" dirty="0" err="1"/>
              <a:t>Lasswell</a:t>
            </a:r>
            <a:r>
              <a:rPr lang="it-IT" dirty="0"/>
              <a:t> (mondializzazione e big </a:t>
            </a:r>
            <a:r>
              <a:rPr lang="it-IT" dirty="0" err="1"/>
              <a:t>government</a:t>
            </a:r>
            <a:r>
              <a:rPr lang="it-IT" dirty="0"/>
              <a:t>)</a:t>
            </a:r>
            <a:endParaRPr lang="en-GB" dirty="0"/>
          </a:p>
          <a:p>
            <a:pPr marL="76200" indent="0">
              <a:buNone/>
            </a:pPr>
            <a:endParaRPr lang="en-GB" sz="1400" dirty="0"/>
          </a:p>
        </p:txBody>
      </p:sp>
      <p:sp>
        <p:nvSpPr>
          <p:cNvPr id="124" name="Google Shape;124;p20"/>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dirty="0"/>
          </a:p>
        </p:txBody>
      </p:sp>
    </p:spTree>
    <p:extLst>
      <p:ext uri="{BB962C8B-B14F-4D97-AF65-F5344CB8AC3E}">
        <p14:creationId xmlns:p14="http://schemas.microsoft.com/office/powerpoint/2010/main" val="467840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832475" y="126338"/>
            <a:ext cx="7951800" cy="7302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Il policy orientation: la </a:t>
            </a:r>
            <a:r>
              <a:rPr lang="en" dirty="0" err="1"/>
              <a:t>fondazione</a:t>
            </a:r>
            <a:endParaRPr dirty="0"/>
          </a:p>
        </p:txBody>
      </p:sp>
      <p:sp>
        <p:nvSpPr>
          <p:cNvPr id="123" name="Google Shape;123;p20"/>
          <p:cNvSpPr txBox="1">
            <a:spLocks noGrp="1"/>
          </p:cNvSpPr>
          <p:nvPr>
            <p:ph type="body" idx="1"/>
          </p:nvPr>
        </p:nvSpPr>
        <p:spPr>
          <a:xfrm>
            <a:off x="753150" y="1200150"/>
            <a:ext cx="7637700" cy="3725700"/>
          </a:xfrm>
          <a:prstGeom prst="rect">
            <a:avLst/>
          </a:prstGeom>
        </p:spPr>
        <p:txBody>
          <a:bodyPr spcFirstLastPara="1" wrap="square" lIns="91425" tIns="91425" rIns="91425" bIns="91425" anchor="t" anchorCtr="0">
            <a:noAutofit/>
          </a:bodyPr>
          <a:lstStyle/>
          <a:p>
            <a:pPr lvl="0"/>
            <a:r>
              <a:rPr lang="it-IT" sz="1600" dirty="0"/>
              <a:t>La politica si è mondializzata (lo scriveva già nel 1935!, in </a:t>
            </a:r>
            <a:r>
              <a:rPr lang="it-IT" sz="1600" i="1" dirty="0"/>
              <a:t>World </a:t>
            </a:r>
            <a:r>
              <a:rPr lang="it-IT" sz="1600" i="1" dirty="0" err="1"/>
              <a:t>Politics</a:t>
            </a:r>
            <a:r>
              <a:rPr lang="it-IT" sz="1600" i="1" dirty="0"/>
              <a:t> and Personal </a:t>
            </a:r>
            <a:r>
              <a:rPr lang="it-IT" sz="1600" i="1" dirty="0" err="1"/>
              <a:t>Insicurity</a:t>
            </a:r>
            <a:r>
              <a:rPr lang="it-IT" sz="1600" i="1" dirty="0"/>
              <a:t> </a:t>
            </a:r>
            <a:r>
              <a:rPr lang="it-IT" sz="1600" dirty="0"/>
              <a:t>).</a:t>
            </a:r>
            <a:endParaRPr lang="en-GB" sz="1600" dirty="0"/>
          </a:p>
          <a:p>
            <a:pPr lvl="0"/>
            <a:r>
              <a:rPr lang="it-IT" sz="1600" dirty="0"/>
              <a:t>La politica produrrebbe insicurezza e incertezza negli individui, proprio in ragione del fatto che le decisioni delle classi di governo nazionali (si tratti di decidere se muovere guerra ad un altro stato o di immettere nel mercato più moneta) si ripercuotono a livello planetario, né possono essere prese in totale isolamento, anche quando siano le decisioni di una potenza mondiale.</a:t>
            </a:r>
            <a:endParaRPr lang="en-GB" sz="1600" dirty="0"/>
          </a:p>
          <a:p>
            <a:pPr lvl="0"/>
            <a:r>
              <a:rPr lang="it-IT" sz="1600" dirty="0"/>
              <a:t>Il genere umano, conclude </a:t>
            </a:r>
            <a:r>
              <a:rPr lang="it-IT" sz="1600" dirty="0" err="1"/>
              <a:t>Lasswell</a:t>
            </a:r>
            <a:r>
              <a:rPr lang="it-IT" sz="1600" dirty="0"/>
              <a:t>, si trova in una condizione tale che le decisioni prese all’interno di singola comunità politica hanno un impatto sulla vita di tutti gli altri individui o comunque su una loro porzione molto ampia e per questa ragione la scienza delle politiche dovrebbe adottare una prospettiva</a:t>
            </a:r>
            <a:r>
              <a:rPr lang="en-GB" sz="1600" dirty="0"/>
              <a:t> </a:t>
            </a:r>
            <a:r>
              <a:rPr lang="it-IT" sz="1600" dirty="0"/>
              <a:t>«mondiale»: «La prospettiva di una scienza orientata alle politiche è mondiale, in quanto i popoli del mondo costituiscono una comunità. Essi influenzano reciprocamente i loro destini» (</a:t>
            </a:r>
            <a:r>
              <a:rPr lang="it-IT" sz="1600" dirty="0" err="1"/>
              <a:t>Lasswell</a:t>
            </a:r>
            <a:r>
              <a:rPr lang="it-IT" sz="1600" dirty="0"/>
              <a:t> 1951).</a:t>
            </a:r>
            <a:endParaRPr lang="en-GB" sz="1600" dirty="0"/>
          </a:p>
          <a:p>
            <a:pPr marL="76200" indent="0">
              <a:buNone/>
            </a:pPr>
            <a:endParaRPr lang="en-GB" sz="1400" dirty="0"/>
          </a:p>
        </p:txBody>
      </p:sp>
      <p:sp>
        <p:nvSpPr>
          <p:cNvPr id="124" name="Google Shape;124;p20"/>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dirty="0"/>
          </a:p>
        </p:txBody>
      </p:sp>
    </p:spTree>
    <p:extLst>
      <p:ext uri="{BB962C8B-B14F-4D97-AF65-F5344CB8AC3E}">
        <p14:creationId xmlns:p14="http://schemas.microsoft.com/office/powerpoint/2010/main" val="3654065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832475" y="126338"/>
            <a:ext cx="7951800" cy="7302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Il policy orientation: la </a:t>
            </a:r>
            <a:r>
              <a:rPr lang="en" dirty="0" err="1"/>
              <a:t>fondazione</a:t>
            </a:r>
            <a:endParaRPr dirty="0"/>
          </a:p>
        </p:txBody>
      </p:sp>
      <p:sp>
        <p:nvSpPr>
          <p:cNvPr id="123" name="Google Shape;123;p20"/>
          <p:cNvSpPr txBox="1">
            <a:spLocks noGrp="1"/>
          </p:cNvSpPr>
          <p:nvPr>
            <p:ph type="body" idx="1"/>
          </p:nvPr>
        </p:nvSpPr>
        <p:spPr>
          <a:xfrm>
            <a:off x="753150" y="1200150"/>
            <a:ext cx="7637700" cy="3725700"/>
          </a:xfrm>
          <a:prstGeom prst="rect">
            <a:avLst/>
          </a:prstGeom>
        </p:spPr>
        <p:txBody>
          <a:bodyPr spcFirstLastPara="1" wrap="square" lIns="91425" tIns="91425" rIns="91425" bIns="91425" anchor="t" anchorCtr="0">
            <a:noAutofit/>
          </a:bodyPr>
          <a:lstStyle/>
          <a:p>
            <a:pPr lvl="0"/>
            <a:r>
              <a:rPr lang="it-IT" sz="1500" dirty="0"/>
              <a:t>Nell’arena domestica le sfere di competenza, le funzioni e gli ambiti decisionali dei governi nazionali sono cresciuti nel corso del tempo, un fenomeno al quale talvolta si fa riferimento utilizzando l’espressione </a:t>
            </a:r>
            <a:r>
              <a:rPr lang="it-IT" sz="1500" i="1" dirty="0"/>
              <a:t>Big </a:t>
            </a:r>
            <a:r>
              <a:rPr lang="it-IT" sz="1500" i="1" dirty="0" err="1"/>
              <a:t>Government</a:t>
            </a:r>
            <a:r>
              <a:rPr lang="it-IT" sz="1500" dirty="0"/>
              <a:t>.</a:t>
            </a:r>
            <a:endParaRPr lang="en-GB" sz="1500" dirty="0"/>
          </a:p>
          <a:p>
            <a:pPr lvl="0"/>
            <a:r>
              <a:rPr lang="it-IT" sz="1500" dirty="0"/>
              <a:t>Entro lo Stato moderno, gli esecutivi nascono e si strutturano a partire da un nucleo molto ristretto di funzioni: battere moneta, tassare e istituire qualche monopolio, controllare le frontiere e proteggere il territorio verso l’esterno, mantenere l’ordine interno. Tra la fine del XIX secolo e l’inizio del XX, accanto a queste funzioni minime, cominciano a svilupparsi delle nuove attività, collegate alla erogazione dei diritti sociali come completamento del percorso di affermazione della cittadinanza (Marshall 1976): l’assistenza sanitaria e assicurativa, la formazione scolastica, gli schemi previdenziali</a:t>
            </a:r>
            <a:endParaRPr lang="en-GB" sz="1500" dirty="0"/>
          </a:p>
          <a:p>
            <a:pPr lvl="0"/>
            <a:r>
              <a:rPr lang="it-IT" sz="1500" dirty="0"/>
              <a:t>Si moltiplicano di pari passo, quindi, le politiche </a:t>
            </a:r>
            <a:r>
              <a:rPr lang="it-IT" sz="1500" i="1" dirty="0"/>
              <a:t>pubbliche </a:t>
            </a:r>
            <a:r>
              <a:rPr lang="it-IT" sz="1500" dirty="0"/>
              <a:t>erogate dai governi nazionali, i quali accrescono i loro apparati organizzativi, dotandoli di ramificazioni e stratificazioni territoriali. L’apparato amministrativo diviene il fulcro dell’azione dei governi contemporanei.</a:t>
            </a:r>
            <a:endParaRPr lang="en-GB" sz="1500" dirty="0"/>
          </a:p>
          <a:p>
            <a:pPr marL="76200" indent="0">
              <a:buNone/>
            </a:pPr>
            <a:endParaRPr lang="en-GB" sz="1400" dirty="0"/>
          </a:p>
        </p:txBody>
      </p:sp>
      <p:sp>
        <p:nvSpPr>
          <p:cNvPr id="124" name="Google Shape;124;p20"/>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dirty="0"/>
          </a:p>
        </p:txBody>
      </p:sp>
    </p:spTree>
    <p:extLst>
      <p:ext uri="{BB962C8B-B14F-4D97-AF65-F5344CB8AC3E}">
        <p14:creationId xmlns:p14="http://schemas.microsoft.com/office/powerpoint/2010/main" val="2965811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1"/>
          <p:cNvSpPr txBox="1">
            <a:spLocks noGrp="1"/>
          </p:cNvSpPr>
          <p:nvPr>
            <p:ph type="ctrTitle" idx="4294967295"/>
          </p:nvPr>
        </p:nvSpPr>
        <p:spPr>
          <a:xfrm>
            <a:off x="685800" y="2326294"/>
            <a:ext cx="6731700" cy="11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br>
              <a:rPr lang="en" sz="4700" dirty="0">
                <a:solidFill>
                  <a:schemeClr val="lt1"/>
                </a:solidFill>
              </a:rPr>
            </a:br>
            <a:endParaRPr sz="4700" dirty="0">
              <a:solidFill>
                <a:schemeClr val="lt1"/>
              </a:solidFill>
            </a:endParaRPr>
          </a:p>
        </p:txBody>
      </p:sp>
      <p:sp>
        <p:nvSpPr>
          <p:cNvPr id="130" name="Google Shape;130;p21"/>
          <p:cNvSpPr txBox="1">
            <a:spLocks noGrp="1"/>
          </p:cNvSpPr>
          <p:nvPr>
            <p:ph type="subTitle" idx="4294967295"/>
          </p:nvPr>
        </p:nvSpPr>
        <p:spPr>
          <a:xfrm>
            <a:off x="685800" y="2701294"/>
            <a:ext cx="7772400" cy="784800"/>
          </a:xfrm>
          <a:prstGeom prst="rect">
            <a:avLst/>
          </a:prstGeom>
        </p:spPr>
        <p:txBody>
          <a:bodyPr spcFirstLastPara="1" wrap="square" lIns="91425" tIns="91425" rIns="91425" bIns="91425" anchor="t" anchorCtr="0">
            <a:noAutofit/>
          </a:bodyPr>
          <a:lstStyle/>
          <a:p>
            <a:pPr marL="76200" lvl="0" indent="0" algn="just">
              <a:buNone/>
            </a:pPr>
            <a:r>
              <a:rPr lang="it-IT" dirty="0">
                <a:solidFill>
                  <a:schemeClr val="bg1"/>
                </a:solidFill>
              </a:rPr>
              <a:t>La mondializzazione della politica e il big </a:t>
            </a:r>
            <a:r>
              <a:rPr lang="it-IT" dirty="0" err="1">
                <a:solidFill>
                  <a:schemeClr val="bg1"/>
                </a:solidFill>
              </a:rPr>
              <a:t>government</a:t>
            </a:r>
            <a:r>
              <a:rPr lang="it-IT" dirty="0">
                <a:solidFill>
                  <a:schemeClr val="bg1"/>
                </a:solidFill>
              </a:rPr>
              <a:t> (ampliamento delle funzioni del governo) portano </a:t>
            </a:r>
            <a:r>
              <a:rPr lang="it-IT" dirty="0" err="1">
                <a:solidFill>
                  <a:schemeClr val="bg1"/>
                </a:solidFill>
              </a:rPr>
              <a:t>Lasswell</a:t>
            </a:r>
            <a:r>
              <a:rPr lang="it-IT" dirty="0">
                <a:solidFill>
                  <a:schemeClr val="bg1"/>
                </a:solidFill>
              </a:rPr>
              <a:t> a sostenere che le decisioni prese, in base agli obiettivi e alle risorse, dovrebbero essere studiate scientificamente.</a:t>
            </a:r>
            <a:endParaRPr lang="en-GB" dirty="0">
              <a:solidFill>
                <a:schemeClr val="bg1"/>
              </a:solidFill>
            </a:endParaRPr>
          </a:p>
          <a:p>
            <a:pPr marL="0" lvl="0" indent="0" algn="l" rtl="0">
              <a:spcBef>
                <a:spcPts val="600"/>
              </a:spcBef>
              <a:spcAft>
                <a:spcPts val="0"/>
              </a:spcAft>
              <a:buNone/>
            </a:pPr>
            <a:endParaRPr sz="3000" dirty="0"/>
          </a:p>
        </p:txBody>
      </p:sp>
      <p:sp>
        <p:nvSpPr>
          <p:cNvPr id="131" name="Google Shape;131;p21"/>
          <p:cNvSpPr/>
          <p:nvPr/>
        </p:nvSpPr>
        <p:spPr>
          <a:xfrm>
            <a:off x="927350" y="701600"/>
            <a:ext cx="1826700" cy="1440900"/>
          </a:xfrm>
          <a:prstGeom prst="wedgeRectCallout">
            <a:avLst>
              <a:gd name="adj1" fmla="val -32904"/>
              <a:gd name="adj2" fmla="val 66457"/>
            </a:avLst>
          </a:prstGeom>
          <a:noFill/>
          <a:ln w="152400" cap="flat" cmpd="sng">
            <a:solidFill>
              <a:schemeClr val="l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 name="Google Shape;132;p21"/>
          <p:cNvGrpSpPr/>
          <p:nvPr/>
        </p:nvGrpSpPr>
        <p:grpSpPr>
          <a:xfrm>
            <a:off x="1310108" y="909663"/>
            <a:ext cx="996527" cy="981695"/>
            <a:chOff x="6654650" y="3665275"/>
            <a:chExt cx="409100" cy="409125"/>
          </a:xfrm>
        </p:grpSpPr>
        <p:sp>
          <p:nvSpPr>
            <p:cNvPr id="133" name="Google Shape;133;p21"/>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1"/>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 name="Google Shape;135;p21"/>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a:t>
            </a:fld>
            <a:endParaRPr/>
          </a:p>
        </p:txBody>
      </p:sp>
    </p:spTree>
    <p:extLst>
      <p:ext uri="{BB962C8B-B14F-4D97-AF65-F5344CB8AC3E}">
        <p14:creationId xmlns:p14="http://schemas.microsoft.com/office/powerpoint/2010/main" val="972062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832475" y="126338"/>
            <a:ext cx="7951800" cy="7302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Il policy </a:t>
            </a:r>
            <a:r>
              <a:rPr lang="en" dirty="0" err="1"/>
              <a:t>orientation:cosa</a:t>
            </a:r>
            <a:r>
              <a:rPr lang="en" dirty="0"/>
              <a:t> fa la </a:t>
            </a:r>
            <a:r>
              <a:rPr lang="en" dirty="0" err="1"/>
              <a:t>politica</a:t>
            </a:r>
            <a:r>
              <a:rPr lang="en" dirty="0"/>
              <a:t>? ALMOND&amp;POWELL</a:t>
            </a:r>
            <a:endParaRPr dirty="0"/>
          </a:p>
        </p:txBody>
      </p:sp>
      <p:sp>
        <p:nvSpPr>
          <p:cNvPr id="123" name="Google Shape;123;p20"/>
          <p:cNvSpPr txBox="1">
            <a:spLocks noGrp="1"/>
          </p:cNvSpPr>
          <p:nvPr>
            <p:ph type="body" idx="1"/>
          </p:nvPr>
        </p:nvSpPr>
        <p:spPr>
          <a:xfrm>
            <a:off x="753150" y="1200150"/>
            <a:ext cx="7637700" cy="3725700"/>
          </a:xfrm>
          <a:prstGeom prst="rect">
            <a:avLst/>
          </a:prstGeom>
        </p:spPr>
        <p:txBody>
          <a:bodyPr spcFirstLastPara="1" wrap="square" lIns="91425" tIns="91425" rIns="91425" bIns="91425" anchor="t" anchorCtr="0">
            <a:noAutofit/>
          </a:bodyPr>
          <a:lstStyle/>
          <a:p>
            <a:pPr marL="76200" indent="0">
              <a:buNone/>
            </a:pPr>
            <a:r>
              <a:rPr lang="it-IT" sz="1400" dirty="0"/>
              <a:t>Almond e Powell (1978) forniscono una prima classificazione dell’output sistemico, distinguendo:</a:t>
            </a:r>
            <a:endParaRPr lang="en-GB" sz="1400" dirty="0"/>
          </a:p>
          <a:p>
            <a:pPr lvl="0"/>
            <a:r>
              <a:rPr lang="it-IT" sz="1400" b="1" dirty="0"/>
              <a:t>output estrattivi</a:t>
            </a:r>
            <a:r>
              <a:rPr lang="it-IT" sz="1400" dirty="0"/>
              <a:t>, mediante i quali il sistema politico, per funzionare e mantenersi, estrae risorse dal suo ambiente, es. attraverso la tassazione;</a:t>
            </a:r>
            <a:endParaRPr lang="en-GB" sz="1400" dirty="0"/>
          </a:p>
          <a:p>
            <a:pPr lvl="0"/>
            <a:r>
              <a:rPr lang="it-IT" sz="1400" b="1" dirty="0"/>
              <a:t>output redistributivi</a:t>
            </a:r>
            <a:r>
              <a:rPr lang="it-IT" sz="1400" dirty="0"/>
              <a:t>, che riguardano il modo in cui le risorse estratte vengono impiegate e rimesse in circolo nel sistema e nel suo ambiente, secondo logiche e fini propri, p.e. attraverso le politiche sociali e quelle in senso lato definite «di Welfare».</a:t>
            </a:r>
            <a:endParaRPr lang="en-GB" sz="1400" dirty="0"/>
          </a:p>
          <a:p>
            <a:pPr lvl="0"/>
            <a:r>
              <a:rPr lang="it-IT" sz="1400" b="1" dirty="0"/>
              <a:t>output regolativi</a:t>
            </a:r>
            <a:r>
              <a:rPr lang="it-IT" sz="1400" dirty="0"/>
              <a:t>, attraverso i quali il sistema politico regola le condotte dei suoi membri e definisce i criteri di selezione dei comportamenti, come p.e. quando si dispongono norme per l’accesso al mercato del lavoro, oppure per l’iscrizione scolastica o, ancora, per la produzione di certi beni e servizi ecc.</a:t>
            </a:r>
            <a:endParaRPr lang="en-GB" sz="1400" dirty="0"/>
          </a:p>
          <a:p>
            <a:pPr lvl="0"/>
            <a:r>
              <a:rPr lang="it-IT" sz="1400" b="1" dirty="0"/>
              <a:t>output simbolici</a:t>
            </a:r>
            <a:r>
              <a:rPr lang="it-IT" sz="1400" dirty="0"/>
              <a:t>, che sono infine quei valori tendenti a riaffermare l’identità della comunità politica entro un sistema politico e a fornire un veicolo universale per la manifestazione del sostegno, come p.e. nel caso dell’esibizione della bandiera o dell’inno nazionale, nella celebrazione di cerimonie ufficiali e di date o eventi commemorativi, nel pronunciare discorsi e orazioni da parte dei politici, siano o meno titolari di cariche ufficiali.</a:t>
            </a:r>
            <a:endParaRPr lang="en-GB" sz="1400" dirty="0"/>
          </a:p>
        </p:txBody>
      </p:sp>
      <p:sp>
        <p:nvSpPr>
          <p:cNvPr id="124" name="Google Shape;124;p20"/>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dirty="0"/>
          </a:p>
        </p:txBody>
      </p:sp>
    </p:spTree>
    <p:extLst>
      <p:ext uri="{BB962C8B-B14F-4D97-AF65-F5344CB8AC3E}">
        <p14:creationId xmlns:p14="http://schemas.microsoft.com/office/powerpoint/2010/main" val="3753798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832475" y="126338"/>
            <a:ext cx="7951800" cy="7302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Box – Il </a:t>
            </a:r>
            <a:r>
              <a:rPr lang="en" dirty="0" err="1"/>
              <a:t>concetto</a:t>
            </a:r>
            <a:r>
              <a:rPr lang="en" dirty="0"/>
              <a:t> di </a:t>
            </a:r>
            <a:r>
              <a:rPr lang="en" dirty="0" err="1"/>
              <a:t>cittadinanza</a:t>
            </a:r>
            <a:endParaRPr dirty="0"/>
          </a:p>
        </p:txBody>
      </p:sp>
      <p:sp>
        <p:nvSpPr>
          <p:cNvPr id="123" name="Google Shape;123;p20"/>
          <p:cNvSpPr txBox="1">
            <a:spLocks noGrp="1"/>
          </p:cNvSpPr>
          <p:nvPr>
            <p:ph type="body" idx="1"/>
          </p:nvPr>
        </p:nvSpPr>
        <p:spPr>
          <a:xfrm>
            <a:off x="753150" y="947951"/>
            <a:ext cx="7637700" cy="3725700"/>
          </a:xfrm>
          <a:prstGeom prst="rect">
            <a:avLst/>
          </a:prstGeom>
        </p:spPr>
        <p:txBody>
          <a:bodyPr spcFirstLastPara="1" wrap="square" lIns="91425" tIns="91425" rIns="91425" bIns="91425" anchor="t" anchorCtr="0">
            <a:noAutofit/>
          </a:bodyPr>
          <a:lstStyle/>
          <a:p>
            <a:pPr lvl="0"/>
            <a:r>
              <a:rPr lang="it-IT" sz="1600" dirty="0"/>
              <a:t>Per Marshall, la cittadinanza comporta l’acquisizione per ciascun individuo di diritti civili, politici e sociali, che sono garantiti da istituzioni specifiche.</a:t>
            </a:r>
            <a:endParaRPr lang="en-GB" sz="1600" dirty="0"/>
          </a:p>
          <a:p>
            <a:pPr lvl="0"/>
            <a:r>
              <a:rPr lang="it-IT" sz="1600" dirty="0"/>
              <a:t>I </a:t>
            </a:r>
            <a:r>
              <a:rPr lang="it-IT" sz="1600" i="1" dirty="0"/>
              <a:t>diritti civili </a:t>
            </a:r>
            <a:r>
              <a:rPr lang="it-IT" sz="1600" dirty="0"/>
              <a:t>(libertà personali, di parola, di pensiero e di fede, il diritto a possedere cose e a stipulare contratti) sono garantiti dalle strutture giudiziarie e dalle procedure processuali. Questi diritti cominciano ad essere riconosciuti in Inghilterra nel XVIII secolo, quando ormai il parlamento si è affermato sulla corona.</a:t>
            </a:r>
            <a:endParaRPr lang="en-GB" sz="1600" dirty="0"/>
          </a:p>
          <a:p>
            <a:pPr lvl="0"/>
            <a:r>
              <a:rPr lang="it-IT" sz="1600" dirty="0"/>
              <a:t>I </a:t>
            </a:r>
            <a:r>
              <a:rPr lang="it-IT" sz="1600" i="1" dirty="0"/>
              <a:t>diritti politici </a:t>
            </a:r>
            <a:r>
              <a:rPr lang="it-IT" sz="1600" dirty="0"/>
              <a:t>(diritto di voto e all’esercizio del potere politico come elettorato passivo ed attivo) si affermano ed estendono gradualmente nel XIX secolo, in collegamento con lo sviluppo pieno delle assemblee rappresentative sia locali che nazionali.</a:t>
            </a:r>
            <a:endParaRPr lang="en-GB" sz="1600" dirty="0"/>
          </a:p>
          <a:p>
            <a:pPr lvl="0"/>
            <a:r>
              <a:rPr lang="it-IT" sz="1600" dirty="0"/>
              <a:t>Infine, i </a:t>
            </a:r>
            <a:r>
              <a:rPr lang="it-IT" sz="1600" i="1" dirty="0"/>
              <a:t>diritti sociali</a:t>
            </a:r>
            <a:r>
              <a:rPr lang="it-IT" sz="1600" dirty="0"/>
              <a:t>, intesi come la garanzia di un minimo di benessere, della sicurezza economica e il diritto a vivere secondo i canoni vigenti nella società, sono garantiti dai servizi sociali e da altri sistemi che appaiono in Inghilterra nel XX secolo, quando lo «stato del benessere» (</a:t>
            </a:r>
            <a:r>
              <a:rPr lang="it-IT" sz="1600" i="1" dirty="0"/>
              <a:t>welfare state</a:t>
            </a:r>
            <a:r>
              <a:rPr lang="it-IT" sz="1600" dirty="0"/>
              <a:t>)</a:t>
            </a:r>
            <a:endParaRPr lang="en-GB" sz="1600" dirty="0"/>
          </a:p>
          <a:p>
            <a:pPr marL="76200" indent="0">
              <a:buNone/>
            </a:pPr>
            <a:endParaRPr lang="en-GB" sz="1400" dirty="0"/>
          </a:p>
        </p:txBody>
      </p:sp>
      <p:sp>
        <p:nvSpPr>
          <p:cNvPr id="124" name="Google Shape;124;p20"/>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dirty="0"/>
          </a:p>
        </p:txBody>
      </p:sp>
    </p:spTree>
    <p:extLst>
      <p:ext uri="{BB962C8B-B14F-4D97-AF65-F5344CB8AC3E}">
        <p14:creationId xmlns:p14="http://schemas.microsoft.com/office/powerpoint/2010/main" val="1346773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832475" y="126338"/>
            <a:ext cx="7951800" cy="7302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Il </a:t>
            </a:r>
            <a:r>
              <a:rPr lang="en" dirty="0" err="1"/>
              <a:t>concetto</a:t>
            </a:r>
            <a:r>
              <a:rPr lang="en" dirty="0"/>
              <a:t> di </a:t>
            </a:r>
            <a:r>
              <a:rPr lang="en" dirty="0" err="1"/>
              <a:t>cittadinanza</a:t>
            </a:r>
            <a:endParaRPr dirty="0"/>
          </a:p>
        </p:txBody>
      </p:sp>
      <p:sp>
        <p:nvSpPr>
          <p:cNvPr id="123" name="Google Shape;123;p20"/>
          <p:cNvSpPr txBox="1">
            <a:spLocks noGrp="1"/>
          </p:cNvSpPr>
          <p:nvPr>
            <p:ph type="body" idx="1"/>
          </p:nvPr>
        </p:nvSpPr>
        <p:spPr>
          <a:xfrm>
            <a:off x="753150" y="1200150"/>
            <a:ext cx="7637700" cy="3725700"/>
          </a:xfrm>
          <a:prstGeom prst="rect">
            <a:avLst/>
          </a:prstGeom>
        </p:spPr>
        <p:txBody>
          <a:bodyPr spcFirstLastPara="1" wrap="square" lIns="91425" tIns="91425" rIns="91425" bIns="91425" anchor="t" anchorCtr="0">
            <a:noAutofit/>
          </a:bodyPr>
          <a:lstStyle/>
          <a:p>
            <a:pPr marL="76200" indent="0">
              <a:buNone/>
            </a:pPr>
            <a:r>
              <a:rPr lang="en-GB" sz="1400" dirty="0">
                <a:hlinkClick r:id="rId3"/>
              </a:rPr>
              <a:t>https://www.youtube.com/watch?v=qI6ytVIDqmE</a:t>
            </a:r>
            <a:endParaRPr lang="en-GB" sz="1400" dirty="0"/>
          </a:p>
          <a:p>
            <a:pPr marL="76200" indent="0">
              <a:buNone/>
            </a:pPr>
            <a:endParaRPr lang="en-GB" sz="1400" dirty="0"/>
          </a:p>
          <a:p>
            <a:pPr marL="76200" indent="0">
              <a:buNone/>
            </a:pPr>
            <a:endParaRPr lang="en-GB" sz="1400" dirty="0"/>
          </a:p>
          <a:p>
            <a:pPr marL="76200" indent="0">
              <a:buNone/>
            </a:pPr>
            <a:endParaRPr lang="en-GB" sz="1400" dirty="0"/>
          </a:p>
          <a:p>
            <a:pPr marL="76200" indent="0">
              <a:buNone/>
            </a:pPr>
            <a:endParaRPr lang="en-GB" sz="1400" dirty="0"/>
          </a:p>
        </p:txBody>
      </p:sp>
      <p:sp>
        <p:nvSpPr>
          <p:cNvPr id="124" name="Google Shape;124;p20"/>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dirty="0"/>
          </a:p>
        </p:txBody>
      </p:sp>
      <p:pic>
        <p:nvPicPr>
          <p:cNvPr id="2" name="Picture 1">
            <a:extLst>
              <a:ext uri="{FF2B5EF4-FFF2-40B4-BE49-F238E27FC236}">
                <a16:creationId xmlns:a16="http://schemas.microsoft.com/office/drawing/2014/main" id="{0331190F-7B9E-0746-AB16-9008CA3C08D9}"/>
              </a:ext>
            </a:extLst>
          </p:cNvPr>
          <p:cNvPicPr>
            <a:picLocks noChangeAspect="1"/>
          </p:cNvPicPr>
          <p:nvPr/>
        </p:nvPicPr>
        <p:blipFill>
          <a:blip r:embed="rId4"/>
          <a:stretch>
            <a:fillRect/>
          </a:stretch>
        </p:blipFill>
        <p:spPr>
          <a:xfrm>
            <a:off x="1772569" y="1752885"/>
            <a:ext cx="5598862" cy="3328347"/>
          </a:xfrm>
          <a:prstGeom prst="rect">
            <a:avLst/>
          </a:prstGeom>
        </p:spPr>
      </p:pic>
    </p:spTree>
    <p:extLst>
      <p:ext uri="{BB962C8B-B14F-4D97-AF65-F5344CB8AC3E}">
        <p14:creationId xmlns:p14="http://schemas.microsoft.com/office/powerpoint/2010/main" val="110546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832475" y="126338"/>
            <a:ext cx="7951800" cy="7302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Il policy orientation: le </a:t>
            </a:r>
            <a:r>
              <a:rPr lang="en" dirty="0" err="1"/>
              <a:t>componenti</a:t>
            </a:r>
            <a:endParaRPr dirty="0"/>
          </a:p>
        </p:txBody>
      </p:sp>
      <p:sp>
        <p:nvSpPr>
          <p:cNvPr id="123" name="Google Shape;123;p20"/>
          <p:cNvSpPr txBox="1">
            <a:spLocks noGrp="1"/>
          </p:cNvSpPr>
          <p:nvPr>
            <p:ph type="body" idx="1"/>
          </p:nvPr>
        </p:nvSpPr>
        <p:spPr>
          <a:xfrm>
            <a:off x="753150" y="1200150"/>
            <a:ext cx="7637700" cy="3725700"/>
          </a:xfrm>
          <a:prstGeom prst="rect">
            <a:avLst/>
          </a:prstGeom>
        </p:spPr>
        <p:txBody>
          <a:bodyPr spcFirstLastPara="1" wrap="square" lIns="91425" tIns="91425" rIns="91425" bIns="91425" anchor="t" anchorCtr="0">
            <a:noAutofit/>
          </a:bodyPr>
          <a:lstStyle/>
          <a:p>
            <a:pPr marL="76200" lvl="0" indent="0">
              <a:buNone/>
            </a:pPr>
            <a:r>
              <a:rPr lang="it-IT" sz="1600" dirty="0" err="1"/>
              <a:t>Lasswell</a:t>
            </a:r>
            <a:r>
              <a:rPr lang="it-IT" sz="1600" dirty="0"/>
              <a:t> ha il merito di aver sostenuto la centralità delle </a:t>
            </a:r>
            <a:r>
              <a:rPr lang="it-IT" sz="1600" i="1" dirty="0"/>
              <a:t>decisioni politiche</a:t>
            </a:r>
            <a:r>
              <a:rPr lang="it-IT" sz="1600" dirty="0"/>
              <a:t>, e ovviamente della valutazione del loro contenuto, nell’analisi politica e a questo contenuto fa riferimento impiegando l’espressione </a:t>
            </a:r>
            <a:r>
              <a:rPr lang="it-IT" sz="1600" i="1" dirty="0"/>
              <a:t>policy </a:t>
            </a:r>
            <a:r>
              <a:rPr lang="it-IT" sz="1600" i="1" dirty="0" err="1"/>
              <a:t>orientation</a:t>
            </a:r>
            <a:r>
              <a:rPr lang="it-IT" sz="1600" dirty="0"/>
              <a:t>, la quale rinvia a:</a:t>
            </a:r>
            <a:endParaRPr lang="en-GB" sz="1600" dirty="0"/>
          </a:p>
          <a:p>
            <a:pPr lvl="0"/>
            <a:r>
              <a:rPr lang="it-IT" sz="1600" dirty="0"/>
              <a:t>una dimensione prescrittiva o direttiva, in altri termini ad una linea di condotta prescritta che, dato un problema, risponda alla classica domanda «Che fare?», individuando degli obiettivi da conseguire;</a:t>
            </a:r>
            <a:endParaRPr lang="en-GB" sz="1600" dirty="0"/>
          </a:p>
          <a:p>
            <a:pPr lvl="0"/>
            <a:r>
              <a:rPr lang="it-IT" sz="1600" dirty="0"/>
              <a:t>una dimensione dinamico-processuale che, date prescrizioni e obiettivi attesi, forzi le azioni degli attori coinvolti nel processo a seguire una logica di consequenzialità (</a:t>
            </a:r>
            <a:r>
              <a:rPr lang="it-IT" sz="1600" i="1" dirty="0"/>
              <a:t>se … allora</a:t>
            </a:r>
            <a:r>
              <a:rPr lang="it-IT" sz="1600" dirty="0"/>
              <a:t>)</a:t>
            </a:r>
            <a:endParaRPr lang="en-GB" sz="1600" dirty="0"/>
          </a:p>
          <a:p>
            <a:pPr lvl="0"/>
            <a:r>
              <a:rPr lang="it-IT" sz="1600" dirty="0"/>
              <a:t>FONDAMENTALE: valutare la sostenibilità, costi e conseguenze delle politiche pubbliche.</a:t>
            </a:r>
            <a:endParaRPr lang="en-GB" sz="1600" dirty="0"/>
          </a:p>
          <a:p>
            <a:pPr lvl="0"/>
            <a:r>
              <a:rPr lang="it-IT" sz="1600" dirty="0"/>
              <a:t>Ciò ha portato alla nascita di agenzie di valutazione e di consulenza politica, private e pubbliche, come articolazioni organizzative dei governi nazionali e locali, l’affermazione della figura dell’esperto di politiche pubbliche e la necessità di sviluppo di un metodo scientifico</a:t>
            </a:r>
            <a:endParaRPr lang="en-GB" sz="1600" dirty="0"/>
          </a:p>
          <a:p>
            <a:pPr lvl="0"/>
            <a:endParaRPr lang="en-GB" sz="1400" dirty="0"/>
          </a:p>
        </p:txBody>
      </p:sp>
      <p:sp>
        <p:nvSpPr>
          <p:cNvPr id="124" name="Google Shape;124;p20"/>
          <p:cNvSpPr txBox="1">
            <a:spLocks noGrp="1"/>
          </p:cNvSpPr>
          <p:nvPr>
            <p:ph type="sldNum" idx="12"/>
          </p:nvPr>
        </p:nvSpPr>
        <p:spPr>
          <a:xfrm>
            <a:off x="4297650" y="46736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dirty="0"/>
          </a:p>
        </p:txBody>
      </p:sp>
    </p:spTree>
    <p:extLst>
      <p:ext uri="{BB962C8B-B14F-4D97-AF65-F5344CB8AC3E}">
        <p14:creationId xmlns:p14="http://schemas.microsoft.com/office/powerpoint/2010/main" val="4093460046"/>
      </p:ext>
    </p:extLst>
  </p:cSld>
  <p:clrMapOvr>
    <a:masterClrMapping/>
  </p:clrMapOvr>
</p:sld>
</file>

<file path=ppt/theme/theme1.xml><?xml version="1.0" encoding="utf-8"?>
<a:theme xmlns:a="http://schemas.openxmlformats.org/drawingml/2006/main" name="Benedick template">
  <a:themeElements>
    <a:clrScheme name="Custom 347">
      <a:dk1>
        <a:srgbClr val="2F3848"/>
      </a:dk1>
      <a:lt1>
        <a:srgbClr val="FFFFFF"/>
      </a:lt1>
      <a:dk2>
        <a:srgbClr val="6A717C"/>
      </a:dk2>
      <a:lt2>
        <a:srgbClr val="EFEFEF"/>
      </a:lt2>
      <a:accent1>
        <a:srgbClr val="00C5B9"/>
      </a:accent1>
      <a:accent2>
        <a:srgbClr val="6CF3CE"/>
      </a:accent2>
      <a:accent3>
        <a:srgbClr val="F05768"/>
      </a:accent3>
      <a:accent4>
        <a:srgbClr val="FD8E80"/>
      </a:accent4>
      <a:accent5>
        <a:srgbClr val="2F3848"/>
      </a:accent5>
      <a:accent6>
        <a:srgbClr val="6A717C"/>
      </a:accent6>
      <a:hlink>
        <a:srgbClr val="0097A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97451F492845C84DA18EFF9A188B9BAA" ma:contentTypeVersion="2" ma:contentTypeDescription="Creare un nuovo documento." ma:contentTypeScope="" ma:versionID="7d5b27d26330a23e44169b356011d918">
  <xsd:schema xmlns:xsd="http://www.w3.org/2001/XMLSchema" xmlns:xs="http://www.w3.org/2001/XMLSchema" xmlns:p="http://schemas.microsoft.com/office/2006/metadata/properties" xmlns:ns2="8f252208-b4f6-4f17-8deb-824ca8349c4a" targetNamespace="http://schemas.microsoft.com/office/2006/metadata/properties" ma:root="true" ma:fieldsID="a73c619b30d429bbfc542cc05785fc6d" ns2:_="">
    <xsd:import namespace="8f252208-b4f6-4f17-8deb-824ca8349c4a"/>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252208-b4f6-4f17-8deb-824ca8349c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1C6FFB4-882C-47DE-BC8C-7C055B5698CF}"/>
</file>

<file path=customXml/itemProps2.xml><?xml version="1.0" encoding="utf-8"?>
<ds:datastoreItem xmlns:ds="http://schemas.openxmlformats.org/officeDocument/2006/customXml" ds:itemID="{12E804F5-684A-406E-B7E3-787CBC53FE85}"/>
</file>

<file path=customXml/itemProps3.xml><?xml version="1.0" encoding="utf-8"?>
<ds:datastoreItem xmlns:ds="http://schemas.openxmlformats.org/officeDocument/2006/customXml" ds:itemID="{54BBA57F-D833-484D-A1B1-05412686756C}"/>
</file>

<file path=docProps/app.xml><?xml version="1.0" encoding="utf-8"?>
<Properties xmlns="http://schemas.openxmlformats.org/officeDocument/2006/extended-properties" xmlns:vt="http://schemas.openxmlformats.org/officeDocument/2006/docPropsVTypes">
  <TotalTime>513</TotalTime>
  <Words>1508</Words>
  <Application>Microsoft Macintosh PowerPoint</Application>
  <PresentationFormat>On-screen Show (16:9)</PresentationFormat>
  <Paragraphs>47</Paragraphs>
  <Slides>12</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Source Sans Pro</vt:lpstr>
      <vt:lpstr>Benedick template</vt:lpstr>
      <vt:lpstr>Il policy orientation (2)</vt:lpstr>
      <vt:lpstr>Il policy orientation: la fondazione</vt:lpstr>
      <vt:lpstr>Il policy orientation: la fondazione</vt:lpstr>
      <vt:lpstr>Il policy orientation: la fondazione</vt:lpstr>
      <vt:lpstr> </vt:lpstr>
      <vt:lpstr>Il policy orientation:cosa fa la politica? ALMOND&amp;POWELL</vt:lpstr>
      <vt:lpstr>Box – Il concetto di cittadinanza</vt:lpstr>
      <vt:lpstr>Il concetto di cittadinanza</vt:lpstr>
      <vt:lpstr>Il policy orientation: le componenti</vt:lpstr>
      <vt:lpstr>Il policy orientation: le componenti</vt:lpstr>
      <vt:lpstr>Il policy orientation: le componenti</vt:lpstr>
      <vt:lpstr>Box: gli esperti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Introduzione all’analisi delle politiche pubbliche</dc:title>
  <cp:lastModifiedBy>Mattia Zulianello</cp:lastModifiedBy>
  <cp:revision>27</cp:revision>
  <dcterms:modified xsi:type="dcterms:W3CDTF">2021-10-26T20:41:12Z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0x01010097451F492845C84DA18EFF9A188B9BAA</vt:lpwstr>
  </property>
</Properties>
</file>