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tiff" ContentType="image/tif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20"/>
  </p:notesMasterIdLst>
  <p:sldIdLst>
    <p:sldId id="256" r:id="rId2"/>
    <p:sldId id="259" r:id="rId3"/>
    <p:sldId id="338" r:id="rId4"/>
    <p:sldId id="344" r:id="rId5"/>
    <p:sldId id="339" r:id="rId6"/>
    <p:sldId id="341" r:id="rId7"/>
    <p:sldId id="342" r:id="rId8"/>
    <p:sldId id="347" r:id="rId9"/>
    <p:sldId id="348" r:id="rId10"/>
    <p:sldId id="354" r:id="rId11"/>
    <p:sldId id="355" r:id="rId12"/>
    <p:sldId id="356" r:id="rId13"/>
    <p:sldId id="349" r:id="rId14"/>
    <p:sldId id="350" r:id="rId15"/>
    <p:sldId id="352" r:id="rId16"/>
    <p:sldId id="351" r:id="rId17"/>
    <p:sldId id="353" r:id="rId18"/>
    <p:sldId id="357" r:id="rId19"/>
  </p:sldIdLst>
  <p:sldSz cx="9144000" cy="5143500" type="screen16x9"/>
  <p:notesSz cx="6858000" cy="9144000"/>
  <p:embeddedFontLst>
    <p:embeddedFont>
      <p:font typeface="Source Sans Pro" panose="020B050303040302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B2AE32-5F83-4F36-B0C4-EC3A7E9488D7}">
  <a:tblStyle styleId="{5DB2AE32-5F83-4F36-B0C4-EC3A7E9488D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07BAB3E-7E30-4776-B4C8-C32909BA5FB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039"/>
    <p:restoredTop sz="91993"/>
  </p:normalViewPr>
  <p:slideViewPr>
    <p:cSldViewPr snapToGrid="0" snapToObjects="1">
      <p:cViewPr varScale="1">
        <p:scale>
          <a:sx n="112" d="100"/>
          <a:sy n="112" d="100"/>
        </p:scale>
        <p:origin x="26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8683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7035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1531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842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1643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2748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7800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5448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0236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7169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2039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2300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teal">
  <p:cSld name="TITLE_1">
    <p:bg>
      <p:bgPr>
        <a:solidFill>
          <a:schemeClr val="accent1"/>
        </a:solidFill>
        <a:effectLst/>
      </p:bgPr>
    </p:bg>
    <p:spTree>
      <p:nvGrpSpPr>
        <p:cNvPr id="1" name="Shape 13"/>
        <p:cNvGrpSpPr/>
        <p:nvPr/>
      </p:nvGrpSpPr>
      <p:grpSpPr>
        <a:xfrm>
          <a:off x="0" y="0"/>
          <a:ext cx="0" cy="0"/>
          <a:chOff x="0" y="0"/>
          <a:chExt cx="0" cy="0"/>
        </a:xfrm>
      </p:grpSpPr>
      <p:sp>
        <p:nvSpPr>
          <p:cNvPr id="14" name="Google Shape;14;p3"/>
          <p:cNvSpPr/>
          <p:nvPr/>
        </p:nvSpPr>
        <p:spPr>
          <a:xfrm>
            <a:off x="-8250" y="0"/>
            <a:ext cx="9152400" cy="5143500"/>
          </a:xfrm>
          <a:prstGeom prst="frame">
            <a:avLst>
              <a:gd name="adj1" fmla="val 2412"/>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ctrTitle"/>
          </p:nvPr>
        </p:nvSpPr>
        <p:spPr>
          <a:xfrm>
            <a:off x="665225" y="1513525"/>
            <a:ext cx="5880300" cy="1159800"/>
          </a:xfrm>
          <a:prstGeom prst="rect">
            <a:avLst/>
          </a:prstGeom>
        </p:spPr>
        <p:txBody>
          <a:bodyPr spcFirstLastPara="1" wrap="square" lIns="91425" tIns="91425" rIns="91425" bIns="91425" anchor="b" anchorCtr="0">
            <a:noAutofit/>
          </a:bodyPr>
          <a:lstStyle>
            <a:lvl1pPr lvl="0" algn="l" rtl="0">
              <a:spcBef>
                <a:spcPts val="0"/>
              </a:spcBef>
              <a:spcAft>
                <a:spcPts val="0"/>
              </a:spcAft>
              <a:buClr>
                <a:schemeClr val="lt1"/>
              </a:buClr>
              <a:buSzPts val="4800"/>
              <a:buNone/>
              <a:defRPr sz="4800">
                <a:solidFill>
                  <a:schemeClr val="lt1"/>
                </a:solidFill>
              </a:defRPr>
            </a:lvl1pPr>
            <a:lvl2pPr lvl="1" algn="l" rtl="0">
              <a:spcBef>
                <a:spcPts val="0"/>
              </a:spcBef>
              <a:spcAft>
                <a:spcPts val="0"/>
              </a:spcAft>
              <a:buClr>
                <a:schemeClr val="lt1"/>
              </a:buClr>
              <a:buSzPts val="4800"/>
              <a:buNone/>
              <a:defRPr sz="4800">
                <a:solidFill>
                  <a:schemeClr val="lt1"/>
                </a:solidFill>
              </a:defRPr>
            </a:lvl2pPr>
            <a:lvl3pPr lvl="2" algn="l" rtl="0">
              <a:spcBef>
                <a:spcPts val="0"/>
              </a:spcBef>
              <a:spcAft>
                <a:spcPts val="0"/>
              </a:spcAft>
              <a:buClr>
                <a:schemeClr val="lt1"/>
              </a:buClr>
              <a:buSzPts val="4800"/>
              <a:buNone/>
              <a:defRPr sz="4800">
                <a:solidFill>
                  <a:schemeClr val="lt1"/>
                </a:solidFill>
              </a:defRPr>
            </a:lvl3pPr>
            <a:lvl4pPr lvl="3" algn="l" rtl="0">
              <a:spcBef>
                <a:spcPts val="0"/>
              </a:spcBef>
              <a:spcAft>
                <a:spcPts val="0"/>
              </a:spcAft>
              <a:buClr>
                <a:schemeClr val="lt1"/>
              </a:buClr>
              <a:buSzPts val="4800"/>
              <a:buNone/>
              <a:defRPr sz="4800">
                <a:solidFill>
                  <a:schemeClr val="lt1"/>
                </a:solidFill>
              </a:defRPr>
            </a:lvl4pPr>
            <a:lvl5pPr lvl="4" algn="l" rtl="0">
              <a:spcBef>
                <a:spcPts val="0"/>
              </a:spcBef>
              <a:spcAft>
                <a:spcPts val="0"/>
              </a:spcAft>
              <a:buClr>
                <a:schemeClr val="lt1"/>
              </a:buClr>
              <a:buSzPts val="4800"/>
              <a:buNone/>
              <a:defRPr sz="4800">
                <a:solidFill>
                  <a:schemeClr val="lt1"/>
                </a:solidFill>
              </a:defRPr>
            </a:lvl5pPr>
            <a:lvl6pPr lvl="5" algn="l" rtl="0">
              <a:spcBef>
                <a:spcPts val="0"/>
              </a:spcBef>
              <a:spcAft>
                <a:spcPts val="0"/>
              </a:spcAft>
              <a:buClr>
                <a:schemeClr val="lt1"/>
              </a:buClr>
              <a:buSzPts val="4800"/>
              <a:buNone/>
              <a:defRPr sz="4800">
                <a:solidFill>
                  <a:schemeClr val="lt1"/>
                </a:solidFill>
              </a:defRPr>
            </a:lvl6pPr>
            <a:lvl7pPr lvl="6" algn="l" rtl="0">
              <a:spcBef>
                <a:spcPts val="0"/>
              </a:spcBef>
              <a:spcAft>
                <a:spcPts val="0"/>
              </a:spcAft>
              <a:buClr>
                <a:schemeClr val="lt1"/>
              </a:buClr>
              <a:buSzPts val="4800"/>
              <a:buNone/>
              <a:defRPr sz="4800">
                <a:solidFill>
                  <a:schemeClr val="lt1"/>
                </a:solidFill>
              </a:defRPr>
            </a:lvl7pPr>
            <a:lvl8pPr lvl="7" algn="l" rtl="0">
              <a:spcBef>
                <a:spcPts val="0"/>
              </a:spcBef>
              <a:spcAft>
                <a:spcPts val="0"/>
              </a:spcAft>
              <a:buClr>
                <a:schemeClr val="lt1"/>
              </a:buClr>
              <a:buSzPts val="4800"/>
              <a:buNone/>
              <a:defRPr sz="4800">
                <a:solidFill>
                  <a:schemeClr val="lt1"/>
                </a:solidFill>
              </a:defRPr>
            </a:lvl8pPr>
            <a:lvl9pPr lvl="8" algn="l" rtl="0">
              <a:spcBef>
                <a:spcPts val="0"/>
              </a:spcBef>
              <a:spcAft>
                <a:spcPts val="0"/>
              </a:spcAft>
              <a:buClr>
                <a:schemeClr val="lt1"/>
              </a:buClr>
              <a:buSzPts val="4800"/>
              <a:buNone/>
              <a:defRPr sz="4800">
                <a:solidFill>
                  <a:schemeClr val="lt1"/>
                </a:solidFill>
              </a:defRPr>
            </a:lvl9pPr>
          </a:lstStyle>
          <a:p>
            <a:endParaRPr/>
          </a:p>
        </p:txBody>
      </p:sp>
      <p:sp>
        <p:nvSpPr>
          <p:cNvPr id="16" name="Google Shape;16;p3"/>
          <p:cNvSpPr txBox="1">
            <a:spLocks noGrp="1"/>
          </p:cNvSpPr>
          <p:nvPr>
            <p:ph type="subTitle" idx="1"/>
          </p:nvPr>
        </p:nvSpPr>
        <p:spPr>
          <a:xfrm>
            <a:off x="854250" y="2941700"/>
            <a:ext cx="4738500" cy="745500"/>
          </a:xfrm>
          <a:prstGeom prst="rect">
            <a:avLst/>
          </a:prstGeom>
          <a:ln w="1143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1pPr>
            <a:lvl2pPr lvl="1" rtl="0">
              <a:spcBef>
                <a:spcPts val="0"/>
              </a:spcBef>
              <a:spcAft>
                <a:spcPts val="0"/>
              </a:spcAft>
              <a:buClr>
                <a:schemeClr val="lt1"/>
              </a:buClr>
              <a:buSzPts val="2400"/>
              <a:buFont typeface="Source Sans Pro"/>
              <a:buNone/>
              <a:defRPr>
                <a:solidFill>
                  <a:schemeClr val="lt1"/>
                </a:solidFill>
                <a:latin typeface="Source Sans Pro"/>
                <a:ea typeface="Source Sans Pro"/>
                <a:cs typeface="Source Sans Pro"/>
                <a:sym typeface="Source Sans Pro"/>
              </a:defRPr>
            </a:lvl2pPr>
            <a:lvl3pPr lvl="2" rtl="0">
              <a:spcBef>
                <a:spcPts val="0"/>
              </a:spcBef>
              <a:spcAft>
                <a:spcPts val="0"/>
              </a:spcAft>
              <a:buClr>
                <a:schemeClr val="lt1"/>
              </a:buClr>
              <a:buSzPts val="2400"/>
              <a:buFont typeface="Source Sans Pro"/>
              <a:buNone/>
              <a:defRPr>
                <a:solidFill>
                  <a:schemeClr val="lt1"/>
                </a:solidFill>
                <a:latin typeface="Source Sans Pro"/>
                <a:ea typeface="Source Sans Pro"/>
                <a:cs typeface="Source Sans Pro"/>
                <a:sym typeface="Source Sans Pro"/>
              </a:defRPr>
            </a:lvl3pPr>
            <a:lvl4pPr lvl="3"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4pPr>
            <a:lvl5pPr lvl="4"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5pPr>
            <a:lvl6pPr lvl="5"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6pPr>
            <a:lvl7pPr lvl="6"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7pPr>
            <a:lvl8pPr lvl="7"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8pPr>
            <a:lvl9pPr lvl="8"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9pPr>
          </a:lstStyle>
          <a:p>
            <a:endParaRPr/>
          </a:p>
        </p:txBody>
      </p:sp>
      <p:sp>
        <p:nvSpPr>
          <p:cNvPr id="17" name="Google Shape;17;p3"/>
          <p:cNvSpPr/>
          <p:nvPr/>
        </p:nvSpPr>
        <p:spPr>
          <a:xfrm>
            <a:off x="1139933" y="2730544"/>
            <a:ext cx="274800" cy="2061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solidFill>
          <a:schemeClr val="lt1"/>
        </a:solidFill>
        <a:effectLst/>
      </p:bgPr>
    </p:bg>
    <p:spTree>
      <p:nvGrpSpPr>
        <p:cNvPr id="1" name="Shape 29"/>
        <p:cNvGrpSpPr/>
        <p:nvPr/>
      </p:nvGrpSpPr>
      <p:grpSpPr>
        <a:xfrm>
          <a:off x="0" y="0"/>
          <a:ext cx="0" cy="0"/>
          <a:chOff x="0" y="0"/>
          <a:chExt cx="0" cy="0"/>
        </a:xfrm>
      </p:grpSpPr>
      <p:sp>
        <p:nvSpPr>
          <p:cNvPr id="30" name="Google Shape;30;p6"/>
          <p:cNvSpPr/>
          <p:nvPr/>
        </p:nvSpPr>
        <p:spPr>
          <a:xfrm>
            <a:off x="132602" y="998975"/>
            <a:ext cx="8878800" cy="4018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6"/>
          <p:cNvGrpSpPr/>
          <p:nvPr/>
        </p:nvGrpSpPr>
        <p:grpSpPr>
          <a:xfrm>
            <a:off x="132394" y="126350"/>
            <a:ext cx="8878501" cy="972488"/>
            <a:chOff x="180850" y="168450"/>
            <a:chExt cx="8781900" cy="1296650"/>
          </a:xfrm>
        </p:grpSpPr>
        <p:sp>
          <p:nvSpPr>
            <p:cNvPr id="32" name="Google Shape;32;p6"/>
            <p:cNvSpPr/>
            <p:nvPr/>
          </p:nvSpPr>
          <p:spPr>
            <a:xfrm>
              <a:off x="180850" y="168450"/>
              <a:ext cx="8781900" cy="97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rot="5400000">
              <a:off x="904149" y="1053500"/>
              <a:ext cx="442800" cy="3804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p:nvPr/>
          </p:nvSpPr>
          <p:spPr>
            <a:xfrm>
              <a:off x="328185" y="341583"/>
              <a:ext cx="8487000" cy="627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6"/>
          <p:cNvSpPr txBox="1">
            <a:spLocks noGrp="1"/>
          </p:cNvSpPr>
          <p:nvPr>
            <p:ph type="title"/>
          </p:nvPr>
        </p:nvSpPr>
        <p:spPr>
          <a:xfrm>
            <a:off x="832475" y="126338"/>
            <a:ext cx="7951800" cy="730200"/>
          </a:xfrm>
          <a:prstGeom prst="rect">
            <a:avLst/>
          </a:prstGeom>
        </p:spPr>
        <p:txBody>
          <a:bodyPr spcFirstLastPara="1" wrap="square" lIns="91425" tIns="91425" rIns="91425" bIns="91425" anchor="ctr" anchorCtr="0">
            <a:noAutofit/>
          </a:bodyPr>
          <a:lstStyle>
            <a:lvl1pPr lvl="0" algn="l">
              <a:spcBef>
                <a:spcPts val="0"/>
              </a:spcBef>
              <a:spcAft>
                <a:spcPts val="0"/>
              </a:spcAft>
              <a:buSzPts val="2400"/>
              <a:buNone/>
              <a:defRPr/>
            </a:lvl1pPr>
            <a:lvl2pPr lvl="1" algn="l">
              <a:spcBef>
                <a:spcPts val="0"/>
              </a:spcBef>
              <a:spcAft>
                <a:spcPts val="0"/>
              </a:spcAft>
              <a:buSzPts val="2400"/>
              <a:buNone/>
              <a:defRPr/>
            </a:lvl2pPr>
            <a:lvl3pPr lvl="2" algn="l">
              <a:spcBef>
                <a:spcPts val="0"/>
              </a:spcBef>
              <a:spcAft>
                <a:spcPts val="0"/>
              </a:spcAft>
              <a:buSzPts val="2400"/>
              <a:buNone/>
              <a:defRPr/>
            </a:lvl3pPr>
            <a:lvl4pPr lvl="3" algn="l">
              <a:spcBef>
                <a:spcPts val="0"/>
              </a:spcBef>
              <a:spcAft>
                <a:spcPts val="0"/>
              </a:spcAft>
              <a:buSzPts val="2400"/>
              <a:buNone/>
              <a:defRPr/>
            </a:lvl4pPr>
            <a:lvl5pPr lvl="4" algn="l">
              <a:spcBef>
                <a:spcPts val="0"/>
              </a:spcBef>
              <a:spcAft>
                <a:spcPts val="0"/>
              </a:spcAft>
              <a:buSzPts val="2400"/>
              <a:buNone/>
              <a:defRPr/>
            </a:lvl5pPr>
            <a:lvl6pPr lvl="5" algn="l">
              <a:spcBef>
                <a:spcPts val="0"/>
              </a:spcBef>
              <a:spcAft>
                <a:spcPts val="0"/>
              </a:spcAft>
              <a:buSzPts val="2400"/>
              <a:buNone/>
              <a:defRPr/>
            </a:lvl6pPr>
            <a:lvl7pPr lvl="6" algn="l">
              <a:spcBef>
                <a:spcPts val="0"/>
              </a:spcBef>
              <a:spcAft>
                <a:spcPts val="0"/>
              </a:spcAft>
              <a:buSzPts val="2400"/>
              <a:buNone/>
              <a:defRPr/>
            </a:lvl7pPr>
            <a:lvl8pPr lvl="7" algn="l">
              <a:spcBef>
                <a:spcPts val="0"/>
              </a:spcBef>
              <a:spcAft>
                <a:spcPts val="0"/>
              </a:spcAft>
              <a:buSzPts val="2400"/>
              <a:buNone/>
              <a:defRPr/>
            </a:lvl8pPr>
            <a:lvl9pPr lvl="8" algn="l">
              <a:spcBef>
                <a:spcPts val="0"/>
              </a:spcBef>
              <a:spcAft>
                <a:spcPts val="0"/>
              </a:spcAft>
              <a:buSzPts val="2400"/>
              <a:buNone/>
              <a:defRPr/>
            </a:lvl9pPr>
          </a:lstStyle>
          <a:p>
            <a:endParaRPr/>
          </a:p>
        </p:txBody>
      </p:sp>
      <p:sp>
        <p:nvSpPr>
          <p:cNvPr id="36" name="Google Shape;36;p6"/>
          <p:cNvSpPr txBox="1">
            <a:spLocks noGrp="1"/>
          </p:cNvSpPr>
          <p:nvPr>
            <p:ph type="body" idx="1"/>
          </p:nvPr>
        </p:nvSpPr>
        <p:spPr>
          <a:xfrm>
            <a:off x="753150" y="1200150"/>
            <a:ext cx="7637700" cy="37257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37" name="Google Shape;37;p6"/>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8250" y="0"/>
            <a:ext cx="9152400" cy="5143500"/>
          </a:xfrm>
          <a:prstGeom prst="frame">
            <a:avLst>
              <a:gd name="adj1" fmla="val 241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054325" y="2449025"/>
            <a:ext cx="7035300" cy="11598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accent3"/>
              </a:buClr>
              <a:buSzPts val="4800"/>
              <a:buNone/>
              <a:defRPr sz="4800">
                <a:solidFill>
                  <a:schemeClr val="accent3"/>
                </a:solidFill>
              </a:defRPr>
            </a:lvl1pPr>
            <a:lvl2pPr lvl="1" algn="ctr">
              <a:spcBef>
                <a:spcPts val="0"/>
              </a:spcBef>
              <a:spcAft>
                <a:spcPts val="0"/>
              </a:spcAft>
              <a:buClr>
                <a:schemeClr val="accent3"/>
              </a:buClr>
              <a:buSzPts val="4800"/>
              <a:buNone/>
              <a:defRPr sz="4800">
                <a:solidFill>
                  <a:schemeClr val="accent3"/>
                </a:solidFill>
              </a:defRPr>
            </a:lvl2pPr>
            <a:lvl3pPr lvl="2" algn="ctr">
              <a:spcBef>
                <a:spcPts val="0"/>
              </a:spcBef>
              <a:spcAft>
                <a:spcPts val="0"/>
              </a:spcAft>
              <a:buClr>
                <a:schemeClr val="accent3"/>
              </a:buClr>
              <a:buSzPts val="4800"/>
              <a:buNone/>
              <a:defRPr sz="4800">
                <a:solidFill>
                  <a:schemeClr val="accent3"/>
                </a:solidFill>
              </a:defRPr>
            </a:lvl3pPr>
            <a:lvl4pPr lvl="3" algn="ctr">
              <a:spcBef>
                <a:spcPts val="0"/>
              </a:spcBef>
              <a:spcAft>
                <a:spcPts val="0"/>
              </a:spcAft>
              <a:buClr>
                <a:schemeClr val="accent3"/>
              </a:buClr>
              <a:buSzPts val="4800"/>
              <a:buNone/>
              <a:defRPr sz="4800">
                <a:solidFill>
                  <a:schemeClr val="accent3"/>
                </a:solidFill>
              </a:defRPr>
            </a:lvl4pPr>
            <a:lvl5pPr lvl="4" algn="ctr">
              <a:spcBef>
                <a:spcPts val="0"/>
              </a:spcBef>
              <a:spcAft>
                <a:spcPts val="0"/>
              </a:spcAft>
              <a:buClr>
                <a:schemeClr val="accent3"/>
              </a:buClr>
              <a:buSzPts val="4800"/>
              <a:buNone/>
              <a:defRPr sz="4800">
                <a:solidFill>
                  <a:schemeClr val="accent3"/>
                </a:solidFill>
              </a:defRPr>
            </a:lvl5pPr>
            <a:lvl6pPr lvl="5" algn="ctr">
              <a:spcBef>
                <a:spcPts val="0"/>
              </a:spcBef>
              <a:spcAft>
                <a:spcPts val="0"/>
              </a:spcAft>
              <a:buClr>
                <a:schemeClr val="accent3"/>
              </a:buClr>
              <a:buSzPts val="4800"/>
              <a:buNone/>
              <a:defRPr sz="4800">
                <a:solidFill>
                  <a:schemeClr val="accent3"/>
                </a:solidFill>
              </a:defRPr>
            </a:lvl6pPr>
            <a:lvl7pPr lvl="6" algn="ctr">
              <a:spcBef>
                <a:spcPts val="0"/>
              </a:spcBef>
              <a:spcAft>
                <a:spcPts val="0"/>
              </a:spcAft>
              <a:buClr>
                <a:schemeClr val="accent3"/>
              </a:buClr>
              <a:buSzPts val="4800"/>
              <a:buNone/>
              <a:defRPr sz="4800">
                <a:solidFill>
                  <a:schemeClr val="accent3"/>
                </a:solidFill>
              </a:defRPr>
            </a:lvl7pPr>
            <a:lvl8pPr lvl="7" algn="ctr">
              <a:spcBef>
                <a:spcPts val="0"/>
              </a:spcBef>
              <a:spcAft>
                <a:spcPts val="0"/>
              </a:spcAft>
              <a:buClr>
                <a:schemeClr val="accent3"/>
              </a:buClr>
              <a:buSzPts val="4800"/>
              <a:buNone/>
              <a:defRPr sz="4800">
                <a:solidFill>
                  <a:schemeClr val="accent3"/>
                </a:solidFill>
              </a:defRPr>
            </a:lvl8pPr>
            <a:lvl9pPr lvl="8" algn="ctr">
              <a:spcBef>
                <a:spcPts val="0"/>
              </a:spcBef>
              <a:spcAft>
                <a:spcPts val="0"/>
              </a:spcAft>
              <a:buClr>
                <a:schemeClr val="accent3"/>
              </a:buClr>
              <a:buSzPts val="4800"/>
              <a:buNone/>
              <a:defRPr sz="4800">
                <a:solidFill>
                  <a:schemeClr val="accent3"/>
                </a:solidFill>
              </a:defRPr>
            </a:lvl9pPr>
          </a:lstStyle>
          <a:p>
            <a:endParaRPr/>
          </a:p>
        </p:txBody>
      </p:sp>
      <p:sp>
        <p:nvSpPr>
          <p:cNvPr id="12" name="Google Shape;12;p2"/>
          <p:cNvSpPr/>
          <p:nvPr/>
        </p:nvSpPr>
        <p:spPr>
          <a:xfrm>
            <a:off x="3855150" y="1151950"/>
            <a:ext cx="1433700" cy="944700"/>
          </a:xfrm>
          <a:prstGeom prst="wedgeRectCallout">
            <a:avLst>
              <a:gd name="adj1" fmla="val 8366"/>
              <a:gd name="adj2" fmla="val 80819"/>
            </a:avLst>
          </a:prstGeom>
          <a:noFill/>
          <a:ln w="114300" cap="flat" cmpd="sng">
            <a:solidFill>
              <a:schemeClr val="accent3"/>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74541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0050" y="205988"/>
            <a:ext cx="7383900" cy="8574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1pPr>
            <a:lvl2pPr lvl="1"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2pPr>
            <a:lvl3pPr lvl="2"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3pPr>
            <a:lvl4pPr lvl="3"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4pPr>
            <a:lvl5pPr lvl="4"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5pPr>
            <a:lvl6pPr lvl="5"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6pPr>
            <a:lvl7pPr lvl="6"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7pPr>
            <a:lvl8pPr lvl="7"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8pPr>
            <a:lvl9pPr lvl="8"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9pPr>
          </a:lstStyle>
          <a:p>
            <a:endParaRPr/>
          </a:p>
        </p:txBody>
      </p:sp>
      <p:sp>
        <p:nvSpPr>
          <p:cNvPr id="7" name="Google Shape;7;p1"/>
          <p:cNvSpPr txBox="1">
            <a:spLocks noGrp="1"/>
          </p:cNvSpPr>
          <p:nvPr>
            <p:ph type="body" idx="1"/>
          </p:nvPr>
        </p:nvSpPr>
        <p:spPr>
          <a:xfrm>
            <a:off x="880050" y="1200157"/>
            <a:ext cx="7383900" cy="37257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4pPr>
            <a:lvl5pPr marL="2286000" lvl="4"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5pPr>
            <a:lvl6pPr marL="2743200" lvl="5"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6pPr>
            <a:lvl7pPr marL="3200400" lvl="6"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7pPr>
            <a:lvl8pPr marL="3657600" lvl="7"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8pPr>
            <a:lvl9pPr marL="4114800" lvl="8"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4297650" y="4673651"/>
            <a:ext cx="548700" cy="393600"/>
          </a:xfrm>
          <a:prstGeom prst="rect">
            <a:avLst/>
          </a:prstGeom>
          <a:noFill/>
          <a:ln>
            <a:noFill/>
          </a:ln>
        </p:spPr>
        <p:txBody>
          <a:bodyPr spcFirstLastPara="1" wrap="square" lIns="91425" tIns="91425" rIns="91425" bIns="91425" anchor="t" anchorCtr="0">
            <a:noAutofit/>
          </a:bodyPr>
          <a:lstStyle>
            <a:lvl1pPr lvl="0" algn="ctr">
              <a:buNone/>
              <a:defRPr sz="1100">
                <a:solidFill>
                  <a:schemeClr val="dk1"/>
                </a:solidFill>
                <a:latin typeface="Source Sans Pro"/>
                <a:ea typeface="Source Sans Pro"/>
                <a:cs typeface="Source Sans Pro"/>
                <a:sym typeface="Source Sans Pro"/>
              </a:defRPr>
            </a:lvl1pPr>
            <a:lvl2pPr lvl="1" algn="ctr">
              <a:buNone/>
              <a:defRPr sz="1100">
                <a:solidFill>
                  <a:schemeClr val="dk1"/>
                </a:solidFill>
                <a:latin typeface="Source Sans Pro"/>
                <a:ea typeface="Source Sans Pro"/>
                <a:cs typeface="Source Sans Pro"/>
                <a:sym typeface="Source Sans Pro"/>
              </a:defRPr>
            </a:lvl2pPr>
            <a:lvl3pPr lvl="2" algn="ctr">
              <a:buNone/>
              <a:defRPr sz="1100">
                <a:solidFill>
                  <a:schemeClr val="dk1"/>
                </a:solidFill>
                <a:latin typeface="Source Sans Pro"/>
                <a:ea typeface="Source Sans Pro"/>
                <a:cs typeface="Source Sans Pro"/>
                <a:sym typeface="Source Sans Pro"/>
              </a:defRPr>
            </a:lvl3pPr>
            <a:lvl4pPr lvl="3" algn="ctr">
              <a:buNone/>
              <a:defRPr sz="1100">
                <a:solidFill>
                  <a:schemeClr val="dk1"/>
                </a:solidFill>
                <a:latin typeface="Source Sans Pro"/>
                <a:ea typeface="Source Sans Pro"/>
                <a:cs typeface="Source Sans Pro"/>
                <a:sym typeface="Source Sans Pro"/>
              </a:defRPr>
            </a:lvl4pPr>
            <a:lvl5pPr lvl="4" algn="ctr">
              <a:buNone/>
              <a:defRPr sz="1100">
                <a:solidFill>
                  <a:schemeClr val="dk1"/>
                </a:solidFill>
                <a:latin typeface="Source Sans Pro"/>
                <a:ea typeface="Source Sans Pro"/>
                <a:cs typeface="Source Sans Pro"/>
                <a:sym typeface="Source Sans Pro"/>
              </a:defRPr>
            </a:lvl5pPr>
            <a:lvl6pPr lvl="5" algn="ctr">
              <a:buNone/>
              <a:defRPr sz="1100">
                <a:solidFill>
                  <a:schemeClr val="dk1"/>
                </a:solidFill>
                <a:latin typeface="Source Sans Pro"/>
                <a:ea typeface="Source Sans Pro"/>
                <a:cs typeface="Source Sans Pro"/>
                <a:sym typeface="Source Sans Pro"/>
              </a:defRPr>
            </a:lvl6pPr>
            <a:lvl7pPr lvl="6" algn="ctr">
              <a:buNone/>
              <a:defRPr sz="1100">
                <a:solidFill>
                  <a:schemeClr val="dk1"/>
                </a:solidFill>
                <a:latin typeface="Source Sans Pro"/>
                <a:ea typeface="Source Sans Pro"/>
                <a:cs typeface="Source Sans Pro"/>
                <a:sym typeface="Source Sans Pro"/>
              </a:defRPr>
            </a:lvl7pPr>
            <a:lvl8pPr lvl="7" algn="ctr">
              <a:buNone/>
              <a:defRPr sz="1100">
                <a:solidFill>
                  <a:schemeClr val="dk1"/>
                </a:solidFill>
                <a:latin typeface="Source Sans Pro"/>
                <a:ea typeface="Source Sans Pro"/>
                <a:cs typeface="Source Sans Pro"/>
                <a:sym typeface="Source Sans Pro"/>
              </a:defRPr>
            </a:lvl8pPr>
            <a:lvl9pPr lvl="8" algn="ctr">
              <a:buNone/>
              <a:defRPr sz="1100">
                <a:solidFill>
                  <a:schemeClr val="dk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63"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ctrTitle"/>
          </p:nvPr>
        </p:nvSpPr>
        <p:spPr>
          <a:xfrm>
            <a:off x="1054325" y="2449025"/>
            <a:ext cx="7035300" cy="1159800"/>
          </a:xfrm>
          <a:prstGeom prst="rect">
            <a:avLst/>
          </a:prstGeom>
        </p:spPr>
        <p:txBody>
          <a:bodyPr spcFirstLastPara="1" wrap="square" lIns="91425" tIns="91425" rIns="91425" bIns="91425" anchor="t" anchorCtr="0">
            <a:noAutofit/>
          </a:bodyPr>
          <a:lstStyle/>
          <a:p>
            <a:pPr lvl="0"/>
            <a:r>
              <a:rPr lang="it-IT" sz="4000" dirty="0"/>
              <a:t>Tecnocrazia vs populismo</a:t>
            </a:r>
            <a:endParaRPr lang="it-IT" sz="4000"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1149C-481F-7C48-833D-0B9C132DC281}"/>
              </a:ext>
            </a:extLst>
          </p:cNvPr>
          <p:cNvSpPr>
            <a:spLocks noGrp="1"/>
          </p:cNvSpPr>
          <p:nvPr>
            <p:ph type="title"/>
          </p:nvPr>
        </p:nvSpPr>
        <p:spPr/>
        <p:txBody>
          <a:bodyPr/>
          <a:lstStyle/>
          <a:p>
            <a:r>
              <a:rPr lang="it-IT" dirty="0"/>
              <a:t>Cos’è il party </a:t>
            </a:r>
            <a:r>
              <a:rPr lang="it-IT" dirty="0" err="1"/>
              <a:t>government</a:t>
            </a:r>
            <a:endParaRPr lang="it-IT" dirty="0"/>
          </a:p>
        </p:txBody>
      </p:sp>
      <p:sp>
        <p:nvSpPr>
          <p:cNvPr id="3" name="Text Placeholder 2">
            <a:extLst>
              <a:ext uri="{FF2B5EF4-FFF2-40B4-BE49-F238E27FC236}">
                <a16:creationId xmlns:a16="http://schemas.microsoft.com/office/drawing/2014/main" id="{1E261E63-60F5-874C-9EFB-4BFCFB1D6980}"/>
              </a:ext>
            </a:extLst>
          </p:cNvPr>
          <p:cNvSpPr>
            <a:spLocks noGrp="1"/>
          </p:cNvSpPr>
          <p:nvPr>
            <p:ph type="body" idx="1"/>
          </p:nvPr>
        </p:nvSpPr>
        <p:spPr/>
        <p:txBody>
          <a:bodyPr/>
          <a:lstStyle/>
          <a:p>
            <a:r>
              <a:rPr lang="en-GB" dirty="0" err="1"/>
              <a:t>Evoca</a:t>
            </a:r>
            <a:r>
              <a:rPr lang="en-GB" dirty="0"/>
              <a:t> il </a:t>
            </a:r>
            <a:r>
              <a:rPr lang="en-GB" dirty="0" err="1"/>
              <a:t>ruolo</a:t>
            </a:r>
            <a:r>
              <a:rPr lang="en-GB" dirty="0"/>
              <a:t> </a:t>
            </a:r>
            <a:r>
              <a:rPr lang="en-GB" dirty="0" err="1"/>
              <a:t>che</a:t>
            </a:r>
            <a:r>
              <a:rPr lang="en-GB" dirty="0"/>
              <a:t> </a:t>
            </a:r>
            <a:r>
              <a:rPr lang="en-GB" dirty="0" err="1"/>
              <a:t>i</a:t>
            </a:r>
            <a:r>
              <a:rPr lang="en-GB" dirty="0"/>
              <a:t> </a:t>
            </a:r>
            <a:r>
              <a:rPr lang="en-GB" dirty="0" err="1"/>
              <a:t>partiti</a:t>
            </a:r>
            <a:r>
              <a:rPr lang="en-GB" dirty="0"/>
              <a:t> </a:t>
            </a:r>
            <a:r>
              <a:rPr lang="en-GB" dirty="0" err="1"/>
              <a:t>possono</a:t>
            </a:r>
            <a:r>
              <a:rPr lang="en-GB" dirty="0"/>
              <a:t> </a:t>
            </a:r>
            <a:r>
              <a:rPr lang="en-GB" dirty="0" err="1"/>
              <a:t>svolgere</a:t>
            </a:r>
            <a:r>
              <a:rPr lang="en-GB" dirty="0"/>
              <a:t> </a:t>
            </a:r>
            <a:r>
              <a:rPr lang="en-GB" dirty="0" err="1"/>
              <a:t>nel</a:t>
            </a:r>
            <a:r>
              <a:rPr lang="en-GB" dirty="0"/>
              <a:t> </a:t>
            </a:r>
            <a:r>
              <a:rPr lang="en-GB" dirty="0" err="1"/>
              <a:t>processo</a:t>
            </a:r>
            <a:r>
              <a:rPr lang="en-GB" dirty="0"/>
              <a:t> di </a:t>
            </a:r>
            <a:r>
              <a:rPr lang="en-GB" i="1" dirty="0"/>
              <a:t>policy-making</a:t>
            </a:r>
            <a:r>
              <a:rPr lang="en-GB" dirty="0"/>
              <a:t>. </a:t>
            </a:r>
          </a:p>
          <a:p>
            <a:r>
              <a:rPr lang="en-GB" dirty="0"/>
              <a:t>Una prima </a:t>
            </a:r>
            <a:r>
              <a:rPr lang="en-GB" dirty="0" err="1"/>
              <a:t>ipotesi</a:t>
            </a:r>
            <a:r>
              <a:rPr lang="en-GB" dirty="0"/>
              <a:t> </a:t>
            </a:r>
            <a:r>
              <a:rPr lang="en-GB" dirty="0" err="1"/>
              <a:t>attribuisce</a:t>
            </a:r>
            <a:r>
              <a:rPr lang="en-GB" dirty="0"/>
              <a:t> ai </a:t>
            </a:r>
            <a:r>
              <a:rPr lang="en-GB" dirty="0" err="1"/>
              <a:t>partiti</a:t>
            </a:r>
            <a:r>
              <a:rPr lang="en-GB" dirty="0"/>
              <a:t> un </a:t>
            </a:r>
            <a:r>
              <a:rPr lang="en-GB" dirty="0" err="1"/>
              <a:t>ruolo</a:t>
            </a:r>
            <a:r>
              <a:rPr lang="en-GB" dirty="0"/>
              <a:t> </a:t>
            </a:r>
            <a:r>
              <a:rPr lang="en-GB" dirty="0" err="1"/>
              <a:t>predominante</a:t>
            </a:r>
            <a:r>
              <a:rPr lang="en-GB" dirty="0"/>
              <a:t> rispetto ai </a:t>
            </a:r>
            <a:r>
              <a:rPr lang="en-GB" dirty="0" err="1"/>
              <a:t>governi</a:t>
            </a:r>
            <a:r>
              <a:rPr lang="en-GB" dirty="0"/>
              <a:t>: </a:t>
            </a:r>
            <a:r>
              <a:rPr lang="en-GB" dirty="0" err="1"/>
              <a:t>l’espressione</a:t>
            </a:r>
            <a:r>
              <a:rPr lang="en-GB" dirty="0"/>
              <a:t> </a:t>
            </a:r>
            <a:r>
              <a:rPr lang="en-GB" i="1" dirty="0"/>
              <a:t>party government</a:t>
            </a:r>
            <a:r>
              <a:rPr lang="en-GB" dirty="0"/>
              <a:t> (Katz, 1986) </a:t>
            </a:r>
            <a:r>
              <a:rPr lang="en-GB" dirty="0" err="1"/>
              <a:t>evidenzia</a:t>
            </a:r>
            <a:r>
              <a:rPr lang="en-GB" dirty="0"/>
              <a:t> la </a:t>
            </a:r>
            <a:r>
              <a:rPr lang="en-GB" dirty="0" err="1"/>
              <a:t>dipendenza</a:t>
            </a:r>
            <a:r>
              <a:rPr lang="en-GB" dirty="0"/>
              <a:t> </a:t>
            </a:r>
            <a:r>
              <a:rPr lang="en-GB" dirty="0" err="1"/>
              <a:t>degli</a:t>
            </a:r>
            <a:r>
              <a:rPr lang="en-GB" dirty="0"/>
              <a:t> </a:t>
            </a:r>
            <a:r>
              <a:rPr lang="en-GB" dirty="0" err="1"/>
              <a:t>esecutivi</a:t>
            </a:r>
            <a:r>
              <a:rPr lang="en-GB" dirty="0"/>
              <a:t> </a:t>
            </a:r>
            <a:r>
              <a:rPr lang="en-GB" dirty="0" err="1"/>
              <a:t>sia</a:t>
            </a:r>
            <a:r>
              <a:rPr lang="en-GB" dirty="0"/>
              <a:t> in termini di </a:t>
            </a:r>
            <a:r>
              <a:rPr lang="en-GB" dirty="0" err="1"/>
              <a:t>partitizzazione</a:t>
            </a:r>
            <a:r>
              <a:rPr lang="en-GB" dirty="0"/>
              <a:t> del </a:t>
            </a:r>
            <a:r>
              <a:rPr lang="en-GB" dirty="0" err="1"/>
              <a:t>personale</a:t>
            </a:r>
            <a:r>
              <a:rPr lang="en-GB" dirty="0"/>
              <a:t> </a:t>
            </a:r>
            <a:r>
              <a:rPr lang="en-GB" dirty="0" err="1"/>
              <a:t>ministeriale</a:t>
            </a:r>
            <a:r>
              <a:rPr lang="en-GB" dirty="0"/>
              <a:t> (Blondel e </a:t>
            </a:r>
            <a:r>
              <a:rPr lang="en-GB" dirty="0" err="1"/>
              <a:t>Thiébault</a:t>
            </a:r>
            <a:r>
              <a:rPr lang="en-GB" dirty="0"/>
              <a:t>, 1991), </a:t>
            </a:r>
            <a:r>
              <a:rPr lang="en-GB" dirty="0" err="1"/>
              <a:t>sia</a:t>
            </a:r>
            <a:r>
              <a:rPr lang="en-GB" dirty="0"/>
              <a:t> in termini di influenza </a:t>
            </a:r>
            <a:r>
              <a:rPr lang="en-GB" dirty="0" err="1"/>
              <a:t>sul</a:t>
            </a:r>
            <a:r>
              <a:rPr lang="en-GB" dirty="0"/>
              <a:t> </a:t>
            </a:r>
            <a:r>
              <a:rPr lang="en-GB" dirty="0" err="1"/>
              <a:t>processo</a:t>
            </a:r>
            <a:r>
              <a:rPr lang="en-GB" dirty="0"/>
              <a:t> di </a:t>
            </a:r>
            <a:r>
              <a:rPr lang="en-GB" i="1" dirty="0"/>
              <a:t>policy-making</a:t>
            </a:r>
            <a:r>
              <a:rPr lang="en-GB" dirty="0"/>
              <a:t> (Castles, 1982; Schmidt, 1982; Budge e </a:t>
            </a:r>
            <a:r>
              <a:rPr lang="en-GB" dirty="0" err="1"/>
              <a:t>Keman</a:t>
            </a:r>
            <a:r>
              <a:rPr lang="en-GB" dirty="0"/>
              <a:t>, 1990).</a:t>
            </a:r>
          </a:p>
          <a:p>
            <a:endParaRPr lang="it-IT" dirty="0"/>
          </a:p>
        </p:txBody>
      </p:sp>
      <p:sp>
        <p:nvSpPr>
          <p:cNvPr id="4" name="Slide Number Placeholder 3">
            <a:extLst>
              <a:ext uri="{FF2B5EF4-FFF2-40B4-BE49-F238E27FC236}">
                <a16:creationId xmlns:a16="http://schemas.microsoft.com/office/drawing/2014/main" id="{2AD03C42-10DE-7842-A3CB-3DFC06DDB85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2764629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05F5F-3B20-F647-A8C8-78A501F759E9}"/>
              </a:ext>
            </a:extLst>
          </p:cNvPr>
          <p:cNvSpPr>
            <a:spLocks noGrp="1"/>
          </p:cNvSpPr>
          <p:nvPr>
            <p:ph type="title"/>
          </p:nvPr>
        </p:nvSpPr>
        <p:spPr/>
        <p:txBody>
          <a:bodyPr/>
          <a:lstStyle/>
          <a:p>
            <a:r>
              <a:rPr lang="it-IT" dirty="0"/>
              <a:t>Cos’è il party </a:t>
            </a:r>
            <a:r>
              <a:rPr lang="it-IT" dirty="0" err="1"/>
              <a:t>government</a:t>
            </a:r>
            <a:endParaRPr lang="it-IT" dirty="0"/>
          </a:p>
        </p:txBody>
      </p:sp>
      <p:sp>
        <p:nvSpPr>
          <p:cNvPr id="3" name="Text Placeholder 2">
            <a:extLst>
              <a:ext uri="{FF2B5EF4-FFF2-40B4-BE49-F238E27FC236}">
                <a16:creationId xmlns:a16="http://schemas.microsoft.com/office/drawing/2014/main" id="{29547606-76E0-A94B-925A-7EFACBA5F2D2}"/>
              </a:ext>
            </a:extLst>
          </p:cNvPr>
          <p:cNvSpPr>
            <a:spLocks noGrp="1"/>
          </p:cNvSpPr>
          <p:nvPr>
            <p:ph type="body" idx="1"/>
          </p:nvPr>
        </p:nvSpPr>
        <p:spPr/>
        <p:txBody>
          <a:bodyPr/>
          <a:lstStyle/>
          <a:p>
            <a:r>
              <a:rPr lang="en-GB" sz="1800" dirty="0"/>
              <a:t>Una </a:t>
            </a:r>
            <a:r>
              <a:rPr lang="en-GB" sz="1800" dirty="0" err="1"/>
              <a:t>seconda</a:t>
            </a:r>
            <a:r>
              <a:rPr lang="en-GB" sz="1800" dirty="0"/>
              <a:t> </a:t>
            </a:r>
            <a:r>
              <a:rPr lang="en-GB" sz="1800" dirty="0" err="1"/>
              <a:t>ipotesi</a:t>
            </a:r>
            <a:r>
              <a:rPr lang="en-GB" sz="1800" dirty="0"/>
              <a:t> (Cotta e </a:t>
            </a:r>
            <a:r>
              <a:rPr lang="en-GB" sz="1800" dirty="0" err="1"/>
              <a:t>Isernia</a:t>
            </a:r>
            <a:r>
              <a:rPr lang="en-GB" sz="1800" dirty="0"/>
              <a:t>, 1996; Blondel e Cotta, 2000) </a:t>
            </a:r>
            <a:r>
              <a:rPr lang="en-GB" sz="1800" dirty="0" err="1"/>
              <a:t>sottolinea</a:t>
            </a:r>
            <a:r>
              <a:rPr lang="en-GB" sz="1800" dirty="0"/>
              <a:t> la </a:t>
            </a:r>
            <a:r>
              <a:rPr lang="en-GB" sz="1800" dirty="0" err="1"/>
              <a:t>maggiore</a:t>
            </a:r>
            <a:r>
              <a:rPr lang="en-GB" sz="1800" dirty="0"/>
              <a:t> </a:t>
            </a:r>
            <a:r>
              <a:rPr lang="en-GB" sz="1800" dirty="0" err="1"/>
              <a:t>complessità</a:t>
            </a:r>
            <a:r>
              <a:rPr lang="en-GB" sz="1800" dirty="0"/>
              <a:t> e </a:t>
            </a:r>
            <a:r>
              <a:rPr lang="en-GB" sz="1800" dirty="0" err="1"/>
              <a:t>problematicità</a:t>
            </a:r>
            <a:r>
              <a:rPr lang="en-GB" sz="1800" dirty="0"/>
              <a:t> di </a:t>
            </a:r>
            <a:r>
              <a:rPr lang="en-GB" sz="1800" dirty="0" err="1"/>
              <a:t>questo</a:t>
            </a:r>
            <a:r>
              <a:rPr lang="en-GB" sz="1800" dirty="0"/>
              <a:t> </a:t>
            </a:r>
            <a:r>
              <a:rPr lang="en-GB" sz="1800" dirty="0" err="1"/>
              <a:t>rapporto</a:t>
            </a:r>
            <a:r>
              <a:rPr lang="en-GB" sz="1800" dirty="0"/>
              <a:t> e </a:t>
            </a:r>
            <a:r>
              <a:rPr lang="en-GB" sz="1800" dirty="0" err="1"/>
              <a:t>mette</a:t>
            </a:r>
            <a:r>
              <a:rPr lang="en-GB" sz="1800" dirty="0"/>
              <a:t> in </a:t>
            </a:r>
            <a:r>
              <a:rPr lang="en-GB" sz="1800" dirty="0" err="1"/>
              <a:t>evidenza</a:t>
            </a:r>
            <a:r>
              <a:rPr lang="en-GB" sz="1800" dirty="0"/>
              <a:t> </a:t>
            </a:r>
            <a:r>
              <a:rPr lang="en-GB" sz="1800" dirty="0" err="1"/>
              <a:t>i</a:t>
            </a:r>
            <a:r>
              <a:rPr lang="en-GB" sz="1800" dirty="0"/>
              <a:t> </a:t>
            </a:r>
            <a:r>
              <a:rPr lang="en-GB" sz="1800" dirty="0" err="1"/>
              <a:t>limiti</a:t>
            </a:r>
            <a:r>
              <a:rPr lang="en-GB" sz="1800" dirty="0"/>
              <a:t> del </a:t>
            </a:r>
            <a:r>
              <a:rPr lang="en-GB" sz="1800" i="1" dirty="0"/>
              <a:t>party government</a:t>
            </a:r>
            <a:r>
              <a:rPr lang="en-GB" sz="1800" dirty="0"/>
              <a:t>. </a:t>
            </a:r>
            <a:r>
              <a:rPr lang="en-GB" sz="1800" dirty="0" err="1"/>
              <a:t>Più</a:t>
            </a:r>
            <a:r>
              <a:rPr lang="en-GB" sz="1800" dirty="0"/>
              <a:t> </a:t>
            </a:r>
            <a:r>
              <a:rPr lang="en-GB" sz="1800" dirty="0" err="1"/>
              <a:t>specificamente</a:t>
            </a:r>
            <a:r>
              <a:rPr lang="en-GB" sz="1800" dirty="0"/>
              <a:t>, due </a:t>
            </a:r>
            <a:r>
              <a:rPr lang="en-GB" sz="1800" dirty="0" err="1"/>
              <a:t>variabili</a:t>
            </a:r>
            <a:r>
              <a:rPr lang="en-GB" sz="1800" dirty="0"/>
              <a:t> </a:t>
            </a:r>
            <a:r>
              <a:rPr lang="en-GB" sz="1800" dirty="0" err="1"/>
              <a:t>incidono</a:t>
            </a:r>
            <a:r>
              <a:rPr lang="en-GB" sz="1800" dirty="0"/>
              <a:t> in modo </a:t>
            </a:r>
            <a:r>
              <a:rPr lang="en-GB" sz="1800" dirty="0" err="1"/>
              <a:t>significativo</a:t>
            </a:r>
            <a:r>
              <a:rPr lang="en-GB" sz="1800" dirty="0"/>
              <a:t> </a:t>
            </a:r>
            <a:r>
              <a:rPr lang="en-GB" sz="1800" dirty="0" err="1"/>
              <a:t>sull’azione</a:t>
            </a:r>
            <a:r>
              <a:rPr lang="en-GB" sz="1800" dirty="0"/>
              <a:t> </a:t>
            </a:r>
            <a:r>
              <a:rPr lang="en-GB" sz="1800" dirty="0" err="1"/>
              <a:t>dei</a:t>
            </a:r>
            <a:r>
              <a:rPr lang="en-GB" sz="1800" dirty="0"/>
              <a:t> </a:t>
            </a:r>
            <a:r>
              <a:rPr lang="en-GB" sz="1800" dirty="0" err="1"/>
              <a:t>partiti</a:t>
            </a:r>
            <a:r>
              <a:rPr lang="en-GB" sz="1800" dirty="0"/>
              <a:t>, </a:t>
            </a:r>
            <a:r>
              <a:rPr lang="en-GB" sz="1800" dirty="0" err="1"/>
              <a:t>ostacolando</a:t>
            </a:r>
            <a:r>
              <a:rPr lang="en-GB" sz="1800" dirty="0"/>
              <a:t> il </a:t>
            </a:r>
            <a:r>
              <a:rPr lang="en-GB" sz="1800" i="1" dirty="0"/>
              <a:t>party government</a:t>
            </a:r>
            <a:r>
              <a:rPr lang="en-GB" sz="1800" dirty="0"/>
              <a:t>. La prima </a:t>
            </a:r>
            <a:r>
              <a:rPr lang="en-GB" sz="1800" dirty="0" err="1"/>
              <a:t>rinvia</a:t>
            </a:r>
            <a:r>
              <a:rPr lang="en-GB" sz="1800" dirty="0"/>
              <a:t> al carattere </a:t>
            </a:r>
            <a:r>
              <a:rPr lang="en-GB" sz="1800" dirty="0" err="1"/>
              <a:t>selettivo</a:t>
            </a:r>
            <a:r>
              <a:rPr lang="en-GB" sz="1800" dirty="0"/>
              <a:t> </a:t>
            </a:r>
            <a:r>
              <a:rPr lang="en-GB" sz="1800" dirty="0" err="1"/>
              <a:t>dei</a:t>
            </a:r>
            <a:r>
              <a:rPr lang="en-GB" sz="1800" dirty="0"/>
              <a:t> </a:t>
            </a:r>
            <a:r>
              <a:rPr lang="en-GB" sz="1800" dirty="0" err="1"/>
              <a:t>loro</a:t>
            </a:r>
            <a:r>
              <a:rPr lang="en-GB" sz="1800" dirty="0"/>
              <a:t> </a:t>
            </a:r>
            <a:r>
              <a:rPr lang="en-GB" sz="1800" dirty="0" err="1"/>
              <a:t>interessi</a:t>
            </a:r>
            <a:r>
              <a:rPr lang="en-GB" sz="1800" dirty="0"/>
              <a:t>, </a:t>
            </a:r>
            <a:r>
              <a:rPr lang="en-GB" sz="1800" dirty="0" err="1"/>
              <a:t>nel</a:t>
            </a:r>
            <a:r>
              <a:rPr lang="en-GB" sz="1800" dirty="0"/>
              <a:t> senso </a:t>
            </a:r>
            <a:r>
              <a:rPr lang="en-GB" sz="1800" dirty="0" err="1"/>
              <a:t>che</a:t>
            </a:r>
            <a:r>
              <a:rPr lang="en-GB" sz="1800" dirty="0"/>
              <a:t> non </a:t>
            </a:r>
            <a:r>
              <a:rPr lang="en-GB" sz="1800" dirty="0" err="1"/>
              <a:t>tutte</a:t>
            </a:r>
            <a:r>
              <a:rPr lang="en-GB" sz="1800" dirty="0"/>
              <a:t> le </a:t>
            </a:r>
            <a:r>
              <a:rPr lang="en-GB" sz="1800" dirty="0" err="1"/>
              <a:t>politiche</a:t>
            </a:r>
            <a:r>
              <a:rPr lang="en-GB" sz="1800" dirty="0"/>
              <a:t> </a:t>
            </a:r>
            <a:r>
              <a:rPr lang="en-GB" sz="1800" dirty="0" err="1"/>
              <a:t>sulle</a:t>
            </a:r>
            <a:r>
              <a:rPr lang="en-GB" sz="1800" dirty="0"/>
              <a:t> </a:t>
            </a:r>
            <a:r>
              <a:rPr lang="en-GB" sz="1800" dirty="0" err="1"/>
              <a:t>quali</a:t>
            </a:r>
            <a:r>
              <a:rPr lang="en-GB" sz="1800" dirty="0"/>
              <a:t> il </a:t>
            </a:r>
            <a:r>
              <a:rPr lang="en-GB" sz="1800" dirty="0" err="1"/>
              <a:t>governo</a:t>
            </a:r>
            <a:r>
              <a:rPr lang="en-GB" sz="1800" dirty="0"/>
              <a:t> </a:t>
            </a:r>
            <a:r>
              <a:rPr lang="en-GB" sz="1800" dirty="0" err="1"/>
              <a:t>è</a:t>
            </a:r>
            <a:r>
              <a:rPr lang="en-GB" sz="1800" dirty="0"/>
              <a:t> </a:t>
            </a:r>
            <a:r>
              <a:rPr lang="en-GB" sz="1800" dirty="0" err="1"/>
              <a:t>chiamato</a:t>
            </a:r>
            <a:r>
              <a:rPr lang="en-GB" sz="1800" dirty="0"/>
              <a:t> a </a:t>
            </a:r>
            <a:r>
              <a:rPr lang="en-GB" sz="1800" dirty="0" err="1"/>
              <a:t>decidere</a:t>
            </a:r>
            <a:r>
              <a:rPr lang="en-GB" sz="1800" dirty="0"/>
              <a:t> </a:t>
            </a:r>
            <a:r>
              <a:rPr lang="en-GB" sz="1800" dirty="0" err="1"/>
              <a:t>presentano</a:t>
            </a:r>
            <a:r>
              <a:rPr lang="en-GB" sz="1800" dirty="0"/>
              <a:t> un interesse </a:t>
            </a:r>
            <a:r>
              <a:rPr lang="en-GB" sz="1800" dirty="0" err="1"/>
              <a:t>effettivo</a:t>
            </a:r>
            <a:r>
              <a:rPr lang="en-GB" sz="1800" dirty="0"/>
              <a:t> per </a:t>
            </a:r>
            <a:r>
              <a:rPr lang="en-GB" sz="1800" dirty="0" err="1"/>
              <a:t>i</a:t>
            </a:r>
            <a:r>
              <a:rPr lang="en-GB" sz="1800" dirty="0"/>
              <a:t> </a:t>
            </a:r>
            <a:r>
              <a:rPr lang="en-GB" sz="1800" dirty="0" err="1"/>
              <a:t>partiti</a:t>
            </a:r>
            <a:r>
              <a:rPr lang="en-GB" sz="1800" dirty="0"/>
              <a:t>. Il </a:t>
            </a:r>
            <a:r>
              <a:rPr lang="en-GB" sz="1800" dirty="0" err="1"/>
              <a:t>possibile</a:t>
            </a:r>
            <a:r>
              <a:rPr lang="en-GB" sz="1800" dirty="0"/>
              <a:t> </a:t>
            </a:r>
            <a:r>
              <a:rPr lang="en-GB" sz="1800" dirty="0" err="1"/>
              <a:t>disinteresse</a:t>
            </a:r>
            <a:r>
              <a:rPr lang="en-GB" sz="1800" dirty="0"/>
              <a:t> </a:t>
            </a:r>
            <a:r>
              <a:rPr lang="en-GB" sz="1800" dirty="0" err="1"/>
              <a:t>dei</a:t>
            </a:r>
            <a:r>
              <a:rPr lang="en-GB" sz="1800" dirty="0"/>
              <a:t> </a:t>
            </a:r>
            <a:r>
              <a:rPr lang="en-GB" sz="1800" dirty="0" err="1"/>
              <a:t>partiti</a:t>
            </a:r>
            <a:r>
              <a:rPr lang="en-GB" sz="1800" dirty="0"/>
              <a:t> </a:t>
            </a:r>
            <a:r>
              <a:rPr lang="en-GB" sz="1800" dirty="0" err="1"/>
              <a:t>su</a:t>
            </a:r>
            <a:r>
              <a:rPr lang="en-GB" sz="1800" dirty="0"/>
              <a:t> </a:t>
            </a:r>
            <a:r>
              <a:rPr lang="en-GB" sz="1800" dirty="0" err="1"/>
              <a:t>questioni</a:t>
            </a:r>
            <a:r>
              <a:rPr lang="en-GB" sz="1800" dirty="0"/>
              <a:t> </a:t>
            </a:r>
            <a:r>
              <a:rPr lang="en-GB" sz="1800" dirty="0" err="1"/>
              <a:t>specifiche</a:t>
            </a:r>
            <a:r>
              <a:rPr lang="en-GB" sz="1800" dirty="0"/>
              <a:t> </a:t>
            </a:r>
            <a:r>
              <a:rPr lang="en-GB" sz="1800" dirty="0" err="1"/>
              <a:t>può</a:t>
            </a:r>
            <a:r>
              <a:rPr lang="en-GB" sz="1800" dirty="0"/>
              <a:t> </a:t>
            </a:r>
            <a:r>
              <a:rPr lang="en-GB" sz="1800" dirty="0" err="1"/>
              <a:t>pertanto</a:t>
            </a:r>
            <a:r>
              <a:rPr lang="en-GB" sz="1800" dirty="0"/>
              <a:t> </a:t>
            </a:r>
            <a:r>
              <a:rPr lang="en-GB" sz="1800" dirty="0" err="1"/>
              <a:t>consentire</a:t>
            </a:r>
            <a:r>
              <a:rPr lang="en-GB" sz="1800" dirty="0"/>
              <a:t> ad </a:t>
            </a:r>
            <a:r>
              <a:rPr lang="en-GB" sz="1800" dirty="0" err="1"/>
              <a:t>altri</a:t>
            </a:r>
            <a:r>
              <a:rPr lang="en-GB" sz="1800" dirty="0"/>
              <a:t> </a:t>
            </a:r>
            <a:r>
              <a:rPr lang="en-GB" sz="1800" dirty="0" err="1"/>
              <a:t>attori</a:t>
            </a:r>
            <a:r>
              <a:rPr lang="en-GB" sz="1800" dirty="0"/>
              <a:t> (</a:t>
            </a:r>
            <a:r>
              <a:rPr lang="en-GB" sz="1800" dirty="0" err="1"/>
              <a:t>tra</a:t>
            </a:r>
            <a:r>
              <a:rPr lang="en-GB" sz="1800" dirty="0"/>
              <a:t> </a:t>
            </a:r>
            <a:r>
              <a:rPr lang="en-GB" sz="1800" dirty="0" err="1"/>
              <a:t>i</a:t>
            </a:r>
            <a:r>
              <a:rPr lang="en-GB" sz="1800" dirty="0"/>
              <a:t> </a:t>
            </a:r>
            <a:r>
              <a:rPr lang="en-GB" sz="1800" dirty="0" err="1"/>
              <a:t>quali</a:t>
            </a:r>
            <a:r>
              <a:rPr lang="en-GB" sz="1800" dirty="0"/>
              <a:t> la </a:t>
            </a:r>
            <a:r>
              <a:rPr lang="en-GB" sz="1800" dirty="0" err="1"/>
              <a:t>compagine</a:t>
            </a:r>
            <a:r>
              <a:rPr lang="en-GB" sz="1800" dirty="0"/>
              <a:t> </a:t>
            </a:r>
            <a:r>
              <a:rPr lang="en-GB" sz="1800" dirty="0" err="1"/>
              <a:t>governativa</a:t>
            </a:r>
            <a:r>
              <a:rPr lang="en-GB" sz="1800" dirty="0"/>
              <a:t>) di </a:t>
            </a:r>
            <a:r>
              <a:rPr lang="en-GB" sz="1800" dirty="0" err="1"/>
              <a:t>recuperare</a:t>
            </a:r>
            <a:r>
              <a:rPr lang="en-GB" sz="1800" dirty="0"/>
              <a:t> </a:t>
            </a:r>
            <a:r>
              <a:rPr lang="en-GB" sz="1800" dirty="0" err="1"/>
              <a:t>margini</a:t>
            </a:r>
            <a:r>
              <a:rPr lang="en-GB" sz="1800" dirty="0"/>
              <a:t> di </a:t>
            </a:r>
            <a:r>
              <a:rPr lang="en-GB" sz="1800" dirty="0" err="1"/>
              <a:t>autonomia</a:t>
            </a:r>
            <a:r>
              <a:rPr lang="en-GB" sz="1800" dirty="0"/>
              <a:t>. La </a:t>
            </a:r>
            <a:r>
              <a:rPr lang="en-GB" sz="1800" dirty="0" err="1"/>
              <a:t>seconda</a:t>
            </a:r>
            <a:r>
              <a:rPr lang="en-GB" sz="1800" dirty="0"/>
              <a:t> </a:t>
            </a:r>
            <a:r>
              <a:rPr lang="en-GB" sz="1800" dirty="0" err="1"/>
              <a:t>variabile</a:t>
            </a:r>
            <a:r>
              <a:rPr lang="en-GB" sz="1800" dirty="0"/>
              <a:t> </a:t>
            </a:r>
            <a:r>
              <a:rPr lang="en-GB" sz="1800" dirty="0" err="1"/>
              <a:t>è</a:t>
            </a:r>
            <a:r>
              <a:rPr lang="en-GB" sz="1800" dirty="0"/>
              <a:t> di </a:t>
            </a:r>
            <a:r>
              <a:rPr lang="en-GB" sz="1800" dirty="0" err="1"/>
              <a:t>ordine</a:t>
            </a:r>
            <a:r>
              <a:rPr lang="en-GB" sz="1800" dirty="0"/>
              <a:t> </a:t>
            </a:r>
            <a:r>
              <a:rPr lang="en-GB" sz="1800" dirty="0" err="1"/>
              <a:t>pratico</a:t>
            </a:r>
            <a:r>
              <a:rPr lang="en-GB" sz="1800" dirty="0"/>
              <a:t>: </a:t>
            </a:r>
            <a:r>
              <a:rPr lang="en-GB" sz="1800" dirty="0" err="1"/>
              <a:t>i</a:t>
            </a:r>
            <a:r>
              <a:rPr lang="en-GB" sz="1800" dirty="0"/>
              <a:t> </a:t>
            </a:r>
            <a:r>
              <a:rPr lang="en-GB" sz="1800" dirty="0" err="1"/>
              <a:t>partiti</a:t>
            </a:r>
            <a:r>
              <a:rPr lang="en-GB" sz="1800" dirty="0"/>
              <a:t> non </a:t>
            </a:r>
            <a:r>
              <a:rPr lang="en-GB" sz="1800" dirty="0" err="1"/>
              <a:t>dispongono</a:t>
            </a:r>
            <a:r>
              <a:rPr lang="en-GB" sz="1800" dirty="0"/>
              <a:t> di </a:t>
            </a:r>
            <a:r>
              <a:rPr lang="en-GB" sz="1800" dirty="0" err="1"/>
              <a:t>strutture</a:t>
            </a:r>
            <a:r>
              <a:rPr lang="en-GB" sz="1800" dirty="0"/>
              <a:t> </a:t>
            </a:r>
            <a:r>
              <a:rPr lang="en-GB" sz="1800" dirty="0" err="1"/>
              <a:t>finalizzate</a:t>
            </a:r>
            <a:r>
              <a:rPr lang="en-GB" sz="1800" dirty="0"/>
              <a:t> </a:t>
            </a:r>
            <a:r>
              <a:rPr lang="en-GB" sz="1800" dirty="0" err="1"/>
              <a:t>all’elaborazione</a:t>
            </a:r>
            <a:r>
              <a:rPr lang="en-GB" sz="1800" dirty="0"/>
              <a:t> </a:t>
            </a:r>
            <a:r>
              <a:rPr lang="en-GB" sz="1800" dirty="0" err="1"/>
              <a:t>delle</a:t>
            </a:r>
            <a:r>
              <a:rPr lang="en-GB" sz="1800" dirty="0"/>
              <a:t> </a:t>
            </a:r>
            <a:r>
              <a:rPr lang="en-GB" sz="1800" dirty="0" err="1"/>
              <a:t>politiche</a:t>
            </a:r>
            <a:r>
              <a:rPr lang="en-GB" sz="1800" dirty="0"/>
              <a:t> </a:t>
            </a:r>
            <a:r>
              <a:rPr lang="en-GB" sz="1800" dirty="0" err="1"/>
              <a:t>pubbliche</a:t>
            </a:r>
            <a:r>
              <a:rPr lang="en-GB" sz="1800" dirty="0"/>
              <a:t>.</a:t>
            </a:r>
          </a:p>
          <a:p>
            <a:endParaRPr lang="it-IT" dirty="0"/>
          </a:p>
        </p:txBody>
      </p:sp>
      <p:sp>
        <p:nvSpPr>
          <p:cNvPr id="4" name="Slide Number Placeholder 3">
            <a:extLst>
              <a:ext uri="{FF2B5EF4-FFF2-40B4-BE49-F238E27FC236}">
                <a16:creationId xmlns:a16="http://schemas.microsoft.com/office/drawing/2014/main" id="{022607F4-C5FC-FF46-9EEF-76F0EA82950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4135117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DAFD5-D5D4-1949-BC7D-23F0D9E4AE0F}"/>
              </a:ext>
            </a:extLst>
          </p:cNvPr>
          <p:cNvSpPr>
            <a:spLocks noGrp="1"/>
          </p:cNvSpPr>
          <p:nvPr>
            <p:ph type="title"/>
          </p:nvPr>
        </p:nvSpPr>
        <p:spPr/>
        <p:txBody>
          <a:bodyPr/>
          <a:lstStyle/>
          <a:p>
            <a:r>
              <a:rPr lang="it-IT" dirty="0"/>
              <a:t>Cos’è il party </a:t>
            </a:r>
            <a:r>
              <a:rPr lang="it-IT" dirty="0" err="1"/>
              <a:t>government</a:t>
            </a:r>
            <a:endParaRPr lang="it-IT" dirty="0"/>
          </a:p>
        </p:txBody>
      </p:sp>
      <p:sp>
        <p:nvSpPr>
          <p:cNvPr id="3" name="Text Placeholder 2">
            <a:extLst>
              <a:ext uri="{FF2B5EF4-FFF2-40B4-BE49-F238E27FC236}">
                <a16:creationId xmlns:a16="http://schemas.microsoft.com/office/drawing/2014/main" id="{1BD790D1-F1C7-BB4C-B6E0-79EB62FC09D7}"/>
              </a:ext>
            </a:extLst>
          </p:cNvPr>
          <p:cNvSpPr>
            <a:spLocks noGrp="1"/>
          </p:cNvSpPr>
          <p:nvPr>
            <p:ph type="body" idx="1"/>
          </p:nvPr>
        </p:nvSpPr>
        <p:spPr/>
        <p:txBody>
          <a:bodyPr/>
          <a:lstStyle/>
          <a:p>
            <a:r>
              <a:rPr lang="en-GB" dirty="0"/>
              <a:t>Ne </a:t>
            </a:r>
            <a:r>
              <a:rPr lang="en-GB" dirty="0" err="1"/>
              <a:t>consegue</a:t>
            </a:r>
            <a:r>
              <a:rPr lang="en-GB" dirty="0"/>
              <a:t> </a:t>
            </a:r>
            <a:r>
              <a:rPr lang="en-GB" dirty="0" err="1"/>
              <a:t>che</a:t>
            </a:r>
            <a:r>
              <a:rPr lang="en-GB" dirty="0"/>
              <a:t> </a:t>
            </a:r>
            <a:r>
              <a:rPr lang="en-GB" dirty="0" err="1"/>
              <a:t>i</a:t>
            </a:r>
            <a:r>
              <a:rPr lang="en-GB" dirty="0"/>
              <a:t> </a:t>
            </a:r>
            <a:r>
              <a:rPr lang="en-GB" dirty="0" err="1"/>
              <a:t>governi</a:t>
            </a:r>
            <a:r>
              <a:rPr lang="en-GB" dirty="0"/>
              <a:t>, non </a:t>
            </a:r>
            <a:r>
              <a:rPr lang="en-GB" dirty="0" err="1"/>
              <a:t>potendo</a:t>
            </a:r>
            <a:r>
              <a:rPr lang="en-GB" dirty="0"/>
              <a:t> </a:t>
            </a:r>
            <a:r>
              <a:rPr lang="en-GB" dirty="0" err="1"/>
              <a:t>scegliere</a:t>
            </a:r>
            <a:r>
              <a:rPr lang="en-GB" dirty="0"/>
              <a:t> il campo </a:t>
            </a:r>
            <a:r>
              <a:rPr lang="en-GB" dirty="0" err="1"/>
              <a:t>d’intervento</a:t>
            </a:r>
            <a:r>
              <a:rPr lang="en-GB" dirty="0"/>
              <a:t> ed </a:t>
            </a:r>
            <a:r>
              <a:rPr lang="en-GB" dirty="0" err="1"/>
              <a:t>essendo</a:t>
            </a:r>
            <a:r>
              <a:rPr lang="en-GB" dirty="0"/>
              <a:t> </a:t>
            </a:r>
            <a:r>
              <a:rPr lang="en-GB" dirty="0" err="1"/>
              <a:t>obbligati</a:t>
            </a:r>
            <a:r>
              <a:rPr lang="en-GB" dirty="0"/>
              <a:t> a </a:t>
            </a:r>
            <a:r>
              <a:rPr lang="en-GB" dirty="0" err="1"/>
              <a:t>fronteggiare</a:t>
            </a:r>
            <a:r>
              <a:rPr lang="en-GB" dirty="0"/>
              <a:t> una </a:t>
            </a:r>
            <a:r>
              <a:rPr lang="en-GB" dirty="0" err="1"/>
              <a:t>molteplicità</a:t>
            </a:r>
            <a:r>
              <a:rPr lang="en-GB" dirty="0"/>
              <a:t> di </a:t>
            </a:r>
            <a:r>
              <a:rPr lang="en-GB" dirty="0" err="1"/>
              <a:t>questioni</a:t>
            </a:r>
            <a:r>
              <a:rPr lang="en-GB" dirty="0"/>
              <a:t> (</a:t>
            </a:r>
            <a:r>
              <a:rPr lang="en-GB" dirty="0" err="1"/>
              <a:t>economia</a:t>
            </a:r>
            <a:r>
              <a:rPr lang="en-GB" dirty="0"/>
              <a:t>, </a:t>
            </a:r>
            <a:r>
              <a:rPr lang="en-GB" dirty="0" err="1"/>
              <a:t>politica</a:t>
            </a:r>
            <a:r>
              <a:rPr lang="en-GB" dirty="0"/>
              <a:t> </a:t>
            </a:r>
            <a:r>
              <a:rPr lang="en-GB" dirty="0" err="1"/>
              <a:t>estera</a:t>
            </a:r>
            <a:r>
              <a:rPr lang="en-GB" dirty="0"/>
              <a:t>, </a:t>
            </a:r>
            <a:r>
              <a:rPr lang="en-GB" dirty="0" err="1"/>
              <a:t>ordine</a:t>
            </a:r>
            <a:r>
              <a:rPr lang="en-GB" dirty="0"/>
              <a:t> </a:t>
            </a:r>
            <a:r>
              <a:rPr lang="en-GB" dirty="0" err="1"/>
              <a:t>pubblico</a:t>
            </a:r>
            <a:r>
              <a:rPr lang="en-GB" dirty="0"/>
              <a:t>) </a:t>
            </a:r>
            <a:r>
              <a:rPr lang="en-GB" dirty="0" err="1"/>
              <a:t>che</a:t>
            </a:r>
            <a:r>
              <a:rPr lang="en-GB" dirty="0"/>
              <a:t> </a:t>
            </a:r>
            <a:r>
              <a:rPr lang="en-GB" dirty="0" err="1"/>
              <a:t>esulano</a:t>
            </a:r>
            <a:r>
              <a:rPr lang="en-GB" dirty="0"/>
              <a:t> dal </a:t>
            </a:r>
            <a:r>
              <a:rPr lang="en-GB" dirty="0" err="1"/>
              <a:t>controllo</a:t>
            </a:r>
            <a:r>
              <a:rPr lang="en-GB" dirty="0"/>
              <a:t> </a:t>
            </a:r>
            <a:r>
              <a:rPr lang="en-GB" dirty="0" err="1"/>
              <a:t>partitico</a:t>
            </a:r>
            <a:r>
              <a:rPr lang="en-GB" dirty="0"/>
              <a:t> e </a:t>
            </a:r>
            <a:r>
              <a:rPr lang="en-GB" dirty="0" err="1"/>
              <a:t>richiedono</a:t>
            </a:r>
            <a:r>
              <a:rPr lang="en-GB" dirty="0"/>
              <a:t> una </a:t>
            </a:r>
            <a:r>
              <a:rPr lang="en-GB" dirty="0" err="1"/>
              <a:t>risposta</a:t>
            </a:r>
            <a:r>
              <a:rPr lang="en-GB" dirty="0"/>
              <a:t> </a:t>
            </a:r>
            <a:r>
              <a:rPr lang="en-GB" dirty="0" err="1"/>
              <a:t>immediata</a:t>
            </a:r>
            <a:r>
              <a:rPr lang="en-GB" dirty="0"/>
              <a:t> (</a:t>
            </a:r>
            <a:r>
              <a:rPr lang="en-GB" dirty="0" err="1"/>
              <a:t>si</a:t>
            </a:r>
            <a:r>
              <a:rPr lang="en-GB" dirty="0"/>
              <a:t> </a:t>
            </a:r>
            <a:r>
              <a:rPr lang="en-GB" dirty="0" err="1"/>
              <a:t>pensi</a:t>
            </a:r>
            <a:r>
              <a:rPr lang="en-GB" dirty="0"/>
              <a:t> ai </a:t>
            </a:r>
            <a:r>
              <a:rPr lang="en-GB" dirty="0" err="1"/>
              <a:t>vincoli</a:t>
            </a:r>
            <a:r>
              <a:rPr lang="en-GB" dirty="0"/>
              <a:t> </a:t>
            </a:r>
            <a:r>
              <a:rPr lang="en-GB" dirty="0" err="1"/>
              <a:t>posti</a:t>
            </a:r>
            <a:r>
              <a:rPr lang="en-GB" dirty="0"/>
              <a:t> </a:t>
            </a:r>
            <a:r>
              <a:rPr lang="en-GB" dirty="0" err="1"/>
              <a:t>dall’UE</a:t>
            </a:r>
            <a:r>
              <a:rPr lang="en-GB" dirty="0"/>
              <a:t> </a:t>
            </a:r>
            <a:r>
              <a:rPr lang="en-GB" dirty="0" err="1"/>
              <a:t>sul</a:t>
            </a:r>
            <a:r>
              <a:rPr lang="en-GB" dirty="0"/>
              <a:t> deficit </a:t>
            </a:r>
            <a:r>
              <a:rPr lang="en-GB" dirty="0" err="1"/>
              <a:t>pubblico</a:t>
            </a:r>
            <a:r>
              <a:rPr lang="en-GB" dirty="0"/>
              <a:t>), </a:t>
            </a:r>
            <a:r>
              <a:rPr lang="en-GB" dirty="0" err="1"/>
              <a:t>riescono</a:t>
            </a:r>
            <a:r>
              <a:rPr lang="en-GB" dirty="0"/>
              <a:t> a </a:t>
            </a:r>
            <a:r>
              <a:rPr lang="en-GB" dirty="0" err="1"/>
              <a:t>svincolarsi</a:t>
            </a:r>
            <a:r>
              <a:rPr lang="en-GB" dirty="0"/>
              <a:t> sempre </a:t>
            </a:r>
            <a:r>
              <a:rPr lang="en-GB" dirty="0" err="1"/>
              <a:t>più</a:t>
            </a:r>
            <a:r>
              <a:rPr lang="en-GB" dirty="0"/>
              <a:t> </a:t>
            </a:r>
            <a:r>
              <a:rPr lang="en-GB" dirty="0" err="1"/>
              <a:t>spesso</a:t>
            </a:r>
            <a:r>
              <a:rPr lang="en-GB" dirty="0"/>
              <a:t> </a:t>
            </a:r>
            <a:r>
              <a:rPr lang="en-GB" dirty="0" err="1"/>
              <a:t>dalle</a:t>
            </a:r>
            <a:r>
              <a:rPr lang="en-GB" dirty="0"/>
              <a:t> </a:t>
            </a:r>
            <a:r>
              <a:rPr lang="en-GB" dirty="0" err="1"/>
              <a:t>posizioni</a:t>
            </a:r>
            <a:r>
              <a:rPr lang="en-GB" dirty="0"/>
              <a:t> </a:t>
            </a:r>
            <a:r>
              <a:rPr lang="en-GB" dirty="0" err="1"/>
              <a:t>programmatiche</a:t>
            </a:r>
            <a:r>
              <a:rPr lang="en-GB" dirty="0"/>
              <a:t> </a:t>
            </a:r>
            <a:r>
              <a:rPr lang="en-GB" dirty="0" err="1"/>
              <a:t>dei</a:t>
            </a:r>
            <a:r>
              <a:rPr lang="en-GB" dirty="0"/>
              <a:t> </a:t>
            </a:r>
            <a:r>
              <a:rPr lang="en-GB" dirty="0" err="1"/>
              <a:t>partiti</a:t>
            </a:r>
            <a:r>
              <a:rPr lang="en-GB" dirty="0"/>
              <a:t>.</a:t>
            </a:r>
            <a:endParaRPr lang="it-IT" dirty="0"/>
          </a:p>
        </p:txBody>
      </p:sp>
      <p:sp>
        <p:nvSpPr>
          <p:cNvPr id="4" name="Slide Number Placeholder 3">
            <a:extLst>
              <a:ext uri="{FF2B5EF4-FFF2-40B4-BE49-F238E27FC236}">
                <a16:creationId xmlns:a16="http://schemas.microsoft.com/office/drawing/2014/main" id="{C9B8EE23-400A-3D47-B54F-78D2BA42F8D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2469647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832475" y="126338"/>
            <a:ext cx="7951800" cy="7302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t>Che </a:t>
            </a:r>
            <a:r>
              <a:rPr lang="en-GB" dirty="0" err="1"/>
              <a:t>cos’è</a:t>
            </a:r>
            <a:r>
              <a:rPr lang="en-GB" dirty="0"/>
              <a:t> il </a:t>
            </a:r>
            <a:r>
              <a:rPr lang="en-GB" dirty="0" err="1"/>
              <a:t>populismo</a:t>
            </a:r>
            <a:r>
              <a:rPr lang="en-GB" dirty="0"/>
              <a:t> (</a:t>
            </a:r>
            <a:r>
              <a:rPr lang="en-GB" dirty="0" err="1"/>
              <a:t>definizione</a:t>
            </a:r>
            <a:r>
              <a:rPr lang="en-GB" dirty="0"/>
              <a:t> minima)</a:t>
            </a:r>
          </a:p>
        </p:txBody>
      </p:sp>
      <p:sp>
        <p:nvSpPr>
          <p:cNvPr id="123" name="Google Shape;123;p20"/>
          <p:cNvSpPr txBox="1">
            <a:spLocks noGrp="1"/>
          </p:cNvSpPr>
          <p:nvPr>
            <p:ph type="body" idx="1"/>
          </p:nvPr>
        </p:nvSpPr>
        <p:spPr>
          <a:xfrm>
            <a:off x="753150" y="1200150"/>
            <a:ext cx="7637700" cy="3725700"/>
          </a:xfrm>
          <a:prstGeom prst="rect">
            <a:avLst/>
          </a:prstGeom>
        </p:spPr>
        <p:txBody>
          <a:bodyPr spcFirstLastPara="1" wrap="square" lIns="91425" tIns="91425" rIns="91425" bIns="91425" anchor="t" anchorCtr="0">
            <a:noAutofit/>
          </a:bodyPr>
          <a:lstStyle/>
          <a:p>
            <a:r>
              <a:rPr lang="it-IT" sz="2000" dirty="0">
                <a:latin typeface=""/>
                <a:cs typeface="Times New Roman" panose="02020603050405020304" pitchFamily="18" charset="0"/>
              </a:rPr>
              <a:t>Il populismo può essere definito come «un’ideologia dal nucleo sottile, la quale ritiene che la società sia, in definitiva, separata in due gruppi omogenei e antagonisti, “il popolo puro” contro “l’élite corrotta”, e che sostiene che la politica dovrebbe essere un’espressione della volontà generale del popolo» (</a:t>
            </a:r>
            <a:r>
              <a:rPr lang="it-IT" sz="2000" dirty="0" err="1">
                <a:latin typeface=""/>
                <a:cs typeface="Times New Roman" panose="02020603050405020304" pitchFamily="18" charset="0"/>
              </a:rPr>
              <a:t>Mudde</a:t>
            </a:r>
            <a:r>
              <a:rPr lang="it-IT" sz="2000" dirty="0">
                <a:latin typeface=""/>
                <a:cs typeface="Times New Roman" panose="02020603050405020304" pitchFamily="18" charset="0"/>
              </a:rPr>
              <a:t> 2004).</a:t>
            </a:r>
          </a:p>
          <a:p>
            <a:r>
              <a:rPr lang="it-IT" sz="2000" dirty="0">
                <a:latin typeface=""/>
                <a:cs typeface="Times New Roman" panose="02020603050405020304" pitchFamily="18" charset="0"/>
              </a:rPr>
              <a:t>Gli elementi cardine del populismo sono:</a:t>
            </a:r>
          </a:p>
          <a:p>
            <a:pPr marL="76200" indent="0">
              <a:buNone/>
            </a:pPr>
            <a:r>
              <a:rPr lang="it-IT" sz="2000" dirty="0">
                <a:latin typeface=""/>
                <a:cs typeface="Times New Roman" panose="02020603050405020304" pitchFamily="18" charset="0"/>
              </a:rPr>
              <a:t>1) Popolo-centrismo;</a:t>
            </a:r>
          </a:p>
          <a:p>
            <a:pPr marL="76200" indent="0">
              <a:buNone/>
            </a:pPr>
            <a:r>
              <a:rPr lang="it-IT" sz="2000" dirty="0">
                <a:latin typeface=""/>
                <a:cs typeface="Times New Roman" panose="02020603050405020304" pitchFamily="18" charset="0"/>
              </a:rPr>
              <a:t>2) Anti-elitismo;</a:t>
            </a:r>
          </a:p>
          <a:p>
            <a:pPr marL="76200" indent="0">
              <a:buNone/>
            </a:pPr>
            <a:r>
              <a:rPr lang="it-IT" sz="2000" dirty="0">
                <a:latin typeface=""/>
                <a:cs typeface="Times New Roman" panose="02020603050405020304" pitchFamily="18" charset="0"/>
              </a:rPr>
              <a:t>3) Enfasi sulla sovranità popolare. </a:t>
            </a:r>
          </a:p>
          <a:p>
            <a:endParaRPr lang="it-IT" sz="2000" dirty="0">
              <a:latin typeface="Times New Roman" panose="02020603050405020304" pitchFamily="18" charset="0"/>
              <a:cs typeface="Times New Roman" panose="02020603050405020304" pitchFamily="18" charset="0"/>
            </a:endParaRPr>
          </a:p>
          <a:p>
            <a:endParaRPr lang="it-IT" sz="2200" dirty="0"/>
          </a:p>
        </p:txBody>
      </p:sp>
      <p:sp>
        <p:nvSpPr>
          <p:cNvPr id="124" name="Google Shape;124;p2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13</a:t>
            </a:fld>
            <a:endParaRPr/>
          </a:p>
        </p:txBody>
      </p:sp>
    </p:spTree>
    <p:extLst>
      <p:ext uri="{BB962C8B-B14F-4D97-AF65-F5344CB8AC3E}">
        <p14:creationId xmlns:p14="http://schemas.microsoft.com/office/powerpoint/2010/main" val="802808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832475" y="126338"/>
            <a:ext cx="7951800" cy="7302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t>Che </a:t>
            </a:r>
            <a:r>
              <a:rPr lang="en-GB" dirty="0" err="1"/>
              <a:t>cos’è</a:t>
            </a:r>
            <a:r>
              <a:rPr lang="en-GB" dirty="0"/>
              <a:t> il </a:t>
            </a:r>
            <a:r>
              <a:rPr lang="en-GB" dirty="0" err="1"/>
              <a:t>populismo</a:t>
            </a:r>
            <a:r>
              <a:rPr lang="en-GB" dirty="0"/>
              <a:t> (</a:t>
            </a:r>
            <a:r>
              <a:rPr lang="en-GB" dirty="0" err="1"/>
              <a:t>definizione</a:t>
            </a:r>
            <a:r>
              <a:rPr lang="en-GB" dirty="0"/>
              <a:t> minima)</a:t>
            </a:r>
          </a:p>
        </p:txBody>
      </p:sp>
      <p:sp>
        <p:nvSpPr>
          <p:cNvPr id="123" name="Google Shape;123;p20"/>
          <p:cNvSpPr txBox="1">
            <a:spLocks noGrp="1"/>
          </p:cNvSpPr>
          <p:nvPr>
            <p:ph type="body" idx="1"/>
          </p:nvPr>
        </p:nvSpPr>
        <p:spPr>
          <a:xfrm>
            <a:off x="753150" y="1200150"/>
            <a:ext cx="7637700" cy="3725700"/>
          </a:xfrm>
          <a:prstGeom prst="rect">
            <a:avLst/>
          </a:prstGeom>
        </p:spPr>
        <p:txBody>
          <a:bodyPr spcFirstLastPara="1" wrap="square" lIns="91425" tIns="91425" rIns="91425" bIns="91425" anchor="t" anchorCtr="0">
            <a:noAutofit/>
          </a:bodyPr>
          <a:lstStyle/>
          <a:p>
            <a:pPr marL="76200" indent="0" algn="just">
              <a:buNone/>
            </a:pPr>
            <a:r>
              <a:rPr lang="it-IT" sz="1600" dirty="0">
                <a:latin typeface=""/>
                <a:cs typeface="Times New Roman" panose="02020603050405020304" pitchFamily="18" charset="0"/>
              </a:rPr>
              <a:t>Tuttavia, il populismo si configura sì come un’ideologia, ma dal “nucleo sottile”, ossia “incompleta”, perché il significato specifico assunto dai termini “popolo” ed “élite” è plasmato dalla sua interazione con una varietà di altri elementi ideologici e/o programmatici; da ciò consegue la natura “altamente camaleontica” del fenomeno (</a:t>
            </a:r>
            <a:r>
              <a:rPr lang="it-IT" sz="1600" dirty="0" err="1">
                <a:latin typeface=""/>
                <a:cs typeface="Times New Roman" panose="02020603050405020304" pitchFamily="18" charset="0"/>
              </a:rPr>
              <a:t>Taggart</a:t>
            </a:r>
            <a:r>
              <a:rPr lang="it-IT" sz="1600" dirty="0">
                <a:latin typeface=""/>
                <a:cs typeface="Times New Roman" panose="02020603050405020304" pitchFamily="18" charset="0"/>
              </a:rPr>
              <a:t> 2004, p. 275).</a:t>
            </a:r>
          </a:p>
          <a:p>
            <a:pPr algn="just"/>
            <a:r>
              <a:rPr lang="it-IT" sz="1600" dirty="0">
                <a:latin typeface=""/>
                <a:cs typeface="Times New Roman" panose="02020603050405020304" pitchFamily="18" charset="0"/>
              </a:rPr>
              <a:t>A differenza delle ideologie “dense” o “complete” (ad esempio, il fascismo, il liberalismo, il socialismo), le ideologie dal nucleo sottile come il populismo hanno una morfologia ristretta, la quale si collega necessariamente ad altre ideologie (e, a volte, è persino assimilata all’interno di quest’ultime).  </a:t>
            </a:r>
          </a:p>
          <a:p>
            <a:pPr algn="just"/>
            <a:r>
              <a:rPr lang="it-IT" sz="1600" dirty="0">
                <a:latin typeface=""/>
                <a:cs typeface="Times New Roman" panose="02020603050405020304" pitchFamily="18" charset="0"/>
              </a:rPr>
              <a:t>In effetti, il populismo si manifesta quasi sempre in combinazione con altri elementi ideologici che sono cruciali per la promozione di progetti politici capaci di attrarre un pubblico più ampio. Di conseguenza, il populismo </a:t>
            </a:r>
            <a:r>
              <a:rPr lang="it-IT" sz="1600" u="sng" dirty="0">
                <a:latin typeface=""/>
                <a:cs typeface="Times New Roman" panose="02020603050405020304" pitchFamily="18" charset="0"/>
              </a:rPr>
              <a:t>di per sé </a:t>
            </a:r>
            <a:r>
              <a:rPr lang="it-IT" sz="1600" dirty="0">
                <a:latin typeface=""/>
                <a:cs typeface="Times New Roman" panose="02020603050405020304" pitchFamily="18" charset="0"/>
              </a:rPr>
              <a:t>non può offrire risposte complesse né esaurienti alle domande politiche poste dalle società moderne. </a:t>
            </a:r>
            <a:endParaRPr lang="en-GB" sz="1600" dirty="0">
              <a:latin typeface=""/>
              <a:cs typeface="Times New Roman" panose="02020603050405020304" pitchFamily="18" charset="0"/>
            </a:endParaRPr>
          </a:p>
          <a:p>
            <a:endParaRPr lang="it-IT" sz="2200" dirty="0"/>
          </a:p>
        </p:txBody>
      </p:sp>
      <p:sp>
        <p:nvSpPr>
          <p:cNvPr id="124" name="Google Shape;124;p2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14</a:t>
            </a:fld>
            <a:endParaRPr/>
          </a:p>
        </p:txBody>
      </p:sp>
    </p:spTree>
    <p:extLst>
      <p:ext uri="{BB962C8B-B14F-4D97-AF65-F5344CB8AC3E}">
        <p14:creationId xmlns:p14="http://schemas.microsoft.com/office/powerpoint/2010/main" val="1008255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832475" y="126338"/>
            <a:ext cx="7951800" cy="7302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t>Che </a:t>
            </a:r>
            <a:r>
              <a:rPr lang="en-GB" dirty="0" err="1"/>
              <a:t>cos’è</a:t>
            </a:r>
            <a:r>
              <a:rPr lang="en-GB" dirty="0"/>
              <a:t> il </a:t>
            </a:r>
            <a:r>
              <a:rPr lang="en-GB" dirty="0" err="1"/>
              <a:t>populismo</a:t>
            </a:r>
            <a:r>
              <a:rPr lang="en-GB" dirty="0"/>
              <a:t> come </a:t>
            </a:r>
            <a:r>
              <a:rPr lang="en-GB" dirty="0" err="1"/>
              <a:t>idealtipo</a:t>
            </a:r>
            <a:endParaRPr lang="en-GB" dirty="0"/>
          </a:p>
        </p:txBody>
      </p:sp>
      <p:sp>
        <p:nvSpPr>
          <p:cNvPr id="123" name="Google Shape;123;p20"/>
          <p:cNvSpPr txBox="1">
            <a:spLocks noGrp="1"/>
          </p:cNvSpPr>
          <p:nvPr>
            <p:ph type="body" idx="1"/>
          </p:nvPr>
        </p:nvSpPr>
        <p:spPr>
          <a:xfrm>
            <a:off x="753150" y="1200150"/>
            <a:ext cx="7637700" cy="3725700"/>
          </a:xfrm>
          <a:prstGeom prst="rect">
            <a:avLst/>
          </a:prstGeom>
        </p:spPr>
        <p:txBody>
          <a:bodyPr spcFirstLastPara="1" wrap="square" lIns="91425" tIns="91425" rIns="91425" bIns="91425" anchor="t" anchorCtr="0">
            <a:noAutofit/>
          </a:bodyPr>
          <a:lstStyle/>
          <a:p>
            <a:r>
              <a:rPr lang="it-IT" sz="2200" dirty="0"/>
              <a:t>Il populismo come </a:t>
            </a:r>
            <a:r>
              <a:rPr lang="it-IT" sz="2200" dirty="0" err="1"/>
              <a:t>idealtipo</a:t>
            </a:r>
            <a:r>
              <a:rPr lang="it-IT" sz="2200" dirty="0"/>
              <a:t> (</a:t>
            </a:r>
            <a:r>
              <a:rPr lang="it-IT" sz="2200" dirty="0" err="1"/>
              <a:t>Caramani</a:t>
            </a:r>
            <a:r>
              <a:rPr lang="it-IT" sz="2200" dirty="0"/>
              <a:t> 2017), invece, è definito come una forma di rappresentanza che sostiene che l'azione politica debba essere guidata dalla volontà del popolo, quest’ultima priva di qualsiasi limitazione o controllo. </a:t>
            </a:r>
          </a:p>
        </p:txBody>
      </p:sp>
      <p:sp>
        <p:nvSpPr>
          <p:cNvPr id="124" name="Google Shape;124;p2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15</a:t>
            </a:fld>
            <a:endParaRPr/>
          </a:p>
        </p:txBody>
      </p:sp>
    </p:spTree>
    <p:extLst>
      <p:ext uri="{BB962C8B-B14F-4D97-AF65-F5344CB8AC3E}">
        <p14:creationId xmlns:p14="http://schemas.microsoft.com/office/powerpoint/2010/main" val="3804532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832475" y="126338"/>
            <a:ext cx="7951800" cy="7302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t>Che </a:t>
            </a:r>
            <a:r>
              <a:rPr lang="en-GB" dirty="0" err="1"/>
              <a:t>cos’è</a:t>
            </a:r>
            <a:r>
              <a:rPr lang="en-GB" dirty="0"/>
              <a:t> la </a:t>
            </a:r>
            <a:r>
              <a:rPr lang="en-GB" dirty="0" err="1"/>
              <a:t>tecnocrazia</a:t>
            </a:r>
            <a:r>
              <a:rPr lang="en-GB" dirty="0"/>
              <a:t> come </a:t>
            </a:r>
            <a:r>
              <a:rPr lang="en-GB" dirty="0" err="1"/>
              <a:t>idealtipo</a:t>
            </a:r>
            <a:endParaRPr lang="en-GB" dirty="0"/>
          </a:p>
        </p:txBody>
      </p:sp>
      <p:sp>
        <p:nvSpPr>
          <p:cNvPr id="123" name="Google Shape;123;p20"/>
          <p:cNvSpPr txBox="1">
            <a:spLocks noGrp="1"/>
          </p:cNvSpPr>
          <p:nvPr>
            <p:ph type="body" idx="1"/>
          </p:nvPr>
        </p:nvSpPr>
        <p:spPr>
          <a:xfrm>
            <a:off x="753150" y="1144751"/>
            <a:ext cx="7637700" cy="3725700"/>
          </a:xfrm>
          <a:prstGeom prst="rect">
            <a:avLst/>
          </a:prstGeom>
        </p:spPr>
        <p:txBody>
          <a:bodyPr spcFirstLastPara="1" wrap="square" lIns="91425" tIns="91425" rIns="91425" bIns="91425" anchor="t" anchorCtr="0">
            <a:noAutofit/>
          </a:bodyPr>
          <a:lstStyle/>
          <a:p>
            <a:pPr marL="76200" indent="0" algn="just">
              <a:buNone/>
            </a:pPr>
            <a:r>
              <a:rPr lang="it-IT" sz="2200" dirty="0"/>
              <a:t>La tecnocrazia è definita da </a:t>
            </a:r>
            <a:r>
              <a:rPr lang="it-IT" sz="2200" dirty="0" err="1"/>
              <a:t>Caramani</a:t>
            </a:r>
            <a:r>
              <a:rPr lang="it-IT" sz="2200" dirty="0"/>
              <a:t> (2017) come una forma di rappresentanza che sottolinea la preminenza della competenza nell'identificazione e nell'implementazione di soluzioni oggettive ai problemi della società. </a:t>
            </a:r>
          </a:p>
          <a:p>
            <a:pPr marL="76200" indent="0" algn="just">
              <a:buNone/>
            </a:pPr>
            <a:r>
              <a:rPr lang="it-IT" sz="2200" dirty="0"/>
              <a:t>Anche in questo caso, i referenti empirici possono includere attori, discorsi o insiemi di istituzioni. </a:t>
            </a:r>
          </a:p>
          <a:p>
            <a:pPr marL="76200" indent="0" algn="just">
              <a:buNone/>
            </a:pPr>
            <a:r>
              <a:rPr lang="it-IT" sz="2200" dirty="0"/>
              <a:t>Dal punto di vista strettamente terminologico, il termine "tecnocrazia" si riferisce a una forma di potere (per cui il competente, nell'identificare i mezzi, non è necessariamente neutrale e imparziale nell'identificare gli obiettivi) piuttosto che a una forma di rappresentanza.</a:t>
            </a:r>
          </a:p>
        </p:txBody>
      </p:sp>
      <p:sp>
        <p:nvSpPr>
          <p:cNvPr id="124" name="Google Shape;124;p2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16</a:t>
            </a:fld>
            <a:endParaRPr/>
          </a:p>
        </p:txBody>
      </p:sp>
    </p:spTree>
    <p:extLst>
      <p:ext uri="{BB962C8B-B14F-4D97-AF65-F5344CB8AC3E}">
        <p14:creationId xmlns:p14="http://schemas.microsoft.com/office/powerpoint/2010/main" val="3246508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832475" y="126338"/>
            <a:ext cx="7951800" cy="7302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t>Che </a:t>
            </a:r>
            <a:r>
              <a:rPr lang="en-GB" dirty="0" err="1"/>
              <a:t>cos’è</a:t>
            </a:r>
            <a:r>
              <a:rPr lang="en-GB" dirty="0"/>
              <a:t> la </a:t>
            </a:r>
            <a:r>
              <a:rPr lang="en-GB" dirty="0" err="1"/>
              <a:t>tecnocrazia</a:t>
            </a:r>
            <a:r>
              <a:rPr lang="en-GB" dirty="0"/>
              <a:t> come </a:t>
            </a:r>
            <a:r>
              <a:rPr lang="en-GB" dirty="0" err="1"/>
              <a:t>idealtipo</a:t>
            </a:r>
            <a:endParaRPr lang="en-GB" dirty="0"/>
          </a:p>
        </p:txBody>
      </p:sp>
      <p:sp>
        <p:nvSpPr>
          <p:cNvPr id="123" name="Google Shape;123;p20"/>
          <p:cNvSpPr txBox="1">
            <a:spLocks noGrp="1"/>
          </p:cNvSpPr>
          <p:nvPr>
            <p:ph type="body" idx="1"/>
          </p:nvPr>
        </p:nvSpPr>
        <p:spPr>
          <a:xfrm>
            <a:off x="753150" y="1144751"/>
            <a:ext cx="7637700" cy="3725700"/>
          </a:xfrm>
          <a:prstGeom prst="rect">
            <a:avLst/>
          </a:prstGeom>
        </p:spPr>
        <p:txBody>
          <a:bodyPr spcFirstLastPara="1" wrap="square" lIns="91425" tIns="91425" rIns="91425" bIns="91425" anchor="t" anchorCtr="0">
            <a:noAutofit/>
          </a:bodyPr>
          <a:lstStyle/>
          <a:p>
            <a:pPr marL="76200" indent="0" algn="just">
              <a:buNone/>
            </a:pPr>
            <a:r>
              <a:rPr lang="it-IT" sz="2200" dirty="0"/>
              <a:t>La tecnocrazia è definita da </a:t>
            </a:r>
            <a:r>
              <a:rPr lang="it-IT" sz="2200" dirty="0" err="1"/>
              <a:t>Caramani</a:t>
            </a:r>
            <a:r>
              <a:rPr lang="it-IT" sz="2200" dirty="0"/>
              <a:t> (2017) come una forma di rappresentanza che sottolinea la preminenza della competenza nell'identificazione e nell'implementazione di soluzioni oggettive ai problemi della società. </a:t>
            </a:r>
          </a:p>
          <a:p>
            <a:pPr marL="76200" indent="0" algn="just">
              <a:buNone/>
            </a:pPr>
            <a:r>
              <a:rPr lang="it-IT" sz="2200" dirty="0"/>
              <a:t>Anche in questo caso, i referenti empirici possono includere attori, discorsi o insiemi di istituzioni. </a:t>
            </a:r>
          </a:p>
          <a:p>
            <a:pPr marL="76200" indent="0" algn="just">
              <a:buNone/>
            </a:pPr>
            <a:r>
              <a:rPr lang="it-IT" sz="2200" dirty="0"/>
              <a:t>Dal punto di vista strettamente terminologico, il termine "tecnocrazia" si riferisce a una forma di potere (per cui il competente, nell'identificare i mezzi, non è necessariamente neutrale e imparziale nell'identificare gli obiettivi) piuttosto che a una forma di rappresentanza.</a:t>
            </a:r>
          </a:p>
        </p:txBody>
      </p:sp>
      <p:sp>
        <p:nvSpPr>
          <p:cNvPr id="124" name="Google Shape;124;p2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3183442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14814-119C-4644-9DE8-4918DA824212}"/>
              </a:ext>
            </a:extLst>
          </p:cNvPr>
          <p:cNvSpPr>
            <a:spLocks noGrp="1"/>
          </p:cNvSpPr>
          <p:nvPr>
            <p:ph type="title"/>
          </p:nvPr>
        </p:nvSpPr>
        <p:spPr/>
        <p:txBody>
          <a:bodyPr/>
          <a:lstStyle/>
          <a:p>
            <a:r>
              <a:rPr lang="it-IT" dirty="0"/>
              <a:t>Populismo vs tecnocrazia</a:t>
            </a:r>
          </a:p>
        </p:txBody>
      </p:sp>
      <p:pic>
        <p:nvPicPr>
          <p:cNvPr id="5" name="Picture 4">
            <a:extLst>
              <a:ext uri="{FF2B5EF4-FFF2-40B4-BE49-F238E27FC236}">
                <a16:creationId xmlns:a16="http://schemas.microsoft.com/office/drawing/2014/main" id="{5B8F4035-C19D-784C-80AA-63798D7544F1}"/>
              </a:ext>
            </a:extLst>
          </p:cNvPr>
          <p:cNvPicPr>
            <a:picLocks noChangeAspect="1"/>
          </p:cNvPicPr>
          <p:nvPr/>
        </p:nvPicPr>
        <p:blipFill>
          <a:blip r:embed="rId2"/>
          <a:stretch>
            <a:fillRect/>
          </a:stretch>
        </p:blipFill>
        <p:spPr>
          <a:xfrm>
            <a:off x="-158262" y="833845"/>
            <a:ext cx="9460523" cy="4360130"/>
          </a:xfrm>
          <a:prstGeom prst="rect">
            <a:avLst/>
          </a:prstGeom>
        </p:spPr>
      </p:pic>
      <p:sp>
        <p:nvSpPr>
          <p:cNvPr id="3" name="Text Placeholder 2">
            <a:extLst>
              <a:ext uri="{FF2B5EF4-FFF2-40B4-BE49-F238E27FC236}">
                <a16:creationId xmlns:a16="http://schemas.microsoft.com/office/drawing/2014/main" id="{3E18E879-0600-2E48-BACE-B16D0E24B2AF}"/>
              </a:ext>
            </a:extLst>
          </p:cNvPr>
          <p:cNvSpPr>
            <a:spLocks noGrp="1"/>
          </p:cNvSpPr>
          <p:nvPr>
            <p:ph type="body" idx="1"/>
          </p:nvPr>
        </p:nvSpPr>
        <p:spPr/>
        <p:txBody>
          <a:bodyPr/>
          <a:lstStyle/>
          <a:p>
            <a:endParaRPr lang="it-IT" dirty="0"/>
          </a:p>
        </p:txBody>
      </p:sp>
      <p:sp>
        <p:nvSpPr>
          <p:cNvPr id="4" name="Slide Number Placeholder 3">
            <a:extLst>
              <a:ext uri="{FF2B5EF4-FFF2-40B4-BE49-F238E27FC236}">
                <a16:creationId xmlns:a16="http://schemas.microsoft.com/office/drawing/2014/main" id="{CFDC98A8-836E-7841-9D14-D76ED94F7F7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2808167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ctrTitle"/>
          </p:nvPr>
        </p:nvSpPr>
        <p:spPr>
          <a:xfrm>
            <a:off x="665225" y="1513525"/>
            <a:ext cx="58803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t-IT" dirty="0">
                <a:solidFill>
                  <a:srgbClr val="2F3848"/>
                </a:solidFill>
              </a:rPr>
              <a:t>1.</a:t>
            </a:r>
          </a:p>
          <a:p>
            <a:pPr marL="0" lvl="0" indent="0" algn="l" rtl="0">
              <a:spcBef>
                <a:spcPts val="0"/>
              </a:spcBef>
              <a:spcAft>
                <a:spcPts val="0"/>
              </a:spcAft>
              <a:buNone/>
            </a:pPr>
            <a:r>
              <a:rPr lang="it-IT" dirty="0"/>
              <a:t>Il concetto di tipo ideale (o </a:t>
            </a:r>
            <a:r>
              <a:rPr lang="it-IT" dirty="0" err="1"/>
              <a:t>idealtipo</a:t>
            </a:r>
            <a:r>
              <a:rPr lang="it-IT" dirty="0"/>
              <a:t>)</a:t>
            </a:r>
          </a:p>
        </p:txBody>
      </p:sp>
      <p:sp>
        <p:nvSpPr>
          <p:cNvPr id="111" name="Google Shape;111;p18"/>
          <p:cNvSpPr txBox="1">
            <a:spLocks noGrp="1"/>
          </p:cNvSpPr>
          <p:nvPr>
            <p:ph type="subTitle" idx="1"/>
          </p:nvPr>
        </p:nvSpPr>
        <p:spPr>
          <a:xfrm>
            <a:off x="854250" y="2941700"/>
            <a:ext cx="4738500" cy="74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832475" y="126338"/>
            <a:ext cx="7951800" cy="7302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t>Il </a:t>
            </a:r>
            <a:r>
              <a:rPr lang="en-GB" dirty="0" err="1"/>
              <a:t>tipo</a:t>
            </a:r>
            <a:r>
              <a:rPr lang="en-GB" dirty="0"/>
              <a:t> </a:t>
            </a:r>
            <a:r>
              <a:rPr lang="en-GB" dirty="0" err="1"/>
              <a:t>ideale</a:t>
            </a:r>
            <a:r>
              <a:rPr lang="en-GB" dirty="0"/>
              <a:t> (o </a:t>
            </a:r>
            <a:r>
              <a:rPr lang="en-GB" dirty="0" err="1"/>
              <a:t>idealtipo</a:t>
            </a:r>
            <a:r>
              <a:rPr lang="en-GB" dirty="0"/>
              <a:t>)</a:t>
            </a:r>
          </a:p>
        </p:txBody>
      </p:sp>
      <p:sp>
        <p:nvSpPr>
          <p:cNvPr id="123" name="Google Shape;123;p20"/>
          <p:cNvSpPr txBox="1">
            <a:spLocks noGrp="1"/>
          </p:cNvSpPr>
          <p:nvPr>
            <p:ph type="body" idx="1"/>
          </p:nvPr>
        </p:nvSpPr>
        <p:spPr>
          <a:xfrm>
            <a:off x="753150" y="1200150"/>
            <a:ext cx="7637700" cy="3725700"/>
          </a:xfrm>
          <a:prstGeom prst="rect">
            <a:avLst/>
          </a:prstGeom>
        </p:spPr>
        <p:txBody>
          <a:bodyPr spcFirstLastPara="1" wrap="square" lIns="91425" tIns="91425" rIns="91425" bIns="91425" anchor="t" anchorCtr="0">
            <a:noAutofit/>
          </a:bodyPr>
          <a:lstStyle/>
          <a:p>
            <a:r>
              <a:rPr lang="en-GB" sz="2200" dirty="0"/>
              <a:t>Lo </a:t>
            </a:r>
            <a:r>
              <a:rPr lang="en-GB" sz="2200" dirty="0" err="1"/>
              <a:t>strumento</a:t>
            </a:r>
            <a:r>
              <a:rPr lang="en-GB" sz="2200" dirty="0"/>
              <a:t> </a:t>
            </a:r>
            <a:r>
              <a:rPr lang="en-GB" sz="2200" dirty="0" err="1"/>
              <a:t>fondamentale</a:t>
            </a:r>
            <a:r>
              <a:rPr lang="en-GB" sz="2200" dirty="0"/>
              <a:t> di </a:t>
            </a:r>
            <a:r>
              <a:rPr lang="en-GB" sz="2200" dirty="0" err="1"/>
              <a:t>ricerca</a:t>
            </a:r>
            <a:r>
              <a:rPr lang="en-GB" sz="2200" dirty="0"/>
              <a:t> per Weber </a:t>
            </a:r>
            <a:r>
              <a:rPr lang="en-GB" sz="2200" dirty="0" err="1"/>
              <a:t>è</a:t>
            </a:r>
            <a:r>
              <a:rPr lang="en-GB" sz="2200" dirty="0"/>
              <a:t> la </a:t>
            </a:r>
            <a:r>
              <a:rPr lang="en-GB" sz="2200" dirty="0" err="1"/>
              <a:t>costruzione</a:t>
            </a:r>
            <a:r>
              <a:rPr lang="en-GB" sz="2200" dirty="0"/>
              <a:t> di </a:t>
            </a:r>
            <a:r>
              <a:rPr lang="en-GB" sz="2200" i="1" dirty="0"/>
              <a:t>tipi </a:t>
            </a:r>
            <a:r>
              <a:rPr lang="en-GB" sz="2200" i="1" dirty="0" err="1"/>
              <a:t>ideali</a:t>
            </a:r>
            <a:r>
              <a:rPr lang="en-GB" sz="2200" dirty="0"/>
              <a:t>, ossia di </a:t>
            </a:r>
            <a:r>
              <a:rPr lang="en-GB" sz="2200" dirty="0" err="1"/>
              <a:t>modelli</a:t>
            </a:r>
            <a:r>
              <a:rPr lang="en-GB" sz="2200" dirty="0"/>
              <a:t> </a:t>
            </a:r>
            <a:r>
              <a:rPr lang="en-GB" sz="2200" dirty="0" err="1"/>
              <a:t>che</a:t>
            </a:r>
            <a:r>
              <a:rPr lang="en-GB" sz="2200" dirty="0"/>
              <a:t> non </a:t>
            </a:r>
            <a:r>
              <a:rPr lang="en-GB" sz="2200" dirty="0" err="1"/>
              <a:t>esistono</a:t>
            </a:r>
            <a:r>
              <a:rPr lang="en-GB" sz="2200" dirty="0"/>
              <a:t> </a:t>
            </a:r>
            <a:r>
              <a:rPr lang="en-GB" sz="2200" dirty="0" err="1"/>
              <a:t>nella</a:t>
            </a:r>
            <a:r>
              <a:rPr lang="en-GB" sz="2200" dirty="0"/>
              <a:t> </a:t>
            </a:r>
            <a:r>
              <a:rPr lang="en-GB" sz="2200" dirty="0" err="1"/>
              <a:t>realtà</a:t>
            </a:r>
            <a:r>
              <a:rPr lang="en-GB" sz="2200" dirty="0"/>
              <a:t> ma solo </a:t>
            </a:r>
            <a:r>
              <a:rPr lang="en-GB" sz="2200" dirty="0" err="1"/>
              <a:t>nella</a:t>
            </a:r>
            <a:r>
              <a:rPr lang="en-GB" sz="2200" dirty="0"/>
              <a:t> </a:t>
            </a:r>
            <a:r>
              <a:rPr lang="en-GB" sz="2200" dirty="0" err="1"/>
              <a:t>mente</a:t>
            </a:r>
            <a:r>
              <a:rPr lang="en-GB" sz="2200" dirty="0"/>
              <a:t> del </a:t>
            </a:r>
            <a:r>
              <a:rPr lang="en-GB" sz="2200" dirty="0" err="1"/>
              <a:t>ricercatore</a:t>
            </a:r>
            <a:r>
              <a:rPr lang="en-GB" sz="2200" dirty="0"/>
              <a:t>. </a:t>
            </a:r>
          </a:p>
          <a:p>
            <a:r>
              <a:rPr lang="en-GB" sz="2200" dirty="0"/>
              <a:t>Per </a:t>
            </a:r>
            <a:r>
              <a:rPr lang="en-GB" sz="2200" dirty="0" err="1"/>
              <a:t>costruire</a:t>
            </a:r>
            <a:r>
              <a:rPr lang="en-GB" sz="2200" dirty="0"/>
              <a:t> un </a:t>
            </a:r>
            <a:r>
              <a:rPr lang="en-GB" sz="2200" dirty="0" err="1"/>
              <a:t>tipo</a:t>
            </a:r>
            <a:r>
              <a:rPr lang="en-GB" sz="2200" dirty="0"/>
              <a:t> </a:t>
            </a:r>
            <a:r>
              <a:rPr lang="en-GB" sz="2200" dirty="0" err="1"/>
              <a:t>ideale</a:t>
            </a:r>
            <a:r>
              <a:rPr lang="en-GB" sz="2200" dirty="0"/>
              <a:t> il </a:t>
            </a:r>
            <a:r>
              <a:rPr lang="en-GB" sz="2200" dirty="0" err="1"/>
              <a:t>ricercatore</a:t>
            </a:r>
            <a:r>
              <a:rPr lang="en-GB" sz="2200" dirty="0"/>
              <a:t> </a:t>
            </a:r>
            <a:r>
              <a:rPr lang="en-GB" sz="2200" dirty="0" err="1"/>
              <a:t>osserva</a:t>
            </a:r>
            <a:r>
              <a:rPr lang="en-GB" sz="2200" dirty="0"/>
              <a:t> e </a:t>
            </a:r>
            <a:r>
              <a:rPr lang="en-GB" sz="2200" dirty="0" err="1"/>
              <a:t>seleziona</a:t>
            </a:r>
            <a:r>
              <a:rPr lang="en-GB" sz="2200" dirty="0"/>
              <a:t> </a:t>
            </a:r>
            <a:r>
              <a:rPr lang="en-GB" sz="2200" dirty="0" err="1"/>
              <a:t>fra</a:t>
            </a:r>
            <a:r>
              <a:rPr lang="en-GB" sz="2200" dirty="0"/>
              <a:t> tutti </a:t>
            </a:r>
            <a:r>
              <a:rPr lang="en-GB" sz="2200" dirty="0" err="1"/>
              <a:t>gli</a:t>
            </a:r>
            <a:r>
              <a:rPr lang="en-GB" sz="2200" dirty="0"/>
              <a:t> </a:t>
            </a:r>
            <a:r>
              <a:rPr lang="en-GB" sz="2200" dirty="0" err="1"/>
              <a:t>aspetti</a:t>
            </a:r>
            <a:r>
              <a:rPr lang="en-GB" sz="2200" dirty="0"/>
              <a:t> di una data </a:t>
            </a:r>
            <a:r>
              <a:rPr lang="en-GB" sz="2200" dirty="0" err="1"/>
              <a:t>realtà</a:t>
            </a:r>
            <a:r>
              <a:rPr lang="en-GB" sz="2200" dirty="0"/>
              <a:t> </a:t>
            </a:r>
            <a:r>
              <a:rPr lang="en-GB" sz="2200" dirty="0" err="1"/>
              <a:t>gli</a:t>
            </a:r>
            <a:r>
              <a:rPr lang="en-GB" sz="2200" dirty="0"/>
              <a:t> </a:t>
            </a:r>
            <a:r>
              <a:rPr lang="en-GB" sz="2200" dirty="0" err="1"/>
              <a:t>elementi</a:t>
            </a:r>
            <a:r>
              <a:rPr lang="en-GB" sz="2200" dirty="0"/>
              <a:t> </a:t>
            </a:r>
            <a:r>
              <a:rPr lang="en-GB" sz="2200" dirty="0" err="1"/>
              <a:t>che</a:t>
            </a:r>
            <a:r>
              <a:rPr lang="en-GB" sz="2200" dirty="0"/>
              <a:t> </a:t>
            </a:r>
            <a:r>
              <a:rPr lang="en-GB" sz="2200" dirty="0" err="1"/>
              <a:t>gli</a:t>
            </a:r>
            <a:r>
              <a:rPr lang="en-GB" sz="2200" dirty="0"/>
              <a:t> </a:t>
            </a:r>
            <a:r>
              <a:rPr lang="en-GB" sz="2200" dirty="0" err="1"/>
              <a:t>appaiono</a:t>
            </a:r>
            <a:r>
              <a:rPr lang="en-GB" sz="2200" dirty="0"/>
              <a:t> </a:t>
            </a:r>
            <a:r>
              <a:rPr lang="en-GB" sz="2200" dirty="0" err="1"/>
              <a:t>i</a:t>
            </a:r>
            <a:r>
              <a:rPr lang="en-GB" sz="2200" dirty="0"/>
              <a:t> </a:t>
            </a:r>
            <a:r>
              <a:rPr lang="en-GB" sz="2200" dirty="0" err="1"/>
              <a:t>più</a:t>
            </a:r>
            <a:r>
              <a:rPr lang="en-GB" sz="2200" dirty="0"/>
              <a:t> </a:t>
            </a:r>
            <a:r>
              <a:rPr lang="en-GB" sz="2200" dirty="0" err="1"/>
              <a:t>significativi</a:t>
            </a:r>
            <a:r>
              <a:rPr lang="en-GB" sz="2200" dirty="0"/>
              <a:t>;   </a:t>
            </a:r>
            <a:r>
              <a:rPr lang="en-GB" sz="2200" dirty="0" err="1"/>
              <a:t>trascura</a:t>
            </a:r>
            <a:r>
              <a:rPr lang="en-GB" sz="2200" dirty="0"/>
              <a:t> </a:t>
            </a:r>
            <a:r>
              <a:rPr lang="en-GB" sz="2200" dirty="0" err="1"/>
              <a:t>gli</a:t>
            </a:r>
            <a:r>
              <a:rPr lang="en-GB" sz="2200" dirty="0"/>
              <a:t> </a:t>
            </a:r>
            <a:r>
              <a:rPr lang="en-GB" sz="2200" dirty="0" err="1"/>
              <a:t>elementi</a:t>
            </a:r>
            <a:r>
              <a:rPr lang="en-GB" sz="2200" dirty="0"/>
              <a:t> </a:t>
            </a:r>
            <a:r>
              <a:rPr lang="en-GB" sz="2200" dirty="0" err="1"/>
              <a:t>che</a:t>
            </a:r>
            <a:r>
              <a:rPr lang="en-GB" sz="2200" dirty="0"/>
              <a:t> </a:t>
            </a:r>
            <a:r>
              <a:rPr lang="en-GB" sz="2200" dirty="0" err="1"/>
              <a:t>gli</a:t>
            </a:r>
            <a:r>
              <a:rPr lang="en-GB" sz="2200" dirty="0"/>
              <a:t> </a:t>
            </a:r>
            <a:r>
              <a:rPr lang="en-GB" sz="2200" dirty="0" err="1"/>
              <a:t>appaiono</a:t>
            </a:r>
            <a:r>
              <a:rPr lang="en-GB" sz="2200" dirty="0"/>
              <a:t> </a:t>
            </a:r>
            <a:r>
              <a:rPr lang="en-GB" sz="2200" dirty="0" err="1"/>
              <a:t>irrilevanti</a:t>
            </a:r>
            <a:r>
              <a:rPr lang="en-GB" sz="2200" dirty="0"/>
              <a:t> o </a:t>
            </a:r>
            <a:r>
              <a:rPr lang="en-GB" sz="2200" dirty="0" err="1"/>
              <a:t>accidentali</a:t>
            </a:r>
            <a:r>
              <a:rPr lang="en-GB" sz="2200" dirty="0"/>
              <a:t>; </a:t>
            </a:r>
            <a:r>
              <a:rPr lang="en-GB" sz="2200" dirty="0" err="1"/>
              <a:t>infine</a:t>
            </a:r>
            <a:r>
              <a:rPr lang="en-GB" sz="2200" dirty="0"/>
              <a:t> </a:t>
            </a:r>
            <a:r>
              <a:rPr lang="en-GB" sz="2200" dirty="0" err="1"/>
              <a:t>collega</a:t>
            </a:r>
            <a:r>
              <a:rPr lang="en-GB" sz="2200" dirty="0"/>
              <a:t> </a:t>
            </a:r>
            <a:r>
              <a:rPr lang="en-GB" sz="2200" dirty="0" err="1"/>
              <a:t>tra</a:t>
            </a:r>
            <a:r>
              <a:rPr lang="en-GB" sz="2200" dirty="0"/>
              <a:t> </a:t>
            </a:r>
            <a:r>
              <a:rPr lang="en-GB" sz="2200" dirty="0" err="1"/>
              <a:t>loro</a:t>
            </a:r>
            <a:r>
              <a:rPr lang="en-GB" sz="2200" dirty="0"/>
              <a:t> </a:t>
            </a:r>
            <a:r>
              <a:rPr lang="en-GB" sz="2200" dirty="0" err="1"/>
              <a:t>gli</a:t>
            </a:r>
            <a:r>
              <a:rPr lang="en-GB" sz="2200" dirty="0"/>
              <a:t> </a:t>
            </a:r>
            <a:r>
              <a:rPr lang="en-GB" sz="2200" dirty="0" err="1"/>
              <a:t>elementi</a:t>
            </a:r>
            <a:r>
              <a:rPr lang="en-GB" sz="2200" dirty="0"/>
              <a:t> </a:t>
            </a:r>
            <a:r>
              <a:rPr lang="en-GB" sz="2200" dirty="0" err="1"/>
              <a:t>selezionati</a:t>
            </a:r>
            <a:r>
              <a:rPr lang="en-GB" sz="2200" dirty="0"/>
              <a:t>, li </a:t>
            </a:r>
            <a:r>
              <a:rPr lang="en-GB" sz="2200" dirty="0" err="1"/>
              <a:t>accentua</a:t>
            </a:r>
            <a:r>
              <a:rPr lang="en-GB" sz="2200" dirty="0"/>
              <a:t> e li </a:t>
            </a:r>
            <a:r>
              <a:rPr lang="en-GB" sz="2200" dirty="0" err="1"/>
              <a:t>coordina</a:t>
            </a:r>
            <a:r>
              <a:rPr lang="en-GB" sz="2200" dirty="0"/>
              <a:t> in un </a:t>
            </a:r>
            <a:r>
              <a:rPr lang="en-GB" sz="2200" dirty="0" err="1"/>
              <a:t>quadro</a:t>
            </a:r>
            <a:r>
              <a:rPr lang="en-GB" sz="2200" dirty="0"/>
              <a:t> </a:t>
            </a:r>
            <a:r>
              <a:rPr lang="en-GB" sz="2200" dirty="0" err="1"/>
              <a:t>che</a:t>
            </a:r>
            <a:r>
              <a:rPr lang="en-GB" sz="2200" dirty="0"/>
              <a:t> </a:t>
            </a:r>
            <a:r>
              <a:rPr lang="en-GB" sz="2200" dirty="0" err="1"/>
              <a:t>deve</a:t>
            </a:r>
            <a:r>
              <a:rPr lang="en-GB" sz="2200" dirty="0"/>
              <a:t> </a:t>
            </a:r>
            <a:r>
              <a:rPr lang="en-GB" sz="2200" dirty="0" err="1"/>
              <a:t>essere</a:t>
            </a:r>
            <a:r>
              <a:rPr lang="en-GB" sz="2200" dirty="0"/>
              <a:t> </a:t>
            </a:r>
            <a:r>
              <a:rPr lang="en-GB" sz="2200" dirty="0" err="1"/>
              <a:t>internamente</a:t>
            </a:r>
            <a:r>
              <a:rPr lang="en-GB" sz="2200" dirty="0"/>
              <a:t> </a:t>
            </a:r>
            <a:r>
              <a:rPr lang="en-GB" sz="2200" dirty="0" err="1"/>
              <a:t>coerente</a:t>
            </a:r>
            <a:r>
              <a:rPr lang="en-GB" sz="2200" dirty="0"/>
              <a:t> e </a:t>
            </a:r>
            <a:r>
              <a:rPr lang="en-GB" sz="2200" dirty="0" err="1"/>
              <a:t>privo</a:t>
            </a:r>
            <a:r>
              <a:rPr lang="en-GB" sz="2200" dirty="0"/>
              <a:t> di </a:t>
            </a:r>
            <a:r>
              <a:rPr lang="en-GB" sz="2200" dirty="0" err="1"/>
              <a:t>contraddizioni</a:t>
            </a:r>
            <a:r>
              <a:rPr lang="en-GB" sz="2200" dirty="0"/>
              <a:t>.</a:t>
            </a:r>
            <a:endParaRPr lang="it-IT" sz="2200" dirty="0"/>
          </a:p>
        </p:txBody>
      </p:sp>
      <p:sp>
        <p:nvSpPr>
          <p:cNvPr id="124" name="Google Shape;124;p2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a:t>
            </a:fld>
            <a:endParaRPr/>
          </a:p>
        </p:txBody>
      </p:sp>
    </p:spTree>
    <p:extLst>
      <p:ext uri="{BB962C8B-B14F-4D97-AF65-F5344CB8AC3E}">
        <p14:creationId xmlns:p14="http://schemas.microsoft.com/office/powerpoint/2010/main" val="3731042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832475" y="126338"/>
            <a:ext cx="7951800" cy="7302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t>Il </a:t>
            </a:r>
            <a:r>
              <a:rPr lang="en-GB" dirty="0" err="1"/>
              <a:t>tipo</a:t>
            </a:r>
            <a:r>
              <a:rPr lang="en-GB" dirty="0"/>
              <a:t> </a:t>
            </a:r>
            <a:r>
              <a:rPr lang="en-GB" dirty="0" err="1"/>
              <a:t>ideale</a:t>
            </a:r>
            <a:r>
              <a:rPr lang="en-GB" dirty="0"/>
              <a:t> (o </a:t>
            </a:r>
            <a:r>
              <a:rPr lang="en-GB" dirty="0" err="1"/>
              <a:t>idealtipo</a:t>
            </a:r>
            <a:r>
              <a:rPr lang="en-GB" dirty="0"/>
              <a:t>)</a:t>
            </a:r>
          </a:p>
        </p:txBody>
      </p:sp>
      <p:sp>
        <p:nvSpPr>
          <p:cNvPr id="123" name="Google Shape;123;p20"/>
          <p:cNvSpPr txBox="1">
            <a:spLocks noGrp="1"/>
          </p:cNvSpPr>
          <p:nvPr>
            <p:ph type="body" idx="1"/>
          </p:nvPr>
        </p:nvSpPr>
        <p:spPr>
          <a:xfrm>
            <a:off x="753150" y="1200150"/>
            <a:ext cx="7637700" cy="3725700"/>
          </a:xfrm>
          <a:prstGeom prst="rect">
            <a:avLst/>
          </a:prstGeom>
        </p:spPr>
        <p:txBody>
          <a:bodyPr spcFirstLastPara="1" wrap="square" lIns="91425" tIns="91425" rIns="91425" bIns="91425" anchor="t" anchorCtr="0">
            <a:noAutofit/>
          </a:bodyPr>
          <a:lstStyle/>
          <a:p>
            <a:r>
              <a:rPr lang="en-GB" sz="2000" dirty="0"/>
              <a:t>Il </a:t>
            </a:r>
            <a:r>
              <a:rPr lang="en-GB" sz="2000" dirty="0" err="1"/>
              <a:t>tipo</a:t>
            </a:r>
            <a:r>
              <a:rPr lang="en-GB" sz="2000" dirty="0"/>
              <a:t> </a:t>
            </a:r>
            <a:r>
              <a:rPr lang="en-GB" sz="2000" dirty="0" err="1"/>
              <a:t>ideale</a:t>
            </a:r>
            <a:r>
              <a:rPr lang="en-GB" sz="2000" dirty="0"/>
              <a:t> </a:t>
            </a:r>
            <a:r>
              <a:rPr lang="en-GB" sz="2000" dirty="0" err="1"/>
              <a:t>così</a:t>
            </a:r>
            <a:r>
              <a:rPr lang="en-GB" sz="2000" dirty="0"/>
              <a:t> </a:t>
            </a:r>
            <a:r>
              <a:rPr lang="en-GB" sz="2000" dirty="0" err="1"/>
              <a:t>costruito</a:t>
            </a:r>
            <a:r>
              <a:rPr lang="en-GB" sz="2000" dirty="0"/>
              <a:t> </a:t>
            </a:r>
            <a:r>
              <a:rPr lang="en-GB" sz="2000" dirty="0" err="1"/>
              <a:t>è</a:t>
            </a:r>
            <a:r>
              <a:rPr lang="en-GB" sz="2000" dirty="0"/>
              <a:t> </a:t>
            </a:r>
            <a:r>
              <a:rPr lang="en-GB" sz="2000" dirty="0" err="1"/>
              <a:t>quindi</a:t>
            </a:r>
            <a:r>
              <a:rPr lang="en-GB" sz="2000" dirty="0"/>
              <a:t> sempre un </a:t>
            </a:r>
            <a:r>
              <a:rPr lang="en-GB" sz="2000" dirty="0" err="1"/>
              <a:t>concetto</a:t>
            </a:r>
            <a:r>
              <a:rPr lang="en-GB" sz="2000" dirty="0"/>
              <a:t> </a:t>
            </a:r>
            <a:r>
              <a:rPr lang="en-GB" sz="2000" dirty="0" err="1"/>
              <a:t>limite</a:t>
            </a:r>
            <a:r>
              <a:rPr lang="en-GB" sz="2000" dirty="0"/>
              <a:t>, una forma </a:t>
            </a:r>
            <a:r>
              <a:rPr lang="en-GB" sz="2000" dirty="0" err="1"/>
              <a:t>pura</a:t>
            </a:r>
            <a:r>
              <a:rPr lang="en-GB" sz="2000" dirty="0"/>
              <a:t> </a:t>
            </a:r>
            <a:r>
              <a:rPr lang="en-GB" sz="2000" dirty="0" err="1"/>
              <a:t>che</a:t>
            </a:r>
            <a:r>
              <a:rPr lang="en-GB" sz="2000" dirty="0"/>
              <a:t> non </a:t>
            </a:r>
            <a:r>
              <a:rPr lang="en-GB" sz="2000" dirty="0" err="1"/>
              <a:t>si</a:t>
            </a:r>
            <a:r>
              <a:rPr lang="en-GB" sz="2000" dirty="0"/>
              <a:t> </a:t>
            </a:r>
            <a:r>
              <a:rPr lang="en-GB" sz="2000" dirty="0" err="1"/>
              <a:t>trova</a:t>
            </a:r>
            <a:r>
              <a:rPr lang="en-GB" sz="2000" dirty="0"/>
              <a:t> </a:t>
            </a:r>
            <a:r>
              <a:rPr lang="en-GB" sz="2000" dirty="0" err="1"/>
              <a:t>nella</a:t>
            </a:r>
            <a:r>
              <a:rPr lang="en-GB" sz="2000" dirty="0"/>
              <a:t> </a:t>
            </a:r>
            <a:r>
              <a:rPr lang="en-GB" sz="2000" dirty="0" err="1"/>
              <a:t>realtà</a:t>
            </a:r>
            <a:r>
              <a:rPr lang="en-GB" sz="2000" dirty="0"/>
              <a:t> </a:t>
            </a:r>
            <a:r>
              <a:rPr lang="en-GB" sz="2000" dirty="0" err="1"/>
              <a:t>concreta</a:t>
            </a:r>
            <a:r>
              <a:rPr lang="en-GB" sz="2000" dirty="0"/>
              <a:t> ma </a:t>
            </a:r>
            <a:r>
              <a:rPr lang="en-GB" sz="2000" dirty="0" err="1"/>
              <a:t>che</a:t>
            </a:r>
            <a:r>
              <a:rPr lang="en-GB" sz="2000" dirty="0"/>
              <a:t> serve come </a:t>
            </a:r>
            <a:r>
              <a:rPr lang="en-GB" sz="2000" dirty="0" err="1"/>
              <a:t>modello</a:t>
            </a:r>
            <a:r>
              <a:rPr lang="en-GB" sz="2000" dirty="0"/>
              <a:t> </a:t>
            </a:r>
            <a:r>
              <a:rPr lang="en-GB" sz="2000" dirty="0" err="1"/>
              <a:t>orientativo</a:t>
            </a:r>
            <a:r>
              <a:rPr lang="en-GB" sz="2000" dirty="0"/>
              <a:t> per la </a:t>
            </a:r>
            <a:r>
              <a:rPr lang="en-GB" sz="2000" dirty="0" err="1"/>
              <a:t>ricerca</a:t>
            </a:r>
            <a:r>
              <a:rPr lang="en-GB" sz="2000" dirty="0"/>
              <a:t> </a:t>
            </a:r>
            <a:r>
              <a:rPr lang="en-GB" sz="2000" dirty="0" err="1"/>
              <a:t>su</a:t>
            </a:r>
            <a:r>
              <a:rPr lang="en-GB" sz="2000" dirty="0"/>
              <a:t> </a:t>
            </a:r>
            <a:r>
              <a:rPr lang="en-GB" sz="2000" dirty="0" err="1"/>
              <a:t>quella</a:t>
            </a:r>
            <a:r>
              <a:rPr lang="en-GB" sz="2000" dirty="0"/>
              <a:t> </a:t>
            </a:r>
            <a:r>
              <a:rPr lang="en-GB" sz="2000" dirty="0" err="1"/>
              <a:t>realtà</a:t>
            </a:r>
            <a:r>
              <a:rPr lang="en-GB" sz="2000" dirty="0"/>
              <a:t>. Il </a:t>
            </a:r>
            <a:r>
              <a:rPr lang="en-GB" sz="2000" dirty="0" err="1"/>
              <a:t>ricercatore</a:t>
            </a:r>
            <a:r>
              <a:rPr lang="en-GB" sz="2000" dirty="0"/>
              <a:t> </a:t>
            </a:r>
            <a:r>
              <a:rPr lang="en-GB" sz="2000" dirty="0" err="1"/>
              <a:t>osserva</a:t>
            </a:r>
            <a:r>
              <a:rPr lang="en-GB" sz="2000" dirty="0"/>
              <a:t> una </a:t>
            </a:r>
            <a:r>
              <a:rPr lang="en-GB" sz="2000" dirty="0" err="1"/>
              <a:t>specifica</a:t>
            </a:r>
            <a:r>
              <a:rPr lang="en-GB" sz="2000" dirty="0"/>
              <a:t> </a:t>
            </a:r>
            <a:r>
              <a:rPr lang="en-GB" sz="2000" dirty="0" err="1"/>
              <a:t>realtà</a:t>
            </a:r>
            <a:r>
              <a:rPr lang="en-GB" sz="2000" dirty="0"/>
              <a:t> e valuta in </a:t>
            </a:r>
            <a:r>
              <a:rPr lang="en-GB" sz="2000" dirty="0" err="1"/>
              <a:t>che</a:t>
            </a:r>
            <a:r>
              <a:rPr lang="en-GB" sz="2000" dirty="0"/>
              <a:t> </a:t>
            </a:r>
            <a:r>
              <a:rPr lang="en-GB" sz="2000" dirty="0" err="1"/>
              <a:t>misura</a:t>
            </a:r>
            <a:r>
              <a:rPr lang="en-GB" sz="2000" dirty="0"/>
              <a:t> </a:t>
            </a:r>
            <a:r>
              <a:rPr lang="en-GB" sz="2000" dirty="0" err="1"/>
              <a:t>essa</a:t>
            </a:r>
            <a:r>
              <a:rPr lang="en-GB" sz="2000" dirty="0"/>
              <a:t> </a:t>
            </a:r>
            <a:r>
              <a:rPr lang="en-GB" sz="2000" dirty="0" err="1"/>
              <a:t>si</a:t>
            </a:r>
            <a:r>
              <a:rPr lang="en-GB" sz="2000" dirty="0"/>
              <a:t> </a:t>
            </a:r>
            <a:r>
              <a:rPr lang="en-GB" sz="2000" dirty="0" err="1"/>
              <a:t>avvicina</a:t>
            </a:r>
            <a:r>
              <a:rPr lang="en-GB" sz="2000" dirty="0"/>
              <a:t> o </a:t>
            </a:r>
            <a:r>
              <a:rPr lang="en-GB" sz="2000" dirty="0" err="1"/>
              <a:t>si</a:t>
            </a:r>
            <a:r>
              <a:rPr lang="en-GB" sz="2000" dirty="0"/>
              <a:t> </a:t>
            </a:r>
            <a:r>
              <a:rPr lang="en-GB" sz="2000" dirty="0" err="1"/>
              <a:t>discosta</a:t>
            </a:r>
            <a:r>
              <a:rPr lang="en-GB" sz="2000" dirty="0"/>
              <a:t> da un </a:t>
            </a:r>
            <a:r>
              <a:rPr lang="en-GB" sz="2000" dirty="0" err="1"/>
              <a:t>certo</a:t>
            </a:r>
            <a:r>
              <a:rPr lang="en-GB" sz="2000" dirty="0"/>
              <a:t> </a:t>
            </a:r>
            <a:r>
              <a:rPr lang="en-GB" sz="2000" dirty="0" err="1"/>
              <a:t>tipo</a:t>
            </a:r>
            <a:r>
              <a:rPr lang="en-GB" sz="2000" dirty="0"/>
              <a:t> </a:t>
            </a:r>
            <a:r>
              <a:rPr lang="en-GB" sz="2000" dirty="0" err="1"/>
              <a:t>ideale</a:t>
            </a:r>
            <a:r>
              <a:rPr lang="en-GB" sz="2000" dirty="0"/>
              <a:t>. </a:t>
            </a:r>
          </a:p>
          <a:p>
            <a:r>
              <a:rPr lang="en-GB" sz="2000" dirty="0"/>
              <a:t>In </a:t>
            </a:r>
            <a:r>
              <a:rPr lang="en-GB" sz="2000" dirty="0" err="1"/>
              <a:t>tal</a:t>
            </a:r>
            <a:r>
              <a:rPr lang="en-GB" sz="2000" dirty="0"/>
              <a:t> modo </a:t>
            </a:r>
            <a:r>
              <a:rPr lang="en-GB" sz="2000" dirty="0" err="1"/>
              <a:t>diventa</a:t>
            </a:r>
            <a:r>
              <a:rPr lang="en-GB" sz="2000" dirty="0"/>
              <a:t> </a:t>
            </a:r>
            <a:r>
              <a:rPr lang="en-GB" sz="2000" dirty="0" err="1"/>
              <a:t>possibile</a:t>
            </a:r>
            <a:r>
              <a:rPr lang="en-GB" sz="2000" dirty="0"/>
              <a:t> fare </a:t>
            </a:r>
            <a:r>
              <a:rPr lang="en-GB" sz="2000" dirty="0" err="1"/>
              <a:t>connessioni</a:t>
            </a:r>
            <a:r>
              <a:rPr lang="en-GB" sz="2000" dirty="0"/>
              <a:t> e </a:t>
            </a:r>
            <a:r>
              <a:rPr lang="en-GB" sz="2000" dirty="0" err="1"/>
              <a:t>confronti</a:t>
            </a:r>
            <a:r>
              <a:rPr lang="en-GB" sz="2000" dirty="0"/>
              <a:t> </a:t>
            </a:r>
            <a:r>
              <a:rPr lang="en-GB" sz="2000" dirty="0" err="1"/>
              <a:t>tra</a:t>
            </a:r>
            <a:r>
              <a:rPr lang="en-GB" sz="2000" dirty="0"/>
              <a:t> </a:t>
            </a:r>
            <a:r>
              <a:rPr lang="en-GB" sz="2000" dirty="0" err="1"/>
              <a:t>realtà</a:t>
            </a:r>
            <a:r>
              <a:rPr lang="en-GB" sz="2000" dirty="0"/>
              <a:t> </a:t>
            </a:r>
            <a:r>
              <a:rPr lang="en-GB" sz="2000" dirty="0" err="1"/>
              <a:t>differenti</a:t>
            </a:r>
            <a:r>
              <a:rPr lang="en-GB" sz="2000" dirty="0"/>
              <a:t>, </a:t>
            </a:r>
            <a:r>
              <a:rPr lang="en-GB" sz="2000" dirty="0" err="1"/>
              <a:t>stabilire</a:t>
            </a:r>
            <a:r>
              <a:rPr lang="en-GB" sz="2000" dirty="0"/>
              <a:t> quale </a:t>
            </a:r>
            <a:r>
              <a:rPr lang="en-GB" sz="2000" dirty="0" err="1"/>
              <a:t>realtà</a:t>
            </a:r>
            <a:r>
              <a:rPr lang="en-GB" sz="2000" dirty="0"/>
              <a:t> </a:t>
            </a:r>
            <a:r>
              <a:rPr lang="en-GB" sz="2000" dirty="0" err="1"/>
              <a:t>è</a:t>
            </a:r>
            <a:r>
              <a:rPr lang="en-GB" sz="2000" dirty="0"/>
              <a:t> </a:t>
            </a:r>
            <a:r>
              <a:rPr lang="en-GB" sz="2000" dirty="0" err="1"/>
              <a:t>più</a:t>
            </a:r>
            <a:r>
              <a:rPr lang="en-GB" sz="2000" dirty="0"/>
              <a:t> </a:t>
            </a:r>
            <a:r>
              <a:rPr lang="en-GB" sz="2000" dirty="0" err="1"/>
              <a:t>vicina</a:t>
            </a:r>
            <a:r>
              <a:rPr lang="en-GB" sz="2000" dirty="0"/>
              <a:t> e quale </a:t>
            </a:r>
            <a:r>
              <a:rPr lang="en-GB" sz="2000" dirty="0" err="1"/>
              <a:t>è</a:t>
            </a:r>
            <a:r>
              <a:rPr lang="en-GB" sz="2000" dirty="0"/>
              <a:t> </a:t>
            </a:r>
            <a:r>
              <a:rPr lang="en-GB" sz="2000" dirty="0" err="1"/>
              <a:t>più</a:t>
            </a:r>
            <a:r>
              <a:rPr lang="en-GB" sz="2000" dirty="0"/>
              <a:t> </a:t>
            </a:r>
            <a:r>
              <a:rPr lang="en-GB" sz="2000" dirty="0" err="1"/>
              <a:t>lontana</a:t>
            </a:r>
            <a:r>
              <a:rPr lang="en-GB" sz="2000" dirty="0"/>
              <a:t> da un </a:t>
            </a:r>
            <a:r>
              <a:rPr lang="en-GB" sz="2000" dirty="0" err="1"/>
              <a:t>dato</a:t>
            </a:r>
            <a:r>
              <a:rPr lang="en-GB" sz="2000" dirty="0"/>
              <a:t> </a:t>
            </a:r>
            <a:r>
              <a:rPr lang="en-GB" sz="2000" dirty="0" err="1"/>
              <a:t>tipo</a:t>
            </a:r>
            <a:r>
              <a:rPr lang="en-GB" sz="2000" dirty="0"/>
              <a:t> </a:t>
            </a:r>
            <a:r>
              <a:rPr lang="en-GB" sz="2000" dirty="0" err="1"/>
              <a:t>ideale</a:t>
            </a:r>
            <a:r>
              <a:rPr lang="en-GB" sz="2000" dirty="0"/>
              <a:t>. </a:t>
            </a:r>
            <a:r>
              <a:rPr lang="en-GB" sz="2000" dirty="0" err="1"/>
              <a:t>Quanto</a:t>
            </a:r>
            <a:r>
              <a:rPr lang="en-GB" sz="2000" dirty="0"/>
              <a:t> </a:t>
            </a:r>
            <a:r>
              <a:rPr lang="en-GB" sz="2000" dirty="0" err="1"/>
              <a:t>più</a:t>
            </a:r>
            <a:r>
              <a:rPr lang="en-GB" sz="2000" dirty="0"/>
              <a:t> </a:t>
            </a:r>
            <a:r>
              <a:rPr lang="en-GB" sz="2000" dirty="0" err="1"/>
              <a:t>si</a:t>
            </a:r>
            <a:r>
              <a:rPr lang="en-GB" sz="2000" dirty="0"/>
              <a:t> </a:t>
            </a:r>
            <a:r>
              <a:rPr lang="en-GB" sz="2000" dirty="0" err="1"/>
              <a:t>approfondisce</a:t>
            </a:r>
            <a:r>
              <a:rPr lang="en-GB" sz="2000" dirty="0"/>
              <a:t> la </a:t>
            </a:r>
            <a:r>
              <a:rPr lang="en-GB" sz="2000" dirty="0" err="1"/>
              <a:t>ricerca</a:t>
            </a:r>
            <a:r>
              <a:rPr lang="en-GB" sz="2000" dirty="0"/>
              <a:t>, tanto </a:t>
            </a:r>
            <a:r>
              <a:rPr lang="en-GB" sz="2000" dirty="0" err="1"/>
              <a:t>più</a:t>
            </a:r>
            <a:r>
              <a:rPr lang="en-GB" sz="2000" dirty="0"/>
              <a:t> </a:t>
            </a:r>
            <a:r>
              <a:rPr lang="en-GB" sz="2000" dirty="0" err="1"/>
              <a:t>essa</a:t>
            </a:r>
            <a:r>
              <a:rPr lang="en-GB" sz="2000" dirty="0"/>
              <a:t> </a:t>
            </a:r>
            <a:r>
              <a:rPr lang="en-GB" sz="2000" dirty="0" err="1"/>
              <a:t>richiede</a:t>
            </a:r>
            <a:r>
              <a:rPr lang="en-GB" sz="2000" dirty="0"/>
              <a:t> di </a:t>
            </a:r>
            <a:r>
              <a:rPr lang="en-GB" sz="2000" dirty="0" err="1"/>
              <a:t>costruire</a:t>
            </a:r>
            <a:r>
              <a:rPr lang="en-GB" sz="2000" dirty="0"/>
              <a:t> </a:t>
            </a:r>
            <a:r>
              <a:rPr lang="en-GB" sz="2000" dirty="0" err="1"/>
              <a:t>delle</a:t>
            </a:r>
            <a:r>
              <a:rPr lang="en-GB" sz="2000" dirty="0"/>
              <a:t> </a:t>
            </a:r>
            <a:r>
              <a:rPr lang="en-GB" sz="2000" dirty="0" err="1"/>
              <a:t>varianti</a:t>
            </a:r>
            <a:r>
              <a:rPr lang="en-GB" sz="2000" dirty="0"/>
              <a:t> o </a:t>
            </a:r>
            <a:r>
              <a:rPr lang="en-GB" sz="2000" dirty="0" err="1"/>
              <a:t>sottospecie</a:t>
            </a:r>
            <a:r>
              <a:rPr lang="en-GB" sz="2000" dirty="0"/>
              <a:t> di un </a:t>
            </a:r>
            <a:r>
              <a:rPr lang="en-GB" sz="2000" dirty="0" err="1"/>
              <a:t>tipo</a:t>
            </a:r>
            <a:r>
              <a:rPr lang="en-GB" sz="2000" dirty="0"/>
              <a:t> </a:t>
            </a:r>
            <a:r>
              <a:rPr lang="en-GB" sz="2000" dirty="0" err="1"/>
              <a:t>ideale</a:t>
            </a:r>
            <a:r>
              <a:rPr lang="en-GB" sz="2000" dirty="0"/>
              <a:t>, in modo da </a:t>
            </a:r>
            <a:r>
              <a:rPr lang="en-GB" sz="2000" dirty="0" err="1"/>
              <a:t>definire</a:t>
            </a:r>
            <a:r>
              <a:rPr lang="en-GB" sz="2000" dirty="0"/>
              <a:t> e </a:t>
            </a:r>
            <a:r>
              <a:rPr lang="en-GB" sz="2000" dirty="0" err="1"/>
              <a:t>concettualizzare</a:t>
            </a:r>
            <a:r>
              <a:rPr lang="en-GB" sz="2000" dirty="0"/>
              <a:t> le </a:t>
            </a:r>
            <a:r>
              <a:rPr lang="en-GB" sz="2000" dirty="0" err="1"/>
              <a:t>differenze</a:t>
            </a:r>
            <a:r>
              <a:rPr lang="en-GB" sz="2000" dirty="0"/>
              <a:t> </a:t>
            </a:r>
            <a:r>
              <a:rPr lang="en-GB" sz="2000" dirty="0" err="1"/>
              <a:t>che</a:t>
            </a:r>
            <a:r>
              <a:rPr lang="en-GB" sz="2000" dirty="0"/>
              <a:t> </a:t>
            </a:r>
            <a:r>
              <a:rPr lang="en-GB" sz="2000" dirty="0" err="1"/>
              <a:t>compaiono</a:t>
            </a:r>
            <a:r>
              <a:rPr lang="en-GB" sz="2000" dirty="0"/>
              <a:t> </a:t>
            </a:r>
            <a:r>
              <a:rPr lang="en-GB" sz="2000" dirty="0" err="1"/>
              <a:t>nel</a:t>
            </a:r>
            <a:r>
              <a:rPr lang="en-GB" sz="2000" dirty="0"/>
              <a:t> </a:t>
            </a:r>
            <a:r>
              <a:rPr lang="en-GB" sz="2000" dirty="0" err="1"/>
              <a:t>fenomeno</a:t>
            </a:r>
            <a:r>
              <a:rPr lang="en-GB" sz="2000" dirty="0"/>
              <a:t> </a:t>
            </a:r>
            <a:r>
              <a:rPr lang="en-GB" sz="2000" dirty="0" err="1"/>
              <a:t>studiato</a:t>
            </a:r>
            <a:r>
              <a:rPr lang="en-GB" sz="2000" dirty="0"/>
              <a:t>.</a:t>
            </a:r>
            <a:endParaRPr lang="it-IT" sz="2000" dirty="0"/>
          </a:p>
        </p:txBody>
      </p:sp>
      <p:sp>
        <p:nvSpPr>
          <p:cNvPr id="124" name="Google Shape;124;p2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1487732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832475" y="126338"/>
            <a:ext cx="7951800" cy="7302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t>Il </a:t>
            </a:r>
            <a:r>
              <a:rPr lang="en-GB" dirty="0" err="1"/>
              <a:t>tipo</a:t>
            </a:r>
            <a:r>
              <a:rPr lang="en-GB" dirty="0"/>
              <a:t> </a:t>
            </a:r>
            <a:r>
              <a:rPr lang="en-GB" dirty="0" err="1"/>
              <a:t>ideale</a:t>
            </a:r>
            <a:r>
              <a:rPr lang="en-GB" dirty="0"/>
              <a:t> (o </a:t>
            </a:r>
            <a:r>
              <a:rPr lang="en-GB" dirty="0" err="1"/>
              <a:t>idealtipo</a:t>
            </a:r>
            <a:r>
              <a:rPr lang="en-GB" dirty="0"/>
              <a:t>)</a:t>
            </a:r>
          </a:p>
        </p:txBody>
      </p:sp>
      <p:sp>
        <p:nvSpPr>
          <p:cNvPr id="123" name="Google Shape;123;p20"/>
          <p:cNvSpPr txBox="1">
            <a:spLocks noGrp="1"/>
          </p:cNvSpPr>
          <p:nvPr>
            <p:ph type="body" idx="1"/>
          </p:nvPr>
        </p:nvSpPr>
        <p:spPr>
          <a:xfrm>
            <a:off x="753150" y="1200150"/>
            <a:ext cx="7637700" cy="3725700"/>
          </a:xfrm>
          <a:prstGeom prst="rect">
            <a:avLst/>
          </a:prstGeom>
        </p:spPr>
        <p:txBody>
          <a:bodyPr spcFirstLastPara="1" wrap="square" lIns="91425" tIns="91425" rIns="91425" bIns="91425" anchor="t" anchorCtr="0">
            <a:noAutofit/>
          </a:bodyPr>
          <a:lstStyle/>
          <a:p>
            <a:r>
              <a:rPr lang="en-GB" dirty="0"/>
              <a:t>Es. Dopo aver </a:t>
            </a:r>
            <a:r>
              <a:rPr lang="en-GB" dirty="0" err="1"/>
              <a:t>identificato</a:t>
            </a:r>
            <a:r>
              <a:rPr lang="en-GB" dirty="0"/>
              <a:t> il </a:t>
            </a:r>
            <a:r>
              <a:rPr lang="en-GB" dirty="0" err="1"/>
              <a:t>tipo</a:t>
            </a:r>
            <a:r>
              <a:rPr lang="en-GB" dirty="0"/>
              <a:t> </a:t>
            </a:r>
            <a:r>
              <a:rPr lang="en-GB" dirty="0" err="1"/>
              <a:t>ideale</a:t>
            </a:r>
            <a:r>
              <a:rPr lang="en-GB" dirty="0"/>
              <a:t> di </a:t>
            </a:r>
            <a:r>
              <a:rPr lang="en-GB" dirty="0" err="1"/>
              <a:t>capitalismo</a:t>
            </a:r>
            <a:r>
              <a:rPr lang="en-GB" dirty="0"/>
              <a:t> </a:t>
            </a:r>
            <a:r>
              <a:rPr lang="en-GB" dirty="0" err="1"/>
              <a:t>nella</a:t>
            </a:r>
            <a:r>
              <a:rPr lang="en-GB" dirty="0"/>
              <a:t> </a:t>
            </a:r>
            <a:r>
              <a:rPr lang="en-GB" dirty="0" err="1"/>
              <a:t>sua</a:t>
            </a:r>
            <a:r>
              <a:rPr lang="en-GB" dirty="0"/>
              <a:t> forma </a:t>
            </a:r>
            <a:r>
              <a:rPr lang="en-GB" dirty="0" err="1"/>
              <a:t>più</a:t>
            </a:r>
            <a:r>
              <a:rPr lang="en-GB" dirty="0"/>
              <a:t> </a:t>
            </a:r>
            <a:r>
              <a:rPr lang="en-GB" dirty="0" err="1"/>
              <a:t>generale</a:t>
            </a:r>
            <a:r>
              <a:rPr lang="en-GB" dirty="0"/>
              <a:t>, </a:t>
            </a:r>
            <a:r>
              <a:rPr lang="en-GB" dirty="0" err="1"/>
              <a:t>si</a:t>
            </a:r>
            <a:r>
              <a:rPr lang="en-GB" dirty="0"/>
              <a:t> pone il </a:t>
            </a:r>
            <a:r>
              <a:rPr lang="en-GB" dirty="0" err="1"/>
              <a:t>problema</a:t>
            </a:r>
            <a:r>
              <a:rPr lang="en-GB" dirty="0"/>
              <a:t> di </a:t>
            </a:r>
            <a:r>
              <a:rPr lang="en-GB" dirty="0" err="1"/>
              <a:t>individuare</a:t>
            </a:r>
            <a:r>
              <a:rPr lang="en-GB" dirty="0"/>
              <a:t> </a:t>
            </a:r>
            <a:r>
              <a:rPr lang="en-GB" dirty="0" err="1"/>
              <a:t>l’estrema</a:t>
            </a:r>
            <a:r>
              <a:rPr lang="en-GB" dirty="0"/>
              <a:t> </a:t>
            </a:r>
            <a:r>
              <a:rPr lang="en-GB" dirty="0" err="1"/>
              <a:t>varietà</a:t>
            </a:r>
            <a:r>
              <a:rPr lang="en-GB" dirty="0"/>
              <a:t> di </a:t>
            </a:r>
            <a:r>
              <a:rPr lang="en-GB" dirty="0" err="1"/>
              <a:t>forme</a:t>
            </a:r>
            <a:r>
              <a:rPr lang="en-GB" dirty="0"/>
              <a:t> </a:t>
            </a:r>
            <a:r>
              <a:rPr lang="en-GB" dirty="0" err="1"/>
              <a:t>che</a:t>
            </a:r>
            <a:r>
              <a:rPr lang="en-GB" dirty="0"/>
              <a:t> il </a:t>
            </a:r>
            <a:r>
              <a:rPr lang="en-GB" dirty="0" err="1"/>
              <a:t>capitalismo</a:t>
            </a:r>
            <a:r>
              <a:rPr lang="en-GB" dirty="0"/>
              <a:t> ha </a:t>
            </a:r>
            <a:r>
              <a:rPr lang="en-GB" dirty="0" err="1"/>
              <a:t>assunto</a:t>
            </a:r>
            <a:r>
              <a:rPr lang="en-GB" dirty="0"/>
              <a:t> in </a:t>
            </a:r>
            <a:r>
              <a:rPr lang="en-GB" dirty="0" err="1"/>
              <a:t>varie</a:t>
            </a:r>
            <a:r>
              <a:rPr lang="en-GB" dirty="0"/>
              <a:t> </a:t>
            </a:r>
            <a:r>
              <a:rPr lang="en-GB" dirty="0" err="1"/>
              <a:t>epoche</a:t>
            </a:r>
            <a:r>
              <a:rPr lang="en-GB" dirty="0"/>
              <a:t> </a:t>
            </a:r>
            <a:r>
              <a:rPr lang="en-GB" dirty="0" err="1"/>
              <a:t>storiche</a:t>
            </a:r>
            <a:r>
              <a:rPr lang="en-GB" dirty="0"/>
              <a:t> e </a:t>
            </a:r>
            <a:r>
              <a:rPr lang="en-GB" dirty="0" err="1"/>
              <a:t>vari</a:t>
            </a:r>
            <a:r>
              <a:rPr lang="en-GB" dirty="0"/>
              <a:t> </a:t>
            </a:r>
            <a:r>
              <a:rPr lang="en-GB" dirty="0" err="1"/>
              <a:t>luoghi</a:t>
            </a:r>
            <a:r>
              <a:rPr lang="en-GB" dirty="0"/>
              <a:t> </a:t>
            </a:r>
            <a:r>
              <a:rPr lang="en-GB" dirty="0" err="1"/>
              <a:t>geografici</a:t>
            </a:r>
            <a:r>
              <a:rPr lang="en-GB" dirty="0"/>
              <a:t>: dal </a:t>
            </a:r>
            <a:r>
              <a:rPr lang="en-GB" dirty="0" err="1"/>
              <a:t>capitalismo</a:t>
            </a:r>
            <a:r>
              <a:rPr lang="en-GB" dirty="0"/>
              <a:t> mercantile a </a:t>
            </a:r>
            <a:r>
              <a:rPr lang="en-GB" dirty="0" err="1"/>
              <a:t>quello</a:t>
            </a:r>
            <a:r>
              <a:rPr lang="en-GB" dirty="0"/>
              <a:t> </a:t>
            </a:r>
            <a:r>
              <a:rPr lang="en-GB" dirty="0" err="1"/>
              <a:t>industriale</a:t>
            </a:r>
            <a:r>
              <a:rPr lang="en-GB" dirty="0"/>
              <a:t>, dal </a:t>
            </a:r>
            <a:r>
              <a:rPr lang="en-GB" dirty="0" err="1"/>
              <a:t>capitalismo</a:t>
            </a:r>
            <a:r>
              <a:rPr lang="en-GB" dirty="0"/>
              <a:t> </a:t>
            </a:r>
            <a:r>
              <a:rPr lang="en-GB" dirty="0" err="1"/>
              <a:t>concorrenziale</a:t>
            </a:r>
            <a:r>
              <a:rPr lang="en-GB" dirty="0"/>
              <a:t> a </a:t>
            </a:r>
            <a:r>
              <a:rPr lang="en-GB" dirty="0" err="1"/>
              <a:t>quello</a:t>
            </a:r>
            <a:r>
              <a:rPr lang="en-GB" dirty="0"/>
              <a:t> </a:t>
            </a:r>
            <a:r>
              <a:rPr lang="en-GB" dirty="0" err="1"/>
              <a:t>monopolistico</a:t>
            </a:r>
            <a:r>
              <a:rPr lang="en-GB" dirty="0"/>
              <a:t>, dal </a:t>
            </a:r>
            <a:r>
              <a:rPr lang="en-GB" dirty="0" err="1"/>
              <a:t>capitalismo</a:t>
            </a:r>
            <a:r>
              <a:rPr lang="en-GB" dirty="0"/>
              <a:t> </a:t>
            </a:r>
            <a:r>
              <a:rPr lang="en-GB" dirty="0" err="1"/>
              <a:t>liberista</a:t>
            </a:r>
            <a:r>
              <a:rPr lang="en-GB" dirty="0"/>
              <a:t> puro a </a:t>
            </a:r>
            <a:r>
              <a:rPr lang="en-GB" dirty="0" err="1"/>
              <a:t>quello</a:t>
            </a:r>
            <a:r>
              <a:rPr lang="en-GB" dirty="0"/>
              <a:t> </a:t>
            </a:r>
            <a:r>
              <a:rPr lang="en-GB" dirty="0" err="1"/>
              <a:t>corretto</a:t>
            </a:r>
            <a:r>
              <a:rPr lang="en-GB" dirty="0"/>
              <a:t> da </a:t>
            </a:r>
            <a:r>
              <a:rPr lang="en-GB" dirty="0" err="1"/>
              <a:t>interventi</a:t>
            </a:r>
            <a:r>
              <a:rPr lang="en-GB" dirty="0"/>
              <a:t> </a:t>
            </a:r>
            <a:r>
              <a:rPr lang="en-GB" dirty="0" err="1"/>
              <a:t>statali</a:t>
            </a:r>
            <a:r>
              <a:rPr lang="en-GB" dirty="0"/>
              <a:t> e </a:t>
            </a:r>
            <a:r>
              <a:rPr lang="en-GB" dirty="0" err="1"/>
              <a:t>così</a:t>
            </a:r>
            <a:r>
              <a:rPr lang="en-GB" dirty="0"/>
              <a:t> via.</a:t>
            </a:r>
            <a:endParaRPr lang="it-IT" sz="2200" dirty="0"/>
          </a:p>
        </p:txBody>
      </p:sp>
      <p:sp>
        <p:nvSpPr>
          <p:cNvPr id="124" name="Google Shape;124;p2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3814853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832475" y="126338"/>
            <a:ext cx="7951800" cy="7302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t>Il </a:t>
            </a:r>
            <a:r>
              <a:rPr lang="en-GB" dirty="0" err="1"/>
              <a:t>tipo</a:t>
            </a:r>
            <a:r>
              <a:rPr lang="en-GB" dirty="0"/>
              <a:t> </a:t>
            </a:r>
            <a:r>
              <a:rPr lang="en-GB" dirty="0" err="1"/>
              <a:t>ideale</a:t>
            </a:r>
            <a:r>
              <a:rPr lang="en-GB" dirty="0"/>
              <a:t> (o </a:t>
            </a:r>
            <a:r>
              <a:rPr lang="en-GB" dirty="0" err="1"/>
              <a:t>idealtipo</a:t>
            </a:r>
            <a:r>
              <a:rPr lang="en-GB" dirty="0"/>
              <a:t>)</a:t>
            </a:r>
          </a:p>
        </p:txBody>
      </p:sp>
      <p:sp>
        <p:nvSpPr>
          <p:cNvPr id="123" name="Google Shape;123;p20"/>
          <p:cNvSpPr txBox="1">
            <a:spLocks noGrp="1"/>
          </p:cNvSpPr>
          <p:nvPr>
            <p:ph type="body" idx="1"/>
          </p:nvPr>
        </p:nvSpPr>
        <p:spPr>
          <a:xfrm>
            <a:off x="753150" y="1200150"/>
            <a:ext cx="7637700" cy="3725700"/>
          </a:xfrm>
          <a:prstGeom prst="rect">
            <a:avLst/>
          </a:prstGeom>
        </p:spPr>
        <p:txBody>
          <a:bodyPr spcFirstLastPara="1" wrap="square" lIns="91425" tIns="91425" rIns="91425" bIns="91425" anchor="t" anchorCtr="0">
            <a:noAutofit/>
          </a:bodyPr>
          <a:lstStyle/>
          <a:p>
            <a:r>
              <a:rPr lang="en-GB" dirty="0"/>
              <a:t>non </a:t>
            </a:r>
            <a:r>
              <a:rPr lang="en-GB" dirty="0" err="1"/>
              <a:t>nasce</a:t>
            </a:r>
            <a:r>
              <a:rPr lang="en-GB" dirty="0"/>
              <a:t> da </a:t>
            </a:r>
            <a:r>
              <a:rPr lang="en-GB" dirty="0" err="1"/>
              <a:t>medie</a:t>
            </a:r>
            <a:r>
              <a:rPr lang="en-GB" dirty="0"/>
              <a:t> </a:t>
            </a:r>
            <a:r>
              <a:rPr lang="en-GB" dirty="0" err="1"/>
              <a:t>statistiche</a:t>
            </a:r>
            <a:r>
              <a:rPr lang="en-GB" dirty="0"/>
              <a:t> ma </a:t>
            </a:r>
            <a:r>
              <a:rPr lang="en-GB" dirty="0" err="1"/>
              <a:t>è</a:t>
            </a:r>
            <a:r>
              <a:rPr lang="en-GB" dirty="0"/>
              <a:t> un </a:t>
            </a:r>
            <a:r>
              <a:rPr lang="en-GB" dirty="0" err="1"/>
              <a:t>concetto</a:t>
            </a:r>
            <a:r>
              <a:rPr lang="en-GB" dirty="0"/>
              <a:t> </a:t>
            </a:r>
            <a:r>
              <a:rPr lang="en-GB" dirty="0" err="1"/>
              <a:t>qualitativo</a:t>
            </a:r>
            <a:r>
              <a:rPr lang="en-GB" dirty="0"/>
              <a:t> </a:t>
            </a:r>
            <a:r>
              <a:rPr lang="en-GB" dirty="0" err="1"/>
              <a:t>costruito</a:t>
            </a:r>
            <a:r>
              <a:rPr lang="en-GB" dirty="0"/>
              <a:t> </a:t>
            </a:r>
            <a:r>
              <a:rPr lang="en-GB" dirty="0" err="1"/>
              <a:t>selezionando</a:t>
            </a:r>
            <a:r>
              <a:rPr lang="en-GB" dirty="0"/>
              <a:t> e </a:t>
            </a:r>
            <a:r>
              <a:rPr lang="en-GB" dirty="0" err="1"/>
              <a:t>accentuando</a:t>
            </a:r>
            <a:r>
              <a:rPr lang="en-GB" dirty="0"/>
              <a:t> </a:t>
            </a:r>
            <a:r>
              <a:rPr lang="en-GB" dirty="0" err="1"/>
              <a:t>determinati</a:t>
            </a:r>
            <a:r>
              <a:rPr lang="en-GB" dirty="0"/>
              <a:t> </a:t>
            </a:r>
            <a:r>
              <a:rPr lang="en-GB" dirty="0" err="1"/>
              <a:t>aspetti</a:t>
            </a:r>
            <a:r>
              <a:rPr lang="en-GB" dirty="0"/>
              <a:t> </a:t>
            </a:r>
            <a:r>
              <a:rPr lang="en-GB" dirty="0" err="1"/>
              <a:t>della</a:t>
            </a:r>
            <a:r>
              <a:rPr lang="en-GB" dirty="0"/>
              <a:t> </a:t>
            </a:r>
            <a:r>
              <a:rPr lang="en-GB" dirty="0" err="1"/>
              <a:t>realtà</a:t>
            </a:r>
            <a:r>
              <a:rPr lang="en-GB" dirty="0"/>
              <a:t> </a:t>
            </a:r>
            <a:r>
              <a:rPr lang="en-GB" dirty="0" err="1"/>
              <a:t>osservata</a:t>
            </a:r>
            <a:r>
              <a:rPr lang="en-GB" dirty="0"/>
              <a:t>. </a:t>
            </a:r>
          </a:p>
          <a:p>
            <a:r>
              <a:rPr lang="en-GB" dirty="0"/>
              <a:t>Ne </a:t>
            </a:r>
            <a:r>
              <a:rPr lang="en-GB" dirty="0" err="1"/>
              <a:t>consegue</a:t>
            </a:r>
            <a:r>
              <a:rPr lang="en-GB" dirty="0"/>
              <a:t> </a:t>
            </a:r>
            <a:r>
              <a:rPr lang="en-GB" dirty="0" err="1"/>
              <a:t>che</a:t>
            </a:r>
            <a:r>
              <a:rPr lang="en-GB" dirty="0"/>
              <a:t> la </a:t>
            </a:r>
            <a:r>
              <a:rPr lang="en-GB" dirty="0" err="1"/>
              <a:t>capacità</a:t>
            </a:r>
            <a:r>
              <a:rPr lang="en-GB" dirty="0"/>
              <a:t> </a:t>
            </a:r>
            <a:r>
              <a:rPr lang="en-GB" dirty="0" err="1"/>
              <a:t>euristica</a:t>
            </a:r>
            <a:r>
              <a:rPr lang="en-GB" dirty="0"/>
              <a:t> (dal </a:t>
            </a:r>
            <a:r>
              <a:rPr lang="en-GB" dirty="0" err="1"/>
              <a:t>greco</a:t>
            </a:r>
            <a:r>
              <a:rPr lang="en-GB" dirty="0"/>
              <a:t> antico </a:t>
            </a:r>
            <a:r>
              <a:rPr lang="en-GB" i="1" dirty="0" err="1"/>
              <a:t>eurisco</a:t>
            </a:r>
            <a:r>
              <a:rPr lang="en-GB" dirty="0"/>
              <a:t>, </a:t>
            </a:r>
            <a:r>
              <a:rPr lang="en-GB" dirty="0" err="1"/>
              <a:t>ricerco</a:t>
            </a:r>
            <a:r>
              <a:rPr lang="en-GB" dirty="0"/>
              <a:t>: </a:t>
            </a:r>
            <a:r>
              <a:rPr lang="en-GB" dirty="0" err="1"/>
              <a:t>aggettivo</a:t>
            </a:r>
            <a:r>
              <a:rPr lang="en-GB" dirty="0"/>
              <a:t> </a:t>
            </a:r>
            <a:r>
              <a:rPr lang="en-GB" dirty="0" err="1"/>
              <a:t>che</a:t>
            </a:r>
            <a:r>
              <a:rPr lang="en-GB" dirty="0"/>
              <a:t> </a:t>
            </a:r>
            <a:r>
              <a:rPr lang="en-GB" dirty="0" err="1"/>
              <a:t>denota</a:t>
            </a:r>
            <a:r>
              <a:rPr lang="en-GB" dirty="0"/>
              <a:t> </a:t>
            </a:r>
            <a:r>
              <a:rPr lang="en-GB" dirty="0" err="1"/>
              <a:t>tutto</a:t>
            </a:r>
            <a:r>
              <a:rPr lang="en-GB" dirty="0"/>
              <a:t> </a:t>
            </a:r>
            <a:r>
              <a:rPr lang="en-GB" dirty="0" err="1"/>
              <a:t>ciò</a:t>
            </a:r>
            <a:r>
              <a:rPr lang="en-GB" dirty="0"/>
              <a:t> </a:t>
            </a:r>
            <a:r>
              <a:rPr lang="en-GB" dirty="0" err="1"/>
              <a:t>che</a:t>
            </a:r>
            <a:r>
              <a:rPr lang="en-GB" dirty="0"/>
              <a:t> ha a </a:t>
            </a:r>
            <a:r>
              <a:rPr lang="en-GB" dirty="0" err="1"/>
              <a:t>che</a:t>
            </a:r>
            <a:r>
              <a:rPr lang="en-GB" dirty="0"/>
              <a:t> fare con la </a:t>
            </a:r>
            <a:r>
              <a:rPr lang="en-GB" dirty="0" err="1"/>
              <a:t>ricerca</a:t>
            </a:r>
            <a:r>
              <a:rPr lang="en-GB" dirty="0"/>
              <a:t>) di un </a:t>
            </a:r>
            <a:r>
              <a:rPr lang="en-GB" dirty="0" err="1"/>
              <a:t>tipo</a:t>
            </a:r>
            <a:r>
              <a:rPr lang="en-GB" dirty="0"/>
              <a:t> </a:t>
            </a:r>
            <a:r>
              <a:rPr lang="en-GB" dirty="0" err="1"/>
              <a:t>ideale</a:t>
            </a:r>
            <a:r>
              <a:rPr lang="en-GB" dirty="0"/>
              <a:t> </a:t>
            </a:r>
            <a:r>
              <a:rPr lang="en-GB" dirty="0" err="1"/>
              <a:t>dipende</a:t>
            </a:r>
            <a:r>
              <a:rPr lang="en-GB" dirty="0"/>
              <a:t> </a:t>
            </a:r>
            <a:r>
              <a:rPr lang="en-GB" dirty="0" err="1"/>
              <a:t>unicamente</a:t>
            </a:r>
            <a:r>
              <a:rPr lang="en-GB" dirty="0"/>
              <a:t> </a:t>
            </a:r>
            <a:r>
              <a:rPr lang="en-GB" dirty="0" err="1"/>
              <a:t>dalla</a:t>
            </a:r>
            <a:r>
              <a:rPr lang="en-GB" dirty="0"/>
              <a:t> bravura del </a:t>
            </a:r>
            <a:r>
              <a:rPr lang="en-GB" dirty="0" err="1"/>
              <a:t>ricercatore</a:t>
            </a:r>
            <a:r>
              <a:rPr lang="en-GB" dirty="0"/>
              <a:t>.</a:t>
            </a:r>
            <a:endParaRPr lang="it-IT" sz="2200" dirty="0"/>
          </a:p>
        </p:txBody>
      </p:sp>
      <p:sp>
        <p:nvSpPr>
          <p:cNvPr id="124" name="Google Shape;124;p2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888315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832475" y="126338"/>
            <a:ext cx="7951800" cy="7302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t>Il </a:t>
            </a:r>
            <a:r>
              <a:rPr lang="en-GB" dirty="0" err="1"/>
              <a:t>tipo</a:t>
            </a:r>
            <a:r>
              <a:rPr lang="en-GB" dirty="0"/>
              <a:t> </a:t>
            </a:r>
            <a:r>
              <a:rPr lang="en-GB" dirty="0" err="1"/>
              <a:t>ideale</a:t>
            </a:r>
            <a:r>
              <a:rPr lang="en-GB" dirty="0"/>
              <a:t> (o </a:t>
            </a:r>
            <a:r>
              <a:rPr lang="en-GB" dirty="0" err="1"/>
              <a:t>idealtipo</a:t>
            </a:r>
            <a:r>
              <a:rPr lang="en-GB" dirty="0"/>
              <a:t>)</a:t>
            </a:r>
          </a:p>
        </p:txBody>
      </p:sp>
      <p:sp>
        <p:nvSpPr>
          <p:cNvPr id="123" name="Google Shape;123;p20"/>
          <p:cNvSpPr txBox="1">
            <a:spLocks noGrp="1"/>
          </p:cNvSpPr>
          <p:nvPr>
            <p:ph type="body" idx="1"/>
          </p:nvPr>
        </p:nvSpPr>
        <p:spPr>
          <a:xfrm>
            <a:off x="753150" y="1200150"/>
            <a:ext cx="7637700" cy="3725700"/>
          </a:xfrm>
          <a:prstGeom prst="rect">
            <a:avLst/>
          </a:prstGeom>
        </p:spPr>
        <p:txBody>
          <a:bodyPr spcFirstLastPara="1" wrap="square" lIns="91425" tIns="91425" rIns="91425" bIns="91425" anchor="t" anchorCtr="0">
            <a:noAutofit/>
          </a:bodyPr>
          <a:lstStyle/>
          <a:p>
            <a:r>
              <a:rPr lang="en-GB" sz="2200" dirty="0"/>
              <a:t>non </a:t>
            </a:r>
            <a:r>
              <a:rPr lang="en-GB" sz="2200" dirty="0" err="1"/>
              <a:t>è</a:t>
            </a:r>
            <a:r>
              <a:rPr lang="en-GB" sz="2200" dirty="0"/>
              <a:t> un </a:t>
            </a:r>
            <a:r>
              <a:rPr lang="en-GB" sz="2200" dirty="0" err="1"/>
              <a:t>modello</a:t>
            </a:r>
            <a:r>
              <a:rPr lang="en-GB" sz="2200" dirty="0"/>
              <a:t> morale di </a:t>
            </a:r>
            <a:r>
              <a:rPr lang="en-GB" sz="2200" dirty="0" err="1"/>
              <a:t>condotta</a:t>
            </a:r>
            <a:r>
              <a:rPr lang="en-GB" sz="2200" dirty="0"/>
              <a:t> e non indica </a:t>
            </a:r>
            <a:r>
              <a:rPr lang="en-GB" sz="2200" dirty="0" err="1"/>
              <a:t>qualcosa</a:t>
            </a:r>
            <a:r>
              <a:rPr lang="en-GB" sz="2200" dirty="0"/>
              <a:t> </a:t>
            </a:r>
            <a:r>
              <a:rPr lang="en-GB" sz="2200" dirty="0" err="1"/>
              <a:t>che</a:t>
            </a:r>
            <a:r>
              <a:rPr lang="en-GB" sz="2200" dirty="0"/>
              <a:t> </a:t>
            </a:r>
            <a:r>
              <a:rPr lang="en-GB" sz="2200" dirty="0" err="1"/>
              <a:t>si</a:t>
            </a:r>
            <a:r>
              <a:rPr lang="en-GB" sz="2200" dirty="0"/>
              <a:t> </a:t>
            </a:r>
            <a:r>
              <a:rPr lang="en-GB" sz="2200" dirty="0" err="1"/>
              <a:t>possa</a:t>
            </a:r>
            <a:r>
              <a:rPr lang="en-GB" sz="2200" dirty="0"/>
              <a:t> </a:t>
            </a:r>
            <a:r>
              <a:rPr lang="en-GB" sz="2200" dirty="0" err="1"/>
              <a:t>desiderare</a:t>
            </a:r>
            <a:r>
              <a:rPr lang="en-GB" sz="2200" dirty="0"/>
              <a:t>. Non </a:t>
            </a:r>
            <a:r>
              <a:rPr lang="en-GB" sz="2200" dirty="0" err="1"/>
              <a:t>bisogna</a:t>
            </a:r>
            <a:r>
              <a:rPr lang="en-GB" sz="2200" dirty="0"/>
              <a:t> </a:t>
            </a:r>
            <a:r>
              <a:rPr lang="en-GB" sz="2200" dirty="0" err="1"/>
              <a:t>confondere</a:t>
            </a:r>
            <a:r>
              <a:rPr lang="en-GB" sz="2200" dirty="0"/>
              <a:t> un </a:t>
            </a:r>
            <a:r>
              <a:rPr lang="en-GB" sz="2200" dirty="0" err="1"/>
              <a:t>ideale</a:t>
            </a:r>
            <a:r>
              <a:rPr lang="en-GB" sz="2200" dirty="0"/>
              <a:t> </a:t>
            </a:r>
            <a:r>
              <a:rPr lang="en-GB" sz="2200" dirty="0" err="1"/>
              <a:t>etico</a:t>
            </a:r>
            <a:r>
              <a:rPr lang="en-GB" sz="2200" dirty="0"/>
              <a:t> con un </a:t>
            </a:r>
            <a:r>
              <a:rPr lang="en-GB" sz="2200" dirty="0" err="1"/>
              <a:t>modello</a:t>
            </a:r>
            <a:r>
              <a:rPr lang="en-GB" sz="2200" dirty="0"/>
              <a:t> </a:t>
            </a:r>
            <a:r>
              <a:rPr lang="en-GB" sz="2200" dirty="0" err="1"/>
              <a:t>ideale</a:t>
            </a:r>
            <a:r>
              <a:rPr lang="en-GB" sz="2200" dirty="0"/>
              <a:t> utile in una </a:t>
            </a:r>
            <a:r>
              <a:rPr lang="en-GB" sz="2200" dirty="0" err="1"/>
              <a:t>ricerca</a:t>
            </a:r>
            <a:r>
              <a:rPr lang="en-GB" sz="2200" dirty="0"/>
              <a:t>. Scrive Weber [1958, 119]: «Un </a:t>
            </a:r>
            <a:r>
              <a:rPr lang="en-GB" sz="2200" dirty="0" err="1"/>
              <a:t>tipo</a:t>
            </a:r>
            <a:r>
              <a:rPr lang="en-GB" sz="2200" dirty="0"/>
              <a:t> </a:t>
            </a:r>
            <a:r>
              <a:rPr lang="en-GB" sz="2200" dirty="0" err="1"/>
              <a:t>ideale</a:t>
            </a:r>
            <a:r>
              <a:rPr lang="en-GB" sz="2200" dirty="0"/>
              <a:t> non ha </a:t>
            </a:r>
            <a:r>
              <a:rPr lang="en-GB" sz="2200" dirty="0" err="1"/>
              <a:t>nulla</a:t>
            </a:r>
            <a:r>
              <a:rPr lang="en-GB" sz="2200" dirty="0"/>
              <a:t> a </a:t>
            </a:r>
            <a:r>
              <a:rPr lang="en-GB" sz="2200" dirty="0" err="1"/>
              <a:t>che</a:t>
            </a:r>
            <a:r>
              <a:rPr lang="en-GB" sz="2200" dirty="0"/>
              <a:t> fare con una </a:t>
            </a:r>
            <a:r>
              <a:rPr lang="en-GB" sz="2200" dirty="0" err="1"/>
              <a:t>perfezione</a:t>
            </a:r>
            <a:r>
              <a:rPr lang="en-GB" sz="2200" dirty="0"/>
              <a:t> </a:t>
            </a:r>
            <a:r>
              <a:rPr lang="en-GB" sz="2200" dirty="0" err="1"/>
              <a:t>che</a:t>
            </a:r>
            <a:r>
              <a:rPr lang="en-GB" sz="2200" dirty="0"/>
              <a:t> non </a:t>
            </a:r>
            <a:r>
              <a:rPr lang="en-GB" sz="2200" dirty="0" err="1"/>
              <a:t>sia</a:t>
            </a:r>
            <a:r>
              <a:rPr lang="en-GB" sz="2200" dirty="0"/>
              <a:t> </a:t>
            </a:r>
            <a:r>
              <a:rPr lang="en-GB" sz="2200" dirty="0" err="1"/>
              <a:t>puramente</a:t>
            </a:r>
            <a:r>
              <a:rPr lang="en-GB" sz="2200" dirty="0"/>
              <a:t> </a:t>
            </a:r>
            <a:r>
              <a:rPr lang="en-GB" sz="2200" dirty="0" err="1"/>
              <a:t>logica</a:t>
            </a:r>
            <a:r>
              <a:rPr lang="en-GB" sz="2200" dirty="0"/>
              <a:t>. Vi </a:t>
            </a:r>
            <a:r>
              <a:rPr lang="en-GB" sz="2200" dirty="0" err="1"/>
              <a:t>sono</a:t>
            </a:r>
            <a:r>
              <a:rPr lang="en-GB" sz="2200" dirty="0"/>
              <a:t> tipi </a:t>
            </a:r>
            <a:r>
              <a:rPr lang="en-GB" sz="2200" dirty="0" err="1"/>
              <a:t>ideali</a:t>
            </a:r>
            <a:r>
              <a:rPr lang="en-GB" sz="2200" dirty="0"/>
              <a:t> tanto di </a:t>
            </a:r>
            <a:r>
              <a:rPr lang="en-GB" sz="2200" dirty="0" err="1"/>
              <a:t>bordelli</a:t>
            </a:r>
            <a:r>
              <a:rPr lang="en-GB" sz="2200" dirty="0"/>
              <a:t> </a:t>
            </a:r>
            <a:r>
              <a:rPr lang="en-GB" sz="2200" dirty="0" err="1"/>
              <a:t>quanto</a:t>
            </a:r>
            <a:r>
              <a:rPr lang="en-GB" sz="2200" dirty="0"/>
              <a:t> di </a:t>
            </a:r>
            <a:r>
              <a:rPr lang="en-GB" sz="2200" dirty="0" err="1"/>
              <a:t>religioni</a:t>
            </a:r>
            <a:r>
              <a:rPr lang="en-GB" sz="2200" dirty="0"/>
              <a:t>».</a:t>
            </a:r>
          </a:p>
          <a:p>
            <a:r>
              <a:rPr lang="en-GB" sz="2200" dirty="0"/>
              <a:t>Vi </a:t>
            </a:r>
            <a:r>
              <a:rPr lang="en-GB" sz="2200" dirty="0" err="1"/>
              <a:t>può</a:t>
            </a:r>
            <a:r>
              <a:rPr lang="en-GB" sz="2200" dirty="0"/>
              <a:t> </a:t>
            </a:r>
            <a:r>
              <a:rPr lang="en-GB" sz="2200" dirty="0" err="1"/>
              <a:t>essere</a:t>
            </a:r>
            <a:r>
              <a:rPr lang="en-GB" sz="2200" dirty="0"/>
              <a:t> il </a:t>
            </a:r>
            <a:r>
              <a:rPr lang="en-GB" sz="2200" dirty="0" err="1"/>
              <a:t>tipo</a:t>
            </a:r>
            <a:r>
              <a:rPr lang="en-GB" sz="2200" dirty="0"/>
              <a:t> </a:t>
            </a:r>
            <a:r>
              <a:rPr lang="en-GB" sz="2200" dirty="0" err="1"/>
              <a:t>ideale</a:t>
            </a:r>
            <a:r>
              <a:rPr lang="en-GB" sz="2200" dirty="0"/>
              <a:t> </a:t>
            </a:r>
            <a:r>
              <a:rPr lang="en-GB" sz="2200" dirty="0" err="1"/>
              <a:t>della</a:t>
            </a:r>
            <a:r>
              <a:rPr lang="en-GB" sz="2200" dirty="0"/>
              <a:t> mafia come di un </a:t>
            </a:r>
            <a:r>
              <a:rPr lang="en-GB" sz="2200" dirty="0" err="1"/>
              <a:t>convento</a:t>
            </a:r>
            <a:r>
              <a:rPr lang="en-GB" sz="2200" dirty="0"/>
              <a:t> </a:t>
            </a:r>
            <a:r>
              <a:rPr lang="en-GB" sz="2200" dirty="0" err="1"/>
              <a:t>benedettino</a:t>
            </a:r>
            <a:r>
              <a:rPr lang="en-GB" sz="2200" dirty="0"/>
              <a:t>, il </a:t>
            </a:r>
            <a:r>
              <a:rPr lang="en-GB" sz="2200" dirty="0" err="1"/>
              <a:t>tipo</a:t>
            </a:r>
            <a:r>
              <a:rPr lang="en-GB" sz="2200" dirty="0"/>
              <a:t> </a:t>
            </a:r>
            <a:r>
              <a:rPr lang="en-GB" sz="2200" dirty="0" err="1"/>
              <a:t>ideale</a:t>
            </a:r>
            <a:r>
              <a:rPr lang="en-GB" sz="2200" dirty="0"/>
              <a:t> di un </a:t>
            </a:r>
            <a:r>
              <a:rPr lang="en-GB" sz="2200" dirty="0" err="1"/>
              <a:t>colpo</a:t>
            </a:r>
            <a:r>
              <a:rPr lang="en-GB" sz="2200" dirty="0"/>
              <a:t> di </a:t>
            </a:r>
            <a:r>
              <a:rPr lang="en-GB" sz="2200" dirty="0" err="1"/>
              <a:t>stato</a:t>
            </a:r>
            <a:r>
              <a:rPr lang="en-GB" sz="2200" dirty="0"/>
              <a:t> come di una </a:t>
            </a:r>
            <a:r>
              <a:rPr lang="en-GB" sz="2200" dirty="0" err="1"/>
              <a:t>speculazione</a:t>
            </a:r>
            <a:r>
              <a:rPr lang="en-GB" sz="2200" dirty="0"/>
              <a:t> </a:t>
            </a:r>
            <a:r>
              <a:rPr lang="en-GB" sz="2200" dirty="0" err="1"/>
              <a:t>finanziaria</a:t>
            </a:r>
            <a:r>
              <a:rPr lang="en-GB" sz="2200" dirty="0"/>
              <a:t> </a:t>
            </a:r>
            <a:r>
              <a:rPr lang="en-GB" sz="2200" dirty="0" err="1"/>
              <a:t>alla</a:t>
            </a:r>
            <a:r>
              <a:rPr lang="en-GB" sz="2200" dirty="0"/>
              <a:t> </a:t>
            </a:r>
            <a:r>
              <a:rPr lang="en-GB" sz="2200" dirty="0" err="1"/>
              <a:t>borsa</a:t>
            </a:r>
            <a:r>
              <a:rPr lang="en-GB" sz="2200" dirty="0"/>
              <a:t> </a:t>
            </a:r>
            <a:r>
              <a:rPr lang="en-GB" sz="2200" dirty="0" err="1"/>
              <a:t>valori</a:t>
            </a:r>
            <a:r>
              <a:rPr lang="en-GB" sz="2200" dirty="0"/>
              <a:t>.</a:t>
            </a:r>
          </a:p>
        </p:txBody>
      </p:sp>
      <p:sp>
        <p:nvSpPr>
          <p:cNvPr id="124" name="Google Shape;124;p2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163699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832475" y="126338"/>
            <a:ext cx="7951800" cy="7302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t>Es. di </a:t>
            </a:r>
            <a:r>
              <a:rPr lang="en-GB" dirty="0" err="1"/>
              <a:t>idealtipo</a:t>
            </a:r>
            <a:r>
              <a:rPr lang="en-GB" dirty="0"/>
              <a:t>: </a:t>
            </a:r>
            <a:r>
              <a:rPr lang="en-GB" dirty="0" err="1"/>
              <a:t>democrazie</a:t>
            </a:r>
            <a:r>
              <a:rPr lang="en-GB" dirty="0"/>
              <a:t> </a:t>
            </a:r>
            <a:r>
              <a:rPr lang="en-GB" dirty="0" err="1"/>
              <a:t>consensuali</a:t>
            </a:r>
            <a:r>
              <a:rPr lang="en-GB" dirty="0"/>
              <a:t> vs  </a:t>
            </a:r>
            <a:r>
              <a:rPr lang="en-GB" dirty="0" err="1"/>
              <a:t>maggioritarie</a:t>
            </a:r>
            <a:endParaRPr lang="en-GB" dirty="0"/>
          </a:p>
        </p:txBody>
      </p:sp>
      <p:sp>
        <p:nvSpPr>
          <p:cNvPr id="123" name="Google Shape;123;p20"/>
          <p:cNvSpPr txBox="1">
            <a:spLocks noGrp="1"/>
          </p:cNvSpPr>
          <p:nvPr>
            <p:ph type="body" idx="1"/>
          </p:nvPr>
        </p:nvSpPr>
        <p:spPr>
          <a:xfrm>
            <a:off x="1344672" y="2369483"/>
            <a:ext cx="6363411" cy="2556368"/>
          </a:xfrm>
          <a:prstGeom prst="rect">
            <a:avLst/>
          </a:prstGeom>
        </p:spPr>
        <p:txBody>
          <a:bodyPr spcFirstLastPara="1" wrap="square" lIns="91425" tIns="91425" rIns="91425" bIns="91425" anchor="t" anchorCtr="0">
            <a:noAutofit/>
          </a:bodyPr>
          <a:lstStyle/>
          <a:p>
            <a:endParaRPr lang="en-GB" sz="2200" dirty="0"/>
          </a:p>
        </p:txBody>
      </p:sp>
      <p:sp>
        <p:nvSpPr>
          <p:cNvPr id="124" name="Google Shape;124;p2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8</a:t>
            </a:fld>
            <a:endParaRPr/>
          </a:p>
        </p:txBody>
      </p:sp>
      <p:pic>
        <p:nvPicPr>
          <p:cNvPr id="1026" name="Picture 2" descr="The two-dimensional conceptual map of democracy | Download Scientific  Diagram">
            <a:extLst>
              <a:ext uri="{FF2B5EF4-FFF2-40B4-BE49-F238E27FC236}">
                <a16:creationId xmlns:a16="http://schemas.microsoft.com/office/drawing/2014/main" id="{F3C12092-F745-B944-8994-CA29E1D560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41" y="858151"/>
            <a:ext cx="4079017" cy="4285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00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ctrTitle"/>
          </p:nvPr>
        </p:nvSpPr>
        <p:spPr>
          <a:xfrm>
            <a:off x="665225" y="1513525"/>
            <a:ext cx="806618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t-IT" dirty="0">
                <a:solidFill>
                  <a:srgbClr val="2F3848"/>
                </a:solidFill>
              </a:rPr>
              <a:t>2.</a:t>
            </a:r>
          </a:p>
          <a:p>
            <a:pPr lvl="0"/>
            <a:r>
              <a:rPr lang="it-IT" dirty="0"/>
              <a:t>Populismo e tecnocrazia</a:t>
            </a:r>
          </a:p>
        </p:txBody>
      </p:sp>
      <p:sp>
        <p:nvSpPr>
          <p:cNvPr id="111" name="Google Shape;111;p18"/>
          <p:cNvSpPr txBox="1">
            <a:spLocks noGrp="1"/>
          </p:cNvSpPr>
          <p:nvPr>
            <p:ph type="subTitle" idx="1"/>
          </p:nvPr>
        </p:nvSpPr>
        <p:spPr>
          <a:xfrm>
            <a:off x="854250" y="2941700"/>
            <a:ext cx="4738500" cy="74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10975564"/>
      </p:ext>
    </p:extLst>
  </p:cSld>
  <p:clrMapOvr>
    <a:masterClrMapping/>
  </p:clrMapOvr>
</p:sld>
</file>

<file path=ppt/theme/theme1.xml><?xml version="1.0" encoding="utf-8"?>
<a:theme xmlns:a="http://schemas.openxmlformats.org/drawingml/2006/main" name="Benedick template">
  <a:themeElements>
    <a:clrScheme name="Custom 347">
      <a:dk1>
        <a:srgbClr val="2F3848"/>
      </a:dk1>
      <a:lt1>
        <a:srgbClr val="FFFFFF"/>
      </a:lt1>
      <a:dk2>
        <a:srgbClr val="6A717C"/>
      </a:dk2>
      <a:lt2>
        <a:srgbClr val="EFEFEF"/>
      </a:lt2>
      <a:accent1>
        <a:srgbClr val="00C5B9"/>
      </a:accent1>
      <a:accent2>
        <a:srgbClr val="6CF3CE"/>
      </a:accent2>
      <a:accent3>
        <a:srgbClr val="F05768"/>
      </a:accent3>
      <a:accent4>
        <a:srgbClr val="FD8E80"/>
      </a:accent4>
      <a:accent5>
        <a:srgbClr val="2F3848"/>
      </a:accent5>
      <a:accent6>
        <a:srgbClr val="6A717C"/>
      </a:accent6>
      <a:hlink>
        <a:srgbClr val="0097A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7451F492845C84DA18EFF9A188B9BAA" ma:contentTypeVersion="2" ma:contentTypeDescription="Creare un nuovo documento." ma:contentTypeScope="" ma:versionID="7d5b27d26330a23e44169b356011d918">
  <xsd:schema xmlns:xsd="http://www.w3.org/2001/XMLSchema" xmlns:xs="http://www.w3.org/2001/XMLSchema" xmlns:p="http://schemas.microsoft.com/office/2006/metadata/properties" xmlns:ns2="8f252208-b4f6-4f17-8deb-824ca8349c4a" targetNamespace="http://schemas.microsoft.com/office/2006/metadata/properties" ma:root="true" ma:fieldsID="a73c619b30d429bbfc542cc05785fc6d" ns2:_="">
    <xsd:import namespace="8f252208-b4f6-4f17-8deb-824ca8349c4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52208-b4f6-4f17-8deb-824ca8349c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AC0A162-6F24-4C83-A6E1-0A87A6872B58}"/>
</file>

<file path=customXml/itemProps2.xml><?xml version="1.0" encoding="utf-8"?>
<ds:datastoreItem xmlns:ds="http://schemas.openxmlformats.org/officeDocument/2006/customXml" ds:itemID="{8B009ECF-8E29-446D-82B5-7FFF9A5C4481}"/>
</file>

<file path=customXml/itemProps3.xml><?xml version="1.0" encoding="utf-8"?>
<ds:datastoreItem xmlns:ds="http://schemas.openxmlformats.org/officeDocument/2006/customXml" ds:itemID="{F1EF7123-BD35-4DF0-9B90-EE066B292014}"/>
</file>

<file path=docProps/app.xml><?xml version="1.0" encoding="utf-8"?>
<Properties xmlns="http://schemas.openxmlformats.org/officeDocument/2006/extended-properties" xmlns:vt="http://schemas.openxmlformats.org/officeDocument/2006/docPropsVTypes">
  <TotalTime>662</TotalTime>
  <Words>1339</Words>
  <Application>Microsoft Macintosh PowerPoint</Application>
  <PresentationFormat>On-screen Show (16:9)</PresentationFormat>
  <Paragraphs>63</Paragraphs>
  <Slides>18</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Times New Roman</vt:lpstr>
      <vt:lpstr>Source Sans Pro</vt:lpstr>
      <vt:lpstr>Arial</vt:lpstr>
      <vt:lpstr>Benedick template</vt:lpstr>
      <vt:lpstr>Tecnocrazia vs populismo</vt:lpstr>
      <vt:lpstr>1. Il concetto di tipo ideale (o idealtipo)</vt:lpstr>
      <vt:lpstr>Il tipo ideale (o idealtipo)</vt:lpstr>
      <vt:lpstr>Il tipo ideale (o idealtipo)</vt:lpstr>
      <vt:lpstr>Il tipo ideale (o idealtipo)</vt:lpstr>
      <vt:lpstr>Il tipo ideale (o idealtipo)</vt:lpstr>
      <vt:lpstr>Il tipo ideale (o idealtipo)</vt:lpstr>
      <vt:lpstr>Es. di idealtipo: democrazie consensuali vs  maggioritarie</vt:lpstr>
      <vt:lpstr>2. Populismo e tecnocrazia</vt:lpstr>
      <vt:lpstr>Cos’è il party government</vt:lpstr>
      <vt:lpstr>Cos’è il party government</vt:lpstr>
      <vt:lpstr>Cos’è il party government</vt:lpstr>
      <vt:lpstr>Che cos’è il populismo (definizione minima)</vt:lpstr>
      <vt:lpstr>Che cos’è il populismo (definizione minima)</vt:lpstr>
      <vt:lpstr>Che cos’è il populismo come idealtipo</vt:lpstr>
      <vt:lpstr>Che cos’è la tecnocrazia come idealtipo</vt:lpstr>
      <vt:lpstr>Che cos’è la tecnocrazia come idealtipo</vt:lpstr>
      <vt:lpstr>Populismo vs tecnocrazia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Scienza dell’Amministrazione Lezione introduttiva</dc:title>
  <cp:lastModifiedBy>Mattia Zulianello</cp:lastModifiedBy>
  <cp:revision>39</cp:revision>
  <dcterms:modified xsi:type="dcterms:W3CDTF">2021-10-21T10:14:16Z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0x01010097451F492845C84DA18EFF9A188B9BAA</vt:lpwstr>
  </property>
</Properties>
</file>