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7"/>
  </p:notesMasterIdLst>
  <p:sldIdLst>
    <p:sldId id="256" r:id="rId2"/>
    <p:sldId id="259" r:id="rId3"/>
    <p:sldId id="295" r:id="rId4"/>
    <p:sldId id="279" r:id="rId5"/>
    <p:sldId id="296" r:id="rId6"/>
  </p:sldIdLst>
  <p:sldSz cx="9144000" cy="5143500" type="screen16x9"/>
  <p:notesSz cx="6858000" cy="9144000"/>
  <p:embeddedFontLst>
    <p:embeddedFont>
      <p:font typeface="Source Sans Pro" panose="020B0503030403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B2AE32-5F83-4F36-B0C4-EC3A7E9488D7}">
  <a:tblStyle styleId="{5DB2AE32-5F83-4F36-B0C4-EC3A7E9488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07BAB3E-7E30-4776-B4C8-C32909BA5FB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2"/>
  </p:normalViewPr>
  <p:slideViewPr>
    <p:cSldViewPr snapToGrid="0" snapToObjects="1">
      <p:cViewPr varScale="1">
        <p:scale>
          <a:sx n="116" d="100"/>
          <a:sy n="116" d="100"/>
        </p:scale>
        <p:origin x="9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8819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308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855150" y="1151950"/>
            <a:ext cx="1433700" cy="944700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teal">
  <p:cSld name="TITLE_1">
    <p:bg>
      <p:bgPr>
        <a:solidFill>
          <a:schemeClr val="accen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6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32" name="Google Shape;32;p6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6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050" y="205988"/>
            <a:ext cx="7383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050" y="1200157"/>
            <a:ext cx="7383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▪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▫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Democrazia</a:t>
            </a:r>
            <a:r>
              <a:rPr lang="en" dirty="0"/>
              <a:t> e </a:t>
            </a:r>
            <a:r>
              <a:rPr lang="en" dirty="0" err="1"/>
              <a:t>politiche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2F3848"/>
                </a:solidFill>
              </a:rPr>
              <a:t>1. </a:t>
            </a:r>
            <a:r>
              <a:rPr lang="en" dirty="0" err="1">
                <a:solidFill>
                  <a:srgbClr val="2F3848"/>
                </a:solidFill>
              </a:rPr>
              <a:t>Democrazie</a:t>
            </a:r>
            <a:r>
              <a:rPr lang="en" dirty="0">
                <a:solidFill>
                  <a:srgbClr val="2F3848"/>
                </a:solidFill>
              </a:rPr>
              <a:t> e </a:t>
            </a:r>
            <a:r>
              <a:rPr lang="en" dirty="0" err="1">
                <a:solidFill>
                  <a:srgbClr val="2F3848"/>
                </a:solidFill>
              </a:rPr>
              <a:t>politiche</a:t>
            </a:r>
            <a:endParaRPr dirty="0">
              <a:solidFill>
                <a:srgbClr val="2F3848"/>
              </a:solidFill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8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Accountability, </a:t>
            </a:r>
            <a:r>
              <a:rPr lang="en" dirty="0" err="1"/>
              <a:t>responsibilit</a:t>
            </a:r>
            <a:r>
              <a:rPr lang="en-GB" dirty="0"/>
              <a:t>y</a:t>
            </a:r>
            <a:r>
              <a:rPr lang="en" dirty="0"/>
              <a:t>, responsiveness</a:t>
            </a:r>
            <a:endParaRPr dirty="0"/>
          </a:p>
        </p:txBody>
      </p:sp>
      <p:sp>
        <p:nvSpPr>
          <p:cNvPr id="334" name="Google Shape;334;p38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400" dirty="0" err="1"/>
              <a:t>Accountability</a:t>
            </a:r>
            <a:r>
              <a:rPr lang="it-IT" sz="2400" dirty="0"/>
              <a:t> = rendere conto, principio che evoca soprattutto il momento elettorale/procedurale e la capacità di «premiare» o «punire» i rappresentanti politici. </a:t>
            </a:r>
          </a:p>
          <a:p>
            <a:pPr marL="0" lvl="0" indent="0">
              <a:buNone/>
            </a:pPr>
            <a:r>
              <a:rPr lang="it-IT" dirty="0" err="1"/>
              <a:t>Responsibility</a:t>
            </a:r>
            <a:r>
              <a:rPr lang="it-IT" dirty="0"/>
              <a:t> = tener conto «dei bisogni di lungo periodo degli elettori e dei loro Paesi» e di richieste di «audience diverse da quella elettorale nazionale»[Bardi et al. 2014]</a:t>
            </a:r>
          </a:p>
          <a:p>
            <a:pPr marL="0" lvl="0" indent="0">
              <a:buNone/>
            </a:pPr>
            <a:r>
              <a:rPr lang="it-IT" sz="2400" dirty="0" err="1"/>
              <a:t>Responsiveness</a:t>
            </a:r>
            <a:r>
              <a:rPr lang="it-IT" sz="2400" dirty="0"/>
              <a:t> </a:t>
            </a:r>
            <a:r>
              <a:rPr lang="it-IT" dirty="0"/>
              <a:t>= agire ‘in modo simpatetico alle domande di breve periodo degli elettori, opinione pubblica, gruppi d’interesse e media [Bardi et al. 2014]</a:t>
            </a:r>
            <a:endParaRPr sz="2400" dirty="0"/>
          </a:p>
        </p:txBody>
      </p:sp>
      <p:sp>
        <p:nvSpPr>
          <p:cNvPr id="335" name="Google Shape;335;p3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576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8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Ionescu: </a:t>
            </a:r>
            <a:r>
              <a:rPr lang="en" dirty="0" err="1"/>
              <a:t>ingovernabilità</a:t>
            </a:r>
            <a:r>
              <a:rPr lang="en" dirty="0"/>
              <a:t> </a:t>
            </a:r>
            <a:r>
              <a:rPr lang="en" dirty="0" err="1"/>
              <a:t>degli</a:t>
            </a:r>
            <a:r>
              <a:rPr lang="en" dirty="0"/>
              <a:t> </a:t>
            </a:r>
            <a:r>
              <a:rPr lang="en" dirty="0" err="1"/>
              <a:t>stati</a:t>
            </a:r>
            <a:r>
              <a:rPr lang="en" dirty="0"/>
              <a:t> </a:t>
            </a:r>
            <a:r>
              <a:rPr lang="en" dirty="0" err="1"/>
              <a:t>industriali</a:t>
            </a:r>
            <a:endParaRPr dirty="0"/>
          </a:p>
        </p:txBody>
      </p:sp>
      <p:sp>
        <p:nvSpPr>
          <p:cNvPr id="334" name="Google Shape;334;p38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GB" sz="2200" dirty="0"/>
              <a:t>Due </a:t>
            </a:r>
            <a:r>
              <a:rPr lang="en-GB" sz="2200" dirty="0" err="1"/>
              <a:t>spinte</a:t>
            </a:r>
            <a:r>
              <a:rPr lang="en-GB" sz="2200" dirty="0"/>
              <a:t> </a:t>
            </a:r>
            <a:r>
              <a:rPr lang="en-GB" sz="2200" dirty="0" err="1"/>
              <a:t>centrifughe</a:t>
            </a:r>
            <a:r>
              <a:rPr lang="en-GB" sz="2200" dirty="0"/>
              <a:t> </a:t>
            </a:r>
            <a:r>
              <a:rPr lang="en-GB" sz="2200" dirty="0" err="1"/>
              <a:t>potenzialmente</a:t>
            </a:r>
            <a:r>
              <a:rPr lang="en-GB" sz="2200" dirty="0"/>
              <a:t> </a:t>
            </a:r>
            <a:r>
              <a:rPr lang="en-GB" sz="2200" dirty="0" err="1"/>
              <a:t>distruttive</a:t>
            </a:r>
            <a:r>
              <a:rPr lang="en-GB" sz="2200" dirty="0"/>
              <a:t>:</a:t>
            </a:r>
          </a:p>
          <a:p>
            <a:r>
              <a:rPr lang="en-GB" sz="2200" i="1" dirty="0" err="1"/>
              <a:t>dall’interno</a:t>
            </a:r>
            <a:r>
              <a:rPr lang="en-GB" sz="2200" dirty="0"/>
              <a:t>, </a:t>
            </a:r>
            <a:r>
              <a:rPr lang="en-GB" sz="2200" dirty="0" err="1"/>
              <a:t>agiscono</a:t>
            </a:r>
            <a:r>
              <a:rPr lang="en-GB" sz="2200" dirty="0"/>
              <a:t> le «</a:t>
            </a:r>
            <a:r>
              <a:rPr lang="en-GB" sz="2200" dirty="0" err="1"/>
              <a:t>corporazioni</a:t>
            </a:r>
            <a:r>
              <a:rPr lang="en-GB" sz="2200" dirty="0"/>
              <a:t>» (</a:t>
            </a:r>
            <a:r>
              <a:rPr lang="en-GB" sz="2200" dirty="0" err="1"/>
              <a:t>sindacati</a:t>
            </a:r>
            <a:r>
              <a:rPr lang="en-GB" sz="2200" dirty="0"/>
              <a:t>, </a:t>
            </a:r>
            <a:r>
              <a:rPr lang="en-GB" sz="2200" dirty="0" err="1"/>
              <a:t>unioni</a:t>
            </a:r>
            <a:r>
              <a:rPr lang="en-GB" sz="2200" dirty="0"/>
              <a:t> </a:t>
            </a:r>
            <a:r>
              <a:rPr lang="en-GB" sz="2200" dirty="0" err="1"/>
              <a:t>commerciali</a:t>
            </a:r>
            <a:r>
              <a:rPr lang="en-GB" sz="2200" dirty="0"/>
              <a:t> e </a:t>
            </a:r>
            <a:r>
              <a:rPr lang="en-GB" sz="2200" dirty="0" err="1"/>
              <a:t>industriali</a:t>
            </a:r>
            <a:r>
              <a:rPr lang="en-GB" sz="2200" dirty="0"/>
              <a:t>, </a:t>
            </a:r>
            <a:r>
              <a:rPr lang="en-GB" sz="2200" dirty="0" err="1"/>
              <a:t>multinazionali</a:t>
            </a:r>
            <a:r>
              <a:rPr lang="en-GB" sz="2200" dirty="0"/>
              <a:t> e </a:t>
            </a:r>
            <a:r>
              <a:rPr lang="en-GB" sz="2200" dirty="0" err="1"/>
              <a:t>grandi</a:t>
            </a:r>
            <a:r>
              <a:rPr lang="en-GB" sz="2200" dirty="0"/>
              <a:t> </a:t>
            </a:r>
            <a:r>
              <a:rPr lang="en-GB" sz="2200" dirty="0" err="1"/>
              <a:t>imprese</a:t>
            </a:r>
            <a:r>
              <a:rPr lang="en-GB" sz="2200" dirty="0"/>
              <a:t>, </a:t>
            </a:r>
            <a:r>
              <a:rPr lang="en-GB" sz="2200" dirty="0" err="1"/>
              <a:t>amministrazioni</a:t>
            </a:r>
            <a:r>
              <a:rPr lang="en-GB" sz="2200" dirty="0"/>
              <a:t> </a:t>
            </a:r>
            <a:r>
              <a:rPr lang="en-GB" sz="2200" dirty="0" err="1"/>
              <a:t>dei</a:t>
            </a:r>
            <a:r>
              <a:rPr lang="en-GB" sz="2200" dirty="0"/>
              <a:t> </a:t>
            </a:r>
            <a:r>
              <a:rPr lang="en-GB" sz="2200" dirty="0" err="1"/>
              <a:t>governi</a:t>
            </a:r>
            <a:r>
              <a:rPr lang="en-GB" sz="2200" dirty="0"/>
              <a:t> </a:t>
            </a:r>
            <a:r>
              <a:rPr lang="en-GB" sz="2200" dirty="0" err="1"/>
              <a:t>locali</a:t>
            </a:r>
            <a:r>
              <a:rPr lang="en-GB" sz="2200" dirty="0"/>
              <a:t> e </a:t>
            </a:r>
            <a:r>
              <a:rPr lang="en-GB" sz="2200" dirty="0" err="1"/>
              <a:t>regionali</a:t>
            </a:r>
            <a:r>
              <a:rPr lang="en-GB" sz="2200" dirty="0"/>
              <a:t>) </a:t>
            </a:r>
            <a:r>
              <a:rPr lang="en-GB" sz="2200" dirty="0" err="1"/>
              <a:t>che</a:t>
            </a:r>
            <a:r>
              <a:rPr lang="en-GB" sz="2200" dirty="0"/>
              <a:t> </a:t>
            </a:r>
            <a:r>
              <a:rPr lang="en-GB" sz="2200" dirty="0" err="1"/>
              <a:t>premono</a:t>
            </a:r>
            <a:r>
              <a:rPr lang="en-GB" sz="2200" dirty="0"/>
              <a:t> </a:t>
            </a:r>
            <a:r>
              <a:rPr lang="en-GB" sz="2200" dirty="0" err="1"/>
              <a:t>sulla</a:t>
            </a:r>
            <a:r>
              <a:rPr lang="en-GB" sz="2200" dirty="0"/>
              <a:t> </a:t>
            </a:r>
            <a:r>
              <a:rPr lang="en-GB" sz="2200" dirty="0" err="1"/>
              <a:t>classe</a:t>
            </a:r>
            <a:r>
              <a:rPr lang="en-GB" sz="2200" dirty="0"/>
              <a:t> di </a:t>
            </a:r>
            <a:r>
              <a:rPr lang="en-GB" sz="2200" dirty="0" err="1"/>
              <a:t>governo</a:t>
            </a:r>
            <a:r>
              <a:rPr lang="en-GB" sz="2200" dirty="0"/>
              <a:t> per </a:t>
            </a:r>
            <a:r>
              <a:rPr lang="en-GB" sz="2200" dirty="0" err="1"/>
              <a:t>difendere</a:t>
            </a:r>
            <a:r>
              <a:rPr lang="en-GB" sz="2200" dirty="0"/>
              <a:t> </a:t>
            </a:r>
            <a:r>
              <a:rPr lang="en-GB" sz="2200" dirty="0" err="1"/>
              <a:t>interessi</a:t>
            </a:r>
            <a:r>
              <a:rPr lang="en-GB" sz="2200" dirty="0"/>
              <a:t> </a:t>
            </a:r>
            <a:r>
              <a:rPr lang="en-GB" sz="2200" dirty="0" err="1"/>
              <a:t>specifici</a:t>
            </a:r>
            <a:r>
              <a:rPr lang="en-GB" sz="2200" dirty="0"/>
              <a:t>; </a:t>
            </a:r>
          </a:p>
          <a:p>
            <a:r>
              <a:rPr lang="en-GB" sz="2200" i="1" dirty="0" err="1"/>
              <a:t>dall’esterno</a:t>
            </a:r>
            <a:r>
              <a:rPr lang="en-GB" sz="2200" dirty="0"/>
              <a:t>, </a:t>
            </a:r>
            <a:r>
              <a:rPr lang="en-GB" sz="2200" dirty="0" err="1"/>
              <a:t>gli</a:t>
            </a:r>
            <a:r>
              <a:rPr lang="en-GB" sz="2200" dirty="0"/>
              <a:t> </a:t>
            </a:r>
            <a:r>
              <a:rPr lang="en-GB" sz="2200" dirty="0" err="1"/>
              <a:t>effetti</a:t>
            </a:r>
            <a:r>
              <a:rPr lang="en-GB" sz="2200" dirty="0"/>
              <a:t> </a:t>
            </a:r>
            <a:r>
              <a:rPr lang="en-GB" sz="2200" dirty="0" err="1"/>
              <a:t>dell’interdipendenza</a:t>
            </a:r>
            <a:r>
              <a:rPr lang="en-GB" sz="2200" dirty="0"/>
              <a:t> </a:t>
            </a:r>
            <a:r>
              <a:rPr lang="en-GB" sz="2200" dirty="0" err="1"/>
              <a:t>internazionale</a:t>
            </a:r>
            <a:r>
              <a:rPr lang="en-GB" sz="2200" dirty="0"/>
              <a:t> </a:t>
            </a:r>
            <a:r>
              <a:rPr lang="en-GB" sz="2200" dirty="0" err="1"/>
              <a:t>dei</a:t>
            </a:r>
            <a:r>
              <a:rPr lang="en-GB" sz="2200" dirty="0"/>
              <a:t> </a:t>
            </a:r>
            <a:r>
              <a:rPr lang="en-GB" sz="2200" dirty="0" err="1"/>
              <a:t>governi</a:t>
            </a:r>
            <a:r>
              <a:rPr lang="en-GB" sz="2200" dirty="0"/>
              <a:t> </a:t>
            </a:r>
            <a:r>
              <a:rPr lang="en-GB" sz="2200" dirty="0" err="1"/>
              <a:t>rappresentativi</a:t>
            </a:r>
            <a:r>
              <a:rPr lang="en-GB" sz="2200" dirty="0"/>
              <a:t>, causata </a:t>
            </a:r>
            <a:r>
              <a:rPr lang="en-GB" sz="2200" dirty="0" err="1"/>
              <a:t>dalla</a:t>
            </a:r>
            <a:r>
              <a:rPr lang="en-GB" sz="2200" dirty="0"/>
              <a:t> </a:t>
            </a:r>
            <a:r>
              <a:rPr lang="en-GB" sz="2200" dirty="0" err="1"/>
              <a:t>rivoluzione</a:t>
            </a:r>
            <a:r>
              <a:rPr lang="en-GB" sz="2200" dirty="0"/>
              <a:t> </a:t>
            </a:r>
            <a:r>
              <a:rPr lang="en-GB" sz="2200" dirty="0" err="1"/>
              <a:t>tecnologica</a:t>
            </a:r>
            <a:r>
              <a:rPr lang="en-GB" sz="2200" dirty="0"/>
              <a:t>, </a:t>
            </a:r>
            <a:r>
              <a:rPr lang="en-GB" sz="2200" dirty="0" err="1"/>
              <a:t>pongono</a:t>
            </a:r>
            <a:r>
              <a:rPr lang="en-GB" sz="2200" dirty="0"/>
              <a:t> </a:t>
            </a:r>
            <a:r>
              <a:rPr lang="en-GB" sz="2200" dirty="0" err="1"/>
              <a:t>gli</a:t>
            </a:r>
            <a:r>
              <a:rPr lang="en-GB" sz="2200" dirty="0"/>
              <a:t> </a:t>
            </a:r>
            <a:r>
              <a:rPr lang="en-GB" sz="2200" dirty="0" err="1"/>
              <a:t>sviluppi</a:t>
            </a:r>
            <a:r>
              <a:rPr lang="en-GB" sz="2200" dirty="0"/>
              <a:t> </a:t>
            </a:r>
            <a:r>
              <a:rPr lang="en-GB" sz="2200" dirty="0" err="1"/>
              <a:t>internazionali</a:t>
            </a:r>
            <a:r>
              <a:rPr lang="en-GB" sz="2200" dirty="0"/>
              <a:t> </a:t>
            </a:r>
            <a:r>
              <a:rPr lang="en-GB" sz="2200" dirty="0" err="1"/>
              <a:t>fuori</a:t>
            </a:r>
            <a:r>
              <a:rPr lang="en-GB" sz="2200" dirty="0"/>
              <a:t> dal </a:t>
            </a:r>
            <a:r>
              <a:rPr lang="en-GB" sz="2200" dirty="0" err="1"/>
              <a:t>controllo</a:t>
            </a:r>
            <a:r>
              <a:rPr lang="en-GB" sz="2200" dirty="0"/>
              <a:t> </a:t>
            </a:r>
            <a:r>
              <a:rPr lang="en-GB" sz="2200" dirty="0" err="1"/>
              <a:t>delle</a:t>
            </a:r>
            <a:r>
              <a:rPr lang="en-GB" sz="2200" dirty="0"/>
              <a:t> </a:t>
            </a:r>
            <a:r>
              <a:rPr lang="en-GB" sz="2200" dirty="0" err="1"/>
              <a:t>classi</a:t>
            </a:r>
            <a:r>
              <a:rPr lang="en-GB" sz="2200" dirty="0"/>
              <a:t> </a:t>
            </a:r>
            <a:r>
              <a:rPr lang="en-GB" sz="2200" dirty="0" err="1"/>
              <a:t>politiche</a:t>
            </a:r>
            <a:r>
              <a:rPr lang="en-GB" sz="2200" dirty="0"/>
              <a:t> </a:t>
            </a:r>
            <a:r>
              <a:rPr lang="en-GB" sz="2200" dirty="0" err="1"/>
              <a:t>nazionali</a:t>
            </a:r>
            <a:r>
              <a:rPr lang="en-GB" sz="2200" dirty="0"/>
              <a:t> e </a:t>
            </a:r>
            <a:r>
              <a:rPr lang="en-GB" sz="2200" dirty="0" err="1"/>
              <a:t>riducono</a:t>
            </a:r>
            <a:r>
              <a:rPr lang="en-GB" sz="2200" dirty="0"/>
              <a:t> </a:t>
            </a:r>
            <a:r>
              <a:rPr lang="en-GB" sz="2200" dirty="0" err="1"/>
              <a:t>l’effettività</a:t>
            </a:r>
            <a:r>
              <a:rPr lang="en-GB" sz="2200" dirty="0"/>
              <a:t> </a:t>
            </a:r>
            <a:r>
              <a:rPr lang="en-GB" sz="2200" dirty="0" err="1"/>
              <a:t>delle</a:t>
            </a:r>
            <a:r>
              <a:rPr lang="en-GB" sz="2200" dirty="0"/>
              <a:t> </a:t>
            </a:r>
            <a:r>
              <a:rPr lang="en-GB" sz="2200" dirty="0" err="1"/>
              <a:t>loro</a:t>
            </a:r>
            <a:r>
              <a:rPr lang="en-GB" sz="2200" dirty="0"/>
              <a:t> </a:t>
            </a:r>
            <a:r>
              <a:rPr lang="en-GB" sz="2200" dirty="0" err="1"/>
              <a:t>decisioni</a:t>
            </a:r>
            <a:r>
              <a:rPr lang="en-GB" sz="2200" dirty="0"/>
              <a:t>. 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35" name="Google Shape;335;p3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8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Schumpeter, Dahl e Lindblom</a:t>
            </a:r>
            <a:endParaRPr dirty="0"/>
          </a:p>
        </p:txBody>
      </p:sp>
      <p:sp>
        <p:nvSpPr>
          <p:cNvPr id="334" name="Google Shape;334;p38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it-IT" sz="1900" dirty="0" err="1"/>
              <a:t>Schumpeter</a:t>
            </a:r>
            <a:r>
              <a:rPr lang="it-IT" sz="1900" dirty="0"/>
              <a:t>, </a:t>
            </a:r>
            <a:r>
              <a:rPr lang="it-IT" sz="1900" dirty="0" err="1"/>
              <a:t>Dahl</a:t>
            </a:r>
            <a:r>
              <a:rPr lang="it-IT" sz="1900" dirty="0"/>
              <a:t> e </a:t>
            </a:r>
            <a:r>
              <a:rPr lang="it-IT" sz="1900" dirty="0" err="1"/>
              <a:t>Lindblom</a:t>
            </a:r>
            <a:r>
              <a:rPr lang="it-IT" sz="1900" dirty="0"/>
              <a:t> non rispondono direttamente al quesito della declino della sovranità delle poliarchie, ma evocano 3 punti importanti</a:t>
            </a:r>
          </a:p>
          <a:p>
            <a:pPr marL="533400" indent="-457200" algn="just">
              <a:buAutoNum type="arabicParenR"/>
            </a:pPr>
            <a:r>
              <a:rPr lang="it-IT" sz="1900" dirty="0"/>
              <a:t>La dualità della leadership contemporanea (nazionale, internazionale)</a:t>
            </a:r>
          </a:p>
          <a:p>
            <a:pPr marL="533400" indent="-457200" algn="just">
              <a:buAutoNum type="arabicParenR"/>
            </a:pPr>
            <a:r>
              <a:rPr lang="it-IT" sz="1900" dirty="0"/>
              <a:t>Queste élite sono solitamente burocratizzate in grandi organizzazioni. L’azione politica svolta dal </a:t>
            </a:r>
            <a:r>
              <a:rPr lang="it-IT" sz="1900" dirty="0" err="1"/>
              <a:t>funzionariato</a:t>
            </a:r>
            <a:r>
              <a:rPr lang="it-IT" sz="1900" dirty="0"/>
              <a:t> di quest’ultime è spersonalizzata e si automatizza</a:t>
            </a:r>
          </a:p>
          <a:p>
            <a:pPr marL="533400" indent="-457200" algn="just">
              <a:buAutoNum type="arabicParenR"/>
            </a:pPr>
            <a:r>
              <a:rPr lang="it-IT" sz="1900" dirty="0"/>
              <a:t>Su queste élite internazionali non agisce alcun controllo elettorale, esse non devono rendere conto( non sono </a:t>
            </a:r>
            <a:r>
              <a:rPr lang="it-IT" sz="1900" i="1" dirty="0" err="1"/>
              <a:t>accountable</a:t>
            </a:r>
            <a:r>
              <a:rPr lang="it-IT" sz="1900" dirty="0"/>
              <a:t>) delle decisioni che impongono o condizionano fortemente.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35" name="Google Shape;335;p3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7217490"/>
      </p:ext>
    </p:extLst>
  </p:cSld>
  <p:clrMapOvr>
    <a:masterClrMapping/>
  </p:clrMapOvr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2F3848"/>
      </a:dk1>
      <a:lt1>
        <a:srgbClr val="FFFFFF"/>
      </a:lt1>
      <a:dk2>
        <a:srgbClr val="6A717C"/>
      </a:dk2>
      <a:lt2>
        <a:srgbClr val="EFEFEF"/>
      </a:lt2>
      <a:accent1>
        <a:srgbClr val="00C5B9"/>
      </a:accent1>
      <a:accent2>
        <a:srgbClr val="6CF3CE"/>
      </a:accent2>
      <a:accent3>
        <a:srgbClr val="F05768"/>
      </a:accent3>
      <a:accent4>
        <a:srgbClr val="FD8E80"/>
      </a:accent4>
      <a:accent5>
        <a:srgbClr val="2F3848"/>
      </a:accent5>
      <a:accent6>
        <a:srgbClr val="6A717C"/>
      </a:accent6>
      <a:hlink>
        <a:srgbClr val="0097A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7451F492845C84DA18EFF9A188B9BAA" ma:contentTypeVersion="2" ma:contentTypeDescription="Creare un nuovo documento." ma:contentTypeScope="" ma:versionID="7d5b27d26330a23e44169b356011d918">
  <xsd:schema xmlns:xsd="http://www.w3.org/2001/XMLSchema" xmlns:xs="http://www.w3.org/2001/XMLSchema" xmlns:p="http://schemas.microsoft.com/office/2006/metadata/properties" xmlns:ns2="8f252208-b4f6-4f17-8deb-824ca8349c4a" targetNamespace="http://schemas.microsoft.com/office/2006/metadata/properties" ma:root="true" ma:fieldsID="a73c619b30d429bbfc542cc05785fc6d" ns2:_="">
    <xsd:import namespace="8f252208-b4f6-4f17-8deb-824ca8349c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52208-b4f6-4f17-8deb-824ca8349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E1C655-0EF5-4EA9-B0E0-84B765B93124}"/>
</file>

<file path=customXml/itemProps2.xml><?xml version="1.0" encoding="utf-8"?>
<ds:datastoreItem xmlns:ds="http://schemas.openxmlformats.org/officeDocument/2006/customXml" ds:itemID="{0ABC3A5C-FD8B-41E6-ABE2-352C365333C4}"/>
</file>

<file path=customXml/itemProps3.xml><?xml version="1.0" encoding="utf-8"?>
<ds:datastoreItem xmlns:ds="http://schemas.openxmlformats.org/officeDocument/2006/customXml" ds:itemID="{741F20C8-2FF0-4123-B544-48CDF9C5B51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287</Words>
  <Application>Microsoft Macintosh PowerPoint</Application>
  <PresentationFormat>On-screen Show (16:9)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Source Sans Pro</vt:lpstr>
      <vt:lpstr>Arial</vt:lpstr>
      <vt:lpstr>Benedick template</vt:lpstr>
      <vt:lpstr>Democrazia e politiche</vt:lpstr>
      <vt:lpstr>1. Democrazie e politiche</vt:lpstr>
      <vt:lpstr>Accountability, responsibility, responsiveness</vt:lpstr>
      <vt:lpstr>Ionescu: ingovernabilità degli stati industriali</vt:lpstr>
      <vt:lpstr>Schumpeter, Dahl e Lindblom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Democrazia e politiche</dc:title>
  <cp:lastModifiedBy>Mattia Zulianello</cp:lastModifiedBy>
  <cp:revision>3</cp:revision>
  <dcterms:modified xsi:type="dcterms:W3CDTF">2021-10-27T18:20:41Z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0x01010097451F492845C84DA18EFF9A188B9BAA</vt:lpwstr>
  </property>
</Properties>
</file>