
<file path=[Content_Types].xml><?xml version="1.0" encoding="utf-8"?>
<Types xmlns="http://schemas.openxmlformats.org/package/2006/content-types">
  <Default Extension="rels" ContentType="application/vnd.openxmlformats-package.relationships+xml"/>
  <Default Extension="fntdata" ContentType="application/x-fontdata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59" r:id="rId3"/>
    <p:sldId id="368" r:id="rId4"/>
    <p:sldId id="369" r:id="rId5"/>
    <p:sldId id="372" r:id="rId6"/>
    <p:sldId id="370" r:id="rId7"/>
    <p:sldId id="299" r:id="rId8"/>
    <p:sldId id="375" r:id="rId9"/>
    <p:sldId id="366" r:id="rId10"/>
    <p:sldId id="374" r:id="rId11"/>
    <p:sldId id="376" r:id="rId12"/>
    <p:sldId id="377" r:id="rId13"/>
    <p:sldId id="378" r:id="rId14"/>
    <p:sldId id="379" r:id="rId15"/>
    <p:sldId id="361" r:id="rId16"/>
    <p:sldId id="362" r:id="rId17"/>
    <p:sldId id="363" r:id="rId18"/>
    <p:sldId id="364" r:id="rId19"/>
    <p:sldId id="367" r:id="rId20"/>
    <p:sldId id="365" r:id="rId21"/>
    <p:sldId id="371" r:id="rId22"/>
    <p:sldId id="373" r:id="rId23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B2AE32-5F83-4F36-B0C4-EC3A7E9488D7}">
  <a:tblStyle styleId="{5DB2AE32-5F83-4F36-B0C4-EC3A7E9488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7BAB3E-7E30-4776-B4C8-C32909BA5FB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07"/>
    <p:restoredTop sz="92162"/>
  </p:normalViewPr>
  <p:slideViewPr>
    <p:cSldViewPr snapToGrid="0" snapToObjects="1">
      <p:cViewPr varScale="1">
        <p:scale>
          <a:sx n="77" d="100"/>
          <a:sy n="77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378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624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177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45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27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370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39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teal">
  <p:cSld name="TITLE_1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65225" y="1513525"/>
            <a:ext cx="588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  <a:ln w="1143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139933" y="2730544"/>
            <a:ext cx="274800" cy="206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6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32" name="Google Shape;32;p6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53150" y="1200150"/>
            <a:ext cx="7637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54325" y="2449025"/>
            <a:ext cx="7035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55150" y="1151950"/>
            <a:ext cx="1433700" cy="944700"/>
          </a:xfrm>
          <a:prstGeom prst="wedgeRectCallout">
            <a:avLst>
              <a:gd name="adj1" fmla="val 8366"/>
              <a:gd name="adj2" fmla="val 80819"/>
            </a:avLst>
          </a:prstGeom>
          <a:noFill/>
          <a:ln w="1143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45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0050" y="205988"/>
            <a:ext cx="7383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0050" y="1200157"/>
            <a:ext cx="7383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▪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▫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ctrTitle"/>
          </p:nvPr>
        </p:nvSpPr>
        <p:spPr>
          <a:xfrm>
            <a:off x="1054325" y="2449025"/>
            <a:ext cx="7035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sz="4000" dirty="0"/>
              <a:t>Il ciclo della politica e i gruppi</a:t>
            </a:r>
            <a:br>
              <a:rPr lang="it-IT" sz="4000" dirty="0"/>
            </a:br>
            <a:endParaRPr lang="it-IT" sz="4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901E-5709-294E-9E06-40D70F28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gruppi (Almond  &amp; Powell 1978)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5D6B5-4CD9-554C-B439-67CD9D528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b="1" dirty="0" err="1"/>
              <a:t>Associativi</a:t>
            </a:r>
            <a:r>
              <a:rPr lang="en-GB" b="1" dirty="0"/>
              <a:t>: </a:t>
            </a:r>
            <a:r>
              <a:rPr lang="en-GB" dirty="0" err="1"/>
              <a:t>presuppongono</a:t>
            </a:r>
            <a:r>
              <a:rPr lang="en-GB" dirty="0"/>
              <a:t> una </a:t>
            </a:r>
            <a:r>
              <a:rPr lang="en-GB" dirty="0" err="1"/>
              <a:t>composizione</a:t>
            </a:r>
            <a:r>
              <a:rPr lang="en-GB" dirty="0"/>
              <a:t> </a:t>
            </a:r>
            <a:r>
              <a:rPr lang="en-GB" dirty="0" err="1"/>
              <a:t>formale</a:t>
            </a:r>
            <a:r>
              <a:rPr lang="en-GB" dirty="0"/>
              <a:t> (</a:t>
            </a:r>
            <a:r>
              <a:rPr lang="en-GB" i="1" dirty="0"/>
              <a:t>membership</a:t>
            </a:r>
            <a:r>
              <a:rPr lang="en-GB" dirty="0"/>
              <a:t>) e una </a:t>
            </a:r>
            <a:r>
              <a:rPr lang="en-GB" dirty="0" err="1"/>
              <a:t>organizzazione</a:t>
            </a:r>
            <a:r>
              <a:rPr lang="en-GB" dirty="0"/>
              <a:t>,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attività</a:t>
            </a:r>
            <a:r>
              <a:rPr lang="en-GB" dirty="0"/>
              <a:t> </a:t>
            </a:r>
            <a:r>
              <a:rPr lang="en-GB" dirty="0" err="1"/>
              <a:t>permanente</a:t>
            </a:r>
            <a:r>
              <a:rPr lang="en-GB" dirty="0"/>
              <a:t> (es.: </a:t>
            </a:r>
            <a:r>
              <a:rPr lang="en-GB" dirty="0" err="1"/>
              <a:t>sindacati</a:t>
            </a:r>
            <a:r>
              <a:rPr lang="en-GB" dirty="0"/>
              <a:t>, </a:t>
            </a:r>
            <a:r>
              <a:rPr lang="en-GB" dirty="0" err="1"/>
              <a:t>associazioni</a:t>
            </a:r>
            <a:r>
              <a:rPr lang="en-GB" dirty="0"/>
              <a:t> di </a:t>
            </a:r>
            <a:r>
              <a:rPr lang="en-GB" dirty="0" err="1"/>
              <a:t>categoria</a:t>
            </a:r>
            <a:r>
              <a:rPr lang="en-GB" dirty="0"/>
              <a:t>, </a:t>
            </a:r>
            <a:r>
              <a:rPr lang="en-GB" dirty="0" err="1"/>
              <a:t>associazioni</a:t>
            </a:r>
            <a:r>
              <a:rPr lang="en-GB" dirty="0"/>
              <a:t> sportive),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visibili</a:t>
            </a:r>
            <a:r>
              <a:rPr lang="en-GB" dirty="0"/>
              <a:t>, </a:t>
            </a:r>
            <a:r>
              <a:rPr lang="en-GB" dirty="0" err="1"/>
              <a:t>strutturati</a:t>
            </a:r>
            <a:r>
              <a:rPr lang="en-GB" dirty="0"/>
              <a:t> e </a:t>
            </a:r>
            <a:r>
              <a:rPr lang="en-GB" dirty="0" err="1"/>
              <a:t>organizzati</a:t>
            </a:r>
            <a:r>
              <a:rPr lang="en-GB" dirty="0"/>
              <a:t>.</a:t>
            </a: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C8B23-C6E5-FC42-BCF9-DF069291D6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823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901E-5709-294E-9E06-40D70F28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gruppi (Almond  &amp; Powell 1978)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5D6B5-4CD9-554C-B439-67CD9D528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300" b="1" dirty="0" err="1"/>
              <a:t>Istituzionali</a:t>
            </a:r>
            <a:r>
              <a:rPr lang="en-GB" sz="2300" b="1" dirty="0"/>
              <a:t>: </a:t>
            </a:r>
            <a:r>
              <a:rPr lang="en-GB" sz="2300" dirty="0" err="1"/>
              <a:t>sono</a:t>
            </a:r>
            <a:r>
              <a:rPr lang="en-GB" sz="2300" dirty="0"/>
              <a:t> </a:t>
            </a:r>
            <a:r>
              <a:rPr lang="en-GB" sz="2300" dirty="0" err="1"/>
              <a:t>composti</a:t>
            </a:r>
            <a:r>
              <a:rPr lang="en-GB" sz="2300" dirty="0"/>
              <a:t> da </a:t>
            </a:r>
            <a:r>
              <a:rPr lang="en-GB" sz="2300" dirty="0" err="1"/>
              <a:t>quegli</a:t>
            </a:r>
            <a:r>
              <a:rPr lang="en-GB" sz="2300" dirty="0"/>
              <a:t> </a:t>
            </a:r>
            <a:r>
              <a:rPr lang="en-GB" sz="2300" dirty="0" err="1"/>
              <a:t>individui</a:t>
            </a:r>
            <a:r>
              <a:rPr lang="en-GB" sz="2300" dirty="0"/>
              <a:t> </a:t>
            </a:r>
            <a:r>
              <a:rPr lang="en-GB" sz="2300" dirty="0" err="1"/>
              <a:t>che</a:t>
            </a:r>
            <a:r>
              <a:rPr lang="en-GB" sz="2300" dirty="0"/>
              <a:t> </a:t>
            </a:r>
            <a:r>
              <a:rPr lang="en-GB" sz="2300" dirty="0" err="1"/>
              <a:t>svolgono</a:t>
            </a:r>
            <a:r>
              <a:rPr lang="en-GB" sz="2300" dirty="0"/>
              <a:t> </a:t>
            </a:r>
            <a:r>
              <a:rPr lang="en-GB" sz="2300" dirty="0" err="1"/>
              <a:t>attività</a:t>
            </a:r>
            <a:r>
              <a:rPr lang="en-GB" sz="2300" dirty="0"/>
              <a:t> o </a:t>
            </a:r>
            <a:r>
              <a:rPr lang="en-GB" sz="2300" dirty="0" err="1"/>
              <a:t>fanno</a:t>
            </a:r>
            <a:r>
              <a:rPr lang="en-GB" sz="2300" dirty="0"/>
              <a:t> </a:t>
            </a:r>
            <a:r>
              <a:rPr lang="en-GB" sz="2300" dirty="0" err="1"/>
              <a:t>parte</a:t>
            </a:r>
            <a:r>
              <a:rPr lang="en-GB" sz="2300" dirty="0"/>
              <a:t> di una </a:t>
            </a:r>
            <a:r>
              <a:rPr lang="en-GB" sz="2300" dirty="0" err="1"/>
              <a:t>istituzione</a:t>
            </a:r>
            <a:r>
              <a:rPr lang="en-GB" sz="2300" dirty="0"/>
              <a:t> </a:t>
            </a:r>
            <a:r>
              <a:rPr lang="en-GB" sz="2300" dirty="0" err="1"/>
              <a:t>sociale</a:t>
            </a:r>
            <a:r>
              <a:rPr lang="en-GB" sz="2300" dirty="0"/>
              <a:t> o </a:t>
            </a:r>
            <a:r>
              <a:rPr lang="en-GB" sz="2300" dirty="0" err="1"/>
              <a:t>politica</a:t>
            </a:r>
            <a:r>
              <a:rPr lang="en-GB" sz="2300" dirty="0"/>
              <a:t> </a:t>
            </a:r>
            <a:r>
              <a:rPr lang="en-GB" sz="2300" dirty="0" err="1"/>
              <a:t>riconosciuta</a:t>
            </a:r>
            <a:r>
              <a:rPr lang="en-GB" sz="2300" dirty="0"/>
              <a:t> (ad </a:t>
            </a:r>
            <a:r>
              <a:rPr lang="en-GB" sz="2300" dirty="0" err="1"/>
              <a:t>esempio</a:t>
            </a:r>
            <a:r>
              <a:rPr lang="en-GB" sz="2300" dirty="0"/>
              <a:t>, la </a:t>
            </a:r>
            <a:r>
              <a:rPr lang="en-GB" sz="2300" dirty="0" err="1"/>
              <a:t>Magistratura</a:t>
            </a:r>
            <a:r>
              <a:rPr lang="en-GB" sz="2300" dirty="0"/>
              <a:t>, </a:t>
            </a:r>
            <a:r>
              <a:rPr lang="en-GB" sz="2300" dirty="0" err="1"/>
              <a:t>l’Università</a:t>
            </a:r>
            <a:r>
              <a:rPr lang="en-GB" sz="2300" dirty="0"/>
              <a:t>, </a:t>
            </a:r>
            <a:r>
              <a:rPr lang="en-GB" sz="2300" dirty="0" err="1"/>
              <a:t>l’Esercito</a:t>
            </a:r>
            <a:r>
              <a:rPr lang="en-GB" sz="2300" dirty="0"/>
              <a:t>). </a:t>
            </a:r>
            <a:r>
              <a:rPr lang="en-GB" sz="2300" dirty="0" err="1"/>
              <a:t>Questi</a:t>
            </a:r>
            <a:r>
              <a:rPr lang="en-GB" sz="2300" dirty="0"/>
              <a:t> </a:t>
            </a:r>
            <a:r>
              <a:rPr lang="en-GB" sz="2300" dirty="0" err="1"/>
              <a:t>gruppi</a:t>
            </a:r>
            <a:r>
              <a:rPr lang="en-GB" sz="2300" dirty="0"/>
              <a:t> non </a:t>
            </a:r>
            <a:r>
              <a:rPr lang="en-GB" sz="2300" dirty="0" err="1"/>
              <a:t>hanno</a:t>
            </a:r>
            <a:r>
              <a:rPr lang="en-GB" sz="2300" dirty="0"/>
              <a:t> una </a:t>
            </a:r>
            <a:r>
              <a:rPr lang="en-GB" sz="2300" dirty="0" err="1"/>
              <a:t>composizione</a:t>
            </a:r>
            <a:r>
              <a:rPr lang="en-GB" sz="2300" dirty="0"/>
              <a:t> </a:t>
            </a:r>
            <a:r>
              <a:rPr lang="en-GB" sz="2300" dirty="0" err="1"/>
              <a:t>definita</a:t>
            </a:r>
            <a:r>
              <a:rPr lang="en-GB" sz="2300" dirty="0"/>
              <a:t>, né una </a:t>
            </a:r>
            <a:r>
              <a:rPr lang="en-GB" sz="2300" dirty="0" err="1"/>
              <a:t>struttura</a:t>
            </a:r>
            <a:r>
              <a:rPr lang="en-GB" sz="2300" dirty="0"/>
              <a:t> </a:t>
            </a:r>
            <a:r>
              <a:rPr lang="en-GB" sz="2300" dirty="0" err="1"/>
              <a:t>formale</a:t>
            </a:r>
            <a:r>
              <a:rPr lang="en-GB" sz="2300" dirty="0"/>
              <a:t>, </a:t>
            </a:r>
            <a:r>
              <a:rPr lang="en-GB" sz="2300" dirty="0" err="1"/>
              <a:t>tuttavia</a:t>
            </a:r>
            <a:r>
              <a:rPr lang="en-GB" sz="2300" dirty="0"/>
              <a:t> </a:t>
            </a:r>
            <a:r>
              <a:rPr lang="en-GB" sz="2300" dirty="0" err="1"/>
              <a:t>gli</a:t>
            </a:r>
            <a:r>
              <a:rPr lang="en-GB" sz="2300" dirty="0"/>
              <a:t> </a:t>
            </a:r>
            <a:r>
              <a:rPr lang="en-GB" sz="2300" dirty="0" err="1"/>
              <a:t>individui</a:t>
            </a:r>
            <a:r>
              <a:rPr lang="en-GB" sz="2300" dirty="0"/>
              <a:t> </a:t>
            </a:r>
            <a:r>
              <a:rPr lang="en-GB" sz="2300" dirty="0" err="1"/>
              <a:t>che</a:t>
            </a:r>
            <a:r>
              <a:rPr lang="en-GB" sz="2300" dirty="0"/>
              <a:t> vi </a:t>
            </a:r>
            <a:r>
              <a:rPr lang="en-GB" sz="2300" dirty="0" err="1"/>
              <a:t>fanno</a:t>
            </a:r>
            <a:r>
              <a:rPr lang="en-GB" sz="2300" dirty="0"/>
              <a:t> </a:t>
            </a:r>
            <a:r>
              <a:rPr lang="en-GB" sz="2300" dirty="0" err="1"/>
              <a:t>parte</a:t>
            </a:r>
            <a:r>
              <a:rPr lang="en-GB" sz="2300" dirty="0"/>
              <a:t> </a:t>
            </a:r>
            <a:r>
              <a:rPr lang="en-GB" sz="2300" dirty="0" err="1"/>
              <a:t>condividono</a:t>
            </a:r>
            <a:r>
              <a:rPr lang="en-GB" sz="2300" dirty="0"/>
              <a:t> il senso di </a:t>
            </a:r>
            <a:r>
              <a:rPr lang="en-GB" sz="2300" dirty="0" err="1"/>
              <a:t>appartenenza</a:t>
            </a:r>
            <a:r>
              <a:rPr lang="en-GB" sz="2300" dirty="0"/>
              <a:t> </a:t>
            </a:r>
            <a:r>
              <a:rPr lang="en-GB" sz="2300" dirty="0" err="1"/>
              <a:t>all’istituzione</a:t>
            </a:r>
            <a:r>
              <a:rPr lang="en-GB" sz="2300" dirty="0"/>
              <a:t> di </a:t>
            </a:r>
            <a:r>
              <a:rPr lang="en-GB" sz="2300" dirty="0" err="1"/>
              <a:t>affiliazione</a:t>
            </a:r>
            <a:r>
              <a:rPr lang="en-GB" sz="2300" dirty="0"/>
              <a:t> e la </a:t>
            </a:r>
            <a:r>
              <a:rPr lang="en-GB" sz="2300" dirty="0" err="1"/>
              <a:t>loro</a:t>
            </a:r>
            <a:r>
              <a:rPr lang="en-GB" sz="2300" dirty="0"/>
              <a:t> </a:t>
            </a:r>
            <a:r>
              <a:rPr lang="en-GB" sz="2300" dirty="0" err="1"/>
              <a:t>mobilitazione</a:t>
            </a:r>
            <a:r>
              <a:rPr lang="en-GB" sz="2300" dirty="0"/>
              <a:t> </a:t>
            </a:r>
            <a:r>
              <a:rPr lang="en-GB" sz="2300" dirty="0" err="1"/>
              <a:t>è</a:t>
            </a:r>
            <a:r>
              <a:rPr lang="en-GB" sz="2300" dirty="0"/>
              <a:t> </a:t>
            </a:r>
            <a:r>
              <a:rPr lang="en-GB" sz="2300" dirty="0" err="1"/>
              <a:t>normalmente</a:t>
            </a:r>
            <a:r>
              <a:rPr lang="en-GB" sz="2300" dirty="0"/>
              <a:t> </a:t>
            </a:r>
            <a:r>
              <a:rPr lang="en-GB" sz="2300" dirty="0" err="1"/>
              <a:t>collegata</a:t>
            </a:r>
            <a:r>
              <a:rPr lang="en-GB" sz="2300" dirty="0"/>
              <a:t> a </a:t>
            </a:r>
            <a:r>
              <a:rPr lang="en-GB" sz="2300" dirty="0" err="1"/>
              <a:t>situazioni</a:t>
            </a:r>
            <a:r>
              <a:rPr lang="en-GB" sz="2300" dirty="0"/>
              <a:t> di </a:t>
            </a:r>
            <a:r>
              <a:rPr lang="en-GB" sz="2300" dirty="0" err="1"/>
              <a:t>crisi</a:t>
            </a:r>
            <a:r>
              <a:rPr lang="en-GB" sz="2300" dirty="0"/>
              <a:t> o a </a:t>
            </a:r>
            <a:r>
              <a:rPr lang="en-GB" sz="2300" dirty="0" err="1"/>
              <a:t>problemi</a:t>
            </a:r>
            <a:r>
              <a:rPr lang="en-GB" sz="2300" dirty="0"/>
              <a:t> </a:t>
            </a:r>
            <a:r>
              <a:rPr lang="en-GB" sz="2300" dirty="0" err="1"/>
              <a:t>sorti</a:t>
            </a:r>
            <a:r>
              <a:rPr lang="en-GB" sz="2300" dirty="0"/>
              <a:t> </a:t>
            </a:r>
            <a:r>
              <a:rPr lang="en-GB" sz="2300" dirty="0" err="1"/>
              <a:t>nella</a:t>
            </a:r>
            <a:r>
              <a:rPr lang="en-GB" sz="2300" dirty="0"/>
              <a:t> </a:t>
            </a:r>
            <a:r>
              <a:rPr lang="en-GB" sz="2300" dirty="0" err="1"/>
              <a:t>sfera</a:t>
            </a:r>
            <a:r>
              <a:rPr lang="en-GB" sz="2300" dirty="0"/>
              <a:t> di </a:t>
            </a:r>
            <a:r>
              <a:rPr lang="en-GB" sz="2300" dirty="0" err="1"/>
              <a:t>attività</a:t>
            </a:r>
            <a:r>
              <a:rPr lang="en-GB" sz="2300" dirty="0"/>
              <a:t> e di </a:t>
            </a:r>
            <a:r>
              <a:rPr lang="en-GB" sz="2300" dirty="0" err="1"/>
              <a:t>competenza</a:t>
            </a:r>
            <a:r>
              <a:rPr lang="en-GB" sz="2300" dirty="0"/>
              <a:t> </a:t>
            </a:r>
            <a:r>
              <a:rPr lang="en-GB" sz="2300" dirty="0" err="1"/>
              <a:t>dell’istituzione</a:t>
            </a:r>
            <a:endParaRPr lang="en-GB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C8B23-C6E5-FC42-BCF9-DF069291D6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984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901E-5709-294E-9E06-40D70F28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gruppi (Almond  &amp; Powell 1978)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5D6B5-4CD9-554C-B439-67CD9D528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Non-</a:t>
            </a:r>
            <a:r>
              <a:rPr lang="en-GB" b="1" dirty="0" err="1"/>
              <a:t>associativi</a:t>
            </a:r>
            <a:r>
              <a:rPr lang="en-GB" b="1" dirty="0"/>
              <a:t>: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questi</a:t>
            </a:r>
            <a:r>
              <a:rPr lang="en-GB" dirty="0"/>
              <a:t> </a:t>
            </a:r>
            <a:r>
              <a:rPr lang="en-GB" dirty="0" err="1"/>
              <a:t>gruppi</a:t>
            </a:r>
            <a:r>
              <a:rPr lang="en-GB" dirty="0"/>
              <a:t> non </a:t>
            </a:r>
            <a:r>
              <a:rPr lang="en-GB" dirty="0" err="1"/>
              <a:t>hanno</a:t>
            </a:r>
            <a:r>
              <a:rPr lang="en-GB" dirty="0"/>
              <a:t> una </a:t>
            </a:r>
            <a:r>
              <a:rPr lang="en-GB" dirty="0" err="1"/>
              <a:t>composizione</a:t>
            </a:r>
            <a:r>
              <a:rPr lang="en-GB" dirty="0"/>
              <a:t> </a:t>
            </a:r>
            <a:r>
              <a:rPr lang="en-GB" dirty="0" err="1"/>
              <a:t>definita</a:t>
            </a:r>
            <a:r>
              <a:rPr lang="en-GB" dirty="0"/>
              <a:t>, né una </a:t>
            </a:r>
            <a:r>
              <a:rPr lang="en-GB" dirty="0" err="1"/>
              <a:t>struttura</a:t>
            </a:r>
            <a:r>
              <a:rPr lang="en-GB" dirty="0"/>
              <a:t> </a:t>
            </a:r>
            <a:r>
              <a:rPr lang="en-GB" dirty="0" err="1"/>
              <a:t>organizzativa</a:t>
            </a:r>
            <a:r>
              <a:rPr lang="en-GB" dirty="0"/>
              <a:t>, </a:t>
            </a:r>
            <a:r>
              <a:rPr lang="en-GB" dirty="0" err="1"/>
              <a:t>tuttavia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mobilitarsi</a:t>
            </a:r>
            <a:r>
              <a:rPr lang="en-GB" dirty="0"/>
              <a:t> in vista di </a:t>
            </a:r>
            <a:r>
              <a:rPr lang="en-GB" dirty="0" err="1"/>
              <a:t>interessi</a:t>
            </a:r>
            <a:r>
              <a:rPr lang="en-GB" dirty="0"/>
              <a:t> o </a:t>
            </a:r>
            <a:r>
              <a:rPr lang="en-GB" dirty="0" err="1"/>
              <a:t>valori</a:t>
            </a:r>
            <a:r>
              <a:rPr lang="en-GB" dirty="0"/>
              <a:t> </a:t>
            </a:r>
            <a:r>
              <a:rPr lang="en-GB" dirty="0" err="1"/>
              <a:t>condivisi</a:t>
            </a:r>
            <a:r>
              <a:rPr lang="en-GB" dirty="0"/>
              <a:t> </a:t>
            </a:r>
            <a:r>
              <a:rPr lang="en-GB" dirty="0" err="1"/>
              <a:t>inscritti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situazione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GB" dirty="0"/>
              <a:t> e </a:t>
            </a:r>
            <a:r>
              <a:rPr lang="en-GB" dirty="0" err="1"/>
              <a:t>culturale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definisce</a:t>
            </a:r>
            <a:r>
              <a:rPr lang="en-GB" dirty="0"/>
              <a:t> </a:t>
            </a:r>
            <a:r>
              <a:rPr lang="en-GB" dirty="0" err="1"/>
              <a:t>l’ambiente</a:t>
            </a:r>
            <a:r>
              <a:rPr lang="en-GB" dirty="0"/>
              <a:t> in cui </a:t>
            </a:r>
            <a:r>
              <a:rPr lang="en-GB" dirty="0" err="1"/>
              <a:t>operano</a:t>
            </a:r>
            <a:r>
              <a:rPr lang="en-GB" dirty="0"/>
              <a:t>. I </a:t>
            </a:r>
            <a:r>
              <a:rPr lang="en-GB" dirty="0" err="1"/>
              <a:t>gruppi</a:t>
            </a:r>
            <a:r>
              <a:rPr lang="en-GB" dirty="0"/>
              <a:t> non-</a:t>
            </a:r>
            <a:r>
              <a:rPr lang="en-GB" dirty="0" err="1"/>
              <a:t>associativi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in </a:t>
            </a:r>
            <a:r>
              <a:rPr lang="en-GB" dirty="0" err="1"/>
              <a:t>condizioni</a:t>
            </a:r>
            <a:r>
              <a:rPr lang="en-GB" dirty="0"/>
              <a:t> </a:t>
            </a:r>
            <a:r>
              <a:rPr lang="en-GB" dirty="0" err="1"/>
              <a:t>normali</a:t>
            </a:r>
            <a:r>
              <a:rPr lang="en-GB" dirty="0"/>
              <a:t> </a:t>
            </a:r>
            <a:r>
              <a:rPr lang="en-GB" dirty="0" err="1"/>
              <a:t>latenti</a:t>
            </a:r>
            <a:r>
              <a:rPr lang="en-GB" dirty="0"/>
              <a:t> o non </a:t>
            </a:r>
            <a:r>
              <a:rPr lang="en-GB" dirty="0" err="1"/>
              <a:t>mobilitati</a:t>
            </a:r>
            <a:r>
              <a:rPr lang="en-GB" dirty="0"/>
              <a:t>, ma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attivarsi</a:t>
            </a:r>
            <a:r>
              <a:rPr lang="en-GB" dirty="0"/>
              <a:t> se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interessi</a:t>
            </a:r>
            <a:r>
              <a:rPr lang="en-GB" dirty="0"/>
              <a:t> o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valori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definiscono</a:t>
            </a:r>
            <a:r>
              <a:rPr lang="en-GB" dirty="0"/>
              <a:t> il </a:t>
            </a:r>
            <a:r>
              <a:rPr lang="en-GB" dirty="0" err="1"/>
              <a:t>loro</a:t>
            </a:r>
            <a:r>
              <a:rPr lang="en-GB" dirty="0"/>
              <a:t> campo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minacciati</a:t>
            </a:r>
            <a:r>
              <a:rPr lang="en-GB" dirty="0"/>
              <a:t> e </a:t>
            </a:r>
            <a:r>
              <a:rPr lang="en-GB" dirty="0" err="1"/>
              <a:t>perciò</a:t>
            </a:r>
            <a:r>
              <a:rPr lang="en-GB" dirty="0"/>
              <a:t> </a:t>
            </a:r>
            <a:r>
              <a:rPr lang="en-GB" dirty="0" err="1"/>
              <a:t>risulti</a:t>
            </a:r>
            <a:r>
              <a:rPr lang="en-GB" dirty="0"/>
              <a:t> </a:t>
            </a:r>
            <a:r>
              <a:rPr lang="en-GB" dirty="0" err="1"/>
              <a:t>minacciata</a:t>
            </a:r>
            <a:r>
              <a:rPr lang="en-GB" dirty="0"/>
              <a:t> la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identità</a:t>
            </a:r>
            <a:r>
              <a:rPr lang="en-GB" dirty="0"/>
              <a:t> (es. </a:t>
            </a:r>
            <a:r>
              <a:rPr lang="en-GB" dirty="0" err="1"/>
              <a:t>Gruppi</a:t>
            </a:r>
            <a:r>
              <a:rPr lang="en-GB" dirty="0"/>
              <a:t> </a:t>
            </a:r>
            <a:r>
              <a:rPr lang="en-GB" dirty="0" err="1"/>
              <a:t>etnico-linguistici</a:t>
            </a:r>
            <a:r>
              <a:rPr lang="en-GB" dirty="0"/>
              <a:t>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C8B23-C6E5-FC42-BCF9-DF069291D6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3789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901E-5709-294E-9E06-40D70F28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gruppi (Almond  &amp; Powell 1978)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5D6B5-4CD9-554C-B439-67CD9D528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50" b="1" dirty="0" err="1"/>
              <a:t>Anomici</a:t>
            </a:r>
            <a:r>
              <a:rPr lang="en-GB" sz="2250" b="1" dirty="0"/>
              <a:t>: </a:t>
            </a:r>
            <a:r>
              <a:rPr lang="en-GB" sz="2250" dirty="0"/>
              <a:t>la </a:t>
            </a:r>
            <a:r>
              <a:rPr lang="en-GB" sz="2250" dirty="0" err="1"/>
              <a:t>loro</a:t>
            </a:r>
            <a:r>
              <a:rPr lang="en-GB" sz="2250" dirty="0"/>
              <a:t> </a:t>
            </a:r>
            <a:r>
              <a:rPr lang="en-GB" sz="2250" dirty="0" err="1"/>
              <a:t>caratteristica</a:t>
            </a:r>
            <a:r>
              <a:rPr lang="en-GB" sz="2250" dirty="0"/>
              <a:t> </a:t>
            </a:r>
            <a:r>
              <a:rPr lang="en-GB" sz="2250" dirty="0" err="1"/>
              <a:t>principale</a:t>
            </a:r>
            <a:r>
              <a:rPr lang="en-GB" sz="2250" dirty="0"/>
              <a:t> </a:t>
            </a:r>
            <a:r>
              <a:rPr lang="en-GB" sz="2250" dirty="0" err="1"/>
              <a:t>è</a:t>
            </a:r>
            <a:r>
              <a:rPr lang="en-GB" sz="2250" dirty="0"/>
              <a:t> la </a:t>
            </a:r>
            <a:r>
              <a:rPr lang="en-GB" sz="2250" dirty="0" err="1"/>
              <a:t>capacità</a:t>
            </a:r>
            <a:r>
              <a:rPr lang="en-GB" sz="2250" dirty="0"/>
              <a:t> di </a:t>
            </a:r>
            <a:r>
              <a:rPr lang="en-GB" sz="2250" dirty="0" err="1"/>
              <a:t>mobilitazione</a:t>
            </a:r>
            <a:r>
              <a:rPr lang="en-GB" sz="2250" dirty="0"/>
              <a:t> </a:t>
            </a:r>
            <a:r>
              <a:rPr lang="en-GB" sz="2250" dirty="0" err="1"/>
              <a:t>rapida</a:t>
            </a:r>
            <a:r>
              <a:rPr lang="en-GB" sz="2250" dirty="0"/>
              <a:t> e </a:t>
            </a:r>
            <a:r>
              <a:rPr lang="en-GB" sz="2250" dirty="0" err="1"/>
              <a:t>spontanea</a:t>
            </a:r>
            <a:r>
              <a:rPr lang="en-GB" sz="2250" dirty="0"/>
              <a:t> rispetto ad una </a:t>
            </a:r>
            <a:r>
              <a:rPr lang="en-GB" sz="2250" dirty="0" err="1"/>
              <a:t>questione</a:t>
            </a:r>
            <a:r>
              <a:rPr lang="en-GB" sz="2250" dirty="0"/>
              <a:t>. Come </a:t>
            </a:r>
            <a:r>
              <a:rPr lang="en-GB" sz="2250" dirty="0" err="1"/>
              <a:t>rivela</a:t>
            </a:r>
            <a:r>
              <a:rPr lang="en-GB" sz="2250" dirty="0"/>
              <a:t> la </a:t>
            </a:r>
            <a:r>
              <a:rPr lang="en-GB" sz="2250" dirty="0" err="1"/>
              <a:t>loro</a:t>
            </a:r>
            <a:r>
              <a:rPr lang="en-GB" sz="2250" dirty="0"/>
              <a:t> </a:t>
            </a:r>
            <a:r>
              <a:rPr lang="en-GB" sz="2250" dirty="0" err="1"/>
              <a:t>denominazione</a:t>
            </a:r>
            <a:r>
              <a:rPr lang="en-GB" sz="2250" dirty="0"/>
              <a:t> di </a:t>
            </a:r>
            <a:r>
              <a:rPr lang="en-GB" sz="2250" dirty="0" err="1"/>
              <a:t>chiara</a:t>
            </a:r>
            <a:r>
              <a:rPr lang="en-GB" sz="2250" dirty="0"/>
              <a:t> </a:t>
            </a:r>
            <a:r>
              <a:rPr lang="en-GB" sz="2250" dirty="0" err="1"/>
              <a:t>derivazione</a:t>
            </a:r>
            <a:r>
              <a:rPr lang="en-GB" sz="2250" dirty="0"/>
              <a:t> </a:t>
            </a:r>
            <a:r>
              <a:rPr lang="en-GB" sz="2250" dirty="0" err="1"/>
              <a:t>durkheimiana</a:t>
            </a:r>
            <a:r>
              <a:rPr lang="en-GB" sz="2250" dirty="0"/>
              <a:t>, </a:t>
            </a:r>
            <a:r>
              <a:rPr lang="en-GB" sz="2250" dirty="0" err="1"/>
              <a:t>questi</a:t>
            </a:r>
            <a:r>
              <a:rPr lang="en-GB" sz="2250" dirty="0"/>
              <a:t> </a:t>
            </a:r>
            <a:r>
              <a:rPr lang="en-GB" sz="2250" dirty="0" err="1"/>
              <a:t>gruppi</a:t>
            </a:r>
            <a:r>
              <a:rPr lang="en-GB" sz="2250" dirty="0"/>
              <a:t> non </a:t>
            </a:r>
            <a:r>
              <a:rPr lang="en-GB" sz="2250" dirty="0" err="1"/>
              <a:t>seguono</a:t>
            </a:r>
            <a:r>
              <a:rPr lang="en-GB" sz="2250" dirty="0"/>
              <a:t> </a:t>
            </a:r>
            <a:r>
              <a:rPr lang="en-GB" sz="2250" dirty="0" err="1"/>
              <a:t>linee</a:t>
            </a:r>
            <a:r>
              <a:rPr lang="en-GB" sz="2250" dirty="0"/>
              <a:t> di azione e di </a:t>
            </a:r>
            <a:r>
              <a:rPr lang="en-GB" sz="2250" dirty="0" err="1"/>
              <a:t>mobilitazione</a:t>
            </a:r>
            <a:r>
              <a:rPr lang="en-GB" sz="2250" dirty="0"/>
              <a:t> </a:t>
            </a:r>
            <a:r>
              <a:rPr lang="en-GB" sz="2250" dirty="0" err="1"/>
              <a:t>prevedibili</a:t>
            </a:r>
            <a:r>
              <a:rPr lang="en-GB" sz="2250" dirty="0"/>
              <a:t> o </a:t>
            </a:r>
            <a:r>
              <a:rPr lang="en-GB" sz="2250" dirty="0" err="1"/>
              <a:t>riconducibili</a:t>
            </a:r>
            <a:r>
              <a:rPr lang="en-GB" sz="2250" dirty="0"/>
              <a:t> a </a:t>
            </a:r>
            <a:r>
              <a:rPr lang="en-GB" sz="2250" dirty="0" err="1"/>
              <a:t>modelli</a:t>
            </a:r>
            <a:r>
              <a:rPr lang="en-GB" sz="2250" dirty="0"/>
              <a:t> e </a:t>
            </a:r>
            <a:r>
              <a:rPr lang="en-GB" sz="2250" dirty="0" err="1"/>
              <a:t>possono</a:t>
            </a:r>
            <a:r>
              <a:rPr lang="en-GB" sz="2250" dirty="0"/>
              <a:t> </a:t>
            </a:r>
            <a:r>
              <a:rPr lang="en-GB" sz="2250" dirty="0" err="1"/>
              <a:t>irrompere</a:t>
            </a:r>
            <a:r>
              <a:rPr lang="en-GB" sz="2250" dirty="0"/>
              <a:t> </a:t>
            </a:r>
            <a:r>
              <a:rPr lang="en-GB" sz="2250" dirty="0" err="1"/>
              <a:t>sulla</a:t>
            </a:r>
            <a:r>
              <a:rPr lang="en-GB" sz="2250" dirty="0"/>
              <a:t> scena con </a:t>
            </a:r>
            <a:r>
              <a:rPr lang="en-GB" sz="2250" dirty="0" err="1"/>
              <a:t>comportamenti</a:t>
            </a:r>
            <a:r>
              <a:rPr lang="en-GB" sz="2250" dirty="0"/>
              <a:t> </a:t>
            </a:r>
            <a:r>
              <a:rPr lang="en-GB" sz="2250" dirty="0" err="1"/>
              <a:t>violenti</a:t>
            </a:r>
            <a:r>
              <a:rPr lang="en-GB" sz="2250" dirty="0"/>
              <a:t> e </a:t>
            </a:r>
            <a:r>
              <a:rPr lang="en-GB" sz="2250" dirty="0" err="1"/>
              <a:t>ribelli</a:t>
            </a:r>
            <a:r>
              <a:rPr lang="en-GB" sz="2250" dirty="0"/>
              <a:t>. </a:t>
            </a:r>
            <a:r>
              <a:rPr lang="en-GB" sz="2250" dirty="0" err="1"/>
              <a:t>Così</a:t>
            </a:r>
            <a:r>
              <a:rPr lang="en-GB" sz="2250" dirty="0"/>
              <a:t> come la </a:t>
            </a:r>
            <a:r>
              <a:rPr lang="en-GB" sz="2250" dirty="0" err="1"/>
              <a:t>loro</a:t>
            </a:r>
            <a:r>
              <a:rPr lang="en-GB" sz="2250" dirty="0"/>
              <a:t> </a:t>
            </a:r>
            <a:r>
              <a:rPr lang="en-GB" sz="2250" dirty="0" err="1"/>
              <a:t>mobilitazione</a:t>
            </a:r>
            <a:r>
              <a:rPr lang="en-GB" sz="2250" dirty="0"/>
              <a:t> </a:t>
            </a:r>
            <a:r>
              <a:rPr lang="en-GB" sz="2250" dirty="0" err="1"/>
              <a:t>può</a:t>
            </a:r>
            <a:r>
              <a:rPr lang="en-GB" sz="2250" dirty="0"/>
              <a:t> </a:t>
            </a:r>
            <a:r>
              <a:rPr lang="en-GB" sz="2250" dirty="0" err="1"/>
              <a:t>essere</a:t>
            </a:r>
            <a:r>
              <a:rPr lang="en-GB" sz="2250" dirty="0"/>
              <a:t> </a:t>
            </a:r>
            <a:r>
              <a:rPr lang="en-GB" sz="2250" dirty="0" err="1"/>
              <a:t>spontanea</a:t>
            </a:r>
            <a:r>
              <a:rPr lang="en-GB" sz="2250" dirty="0"/>
              <a:t> e </a:t>
            </a:r>
            <a:r>
              <a:rPr lang="en-GB" sz="2250" dirty="0" err="1"/>
              <a:t>inattesa</a:t>
            </a:r>
            <a:r>
              <a:rPr lang="en-GB" sz="2250" dirty="0"/>
              <a:t>, </a:t>
            </a:r>
            <a:r>
              <a:rPr lang="en-GB" sz="2250" dirty="0" err="1"/>
              <a:t>anche</a:t>
            </a:r>
            <a:r>
              <a:rPr lang="en-GB" sz="2250" dirty="0"/>
              <a:t> il </a:t>
            </a:r>
            <a:r>
              <a:rPr lang="en-GB" sz="2250" dirty="0" err="1"/>
              <a:t>loro</a:t>
            </a:r>
            <a:r>
              <a:rPr lang="en-GB" sz="2250" dirty="0"/>
              <a:t> </a:t>
            </a:r>
            <a:r>
              <a:rPr lang="en-GB" sz="2250" dirty="0" err="1"/>
              <a:t>ciclo</a:t>
            </a:r>
            <a:r>
              <a:rPr lang="en-GB" sz="2250" dirty="0"/>
              <a:t> di </a:t>
            </a:r>
            <a:r>
              <a:rPr lang="en-GB" sz="2250" dirty="0" err="1"/>
              <a:t>smobilitazione</a:t>
            </a:r>
            <a:r>
              <a:rPr lang="en-GB" sz="2250" dirty="0"/>
              <a:t> </a:t>
            </a:r>
            <a:r>
              <a:rPr lang="en-GB" sz="2250" dirty="0" err="1"/>
              <a:t>può</a:t>
            </a:r>
            <a:r>
              <a:rPr lang="en-GB" sz="2250" dirty="0"/>
              <a:t> </a:t>
            </a:r>
            <a:r>
              <a:rPr lang="en-GB" sz="2250" dirty="0" err="1"/>
              <a:t>essere</a:t>
            </a:r>
            <a:r>
              <a:rPr lang="en-GB" sz="2250" dirty="0"/>
              <a:t> </a:t>
            </a:r>
            <a:r>
              <a:rPr lang="en-GB" sz="2250" dirty="0" err="1"/>
              <a:t>rapido</a:t>
            </a:r>
            <a:r>
              <a:rPr lang="en-GB" sz="2250" dirty="0"/>
              <a:t>, una volta </a:t>
            </a:r>
            <a:r>
              <a:rPr lang="en-GB" sz="2250" dirty="0" err="1"/>
              <a:t>che</a:t>
            </a:r>
            <a:r>
              <a:rPr lang="en-GB" sz="2250" dirty="0"/>
              <a:t> </a:t>
            </a:r>
            <a:r>
              <a:rPr lang="en-GB" sz="2250" dirty="0" err="1"/>
              <a:t>venga</a:t>
            </a:r>
            <a:r>
              <a:rPr lang="en-GB" sz="2250" dirty="0"/>
              <a:t> </a:t>
            </a:r>
            <a:r>
              <a:rPr lang="en-GB" sz="2250" dirty="0" err="1"/>
              <a:t>meno</a:t>
            </a:r>
            <a:r>
              <a:rPr lang="en-GB" sz="2250" dirty="0"/>
              <a:t> la </a:t>
            </a:r>
            <a:r>
              <a:rPr lang="en-GB" sz="2250" dirty="0" err="1"/>
              <a:t>ragione</a:t>
            </a:r>
            <a:r>
              <a:rPr lang="en-GB" sz="2250" dirty="0"/>
              <a:t> </a:t>
            </a:r>
            <a:r>
              <a:rPr lang="en-GB" sz="2250" dirty="0" err="1"/>
              <a:t>primaria</a:t>
            </a:r>
            <a:r>
              <a:rPr lang="en-GB" sz="2250" dirty="0"/>
              <a:t> </a:t>
            </a:r>
            <a:r>
              <a:rPr lang="en-GB" sz="2250" dirty="0" err="1"/>
              <a:t>dell’agire</a:t>
            </a:r>
            <a:r>
              <a:rPr lang="en-GB" sz="2250" dirty="0"/>
              <a:t> </a:t>
            </a:r>
            <a:r>
              <a:rPr lang="en-GB" sz="2250" dirty="0" err="1"/>
              <a:t>collettivo</a:t>
            </a:r>
            <a:r>
              <a:rPr lang="en-GB" sz="2250" dirty="0"/>
              <a:t> </a:t>
            </a:r>
            <a:r>
              <a:rPr lang="en-GB" sz="2250" dirty="0" err="1"/>
              <a:t>tra</a:t>
            </a:r>
            <a:r>
              <a:rPr lang="en-GB" sz="2250" dirty="0"/>
              <a:t> </a:t>
            </a:r>
            <a:r>
              <a:rPr lang="en-GB" sz="2250" dirty="0" err="1"/>
              <a:t>gli</a:t>
            </a:r>
            <a:r>
              <a:rPr lang="en-GB" sz="2250" dirty="0"/>
              <a:t> </a:t>
            </a:r>
            <a:r>
              <a:rPr lang="en-GB" sz="2250" dirty="0" err="1"/>
              <a:t>individui</a:t>
            </a:r>
            <a:r>
              <a:rPr lang="en-GB" sz="2250" dirty="0"/>
              <a:t> </a:t>
            </a:r>
            <a:r>
              <a:rPr lang="en-GB" sz="2250" dirty="0" err="1"/>
              <a:t>che</a:t>
            </a:r>
            <a:r>
              <a:rPr lang="en-GB" sz="2250" dirty="0"/>
              <a:t> ne </a:t>
            </a:r>
            <a:r>
              <a:rPr lang="en-GB" sz="2250" dirty="0" err="1"/>
              <a:t>fanno</a:t>
            </a:r>
            <a:r>
              <a:rPr lang="en-GB" sz="2250" dirty="0"/>
              <a:t> </a:t>
            </a:r>
            <a:r>
              <a:rPr lang="en-GB" sz="2250" dirty="0" err="1"/>
              <a:t>parte</a:t>
            </a:r>
            <a:r>
              <a:rPr lang="en-GB" sz="2250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C8B23-C6E5-FC42-BCF9-DF069291D6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637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6F9A-3C8E-8840-BFBC-31FEEDFB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L’azione dei gruppi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3D63F-26FB-8644-A157-2518ADF85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L’azione dei gruppi, in realtà, non si limita solo alla fase dell’input, ma anche nella fase di conversione dell’output e di implementazione.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C504E-085F-A441-ABF7-63DFFFCE1E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35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49839-9B98-1A43-A566-ABACD5A8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versante dell’input, le funzioni (Almond &amp; Powell 1978)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9D36B-59C7-D74F-BB4A-7606CF5CE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Reclutamento politico</a:t>
            </a:r>
          </a:p>
          <a:p>
            <a:r>
              <a:rPr lang="it-IT" dirty="0"/>
              <a:t>Socializzazione politica</a:t>
            </a:r>
          </a:p>
          <a:p>
            <a:r>
              <a:rPr lang="it-IT" dirty="0"/>
              <a:t>Comunicazione politica</a:t>
            </a:r>
          </a:p>
          <a:p>
            <a:r>
              <a:rPr lang="it-IT" dirty="0"/>
              <a:t>Articolazione degli interessi</a:t>
            </a:r>
          </a:p>
          <a:p>
            <a:r>
              <a:rPr lang="it-IT" dirty="0"/>
              <a:t>Aggregazione degli interessi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A3A66-CBE4-9B4B-95F6-761ED088ED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794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Reclutamento</a:t>
            </a:r>
            <a:r>
              <a:rPr lang="en-GB" dirty="0"/>
              <a:t> politico</a:t>
            </a:r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53150" y="856538"/>
            <a:ext cx="7637700" cy="4069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dirty="0"/>
              <a:t>Reclutamento politico: riguarda la capacità del sistema di generare e rigenerare la sua classe di governo e amministrativa, cioè di reclutare coloro che occupano i vari ruoli (diplomatici, militari, burocrati).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63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La </a:t>
            </a:r>
            <a:r>
              <a:rPr lang="en-GB" dirty="0" err="1"/>
              <a:t>socializzazione</a:t>
            </a:r>
            <a:r>
              <a:rPr lang="en-GB" dirty="0"/>
              <a:t> </a:t>
            </a:r>
            <a:r>
              <a:rPr lang="en-GB" dirty="0" err="1"/>
              <a:t>politica</a:t>
            </a:r>
            <a:endParaRPr lang="en-GB"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53150" y="856538"/>
            <a:ext cx="7637700" cy="4069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500" dirty="0"/>
              <a:t>Socializzazione politica: riguarda il modo in cui «gli atteggiamenti della cultura politica di una società (sono) plasmati, sostenuti o modificati».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5421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La </a:t>
            </a:r>
            <a:r>
              <a:rPr lang="en-GB" dirty="0" err="1"/>
              <a:t>comunicazione</a:t>
            </a:r>
            <a:r>
              <a:rPr lang="en-GB" dirty="0"/>
              <a:t> </a:t>
            </a:r>
            <a:r>
              <a:rPr lang="en-GB" dirty="0" err="1"/>
              <a:t>politica</a:t>
            </a:r>
            <a:endParaRPr lang="en-GB"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53150" y="856538"/>
            <a:ext cx="7637700" cy="4069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it-IT" sz="2500" dirty="0"/>
              <a:t>Comunicazione politica: riguarda la capacità del sistema di veicolare il senso delle sue azioni e diffonderne la conoscenza, quindi concerne il flusso d’informazioni tra gli individui.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285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5E40-6B07-2C45-82A8-085D8603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L’articolazione degli interessi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83115-83AB-F14A-B49A-A96B876FC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svolta</a:t>
            </a:r>
            <a:r>
              <a:rPr lang="en-GB" dirty="0"/>
              <a:t> </a:t>
            </a:r>
            <a:r>
              <a:rPr lang="en-GB" dirty="0" err="1"/>
              <a:t>dai</a:t>
            </a:r>
            <a:r>
              <a:rPr lang="en-GB" dirty="0"/>
              <a:t> </a:t>
            </a:r>
            <a:r>
              <a:rPr lang="en-GB" dirty="0" err="1"/>
              <a:t>gruppi</a:t>
            </a:r>
            <a:r>
              <a:rPr lang="en-GB" dirty="0"/>
              <a:t> </a:t>
            </a:r>
            <a:r>
              <a:rPr lang="en-GB" dirty="0" err="1"/>
              <a:t>d’interesse</a:t>
            </a:r>
            <a:r>
              <a:rPr lang="en-GB" dirty="0"/>
              <a:t> e </a:t>
            </a:r>
            <a:r>
              <a:rPr lang="en-GB" dirty="0" err="1"/>
              <a:t>dagli</a:t>
            </a:r>
            <a:r>
              <a:rPr lang="en-GB" dirty="0"/>
              <a:t> </a:t>
            </a:r>
            <a:r>
              <a:rPr lang="en-GB" dirty="0" err="1"/>
              <a:t>individui</a:t>
            </a:r>
            <a:r>
              <a:rPr lang="en-GB" dirty="0"/>
              <a:t>, «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avanzano</a:t>
            </a:r>
            <a:r>
              <a:rPr lang="en-GB" dirty="0"/>
              <a:t> </a:t>
            </a:r>
            <a:r>
              <a:rPr lang="en-GB" dirty="0" err="1"/>
              <a:t>domande</a:t>
            </a:r>
            <a:r>
              <a:rPr lang="en-GB" dirty="0"/>
              <a:t> </a:t>
            </a:r>
            <a:r>
              <a:rPr lang="en-GB" dirty="0" err="1"/>
              <a:t>dirette</a:t>
            </a:r>
            <a:r>
              <a:rPr lang="en-GB" dirty="0"/>
              <a:t> a </a:t>
            </a:r>
            <a:r>
              <a:rPr lang="en-GB" dirty="0" err="1"/>
              <a:t>favorire</a:t>
            </a:r>
            <a:r>
              <a:rPr lang="en-GB" dirty="0"/>
              <a:t> la </a:t>
            </a:r>
            <a:r>
              <a:rPr lang="en-GB" dirty="0" err="1"/>
              <a:t>continuazione</a:t>
            </a:r>
            <a:r>
              <a:rPr lang="en-GB" dirty="0"/>
              <a:t> o il </a:t>
            </a:r>
            <a:r>
              <a:rPr lang="en-GB" dirty="0" err="1"/>
              <a:t>cambiamento</a:t>
            </a:r>
            <a:r>
              <a:rPr lang="en-GB" dirty="0"/>
              <a:t> di </a:t>
            </a:r>
            <a:r>
              <a:rPr lang="en-GB" dirty="0" err="1"/>
              <a:t>certe</a:t>
            </a:r>
            <a:r>
              <a:rPr lang="en-GB" dirty="0"/>
              <a:t> </a:t>
            </a:r>
            <a:r>
              <a:rPr lang="en-GB" dirty="0" err="1"/>
              <a:t>politiche</a:t>
            </a:r>
            <a:r>
              <a:rPr lang="en-GB" dirty="0"/>
              <a:t>», </a:t>
            </a:r>
            <a:r>
              <a:rPr lang="en-GB" dirty="0" err="1"/>
              <a:t>promettendo</a:t>
            </a:r>
            <a:r>
              <a:rPr lang="en-GB" dirty="0"/>
              <a:t> </a:t>
            </a:r>
            <a:r>
              <a:rPr lang="en-GB" dirty="0" err="1"/>
              <a:t>sostegno</a:t>
            </a:r>
            <a:r>
              <a:rPr lang="en-GB" dirty="0"/>
              <a:t> politico.</a:t>
            </a: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12AB1-5EBC-B944-B1CD-82CECCAB37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300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ctrTitle"/>
          </p:nvPr>
        </p:nvSpPr>
        <p:spPr>
          <a:xfrm>
            <a:off x="665225" y="1513525"/>
            <a:ext cx="588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2F3848"/>
                </a:solidFill>
              </a:rPr>
              <a:t>1.Politica vs amministrazione</a:t>
            </a:r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L’aggregazione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interessi</a:t>
            </a:r>
            <a:endParaRPr lang="en-GB"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53150" y="856538"/>
            <a:ext cx="7637700" cy="4069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it-IT" sz="2500" dirty="0"/>
              <a:t>Aggregazione degli interessi: svolta dai partiti politici, che accorpano e filtrano le domande sociali inserendole nei loro programmi d’azione, e dai meccanismi di conversione (istituzioni) che le selezionano per la risposta, cosicché «le numerose domande espresse nell’articolazione degli interessi sono aggregate in un numero più limitato di principali alternative politiche».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5331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E76D-2B85-8B45-AC42-37031EE0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di conversione dell’input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553C6-3245-9C4A-819A-DEBF7FB49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Istituzioni</a:t>
            </a:r>
            <a:r>
              <a:rPr lang="en-GB" b="1" dirty="0"/>
              <a:t> </a:t>
            </a:r>
            <a:r>
              <a:rPr lang="en-GB" b="1" dirty="0" err="1"/>
              <a:t>politiche</a:t>
            </a:r>
            <a:r>
              <a:rPr lang="en-GB" b="1" dirty="0"/>
              <a:t> e </a:t>
            </a:r>
            <a:r>
              <a:rPr lang="en-GB" b="1" dirty="0" err="1"/>
              <a:t>agenzie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governi</a:t>
            </a:r>
            <a:r>
              <a:rPr lang="en-GB" dirty="0"/>
              <a:t> e </a:t>
            </a:r>
            <a:r>
              <a:rPr lang="en-GB" dirty="0" err="1"/>
              <a:t>parlamenti</a:t>
            </a:r>
            <a:r>
              <a:rPr lang="en-GB" dirty="0"/>
              <a:t>, </a:t>
            </a:r>
            <a:r>
              <a:rPr lang="en-GB" dirty="0" err="1"/>
              <a:t>istituzioni</a:t>
            </a:r>
            <a:r>
              <a:rPr lang="en-GB" dirty="0"/>
              <a:t> </a:t>
            </a:r>
            <a:r>
              <a:rPr lang="en-GB" dirty="0" err="1"/>
              <a:t>politiche</a:t>
            </a:r>
            <a:r>
              <a:rPr lang="en-GB" dirty="0"/>
              <a:t> </a:t>
            </a:r>
            <a:r>
              <a:rPr lang="en-GB" dirty="0" err="1"/>
              <a:t>esecutive</a:t>
            </a:r>
            <a:r>
              <a:rPr lang="en-GB" dirty="0"/>
              <a:t> e di </a:t>
            </a:r>
            <a:r>
              <a:rPr lang="en-GB" dirty="0" err="1"/>
              <a:t>rappresentanza</a:t>
            </a:r>
            <a:r>
              <a:rPr lang="en-GB" dirty="0"/>
              <a:t>, </a:t>
            </a:r>
            <a:r>
              <a:rPr lang="en-GB" dirty="0" err="1"/>
              <a:t>apparati</a:t>
            </a:r>
            <a:r>
              <a:rPr lang="en-GB" dirty="0"/>
              <a:t> </a:t>
            </a:r>
            <a:r>
              <a:rPr lang="en-GB" dirty="0" err="1"/>
              <a:t>amministrativi</a:t>
            </a:r>
            <a:r>
              <a:rPr lang="en-GB" dirty="0"/>
              <a:t>)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danno</a:t>
            </a:r>
            <a:r>
              <a:rPr lang="en-GB" dirty="0"/>
              <a:t> una </a:t>
            </a:r>
            <a:r>
              <a:rPr lang="en-GB" dirty="0" err="1"/>
              <a:t>veste</a:t>
            </a:r>
            <a:r>
              <a:rPr lang="en-GB" dirty="0"/>
              <a:t> </a:t>
            </a:r>
            <a:r>
              <a:rPr lang="en-GB" dirty="0" err="1"/>
              <a:t>prescrittiva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domanda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GB" dirty="0"/>
              <a:t> e </a:t>
            </a:r>
            <a:r>
              <a:rPr lang="en-GB" dirty="0" err="1"/>
              <a:t>s’incaricano</a:t>
            </a:r>
            <a:r>
              <a:rPr lang="en-GB" dirty="0"/>
              <a:t> di </a:t>
            </a:r>
            <a:r>
              <a:rPr lang="en-GB" dirty="0" err="1"/>
              <a:t>formulare</a:t>
            </a:r>
            <a:r>
              <a:rPr lang="en-GB" dirty="0"/>
              <a:t> un output </a:t>
            </a:r>
            <a:r>
              <a:rPr lang="en-GB" dirty="0" err="1"/>
              <a:t>decisionale</a:t>
            </a:r>
            <a:r>
              <a:rPr lang="en-GB" dirty="0"/>
              <a:t>. </a:t>
            </a:r>
            <a:r>
              <a:rPr lang="en-GB" dirty="0" err="1"/>
              <a:t>Anche</a:t>
            </a:r>
            <a:r>
              <a:rPr lang="en-GB" dirty="0"/>
              <a:t> in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fase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gruppi</a:t>
            </a:r>
            <a:r>
              <a:rPr lang="en-GB" dirty="0"/>
              <a:t> </a:t>
            </a:r>
            <a:r>
              <a:rPr lang="en-GB" dirty="0" err="1"/>
              <a:t>sociali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mostrare</a:t>
            </a:r>
            <a:r>
              <a:rPr lang="en-GB" dirty="0"/>
              <a:t> </a:t>
            </a:r>
            <a:r>
              <a:rPr lang="en-GB" dirty="0" err="1"/>
              <a:t>attivi</a:t>
            </a:r>
            <a:r>
              <a:rPr lang="en-GB" dirty="0"/>
              <a:t>, </a:t>
            </a:r>
            <a:r>
              <a:rPr lang="en-GB" dirty="0" err="1"/>
              <a:t>esercitando</a:t>
            </a:r>
            <a:r>
              <a:rPr lang="en-GB" dirty="0"/>
              <a:t> </a:t>
            </a:r>
            <a:r>
              <a:rPr lang="en-GB" dirty="0" err="1"/>
              <a:t>pressioni</a:t>
            </a:r>
            <a:r>
              <a:rPr lang="en-GB" dirty="0"/>
              <a:t> </a:t>
            </a:r>
            <a:r>
              <a:rPr lang="en-GB" dirty="0" err="1"/>
              <a:t>sulle</a:t>
            </a:r>
            <a:r>
              <a:rPr lang="en-GB" dirty="0"/>
              <a:t> </a:t>
            </a:r>
            <a:r>
              <a:rPr lang="en-GB" dirty="0" err="1"/>
              <a:t>istituzioni</a:t>
            </a:r>
            <a:r>
              <a:rPr lang="en-GB" dirty="0"/>
              <a:t> e </a:t>
            </a:r>
            <a:r>
              <a:rPr lang="en-GB" dirty="0" err="1"/>
              <a:t>sulle</a:t>
            </a:r>
            <a:r>
              <a:rPr lang="en-GB" dirty="0"/>
              <a:t> </a:t>
            </a:r>
            <a:r>
              <a:rPr lang="en-GB" dirty="0" err="1"/>
              <a:t>agenzie</a:t>
            </a:r>
            <a:r>
              <a:rPr lang="en-GB" dirty="0"/>
              <a:t>. </a:t>
            </a:r>
          </a:p>
          <a:p>
            <a:endParaRPr lang="en-GB" dirty="0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4F171-A027-7247-B583-0400BA89BB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26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E76D-2B85-8B45-AC42-37031EE0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Lato dell’output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553C6-3245-9C4A-819A-DEBF7FB49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100" b="1" dirty="0" err="1"/>
              <a:t>Istituzioni</a:t>
            </a:r>
            <a:r>
              <a:rPr lang="en-GB" sz="2100" b="1" dirty="0"/>
              <a:t> </a:t>
            </a:r>
            <a:r>
              <a:rPr lang="en-GB" sz="2100" b="1" dirty="0" err="1"/>
              <a:t>politiche</a:t>
            </a:r>
            <a:r>
              <a:rPr lang="en-GB" sz="2100" b="1" dirty="0"/>
              <a:t> e </a:t>
            </a:r>
            <a:r>
              <a:rPr lang="en-GB" sz="2100" b="1" dirty="0" err="1"/>
              <a:t>agenzie</a:t>
            </a:r>
            <a:r>
              <a:rPr lang="en-GB" sz="2100" b="1" dirty="0"/>
              <a:t> </a:t>
            </a:r>
            <a:r>
              <a:rPr lang="en-GB" sz="2100" dirty="0"/>
              <a:t>(</a:t>
            </a:r>
            <a:r>
              <a:rPr lang="en-GB" sz="2100" dirty="0" err="1"/>
              <a:t>governi</a:t>
            </a:r>
            <a:r>
              <a:rPr lang="en-GB" sz="2100" dirty="0"/>
              <a:t> e </a:t>
            </a:r>
            <a:r>
              <a:rPr lang="en-GB" sz="2100" dirty="0" err="1"/>
              <a:t>parlamenti</a:t>
            </a:r>
            <a:r>
              <a:rPr lang="en-GB" sz="2100" dirty="0"/>
              <a:t>, </a:t>
            </a:r>
            <a:r>
              <a:rPr lang="en-GB" sz="2100" dirty="0" err="1"/>
              <a:t>istituzioni</a:t>
            </a:r>
            <a:r>
              <a:rPr lang="en-GB" sz="2100" dirty="0"/>
              <a:t> </a:t>
            </a:r>
            <a:r>
              <a:rPr lang="en-GB" sz="2100" dirty="0" err="1"/>
              <a:t>politiche</a:t>
            </a:r>
            <a:r>
              <a:rPr lang="en-GB" sz="2100" dirty="0"/>
              <a:t> </a:t>
            </a:r>
            <a:r>
              <a:rPr lang="en-GB" sz="2100" dirty="0" err="1"/>
              <a:t>esecutive</a:t>
            </a:r>
            <a:r>
              <a:rPr lang="en-GB" sz="2100" dirty="0"/>
              <a:t> e di </a:t>
            </a:r>
            <a:r>
              <a:rPr lang="en-GB" sz="2100" dirty="0" err="1"/>
              <a:t>rappresentanza</a:t>
            </a:r>
            <a:r>
              <a:rPr lang="en-GB" sz="2100" dirty="0"/>
              <a:t>, </a:t>
            </a:r>
            <a:r>
              <a:rPr lang="en-GB" sz="2100" dirty="0" err="1"/>
              <a:t>apparati</a:t>
            </a:r>
            <a:r>
              <a:rPr lang="en-GB" sz="2100" dirty="0"/>
              <a:t> </a:t>
            </a:r>
            <a:r>
              <a:rPr lang="en-GB" sz="2100" dirty="0" err="1"/>
              <a:t>amministrativi</a:t>
            </a:r>
            <a:r>
              <a:rPr lang="en-GB" sz="2100" dirty="0"/>
              <a:t>) </a:t>
            </a:r>
            <a:r>
              <a:rPr lang="en-GB" sz="2100" dirty="0" err="1"/>
              <a:t>che</a:t>
            </a:r>
            <a:r>
              <a:rPr lang="en-GB" sz="2100" dirty="0"/>
              <a:t> </a:t>
            </a:r>
            <a:r>
              <a:rPr lang="en-GB" sz="2100" dirty="0" err="1"/>
              <a:t>danno</a:t>
            </a:r>
            <a:r>
              <a:rPr lang="en-GB" sz="2100" dirty="0"/>
              <a:t> una </a:t>
            </a:r>
            <a:r>
              <a:rPr lang="en-GB" sz="2100" dirty="0" err="1"/>
              <a:t>veste</a:t>
            </a:r>
            <a:r>
              <a:rPr lang="en-GB" sz="2100" dirty="0"/>
              <a:t> </a:t>
            </a:r>
            <a:r>
              <a:rPr lang="en-GB" sz="2100" dirty="0" err="1"/>
              <a:t>prescrittiva</a:t>
            </a:r>
            <a:r>
              <a:rPr lang="en-GB" sz="2100" dirty="0"/>
              <a:t> </a:t>
            </a:r>
            <a:r>
              <a:rPr lang="en-GB" sz="2100" dirty="0" err="1"/>
              <a:t>alla</a:t>
            </a:r>
            <a:r>
              <a:rPr lang="en-GB" sz="2100" dirty="0"/>
              <a:t> </a:t>
            </a:r>
            <a:r>
              <a:rPr lang="en-GB" sz="2100" dirty="0" err="1"/>
              <a:t>domanda</a:t>
            </a:r>
            <a:r>
              <a:rPr lang="en-GB" sz="2100" dirty="0"/>
              <a:t> </a:t>
            </a:r>
            <a:r>
              <a:rPr lang="en-GB" sz="2100" dirty="0" err="1"/>
              <a:t>sociale</a:t>
            </a:r>
            <a:r>
              <a:rPr lang="en-GB" sz="2100" dirty="0"/>
              <a:t> e </a:t>
            </a:r>
            <a:r>
              <a:rPr lang="en-GB" sz="2100" dirty="0" err="1"/>
              <a:t>s’incaricano</a:t>
            </a:r>
            <a:r>
              <a:rPr lang="en-GB" sz="2100" dirty="0"/>
              <a:t> di </a:t>
            </a:r>
            <a:r>
              <a:rPr lang="en-GB" sz="2100" dirty="0" err="1"/>
              <a:t>formulare</a:t>
            </a:r>
            <a:r>
              <a:rPr lang="en-GB" sz="2100" dirty="0"/>
              <a:t> un output </a:t>
            </a:r>
            <a:r>
              <a:rPr lang="en-GB" sz="2100" dirty="0" err="1"/>
              <a:t>decisionale</a:t>
            </a:r>
            <a:r>
              <a:rPr lang="en-GB" sz="2100" dirty="0"/>
              <a:t>. </a:t>
            </a:r>
            <a:r>
              <a:rPr lang="en-GB" sz="2100" dirty="0" err="1"/>
              <a:t>Anche</a:t>
            </a:r>
            <a:r>
              <a:rPr lang="en-GB" sz="2100" dirty="0"/>
              <a:t> in </a:t>
            </a:r>
            <a:r>
              <a:rPr lang="en-GB" sz="2100" dirty="0" err="1"/>
              <a:t>questa</a:t>
            </a:r>
            <a:r>
              <a:rPr lang="en-GB" sz="2100" dirty="0"/>
              <a:t> </a:t>
            </a:r>
            <a:r>
              <a:rPr lang="en-GB" sz="2100" dirty="0" err="1"/>
              <a:t>fase</a:t>
            </a:r>
            <a:r>
              <a:rPr lang="en-GB" sz="2100" dirty="0"/>
              <a:t> </a:t>
            </a:r>
            <a:r>
              <a:rPr lang="en-GB" sz="2100" dirty="0" err="1"/>
              <a:t>i</a:t>
            </a:r>
            <a:r>
              <a:rPr lang="en-GB" sz="2100" dirty="0"/>
              <a:t> </a:t>
            </a:r>
            <a:r>
              <a:rPr lang="en-GB" sz="2100" dirty="0" err="1"/>
              <a:t>gruppi</a:t>
            </a:r>
            <a:r>
              <a:rPr lang="en-GB" sz="2100" dirty="0"/>
              <a:t> </a:t>
            </a:r>
            <a:r>
              <a:rPr lang="en-GB" sz="2100" dirty="0" err="1"/>
              <a:t>sociali</a:t>
            </a:r>
            <a:r>
              <a:rPr lang="en-GB" sz="2100" dirty="0"/>
              <a:t> </a:t>
            </a:r>
            <a:r>
              <a:rPr lang="en-GB" sz="2100" dirty="0" err="1"/>
              <a:t>si</a:t>
            </a:r>
            <a:r>
              <a:rPr lang="en-GB" sz="2100" dirty="0"/>
              <a:t> </a:t>
            </a:r>
            <a:r>
              <a:rPr lang="en-GB" sz="2100" dirty="0" err="1"/>
              <a:t>possono</a:t>
            </a:r>
            <a:r>
              <a:rPr lang="en-GB" sz="2100" dirty="0"/>
              <a:t> </a:t>
            </a:r>
            <a:r>
              <a:rPr lang="en-GB" sz="2100" dirty="0" err="1"/>
              <a:t>mostrare</a:t>
            </a:r>
            <a:r>
              <a:rPr lang="en-GB" sz="2100" dirty="0"/>
              <a:t> </a:t>
            </a:r>
            <a:r>
              <a:rPr lang="en-GB" sz="2100" dirty="0" err="1"/>
              <a:t>attivi</a:t>
            </a:r>
            <a:r>
              <a:rPr lang="en-GB" sz="2100" dirty="0"/>
              <a:t>, </a:t>
            </a:r>
            <a:r>
              <a:rPr lang="en-GB" sz="2100" dirty="0" err="1"/>
              <a:t>esercitando</a:t>
            </a:r>
            <a:r>
              <a:rPr lang="en-GB" sz="2100" dirty="0"/>
              <a:t> </a:t>
            </a:r>
            <a:r>
              <a:rPr lang="en-GB" sz="2100" dirty="0" err="1"/>
              <a:t>pressioni</a:t>
            </a:r>
            <a:r>
              <a:rPr lang="en-GB" sz="2100" dirty="0"/>
              <a:t> </a:t>
            </a:r>
            <a:r>
              <a:rPr lang="en-GB" sz="2100" dirty="0" err="1"/>
              <a:t>sulle</a:t>
            </a:r>
            <a:r>
              <a:rPr lang="en-GB" sz="2100" dirty="0"/>
              <a:t> </a:t>
            </a:r>
            <a:r>
              <a:rPr lang="en-GB" sz="2100" dirty="0" err="1"/>
              <a:t>istituzioni</a:t>
            </a:r>
            <a:r>
              <a:rPr lang="en-GB" sz="2100" dirty="0"/>
              <a:t> e </a:t>
            </a:r>
            <a:r>
              <a:rPr lang="en-GB" sz="2100" dirty="0" err="1"/>
              <a:t>sulle</a:t>
            </a:r>
            <a:r>
              <a:rPr lang="en-GB" sz="2100" dirty="0"/>
              <a:t> </a:t>
            </a:r>
            <a:r>
              <a:rPr lang="en-GB" sz="2100" dirty="0" err="1"/>
              <a:t>agenzie</a:t>
            </a:r>
            <a:r>
              <a:rPr lang="en-GB" sz="2100" dirty="0"/>
              <a:t>. </a:t>
            </a:r>
          </a:p>
          <a:p>
            <a:r>
              <a:rPr lang="en-GB" sz="2100" b="1" dirty="0" err="1"/>
              <a:t>Agenzie</a:t>
            </a:r>
            <a:r>
              <a:rPr lang="en-GB" sz="2100" b="1" dirty="0"/>
              <a:t> </a:t>
            </a:r>
            <a:r>
              <a:rPr lang="en-GB" sz="2100" b="1" dirty="0" err="1"/>
              <a:t>d’implementazione</a:t>
            </a:r>
            <a:r>
              <a:rPr lang="en-GB" sz="2100" b="1" dirty="0"/>
              <a:t> e di </a:t>
            </a:r>
            <a:r>
              <a:rPr lang="en-GB" sz="2100" b="1" dirty="0" err="1"/>
              <a:t>valutazione</a:t>
            </a:r>
            <a:r>
              <a:rPr lang="en-GB" sz="2100" b="1" dirty="0"/>
              <a:t> </a:t>
            </a:r>
            <a:r>
              <a:rPr lang="en-GB" sz="2100" dirty="0" err="1"/>
              <a:t>che</a:t>
            </a:r>
            <a:r>
              <a:rPr lang="en-GB" sz="2100" dirty="0"/>
              <a:t> </a:t>
            </a:r>
            <a:r>
              <a:rPr lang="en-GB" sz="2100" dirty="0" err="1"/>
              <a:t>mettono</a:t>
            </a:r>
            <a:r>
              <a:rPr lang="en-GB" sz="2100" dirty="0"/>
              <a:t> in </a:t>
            </a:r>
            <a:r>
              <a:rPr lang="en-GB" sz="2100" dirty="0" err="1"/>
              <a:t>atto</a:t>
            </a:r>
            <a:r>
              <a:rPr lang="en-GB" sz="2100" dirty="0"/>
              <a:t> </a:t>
            </a:r>
            <a:r>
              <a:rPr lang="en-GB" sz="2100" dirty="0" err="1"/>
              <a:t>i</a:t>
            </a:r>
            <a:r>
              <a:rPr lang="en-GB" sz="2100" dirty="0"/>
              <a:t> </a:t>
            </a:r>
            <a:r>
              <a:rPr lang="en-GB" sz="2100" dirty="0" err="1"/>
              <a:t>contenuti</a:t>
            </a:r>
            <a:r>
              <a:rPr lang="en-GB" sz="2100" dirty="0"/>
              <a:t> </a:t>
            </a:r>
            <a:r>
              <a:rPr lang="en-GB" sz="2100" dirty="0" err="1"/>
              <a:t>della</a:t>
            </a:r>
            <a:r>
              <a:rPr lang="en-GB" sz="2100" dirty="0"/>
              <a:t> </a:t>
            </a:r>
            <a:r>
              <a:rPr lang="en-GB" sz="2100" dirty="0" err="1"/>
              <a:t>decisione</a:t>
            </a:r>
            <a:r>
              <a:rPr lang="en-GB" sz="2100" dirty="0"/>
              <a:t> e ne </a:t>
            </a:r>
            <a:r>
              <a:rPr lang="en-GB" sz="2100" dirty="0" err="1"/>
              <a:t>analizzano</a:t>
            </a:r>
            <a:r>
              <a:rPr lang="en-GB" sz="2100" dirty="0"/>
              <a:t> </a:t>
            </a:r>
            <a:r>
              <a:rPr lang="en-GB" sz="2100" dirty="0" err="1"/>
              <a:t>l’impatto</a:t>
            </a:r>
            <a:r>
              <a:rPr lang="en-GB" sz="2100" dirty="0"/>
              <a:t> e </a:t>
            </a:r>
            <a:r>
              <a:rPr lang="en-GB" sz="2100" dirty="0" err="1"/>
              <a:t>i</a:t>
            </a:r>
            <a:r>
              <a:rPr lang="en-GB" sz="2100" dirty="0"/>
              <a:t> </a:t>
            </a:r>
            <a:r>
              <a:rPr lang="en-GB" sz="2100" dirty="0" err="1"/>
              <a:t>risultati</a:t>
            </a:r>
            <a:r>
              <a:rPr lang="en-GB" sz="2100" dirty="0"/>
              <a:t> </a:t>
            </a:r>
            <a:r>
              <a:rPr lang="en-GB" sz="2100" dirty="0" err="1"/>
              <a:t>conseguiti</a:t>
            </a:r>
            <a:r>
              <a:rPr lang="en-GB" sz="2100" dirty="0"/>
              <a:t>. </a:t>
            </a:r>
            <a:r>
              <a:rPr lang="en-GB" sz="2100" dirty="0" err="1"/>
              <a:t>Anche</a:t>
            </a:r>
            <a:r>
              <a:rPr lang="en-GB" sz="2100" dirty="0"/>
              <a:t> in </a:t>
            </a:r>
            <a:r>
              <a:rPr lang="en-GB" sz="2100" dirty="0" err="1"/>
              <a:t>questo</a:t>
            </a:r>
            <a:r>
              <a:rPr lang="en-GB" sz="2100" dirty="0"/>
              <a:t> passaggio le </a:t>
            </a:r>
            <a:r>
              <a:rPr lang="en-GB" sz="2100" dirty="0" err="1"/>
              <a:t>interazioni</a:t>
            </a:r>
            <a:r>
              <a:rPr lang="en-GB" sz="2100" dirty="0"/>
              <a:t> </a:t>
            </a:r>
            <a:r>
              <a:rPr lang="en-GB" sz="2100" dirty="0" err="1"/>
              <a:t>sono</a:t>
            </a:r>
            <a:r>
              <a:rPr lang="en-GB" sz="2100" dirty="0"/>
              <a:t> </a:t>
            </a:r>
            <a:r>
              <a:rPr lang="en-GB" sz="2100" dirty="0" err="1"/>
              <a:t>molteplici</a:t>
            </a:r>
            <a:r>
              <a:rPr lang="en-GB" sz="2100" dirty="0"/>
              <a:t> e </a:t>
            </a:r>
            <a:r>
              <a:rPr lang="en-GB" sz="2100" dirty="0" err="1"/>
              <a:t>l’attività</a:t>
            </a:r>
            <a:r>
              <a:rPr lang="en-GB" sz="2100" dirty="0"/>
              <a:t> </a:t>
            </a:r>
            <a:r>
              <a:rPr lang="en-GB" sz="2100" dirty="0" err="1"/>
              <a:t>dei</a:t>
            </a:r>
            <a:r>
              <a:rPr lang="en-GB" sz="2100" dirty="0"/>
              <a:t> </a:t>
            </a:r>
            <a:r>
              <a:rPr lang="en-GB" sz="2100" dirty="0" err="1"/>
              <a:t>gruppi</a:t>
            </a:r>
            <a:r>
              <a:rPr lang="en-GB" sz="2100" dirty="0"/>
              <a:t> </a:t>
            </a:r>
            <a:r>
              <a:rPr lang="en-GB" sz="2100" dirty="0" err="1"/>
              <a:t>si</a:t>
            </a:r>
            <a:r>
              <a:rPr lang="en-GB" sz="2100" dirty="0"/>
              <a:t> </a:t>
            </a:r>
            <a:r>
              <a:rPr lang="en-GB" sz="2100" dirty="0" err="1"/>
              <a:t>segnala</a:t>
            </a:r>
            <a:r>
              <a:rPr lang="en-GB" sz="2100" dirty="0"/>
              <a:t> con </a:t>
            </a:r>
            <a:r>
              <a:rPr lang="en-GB" sz="2100" dirty="0" err="1"/>
              <a:t>gradi</a:t>
            </a:r>
            <a:r>
              <a:rPr lang="en-GB" sz="2100" dirty="0"/>
              <a:t> di </a:t>
            </a:r>
            <a:r>
              <a:rPr lang="en-GB" sz="2100" dirty="0" err="1"/>
              <a:t>effettività</a:t>
            </a:r>
            <a:r>
              <a:rPr lang="en-GB" sz="2100" dirty="0"/>
              <a:t> </a:t>
            </a:r>
            <a:r>
              <a:rPr lang="en-GB" sz="2100" dirty="0" err="1"/>
              <a:t>considerevoli</a:t>
            </a:r>
            <a:r>
              <a:rPr lang="en-GB" sz="2100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4F171-A027-7247-B583-0400BA89BB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282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1BCE-CF1D-7C4B-B605-3DEB3663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Politica vs amministrazione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E72B9-FD06-CA48-9ADD-B7F68B4BC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it-IT" sz="1700" dirty="0"/>
              <a:t>In una visione ingenuamente </a:t>
            </a:r>
            <a:r>
              <a:rPr lang="it-IT" sz="1700" dirty="0" err="1"/>
              <a:t>weberiana,la</a:t>
            </a:r>
            <a:r>
              <a:rPr lang="it-IT" sz="1700" dirty="0"/>
              <a:t> politica stabilisce che fare e l’amministrazione, in modo neutro, s’impegna a raggiungere gli scopi indicati.</a:t>
            </a:r>
          </a:p>
          <a:p>
            <a:pPr marL="76200" indent="0" algn="just">
              <a:buNone/>
            </a:pPr>
            <a:r>
              <a:rPr lang="it-IT" sz="1700" dirty="0"/>
              <a:t>+ Competenze dell’</a:t>
            </a:r>
            <a:r>
              <a:rPr lang="it-IT" sz="1700" dirty="0" err="1"/>
              <a:t>amministazione</a:t>
            </a:r>
            <a:r>
              <a:rPr lang="it-IT" sz="1700" dirty="0"/>
              <a:t> e + compiti da svolgere: è un meccanismo neutro?</a:t>
            </a:r>
          </a:p>
          <a:p>
            <a:r>
              <a:rPr lang="it-IT" sz="1700" dirty="0"/>
              <a:t>Il </a:t>
            </a:r>
            <a:r>
              <a:rPr lang="it-IT" sz="1700" i="1" dirty="0"/>
              <a:t>costituzionalismo metodologico </a:t>
            </a:r>
            <a:r>
              <a:rPr lang="it-IT" sz="1700" dirty="0"/>
              <a:t>riconduce le politiche pubbliche essenzialmente alle prescrizioni giuridiche e alle procedure razionali-legali. La PA è interpretata come un «servo-meccanismo» azionato dalla politica per conseguire gli obiettivi posti da una certa decisione formale, cosicché il contenuto di questa decisione formale e il contenuto dell’azione della Pubblica Amministrazione costituiscono in congiunzione gli elementi di una politica pubblica. </a:t>
            </a:r>
            <a:r>
              <a:rPr lang="en-GB" sz="1700" dirty="0"/>
              <a:t> Il </a:t>
            </a:r>
            <a:r>
              <a:rPr lang="en-GB" sz="1700" dirty="0" err="1"/>
              <a:t>costituzionalismo</a:t>
            </a:r>
            <a:r>
              <a:rPr lang="en-GB" sz="1700" dirty="0"/>
              <a:t> </a:t>
            </a:r>
            <a:r>
              <a:rPr lang="en-GB" sz="1700" dirty="0" err="1"/>
              <a:t>metodologico</a:t>
            </a:r>
            <a:r>
              <a:rPr lang="en-GB" sz="1700" dirty="0"/>
              <a:t> </a:t>
            </a:r>
            <a:r>
              <a:rPr lang="en-GB" sz="1700" dirty="0" err="1"/>
              <a:t>privilegia</a:t>
            </a:r>
            <a:r>
              <a:rPr lang="en-GB" sz="1700" dirty="0"/>
              <a:t> la </a:t>
            </a:r>
            <a:r>
              <a:rPr lang="en-GB" sz="1700" dirty="0" err="1"/>
              <a:t>ricostruzione</a:t>
            </a:r>
            <a:r>
              <a:rPr lang="en-GB" sz="1700" dirty="0"/>
              <a:t> </a:t>
            </a:r>
            <a:r>
              <a:rPr lang="en-GB" sz="1700" dirty="0" err="1"/>
              <a:t>degli</a:t>
            </a:r>
            <a:r>
              <a:rPr lang="en-GB" sz="1700" dirty="0"/>
              <a:t> </a:t>
            </a:r>
            <a:r>
              <a:rPr lang="en-GB" sz="1700" dirty="0" err="1"/>
              <a:t>aspetti</a:t>
            </a:r>
            <a:r>
              <a:rPr lang="en-GB" sz="1700" dirty="0"/>
              <a:t> </a:t>
            </a:r>
            <a:r>
              <a:rPr lang="en-GB" sz="1700" dirty="0" err="1"/>
              <a:t>procedurali</a:t>
            </a:r>
            <a:r>
              <a:rPr lang="en-GB" sz="1700" dirty="0"/>
              <a:t> e </a:t>
            </a:r>
            <a:r>
              <a:rPr lang="en-GB" sz="1700" dirty="0" err="1"/>
              <a:t>formali</a:t>
            </a:r>
            <a:r>
              <a:rPr lang="en-GB" sz="1700" dirty="0"/>
              <a:t> di un </a:t>
            </a:r>
            <a:r>
              <a:rPr lang="en-GB" sz="1700" dirty="0" err="1"/>
              <a:t>processo</a:t>
            </a:r>
            <a:r>
              <a:rPr lang="en-GB" sz="1700" dirty="0"/>
              <a:t> </a:t>
            </a:r>
            <a:r>
              <a:rPr lang="en-GB" sz="1700" dirty="0" err="1"/>
              <a:t>decisionale</a:t>
            </a:r>
            <a:r>
              <a:rPr lang="en-GB" sz="1700" dirty="0"/>
              <a:t>. </a:t>
            </a:r>
          </a:p>
          <a:p>
            <a:r>
              <a:rPr lang="en-GB" sz="1700" dirty="0" err="1"/>
              <a:t>Più</a:t>
            </a:r>
            <a:r>
              <a:rPr lang="en-GB" sz="1700" dirty="0"/>
              <a:t> in </a:t>
            </a:r>
            <a:r>
              <a:rPr lang="en-GB" sz="1700" dirty="0" err="1"/>
              <a:t>generale</a:t>
            </a:r>
            <a:r>
              <a:rPr lang="en-GB" sz="1700" dirty="0"/>
              <a:t>, le </a:t>
            </a:r>
            <a:r>
              <a:rPr lang="en-GB" sz="1700" dirty="0" err="1"/>
              <a:t>norme</a:t>
            </a:r>
            <a:r>
              <a:rPr lang="en-GB" sz="1700" dirty="0"/>
              <a:t> </a:t>
            </a:r>
            <a:r>
              <a:rPr lang="en-GB" sz="1700" dirty="0" err="1"/>
              <a:t>sono</a:t>
            </a:r>
            <a:r>
              <a:rPr lang="en-GB" sz="1700" dirty="0"/>
              <a:t> </a:t>
            </a:r>
            <a:r>
              <a:rPr lang="en-GB" sz="1700" dirty="0" err="1"/>
              <a:t>sia</a:t>
            </a:r>
            <a:r>
              <a:rPr lang="en-GB" sz="1700" dirty="0"/>
              <a:t> </a:t>
            </a:r>
            <a:r>
              <a:rPr lang="en-GB" sz="1700" dirty="0" err="1"/>
              <a:t>vincolo</a:t>
            </a:r>
            <a:r>
              <a:rPr lang="en-GB" sz="1700" dirty="0"/>
              <a:t> </a:t>
            </a:r>
            <a:r>
              <a:rPr lang="en-GB" sz="1700" dirty="0" err="1"/>
              <a:t>che</a:t>
            </a:r>
            <a:r>
              <a:rPr lang="en-GB" sz="1700" dirty="0"/>
              <a:t> </a:t>
            </a:r>
            <a:r>
              <a:rPr lang="en-GB" sz="1700" dirty="0" err="1"/>
              <a:t>opportunità</a:t>
            </a:r>
            <a:r>
              <a:rPr lang="en-GB" sz="1700" dirty="0"/>
              <a:t>.</a:t>
            </a:r>
          </a:p>
          <a:p>
            <a:pPr algn="just"/>
            <a:endParaRPr lang="it-IT" sz="1800" dirty="0"/>
          </a:p>
          <a:p>
            <a:pPr marL="76200" indent="0" algn="just">
              <a:buNone/>
            </a:pPr>
            <a:endParaRPr lang="it-IT" dirty="0"/>
          </a:p>
          <a:p>
            <a:pPr marL="76200" indent="0">
              <a:buNone/>
            </a:pPr>
            <a:endParaRPr lang="en-GB" dirty="0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74234-C6FB-7445-90EB-01BF00BB66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890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1BCE-CF1D-7C4B-B605-3DEB3663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Politica vs amministrazione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E72B9-FD06-CA48-9ADD-B7F68B4BC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GB" dirty="0"/>
              <a:t>Un primo </a:t>
            </a:r>
            <a:r>
              <a:rPr lang="en-GB" dirty="0" err="1"/>
              <a:t>elemento</a:t>
            </a:r>
            <a:r>
              <a:rPr lang="en-GB" dirty="0"/>
              <a:t> </a:t>
            </a:r>
            <a:r>
              <a:rPr lang="en-GB" dirty="0" err="1"/>
              <a:t>caratterizzante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politiche</a:t>
            </a:r>
            <a:r>
              <a:rPr lang="en-GB" dirty="0"/>
              <a:t> </a:t>
            </a:r>
            <a:r>
              <a:rPr lang="en-GB" dirty="0" err="1"/>
              <a:t>pubbliche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l’attenzione</a:t>
            </a:r>
            <a:r>
              <a:rPr lang="en-GB" dirty="0"/>
              <a:t> </a:t>
            </a:r>
            <a:r>
              <a:rPr lang="en-GB" dirty="0" err="1"/>
              <a:t>rivolta</a:t>
            </a:r>
            <a:r>
              <a:rPr lang="en-GB" dirty="0"/>
              <a:t> al </a:t>
            </a:r>
            <a:r>
              <a:rPr lang="en-GB" dirty="0" err="1"/>
              <a:t>rapporto</a:t>
            </a:r>
            <a:r>
              <a:rPr lang="en-GB" dirty="0"/>
              <a:t> </a:t>
            </a:r>
            <a:r>
              <a:rPr lang="en-GB" dirty="0" err="1"/>
              <a:t>problematico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decisori</a:t>
            </a:r>
            <a:r>
              <a:rPr lang="en-GB" dirty="0"/>
              <a:t> </a:t>
            </a:r>
            <a:r>
              <a:rPr lang="en-GB" dirty="0" err="1"/>
              <a:t>formali</a:t>
            </a:r>
            <a:r>
              <a:rPr lang="en-GB" dirty="0"/>
              <a:t>, come il </a:t>
            </a:r>
            <a:r>
              <a:rPr lang="en-GB" dirty="0" err="1"/>
              <a:t>governo-parlamento</a:t>
            </a:r>
            <a:r>
              <a:rPr lang="en-GB" dirty="0"/>
              <a:t>, </a:t>
            </a:r>
            <a:r>
              <a:rPr lang="en-GB" dirty="0" err="1"/>
              <a:t>istituzioni</a:t>
            </a:r>
            <a:r>
              <a:rPr lang="en-GB" dirty="0"/>
              <a:t> </a:t>
            </a:r>
            <a:r>
              <a:rPr lang="en-GB" dirty="0" err="1"/>
              <a:t>politiche</a:t>
            </a:r>
            <a:r>
              <a:rPr lang="en-GB" dirty="0"/>
              <a:t> in </a:t>
            </a:r>
            <a:r>
              <a:rPr lang="en-GB" dirty="0" err="1"/>
              <a:t>genere</a:t>
            </a:r>
            <a:r>
              <a:rPr lang="en-GB" dirty="0"/>
              <a:t>, e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attuatori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decisione</a:t>
            </a:r>
            <a:r>
              <a:rPr lang="en-GB" dirty="0"/>
              <a:t> presa, </a:t>
            </a:r>
            <a:r>
              <a:rPr lang="en-GB" dirty="0" err="1"/>
              <a:t>dall’altra</a:t>
            </a:r>
            <a:r>
              <a:rPr lang="en-GB" dirty="0"/>
              <a:t>, come la PA e le </a:t>
            </a:r>
            <a:r>
              <a:rPr lang="en-GB" dirty="0" err="1"/>
              <a:t>agenzie</a:t>
            </a:r>
            <a:r>
              <a:rPr lang="en-GB" dirty="0"/>
              <a:t>.</a:t>
            </a:r>
          </a:p>
          <a:p>
            <a:pPr marL="76200" indent="0" algn="just">
              <a:buNone/>
            </a:pPr>
            <a:endParaRPr lang="en-GB" dirty="0"/>
          </a:p>
          <a:p>
            <a:pPr marL="76200" indent="0" algn="just">
              <a:buNone/>
            </a:pPr>
            <a:endParaRPr lang="it-IT" dirty="0"/>
          </a:p>
          <a:p>
            <a:pPr marL="76200" indent="0">
              <a:buNone/>
            </a:pPr>
            <a:endParaRPr lang="en-GB" dirty="0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74234-C6FB-7445-90EB-01BF00BB66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433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ctrTitle"/>
          </p:nvPr>
        </p:nvSpPr>
        <p:spPr>
          <a:xfrm>
            <a:off x="665225" y="1513525"/>
            <a:ext cx="588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2F3848"/>
                </a:solidFill>
              </a:rPr>
              <a:t>2.Problemi di policy e ciclo della politica</a:t>
            </a:r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72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8FD9-FE13-0B42-8E29-7E241EA3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problema di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738E4-CAB7-EE4F-AE09-804F3D0BD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200" dirty="0"/>
              <a:t>Un problema di policy è </a:t>
            </a:r>
            <a:r>
              <a:rPr lang="en-GB" sz="2200" dirty="0"/>
              <a:t>una </a:t>
            </a:r>
            <a:r>
              <a:rPr lang="en-GB" sz="2200" dirty="0" err="1"/>
              <a:t>domanda</a:t>
            </a:r>
            <a:r>
              <a:rPr lang="en-GB" sz="2200" dirty="0"/>
              <a:t> </a:t>
            </a:r>
            <a:r>
              <a:rPr lang="en-GB" sz="2200" dirty="0" err="1"/>
              <a:t>sociale</a:t>
            </a:r>
            <a:r>
              <a:rPr lang="en-GB" sz="2200" dirty="0"/>
              <a:t> </a:t>
            </a:r>
            <a:r>
              <a:rPr lang="en-GB" sz="2200" dirty="0" err="1"/>
              <a:t>relativa</a:t>
            </a:r>
            <a:r>
              <a:rPr lang="en-GB" sz="2200" dirty="0"/>
              <a:t> a un </a:t>
            </a:r>
            <a:r>
              <a:rPr lang="en-GB" sz="2200" dirty="0" err="1"/>
              <a:t>bisogno</a:t>
            </a:r>
            <a:r>
              <a:rPr lang="en-GB" sz="2200" dirty="0"/>
              <a:t> o a </a:t>
            </a:r>
            <a:r>
              <a:rPr lang="en-GB" sz="2200" dirty="0" err="1"/>
              <a:t>un’opportunità</a:t>
            </a:r>
            <a:r>
              <a:rPr lang="en-GB" sz="2200" dirty="0"/>
              <a:t> </a:t>
            </a:r>
            <a:r>
              <a:rPr lang="en-GB" sz="2200" dirty="0" err="1"/>
              <a:t>insoddisfatta</a:t>
            </a:r>
            <a:r>
              <a:rPr lang="en-GB" sz="2200" dirty="0"/>
              <a:t> di </a:t>
            </a:r>
            <a:r>
              <a:rPr lang="en-GB" sz="2200" dirty="0" err="1"/>
              <a:t>intervento</a:t>
            </a:r>
            <a:r>
              <a:rPr lang="en-GB" sz="2200" dirty="0"/>
              <a:t> </a:t>
            </a:r>
            <a:r>
              <a:rPr lang="en-GB" sz="2200" dirty="0" err="1"/>
              <a:t>pubblico</a:t>
            </a:r>
            <a:r>
              <a:rPr lang="en-GB" sz="2200" dirty="0"/>
              <a:t>, </a:t>
            </a:r>
            <a:r>
              <a:rPr lang="en-GB" sz="2200" dirty="0" err="1"/>
              <a:t>che</a:t>
            </a:r>
            <a:r>
              <a:rPr lang="en-GB" sz="2200" dirty="0"/>
              <a:t> </a:t>
            </a:r>
            <a:r>
              <a:rPr lang="en-GB" sz="2200" dirty="0" err="1"/>
              <a:t>è</a:t>
            </a:r>
            <a:r>
              <a:rPr lang="en-GB" sz="2200" dirty="0"/>
              <a:t> </a:t>
            </a:r>
            <a:r>
              <a:rPr lang="en-GB" sz="2200" dirty="0" err="1"/>
              <a:t>stata</a:t>
            </a:r>
            <a:r>
              <a:rPr lang="en-GB" sz="2200" dirty="0"/>
              <a:t> </a:t>
            </a:r>
            <a:r>
              <a:rPr lang="en-GB" sz="2200" dirty="0" err="1"/>
              <a:t>ignorata</a:t>
            </a:r>
            <a:r>
              <a:rPr lang="en-GB" sz="2200" dirty="0"/>
              <a:t> o non </a:t>
            </a:r>
            <a:r>
              <a:rPr lang="en-GB" sz="2200" dirty="0" err="1"/>
              <a:t>trattata</a:t>
            </a:r>
            <a:r>
              <a:rPr lang="en-GB" sz="2200" dirty="0"/>
              <a:t> </a:t>
            </a:r>
            <a:r>
              <a:rPr lang="en-GB" sz="2200" dirty="0" err="1"/>
              <a:t>sufficientemente</a:t>
            </a:r>
            <a:r>
              <a:rPr lang="en-GB" sz="2200" dirty="0"/>
              <a:t> </a:t>
            </a:r>
            <a:r>
              <a:rPr lang="en-GB" sz="2200" dirty="0" err="1"/>
              <a:t>dall’autorità</a:t>
            </a:r>
            <a:r>
              <a:rPr lang="en-GB" sz="2200" dirty="0"/>
              <a:t> </a:t>
            </a:r>
            <a:r>
              <a:rPr lang="en-GB" sz="2200" dirty="0" err="1"/>
              <a:t>pubblica</a:t>
            </a:r>
            <a:r>
              <a:rPr lang="en-GB" sz="2200" dirty="0"/>
              <a:t> (Dunn 1981).</a:t>
            </a:r>
          </a:p>
          <a:p>
            <a:r>
              <a:rPr lang="en-GB" sz="2200" dirty="0"/>
              <a:t>Ci </a:t>
            </a:r>
            <a:r>
              <a:rPr lang="en-GB" sz="2200" dirty="0" err="1"/>
              <a:t>sono</a:t>
            </a:r>
            <a:r>
              <a:rPr lang="en-GB" sz="2200" dirty="0"/>
              <a:t> </a:t>
            </a:r>
            <a:r>
              <a:rPr lang="en-GB" sz="2200" dirty="0" err="1"/>
              <a:t>quindi</a:t>
            </a:r>
            <a:r>
              <a:rPr lang="en-GB" sz="2200" dirty="0"/>
              <a:t> </a:t>
            </a:r>
            <a:r>
              <a:rPr lang="en-GB" sz="2200" dirty="0" err="1"/>
              <a:t>tre</a:t>
            </a:r>
            <a:r>
              <a:rPr lang="en-GB" sz="2200" dirty="0"/>
              <a:t> </a:t>
            </a:r>
            <a:r>
              <a:rPr lang="en-GB" sz="2200" dirty="0" err="1"/>
              <a:t>elementi</a:t>
            </a:r>
            <a:r>
              <a:rPr lang="en-GB" sz="2200" dirty="0"/>
              <a:t> in </a:t>
            </a:r>
            <a:r>
              <a:rPr lang="en-GB" sz="2200" dirty="0" err="1"/>
              <a:t>ogni</a:t>
            </a:r>
            <a:r>
              <a:rPr lang="en-GB" sz="2200" dirty="0"/>
              <a:t> </a:t>
            </a:r>
            <a:r>
              <a:rPr lang="en-GB" sz="2200" dirty="0" err="1"/>
              <a:t>ciclo</a:t>
            </a:r>
            <a:r>
              <a:rPr lang="en-GB" sz="2200" dirty="0"/>
              <a:t> di </a:t>
            </a:r>
            <a:r>
              <a:rPr lang="en-GB" sz="2200" dirty="0" err="1"/>
              <a:t>politica</a:t>
            </a:r>
            <a:r>
              <a:rPr lang="en-GB" sz="2200" dirty="0"/>
              <a:t> </a:t>
            </a:r>
            <a:r>
              <a:rPr lang="en-GB" sz="2200" dirty="0" err="1"/>
              <a:t>pubblica</a:t>
            </a:r>
            <a:r>
              <a:rPr lang="en-GB" sz="2200" dirty="0"/>
              <a:t>:</a:t>
            </a:r>
          </a:p>
          <a:p>
            <a:pPr marL="76200" indent="0">
              <a:buNone/>
            </a:pPr>
            <a:r>
              <a:rPr lang="en-GB" sz="2200" dirty="0"/>
              <a:t>1) la </a:t>
            </a:r>
            <a:r>
              <a:rPr lang="en-GB" sz="2200" dirty="0" err="1"/>
              <a:t>domanda</a:t>
            </a:r>
            <a:r>
              <a:rPr lang="en-GB" sz="2200" dirty="0"/>
              <a:t> </a:t>
            </a:r>
            <a:r>
              <a:rPr lang="en-GB" sz="2200" dirty="0" err="1"/>
              <a:t>sociale</a:t>
            </a:r>
            <a:r>
              <a:rPr lang="en-GB" sz="2200" dirty="0"/>
              <a:t>;</a:t>
            </a:r>
          </a:p>
          <a:p>
            <a:pPr marL="76200" indent="0">
              <a:buNone/>
            </a:pPr>
            <a:r>
              <a:rPr lang="en-GB" sz="2200" dirty="0"/>
              <a:t>2) la </a:t>
            </a:r>
            <a:r>
              <a:rPr lang="en-GB" sz="2200" dirty="0" err="1"/>
              <a:t>presenza</a:t>
            </a:r>
            <a:r>
              <a:rPr lang="en-GB" sz="2200" dirty="0"/>
              <a:t> di </a:t>
            </a:r>
            <a:r>
              <a:rPr lang="en-GB" sz="2200" dirty="0" err="1"/>
              <a:t>un’aspettativa</a:t>
            </a:r>
            <a:r>
              <a:rPr lang="en-GB" sz="2200" dirty="0"/>
              <a:t> o di </a:t>
            </a:r>
            <a:r>
              <a:rPr lang="en-GB" sz="2200" dirty="0" err="1"/>
              <a:t>un’esigenza</a:t>
            </a:r>
            <a:r>
              <a:rPr lang="en-GB" sz="2200" dirty="0"/>
              <a:t> </a:t>
            </a:r>
            <a:r>
              <a:rPr lang="en-GB" sz="2200" dirty="0" err="1"/>
              <a:t>insoddisfatta</a:t>
            </a:r>
            <a:r>
              <a:rPr lang="en-GB" sz="2200" dirty="0"/>
              <a:t>;</a:t>
            </a:r>
          </a:p>
          <a:p>
            <a:pPr marL="76200" indent="0">
              <a:buNone/>
            </a:pPr>
            <a:r>
              <a:rPr lang="en-GB" sz="2200" dirty="0"/>
              <a:t>3) un </a:t>
            </a:r>
            <a:r>
              <a:rPr lang="en-GB" sz="2200" dirty="0" err="1"/>
              <a:t>intervento</a:t>
            </a:r>
            <a:r>
              <a:rPr lang="en-GB" sz="2200" dirty="0"/>
              <a:t> </a:t>
            </a:r>
            <a:r>
              <a:rPr lang="en-GB" sz="2200" dirty="0" err="1"/>
              <a:t>pubblico</a:t>
            </a:r>
            <a:r>
              <a:rPr lang="en-GB" sz="2200" dirty="0"/>
              <a:t>.</a:t>
            </a: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A268B-ACFB-AD4D-A152-AFD36DB641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026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Il </a:t>
            </a:r>
            <a:r>
              <a:rPr lang="en-GB" dirty="0" err="1"/>
              <a:t>ciclo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politica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05D3C8-127D-004B-B1C5-992EC0419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31" y="1135642"/>
            <a:ext cx="7421738" cy="3685063"/>
          </a:xfrm>
          <a:prstGeom prst="rect">
            <a:avLst/>
          </a:prstGeom>
        </p:spPr>
      </p:pic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78800" y="1271054"/>
            <a:ext cx="7637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endParaRPr lang="it-IT"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2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ctrTitle"/>
          </p:nvPr>
        </p:nvSpPr>
        <p:spPr>
          <a:xfrm>
            <a:off x="665225" y="1513525"/>
            <a:ext cx="588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2F3848"/>
                </a:solidFill>
              </a:rPr>
              <a:t>2.Problemi di policy e ciclo della politica</a:t>
            </a:r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314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FFC1-1421-0442-92E3-42BCB587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lato dell’input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A225E-41B1-BD49-AEEA-A8694C0AD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700" b="1" dirty="0"/>
              <a:t>Individui e gruppi sociali </a:t>
            </a:r>
            <a:r>
              <a:rPr lang="it-IT" sz="1700" dirty="0"/>
              <a:t>che presentano domande di policy, accompagnandole a sostegno o a promesse di sostegno. I gruppi e gli individui possono essere variamente collegati tra di loro e in modo variabile si rapportano alle istituzioni politiche e ai partiti che agiscono attraverso di esse. Il compito principale dei gruppi sociali in questa fase è dunque l’enunciazione del problema di policy. Questa funzione dei gruppi e degli individui viene chiamata «articolazione della domanda».</a:t>
            </a:r>
          </a:p>
          <a:p>
            <a:pPr algn="just"/>
            <a:r>
              <a:rPr lang="it-IT" sz="1700" b="1" dirty="0"/>
              <a:t>Partiti politici </a:t>
            </a:r>
            <a:r>
              <a:rPr lang="it-IT" sz="1700" dirty="0"/>
              <a:t>che raccolgono le domande, agendo come un filtro rispetto ad esse. Questa funzione, che serve al sistema per ridurre il volume delle domande poste, viene comunemente definita «aggregazione delle domande». I partiti possono collegarsi in modo attivo ai gruppi e agli individui che hanno posto la domanda, per ottenerne il sostegno in cambio della canalizzazione della domanda e della promessa del suo soddisfacimento.</a:t>
            </a: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D65BF-4CA3-EF42-9BF5-DDC5B6AFA9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7439763"/>
      </p:ext>
    </p:extLst>
  </p:cSld>
  <p:clrMapOvr>
    <a:masterClrMapping/>
  </p:clrMapOvr>
</p:sld>
</file>

<file path=ppt/theme/theme1.xml><?xml version="1.0" encoding="utf-8"?>
<a:theme xmlns:a="http://schemas.openxmlformats.org/drawingml/2006/main" name="Benedick template">
  <a:themeElements>
    <a:clrScheme name="Custom 347">
      <a:dk1>
        <a:srgbClr val="2F3848"/>
      </a:dk1>
      <a:lt1>
        <a:srgbClr val="FFFFFF"/>
      </a:lt1>
      <a:dk2>
        <a:srgbClr val="6A717C"/>
      </a:dk2>
      <a:lt2>
        <a:srgbClr val="EFEFEF"/>
      </a:lt2>
      <a:accent1>
        <a:srgbClr val="00C5B9"/>
      </a:accent1>
      <a:accent2>
        <a:srgbClr val="6CF3CE"/>
      </a:accent2>
      <a:accent3>
        <a:srgbClr val="F05768"/>
      </a:accent3>
      <a:accent4>
        <a:srgbClr val="FD8E80"/>
      </a:accent4>
      <a:accent5>
        <a:srgbClr val="2F3848"/>
      </a:accent5>
      <a:accent6>
        <a:srgbClr val="6A717C"/>
      </a:accent6>
      <a:hlink>
        <a:srgbClr val="0097A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51F492845C84DA18EFF9A188B9BAA" ma:contentTypeVersion="2" ma:contentTypeDescription="Creare un nuovo documento." ma:contentTypeScope="" ma:versionID="7d5b27d26330a23e44169b356011d918">
  <xsd:schema xmlns:xsd="http://www.w3.org/2001/XMLSchema" xmlns:xs="http://www.w3.org/2001/XMLSchema" xmlns:p="http://schemas.microsoft.com/office/2006/metadata/properties" xmlns:ns2="8f252208-b4f6-4f17-8deb-824ca8349c4a" targetNamespace="http://schemas.microsoft.com/office/2006/metadata/properties" ma:root="true" ma:fieldsID="a73c619b30d429bbfc542cc05785fc6d" ns2:_="">
    <xsd:import namespace="8f252208-b4f6-4f17-8deb-824ca8349c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52208-b4f6-4f17-8deb-824ca8349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590125-3BF1-4E88-A541-386055C42842}"/>
</file>

<file path=customXml/itemProps2.xml><?xml version="1.0" encoding="utf-8"?>
<ds:datastoreItem xmlns:ds="http://schemas.openxmlformats.org/officeDocument/2006/customXml" ds:itemID="{CB68A6F4-C4EB-433B-B9FD-BAE5F74A540A}"/>
</file>

<file path=customXml/itemProps3.xml><?xml version="1.0" encoding="utf-8"?>
<ds:datastoreItem xmlns:ds="http://schemas.openxmlformats.org/officeDocument/2006/customXml" ds:itemID="{F345C151-6908-4923-B0EC-95B9CB523A05}"/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1183</Words>
  <Application>Microsoft Macintosh PowerPoint</Application>
  <PresentationFormat>On-screen Show (16:9)</PresentationFormat>
  <Paragraphs>71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Source Sans Pro</vt:lpstr>
      <vt:lpstr>Benedick template</vt:lpstr>
      <vt:lpstr>Il ciclo della politica e i gruppi </vt:lpstr>
      <vt:lpstr>1.Politica vs amministrazione</vt:lpstr>
      <vt:lpstr>Politica vs amministrazione</vt:lpstr>
      <vt:lpstr>Politica vs amministrazione</vt:lpstr>
      <vt:lpstr>2.Problemi di policy e ciclo della politica</vt:lpstr>
      <vt:lpstr>Il problema di policy</vt:lpstr>
      <vt:lpstr>Il ciclo della politica</vt:lpstr>
      <vt:lpstr>2.Problemi di policy e ciclo della politica</vt:lpstr>
      <vt:lpstr>Il lato dell’input</vt:lpstr>
      <vt:lpstr>I gruppi (Almond  &amp; Powell 1978)</vt:lpstr>
      <vt:lpstr>I gruppi (Almond  &amp; Powell 1978)</vt:lpstr>
      <vt:lpstr>I gruppi (Almond  &amp; Powell 1978)</vt:lpstr>
      <vt:lpstr>I gruppi (Almond  &amp; Powell 1978)</vt:lpstr>
      <vt:lpstr>L’azione dei gruppi</vt:lpstr>
      <vt:lpstr>Il versante dell’input, le funzioni (Almond &amp; Powell 1978)</vt:lpstr>
      <vt:lpstr>Reclutamento politico</vt:lpstr>
      <vt:lpstr>La socializzazione politica</vt:lpstr>
      <vt:lpstr>La comunicazione politica</vt:lpstr>
      <vt:lpstr>L’articolazione degli interessi</vt:lpstr>
      <vt:lpstr>L’aggregazione degli interessi</vt:lpstr>
      <vt:lpstr>La fase di conversione dell’input</vt:lpstr>
      <vt:lpstr>Lato dell’output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Scienza dell’Amministrazione Lezione introduttiva</dc:title>
  <cp:lastModifiedBy>Mattia Zulianello</cp:lastModifiedBy>
  <cp:revision>45</cp:revision>
  <dcterms:modified xsi:type="dcterms:W3CDTF">2021-10-27T22:19:21Z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0x01010097451F492845C84DA18EFF9A188B9BAA</vt:lpwstr>
  </property>
</Properties>
</file>