
<file path=[Content_Types].xml><?xml version="1.0" encoding="utf-8"?>
<Types xmlns="http://schemas.openxmlformats.org/package/2006/content-types">
  <Default Extension="rels" ContentType="application/vnd.openxmlformats-package.relationships+xml"/>
  <Default Extension="fntdata" ContentType="application/x-fontdata"/>
  <Default Extension="xml" ContentType="application/xml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4"/>
  </p:notesMasterIdLst>
  <p:sldIdLst>
    <p:sldId id="256" r:id="rId2"/>
    <p:sldId id="259" r:id="rId3"/>
    <p:sldId id="261" r:id="rId4"/>
    <p:sldId id="295" r:id="rId5"/>
    <p:sldId id="296" r:id="rId6"/>
    <p:sldId id="297" r:id="rId7"/>
    <p:sldId id="298" r:id="rId8"/>
    <p:sldId id="300" r:id="rId9"/>
    <p:sldId id="299" r:id="rId10"/>
    <p:sldId id="301" r:id="rId11"/>
    <p:sldId id="302" r:id="rId12"/>
    <p:sldId id="303" r:id="rId13"/>
    <p:sldId id="305" r:id="rId14"/>
    <p:sldId id="304" r:id="rId15"/>
    <p:sldId id="306" r:id="rId16"/>
    <p:sldId id="320" r:id="rId17"/>
    <p:sldId id="321" r:id="rId18"/>
    <p:sldId id="319" r:id="rId19"/>
    <p:sldId id="326" r:id="rId20"/>
    <p:sldId id="328" r:id="rId21"/>
    <p:sldId id="329" r:id="rId22"/>
    <p:sldId id="327" r:id="rId23"/>
  </p:sldIdLst>
  <p:sldSz cx="9144000" cy="5143500" type="screen16x9"/>
  <p:notesSz cx="6858000" cy="9144000"/>
  <p:embeddedFontLst>
    <p:embeddedFont>
      <p:font typeface="Source Sans Pro" panose="020B0503030403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B2AE32-5F83-4F36-B0C4-EC3A7E9488D7}">
  <a:tblStyle styleId="{5DB2AE32-5F83-4F36-B0C4-EC3A7E9488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07BAB3E-7E30-4776-B4C8-C32909BA5FB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9"/>
  </p:normalViewPr>
  <p:slideViewPr>
    <p:cSldViewPr snapToGrid="0" snapToObjects="1">
      <p:cViewPr varScale="1">
        <p:scale>
          <a:sx n="117" d="100"/>
          <a:sy n="117" d="100"/>
        </p:scale>
        <p:origin x="9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9687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9437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0241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7519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978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166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8250" y="0"/>
            <a:ext cx="9152400" cy="5143500"/>
          </a:xfrm>
          <a:prstGeom prst="frame">
            <a:avLst>
              <a:gd name="adj1" fmla="val 241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54325" y="2449025"/>
            <a:ext cx="70353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55150" y="1151950"/>
            <a:ext cx="1433700" cy="944700"/>
          </a:xfrm>
          <a:prstGeom prst="wedgeRectCallout">
            <a:avLst>
              <a:gd name="adj1" fmla="val 8366"/>
              <a:gd name="adj2" fmla="val 80819"/>
            </a:avLst>
          </a:prstGeom>
          <a:noFill/>
          <a:ln w="1143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teal">
  <p:cSld name="TITLE_1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8250" y="0"/>
            <a:ext cx="9152400" cy="5143500"/>
          </a:xfrm>
          <a:prstGeom prst="frame">
            <a:avLst>
              <a:gd name="adj1" fmla="val 241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665225" y="1513525"/>
            <a:ext cx="588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854250" y="2941700"/>
            <a:ext cx="4738500" cy="745500"/>
          </a:xfrm>
          <a:prstGeom prst="rect">
            <a:avLst/>
          </a:prstGeom>
          <a:ln w="1143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1139933" y="2730544"/>
            <a:ext cx="274800" cy="2061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32602" y="998975"/>
            <a:ext cx="8878800" cy="401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6"/>
          <p:cNvGrpSpPr/>
          <p:nvPr/>
        </p:nvGrpSpPr>
        <p:grpSpPr>
          <a:xfrm>
            <a:off x="132394" y="126350"/>
            <a:ext cx="8878501" cy="972488"/>
            <a:chOff x="180850" y="168450"/>
            <a:chExt cx="8781900" cy="1296650"/>
          </a:xfrm>
        </p:grpSpPr>
        <p:sp>
          <p:nvSpPr>
            <p:cNvPr id="32" name="Google Shape;32;p6"/>
            <p:cNvSpPr/>
            <p:nvPr/>
          </p:nvSpPr>
          <p:spPr>
            <a:xfrm>
              <a:off x="180850" y="168450"/>
              <a:ext cx="8781900" cy="97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6"/>
            <p:cNvSpPr/>
            <p:nvPr/>
          </p:nvSpPr>
          <p:spPr>
            <a:xfrm rot="5400000">
              <a:off x="904149" y="1053500"/>
              <a:ext cx="442800" cy="380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6"/>
            <p:cNvSpPr/>
            <p:nvPr/>
          </p:nvSpPr>
          <p:spPr>
            <a:xfrm>
              <a:off x="328185" y="341583"/>
              <a:ext cx="8487000" cy="627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753150" y="1200150"/>
            <a:ext cx="76377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0050" y="205988"/>
            <a:ext cx="7383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80050" y="1200157"/>
            <a:ext cx="73839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▪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▫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TXkZURBq7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eFqFPJHLhA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ctrTitle"/>
          </p:nvPr>
        </p:nvSpPr>
        <p:spPr>
          <a:xfrm>
            <a:off x="1054325" y="2449025"/>
            <a:ext cx="70353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 </a:t>
            </a:r>
            <a:r>
              <a:rPr lang="en" dirty="0" err="1"/>
              <a:t>modelli</a:t>
            </a:r>
            <a:r>
              <a:rPr lang="en" dirty="0"/>
              <a:t> di </a:t>
            </a:r>
            <a:r>
              <a:rPr lang="en" dirty="0" err="1"/>
              <a:t>decisione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45888-6E65-A24C-AD83-F4BABCF1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200" dirty="0"/>
              <a:t>Le 7 categorie di analisi funzionale o fasi del processo di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E7C04-AB1C-A140-956C-5B9C3EF6F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457200" algn="just">
              <a:buAutoNum type="arabicParenR"/>
            </a:pPr>
            <a:r>
              <a:rPr lang="it-IT" sz="1800" dirty="0"/>
              <a:t>Informazione, soddisfa gli intelligence </a:t>
            </a:r>
            <a:r>
              <a:rPr lang="it-IT" sz="1800" dirty="0" err="1"/>
              <a:t>needs</a:t>
            </a:r>
            <a:endParaRPr lang="it-IT" sz="1800" dirty="0"/>
          </a:p>
          <a:p>
            <a:pPr marL="533400" indent="-457200" algn="just">
              <a:buAutoNum type="arabicParenR"/>
            </a:pPr>
            <a:r>
              <a:rPr lang="it-IT" sz="1800" dirty="0"/>
              <a:t>Iniziativa, gli individui cominciano ad adottare azioni finalizzate ai valori-fini ricercati (potere è un caso di influenza, effetti sulle policy)</a:t>
            </a:r>
          </a:p>
          <a:p>
            <a:pPr marL="533400" indent="-457200" algn="just">
              <a:buAutoNum type="arabicParenR"/>
            </a:pPr>
            <a:r>
              <a:rPr lang="it-IT" sz="1800" dirty="0"/>
              <a:t>Prescrizione (che fare?) Da qui in poi si ha la minaccia di sanzioni. Indica una serie di linee di condotta.</a:t>
            </a:r>
          </a:p>
          <a:p>
            <a:pPr marL="533400" indent="-457200" algn="just">
              <a:buAutoNum type="arabicParenR"/>
            </a:pPr>
            <a:r>
              <a:rPr lang="it-IT" sz="1800" dirty="0"/>
              <a:t>Invocazione, chiedere che le prescrizioni siano effettivamente rispettate</a:t>
            </a:r>
          </a:p>
          <a:p>
            <a:pPr marL="533400" indent="-457200" algn="just">
              <a:buAutoNum type="arabicParenR"/>
            </a:pPr>
            <a:r>
              <a:rPr lang="it-IT" sz="1800" dirty="0"/>
              <a:t>Applicazione, </a:t>
            </a:r>
            <a:r>
              <a:rPr lang="it-IT" sz="1800" dirty="0" err="1"/>
              <a:t>aka</a:t>
            </a:r>
            <a:r>
              <a:rPr lang="it-IT" sz="1800" dirty="0"/>
              <a:t> implementazione/mettere in atto</a:t>
            </a:r>
          </a:p>
          <a:p>
            <a:pPr marL="533400" indent="-457200" algn="just">
              <a:buAutoNum type="arabicParenR"/>
            </a:pPr>
            <a:r>
              <a:rPr lang="it-IT" sz="1800" dirty="0"/>
              <a:t>Valutazione. Gli obiettivi della policy sono stati raggiunti? Ritornano gli intelligence </a:t>
            </a:r>
            <a:r>
              <a:rPr lang="it-IT" sz="1800" dirty="0" err="1"/>
              <a:t>needs</a:t>
            </a:r>
            <a:r>
              <a:rPr lang="it-IT" sz="1800" dirty="0"/>
              <a:t>.</a:t>
            </a:r>
          </a:p>
          <a:p>
            <a:pPr marL="533400" indent="-457200" algn="just">
              <a:buAutoNum type="arabicParenR"/>
            </a:pPr>
            <a:r>
              <a:rPr lang="it-IT" sz="1800" dirty="0"/>
              <a:t>Terminazione, ha valore euristico per il ricercatore.</a:t>
            </a:r>
          </a:p>
          <a:p>
            <a:pPr marL="533400" indent="-457200">
              <a:buAutoNum type="arabicParenR"/>
            </a:pPr>
            <a:endParaRPr lang="en-GB" dirty="0"/>
          </a:p>
          <a:p>
            <a:pPr marL="533400" indent="-457200">
              <a:buAutoNum type="arabicParenR"/>
            </a:pPr>
            <a:endParaRPr lang="en-GB" dirty="0"/>
          </a:p>
          <a:p>
            <a:pPr marL="533400" indent="-457200">
              <a:buAutoNum type="arabicParenR"/>
            </a:pPr>
            <a:endParaRPr lang="en-GB" dirty="0"/>
          </a:p>
          <a:p>
            <a:pPr marL="533400" indent="-457200">
              <a:buAutoNum type="arabicParenR"/>
            </a:pPr>
            <a:endParaRPr lang="en-GB" dirty="0"/>
          </a:p>
          <a:p>
            <a:pPr marL="533400" indent="-457200">
              <a:buAutoNum type="arabicParenR"/>
            </a:pPr>
            <a:endParaRPr lang="en-GB" dirty="0"/>
          </a:p>
          <a:p>
            <a:endParaRPr lang="en-GB" dirty="0"/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BC1B4-53BD-AE4D-AEF6-E45BF6B77F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45952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ctrTitle"/>
          </p:nvPr>
        </p:nvSpPr>
        <p:spPr>
          <a:xfrm>
            <a:off x="665224" y="1513525"/>
            <a:ext cx="7107175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F3848"/>
                </a:solidFill>
              </a:rPr>
              <a:t>3.</a:t>
            </a:r>
            <a:endParaRPr dirty="0">
              <a:solidFill>
                <a:srgbClr val="2F384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Modelli</a:t>
            </a:r>
            <a:r>
              <a:rPr lang="en" dirty="0"/>
              <a:t> di </a:t>
            </a:r>
            <a:r>
              <a:rPr lang="en" dirty="0" err="1"/>
              <a:t>decisione</a:t>
            </a:r>
            <a:endParaRPr dirty="0"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854250" y="2941700"/>
            <a:ext cx="4738500" cy="7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4511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45888-6E65-A24C-AD83-F4BABCF1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200" dirty="0"/>
              <a:t>I modelli di decisione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E7C04-AB1C-A140-956C-5B9C3EF6F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 ovviare ai limiti degli approcci psicologici, </a:t>
            </a:r>
            <a:r>
              <a:rPr lang="it-IT" dirty="0" err="1"/>
              <a:t>Lasswell</a:t>
            </a:r>
            <a:r>
              <a:rPr lang="it-IT" dirty="0"/>
              <a:t> elabora </a:t>
            </a:r>
            <a:r>
              <a:rPr lang="en-GB" dirty="0" err="1"/>
              <a:t>sette</a:t>
            </a:r>
            <a:r>
              <a:rPr lang="en-GB" dirty="0"/>
              <a:t> </a:t>
            </a:r>
            <a:r>
              <a:rPr lang="en-GB" dirty="0" err="1"/>
              <a:t>categorie</a:t>
            </a:r>
            <a:r>
              <a:rPr lang="en-GB" dirty="0"/>
              <a:t> di </a:t>
            </a:r>
            <a:r>
              <a:rPr lang="en-GB" dirty="0" err="1"/>
              <a:t>analisi</a:t>
            </a:r>
            <a:r>
              <a:rPr lang="en-GB" dirty="0"/>
              <a:t> </a:t>
            </a:r>
            <a:r>
              <a:rPr lang="en-GB" dirty="0" err="1"/>
              <a:t>funzionale</a:t>
            </a:r>
            <a:r>
              <a:rPr lang="en-GB" dirty="0"/>
              <a:t> o </a:t>
            </a:r>
            <a:r>
              <a:rPr lang="en-GB" dirty="0" err="1"/>
              <a:t>fasi</a:t>
            </a:r>
            <a:r>
              <a:rPr lang="en-GB" dirty="0"/>
              <a:t> del </a:t>
            </a:r>
            <a:r>
              <a:rPr lang="en-GB" dirty="0" err="1"/>
              <a:t>processo</a:t>
            </a:r>
            <a:r>
              <a:rPr lang="en-GB" dirty="0"/>
              <a:t> di policy.</a:t>
            </a:r>
          </a:p>
          <a:p>
            <a:endParaRPr lang="en-GB" dirty="0"/>
          </a:p>
          <a:p>
            <a:endParaRPr lang="en-GB" dirty="0"/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BC1B4-53BD-AE4D-AEF6-E45BF6B77F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5F189-3B21-CC4B-A073-85271FCDA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03" y="939629"/>
            <a:ext cx="7255611" cy="407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58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1681F-2107-BD4A-93A2-400683B16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Sinottico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AD237-70D1-3F48-B69B-51430141C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264" y="947951"/>
            <a:ext cx="7637700" cy="3725700"/>
          </a:xfrm>
        </p:spPr>
        <p:txBody>
          <a:bodyPr/>
          <a:lstStyle/>
          <a:p>
            <a:r>
              <a:rPr lang="en-GB" sz="1800" dirty="0"/>
              <a:t>Mito </a:t>
            </a:r>
            <a:r>
              <a:rPr lang="en-GB" sz="1800" dirty="0" err="1"/>
              <a:t>tayloristico</a:t>
            </a:r>
            <a:r>
              <a:rPr lang="en-GB" sz="1800" dirty="0"/>
              <a:t> </a:t>
            </a:r>
            <a:r>
              <a:rPr lang="en-GB" sz="1800" dirty="0" err="1"/>
              <a:t>dell’organizzazione</a:t>
            </a:r>
            <a:r>
              <a:rPr lang="en-GB" sz="1800" dirty="0"/>
              <a:t>, </a:t>
            </a:r>
            <a:r>
              <a:rPr lang="en-GB" sz="1800" dirty="0" err="1"/>
              <a:t>basata</a:t>
            </a:r>
            <a:r>
              <a:rPr lang="en-GB" sz="1800" dirty="0"/>
              <a:t> </a:t>
            </a:r>
            <a:r>
              <a:rPr lang="en-GB" sz="1800" dirty="0" err="1"/>
              <a:t>sull’impiego</a:t>
            </a:r>
            <a:r>
              <a:rPr lang="en-GB" sz="1800" dirty="0"/>
              <a:t> </a:t>
            </a:r>
            <a:r>
              <a:rPr lang="en-GB" sz="1800" dirty="0" err="1"/>
              <a:t>efficiente</a:t>
            </a:r>
            <a:r>
              <a:rPr lang="en-GB" sz="1800" dirty="0"/>
              <a:t> e </a:t>
            </a:r>
            <a:r>
              <a:rPr lang="en-GB" sz="1800" dirty="0" err="1"/>
              <a:t>razionale</a:t>
            </a:r>
            <a:r>
              <a:rPr lang="en-GB" sz="1800" dirty="0"/>
              <a:t> </a:t>
            </a:r>
            <a:r>
              <a:rPr lang="en-GB" sz="1800" dirty="0" err="1"/>
              <a:t>delle</a:t>
            </a:r>
            <a:r>
              <a:rPr lang="en-GB" sz="1800" dirty="0"/>
              <a:t> </a:t>
            </a:r>
            <a:r>
              <a:rPr lang="en-GB" sz="1800" dirty="0" err="1"/>
              <a:t>risorse</a:t>
            </a:r>
            <a:r>
              <a:rPr lang="en-GB" sz="1800" dirty="0"/>
              <a:t> </a:t>
            </a:r>
            <a:r>
              <a:rPr lang="en-GB" sz="1800" dirty="0" err="1"/>
              <a:t>umane</a:t>
            </a:r>
            <a:r>
              <a:rPr lang="en-GB" sz="1800" dirty="0"/>
              <a:t> e del tempo al </a:t>
            </a:r>
            <a:r>
              <a:rPr lang="en-GB" sz="1800" dirty="0" err="1"/>
              <a:t>suo</a:t>
            </a:r>
            <a:r>
              <a:rPr lang="en-GB" sz="1800" dirty="0"/>
              <a:t> </a:t>
            </a:r>
            <a:r>
              <a:rPr lang="en-GB" sz="1800" dirty="0" err="1"/>
              <a:t>interno</a:t>
            </a:r>
            <a:r>
              <a:rPr lang="en-GB" sz="1800" dirty="0"/>
              <a:t>, al fine di </a:t>
            </a:r>
            <a:r>
              <a:rPr lang="en-GB" sz="1800" dirty="0" err="1"/>
              <a:t>ottimizzare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risultati</a:t>
            </a:r>
            <a:r>
              <a:rPr lang="en-GB" sz="1800" dirty="0"/>
              <a:t> (</a:t>
            </a:r>
            <a:r>
              <a:rPr lang="en-GB" sz="1800" dirty="0" err="1"/>
              <a:t>produrre</a:t>
            </a:r>
            <a:r>
              <a:rPr lang="en-GB" sz="1800" dirty="0"/>
              <a:t> a </a:t>
            </a:r>
            <a:r>
              <a:rPr lang="en-GB" sz="1800" dirty="0" err="1"/>
              <a:t>costi</a:t>
            </a:r>
            <a:r>
              <a:rPr lang="en-GB" sz="1800" dirty="0"/>
              <a:t> </a:t>
            </a:r>
            <a:r>
              <a:rPr lang="en-GB" sz="1800" dirty="0" err="1"/>
              <a:t>più</a:t>
            </a:r>
            <a:r>
              <a:rPr lang="en-GB" sz="1800" dirty="0"/>
              <a:t> </a:t>
            </a:r>
            <a:r>
              <a:rPr lang="en-GB" sz="1800" dirty="0" err="1"/>
              <a:t>bassi</a:t>
            </a:r>
            <a:r>
              <a:rPr lang="en-GB" sz="1800" dirty="0"/>
              <a:t> a </a:t>
            </a:r>
            <a:r>
              <a:rPr lang="en-GB" sz="1800" dirty="0" err="1"/>
              <a:t>parità</a:t>
            </a:r>
            <a:r>
              <a:rPr lang="en-GB" sz="1800" dirty="0"/>
              <a:t> di </a:t>
            </a:r>
            <a:r>
              <a:rPr lang="en-GB" sz="1800" dirty="0" err="1"/>
              <a:t>qualità</a:t>
            </a:r>
            <a:r>
              <a:rPr lang="en-GB" sz="1800" dirty="0"/>
              <a:t> del </a:t>
            </a:r>
            <a:r>
              <a:rPr lang="en-GB" sz="1800" dirty="0" err="1"/>
              <a:t>prodotto</a:t>
            </a:r>
            <a:r>
              <a:rPr lang="en-GB" sz="1800" dirty="0"/>
              <a:t>).</a:t>
            </a:r>
          </a:p>
          <a:p>
            <a:r>
              <a:rPr lang="en-GB" sz="1800" dirty="0" err="1"/>
              <a:t>L’organizzazione</a:t>
            </a:r>
            <a:r>
              <a:rPr lang="en-GB" sz="1800" dirty="0"/>
              <a:t> </a:t>
            </a:r>
            <a:r>
              <a:rPr lang="en-GB" sz="1800" dirty="0" err="1"/>
              <a:t>è</a:t>
            </a:r>
            <a:r>
              <a:rPr lang="en-GB" sz="1800" dirty="0"/>
              <a:t> </a:t>
            </a:r>
            <a:r>
              <a:rPr lang="en-GB" sz="1800" dirty="0" err="1"/>
              <a:t>concepita</a:t>
            </a:r>
            <a:r>
              <a:rPr lang="en-GB" sz="1800" dirty="0"/>
              <a:t> come un </a:t>
            </a:r>
            <a:r>
              <a:rPr lang="en-GB" sz="1800" dirty="0" err="1"/>
              <a:t>attore</a:t>
            </a:r>
            <a:r>
              <a:rPr lang="en-GB" sz="1800" dirty="0"/>
              <a:t> </a:t>
            </a:r>
            <a:r>
              <a:rPr lang="en-GB" sz="1800" dirty="0" err="1"/>
              <a:t>unitario</a:t>
            </a:r>
            <a:r>
              <a:rPr lang="en-GB" sz="1800" dirty="0"/>
              <a:t>, </a:t>
            </a:r>
            <a:r>
              <a:rPr lang="en-GB" sz="1800" dirty="0" err="1"/>
              <a:t>che</a:t>
            </a:r>
            <a:r>
              <a:rPr lang="en-GB" sz="1800" dirty="0"/>
              <a:t> in </a:t>
            </a:r>
            <a:r>
              <a:rPr lang="en-GB" sz="1800" dirty="0" err="1"/>
              <a:t>definitiva</a:t>
            </a:r>
            <a:r>
              <a:rPr lang="en-GB" sz="1800" dirty="0"/>
              <a:t> </a:t>
            </a:r>
            <a:r>
              <a:rPr lang="en-GB" sz="1800" dirty="0" err="1"/>
              <a:t>s’incarna</a:t>
            </a:r>
            <a:r>
              <a:rPr lang="en-GB" sz="1800" dirty="0"/>
              <a:t> </a:t>
            </a:r>
            <a:r>
              <a:rPr lang="en-GB" sz="1800" dirty="0" err="1"/>
              <a:t>nella</a:t>
            </a:r>
            <a:r>
              <a:rPr lang="en-GB" sz="1800" dirty="0"/>
              <a:t> </a:t>
            </a:r>
            <a:r>
              <a:rPr lang="en-GB" sz="1800" dirty="0" err="1"/>
              <a:t>sua</a:t>
            </a:r>
            <a:r>
              <a:rPr lang="en-GB" sz="1800" dirty="0"/>
              <a:t> </a:t>
            </a:r>
            <a:r>
              <a:rPr lang="en-GB" sz="1800" dirty="0" err="1"/>
              <a:t>dirigenza</a:t>
            </a:r>
            <a:r>
              <a:rPr lang="en-GB" sz="1800" dirty="0"/>
              <a:t>, al cui </a:t>
            </a:r>
            <a:r>
              <a:rPr lang="en-GB" sz="1800" dirty="0" err="1"/>
              <a:t>interno</a:t>
            </a:r>
            <a:r>
              <a:rPr lang="en-GB" sz="1800" dirty="0"/>
              <a:t> non </a:t>
            </a:r>
            <a:r>
              <a:rPr lang="en-GB" sz="1800" dirty="0" err="1"/>
              <a:t>sussisterebbero</a:t>
            </a:r>
            <a:r>
              <a:rPr lang="en-GB" sz="1800" dirty="0"/>
              <a:t> </a:t>
            </a:r>
            <a:r>
              <a:rPr lang="en-GB" sz="1800" dirty="0" err="1"/>
              <a:t>divisioni</a:t>
            </a:r>
            <a:r>
              <a:rPr lang="en-GB" sz="1800" dirty="0"/>
              <a:t> di </a:t>
            </a:r>
            <a:r>
              <a:rPr lang="en-GB" sz="1800" dirty="0" err="1"/>
              <a:t>fondo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Questo</a:t>
            </a:r>
            <a:r>
              <a:rPr lang="en-GB" sz="1800" dirty="0"/>
              <a:t> </a:t>
            </a:r>
            <a:r>
              <a:rPr lang="en-GB" sz="1800" dirty="0" err="1"/>
              <a:t>procedimento</a:t>
            </a:r>
            <a:r>
              <a:rPr lang="en-GB" sz="1800" dirty="0"/>
              <a:t> di </a:t>
            </a:r>
            <a:r>
              <a:rPr lang="en-GB" sz="1800" dirty="0" err="1"/>
              <a:t>calcolo</a:t>
            </a:r>
            <a:r>
              <a:rPr lang="en-GB" sz="1800" dirty="0"/>
              <a:t> </a:t>
            </a:r>
            <a:r>
              <a:rPr lang="en-GB" sz="1800" dirty="0" err="1"/>
              <a:t>è</a:t>
            </a:r>
            <a:r>
              <a:rPr lang="en-GB" sz="1800" dirty="0"/>
              <a:t> </a:t>
            </a:r>
            <a:r>
              <a:rPr lang="en-GB" sz="1800" dirty="0" err="1"/>
              <a:t>reso</a:t>
            </a:r>
            <a:r>
              <a:rPr lang="en-GB" sz="1800" dirty="0"/>
              <a:t> </a:t>
            </a:r>
            <a:r>
              <a:rPr lang="en-GB" sz="1800" dirty="0" err="1"/>
              <a:t>possibile</a:t>
            </a:r>
            <a:r>
              <a:rPr lang="en-GB" sz="1800" dirty="0"/>
              <a:t> </a:t>
            </a:r>
            <a:r>
              <a:rPr lang="en-GB" sz="1800" dirty="0" err="1"/>
              <a:t>dalla</a:t>
            </a:r>
            <a:r>
              <a:rPr lang="en-GB" sz="1800" dirty="0"/>
              <a:t> </a:t>
            </a:r>
            <a:r>
              <a:rPr lang="en-GB" sz="1800" dirty="0" err="1"/>
              <a:t>disponibilità</a:t>
            </a:r>
            <a:r>
              <a:rPr lang="en-GB" sz="1800" dirty="0"/>
              <a:t> di un </a:t>
            </a:r>
            <a:r>
              <a:rPr lang="en-GB" sz="1800" dirty="0" err="1"/>
              <a:t>quadro</a:t>
            </a:r>
            <a:r>
              <a:rPr lang="en-GB" sz="1800" dirty="0"/>
              <a:t> </a:t>
            </a:r>
            <a:r>
              <a:rPr lang="en-GB" sz="1800" dirty="0" err="1"/>
              <a:t>d’informazioni</a:t>
            </a:r>
            <a:r>
              <a:rPr lang="en-GB" sz="1800" dirty="0"/>
              <a:t> </a:t>
            </a:r>
            <a:r>
              <a:rPr lang="en-GB" sz="1800" dirty="0" err="1"/>
              <a:t>completo</a:t>
            </a:r>
            <a:r>
              <a:rPr lang="en-GB" sz="1800" dirty="0"/>
              <a:t> o </a:t>
            </a:r>
            <a:r>
              <a:rPr lang="en-GB" sz="1800" dirty="0" err="1"/>
              <a:t>tendenzialmente</a:t>
            </a:r>
            <a:r>
              <a:rPr lang="en-GB" sz="1800" dirty="0"/>
              <a:t> tale e il </a:t>
            </a:r>
            <a:r>
              <a:rPr lang="en-GB" sz="1800" dirty="0" err="1"/>
              <a:t>modello</a:t>
            </a:r>
            <a:r>
              <a:rPr lang="en-GB" sz="1800" dirty="0"/>
              <a:t> </a:t>
            </a:r>
            <a:r>
              <a:rPr lang="en-GB" sz="1800" dirty="0" err="1"/>
              <a:t>decisionale</a:t>
            </a:r>
            <a:r>
              <a:rPr lang="en-GB" sz="1800" dirty="0"/>
              <a:t> </a:t>
            </a:r>
            <a:r>
              <a:rPr lang="en-GB" sz="1800" dirty="0" err="1"/>
              <a:t>che</a:t>
            </a:r>
            <a:r>
              <a:rPr lang="en-GB" sz="1800" dirty="0"/>
              <a:t> ne </a:t>
            </a:r>
            <a:r>
              <a:rPr lang="en-GB" sz="1800" dirty="0" err="1"/>
              <a:t>discende</a:t>
            </a:r>
            <a:r>
              <a:rPr lang="en-GB" sz="1800" dirty="0"/>
              <a:t> </a:t>
            </a:r>
            <a:r>
              <a:rPr lang="en-GB" sz="1800" dirty="0" err="1"/>
              <a:t>è</a:t>
            </a:r>
            <a:r>
              <a:rPr lang="en-GB" sz="1800" dirty="0"/>
              <a:t> </a:t>
            </a:r>
            <a:r>
              <a:rPr lang="en-GB" sz="1800" dirty="0" err="1"/>
              <a:t>detto</a:t>
            </a:r>
            <a:r>
              <a:rPr lang="en-GB" sz="1800" dirty="0"/>
              <a:t> </a:t>
            </a:r>
            <a:r>
              <a:rPr lang="en-GB" sz="1800" dirty="0" err="1"/>
              <a:t>sinottico</a:t>
            </a:r>
            <a:r>
              <a:rPr lang="en-GB" sz="1800" dirty="0"/>
              <a:t>, proprio </a:t>
            </a:r>
            <a:r>
              <a:rPr lang="en-GB" sz="1800" dirty="0" err="1"/>
              <a:t>perché</a:t>
            </a:r>
            <a:r>
              <a:rPr lang="en-GB" sz="1800" dirty="0"/>
              <a:t> </a:t>
            </a:r>
            <a:r>
              <a:rPr lang="en-GB" sz="1800" dirty="0" err="1"/>
              <a:t>si</a:t>
            </a:r>
            <a:r>
              <a:rPr lang="en-GB" sz="1800" dirty="0"/>
              <a:t> </a:t>
            </a:r>
            <a:r>
              <a:rPr lang="en-GB" sz="1800" dirty="0" err="1"/>
              <a:t>suppone</a:t>
            </a:r>
            <a:r>
              <a:rPr lang="en-GB" sz="1800" dirty="0"/>
              <a:t> </a:t>
            </a:r>
            <a:r>
              <a:rPr lang="en-GB" sz="1800" dirty="0" err="1"/>
              <a:t>che</a:t>
            </a:r>
            <a:r>
              <a:rPr lang="en-GB" sz="1800" dirty="0"/>
              <a:t> il </a:t>
            </a:r>
            <a:r>
              <a:rPr lang="en-GB" sz="1800" dirty="0" err="1"/>
              <a:t>decisore</a:t>
            </a:r>
            <a:r>
              <a:rPr lang="en-GB" sz="1800" dirty="0"/>
              <a:t> </a:t>
            </a:r>
            <a:r>
              <a:rPr lang="en-GB" sz="1800" dirty="0" err="1"/>
              <a:t>sia</a:t>
            </a:r>
            <a:r>
              <a:rPr lang="en-GB" sz="1800" dirty="0"/>
              <a:t> in </a:t>
            </a:r>
            <a:r>
              <a:rPr lang="en-GB" sz="1800" dirty="0" err="1"/>
              <a:t>grado</a:t>
            </a:r>
            <a:r>
              <a:rPr lang="en-GB" sz="1800" dirty="0"/>
              <a:t> di </a:t>
            </a:r>
            <a:r>
              <a:rPr lang="en-GB" sz="1800" dirty="0" err="1"/>
              <a:t>confrontare</a:t>
            </a:r>
            <a:r>
              <a:rPr lang="en-GB" sz="1800" dirty="0"/>
              <a:t> in modo </a:t>
            </a:r>
            <a:r>
              <a:rPr lang="en-GB" sz="1800" dirty="0" err="1"/>
              <a:t>simultaneo</a:t>
            </a:r>
            <a:r>
              <a:rPr lang="en-GB" sz="1800" dirty="0"/>
              <a:t> </a:t>
            </a:r>
            <a:r>
              <a:rPr lang="en-GB" sz="1800" dirty="0" err="1"/>
              <a:t>tutte</a:t>
            </a:r>
            <a:r>
              <a:rPr lang="en-GB" sz="1800" dirty="0"/>
              <a:t> le </a:t>
            </a:r>
            <a:r>
              <a:rPr lang="en-GB" sz="1800" dirty="0" err="1"/>
              <a:t>varie</a:t>
            </a:r>
            <a:r>
              <a:rPr lang="en-GB" sz="1800" dirty="0"/>
              <a:t> parti del </a:t>
            </a:r>
            <a:r>
              <a:rPr lang="en-GB" sz="1800" dirty="0" err="1"/>
              <a:t>problema</a:t>
            </a:r>
            <a:r>
              <a:rPr lang="en-GB" sz="1800" dirty="0"/>
              <a:t> </a:t>
            </a:r>
            <a:r>
              <a:rPr lang="en-GB" sz="1800" dirty="0" err="1"/>
              <a:t>decisionale</a:t>
            </a:r>
            <a:r>
              <a:rPr lang="en-GB" sz="1800" dirty="0"/>
              <a:t>, come </a:t>
            </a:r>
            <a:r>
              <a:rPr lang="en-GB" sz="1800" dirty="0" err="1"/>
              <a:t>su</a:t>
            </a:r>
            <a:r>
              <a:rPr lang="en-GB" sz="1800" dirty="0"/>
              <a:t> una tavola </a:t>
            </a:r>
            <a:r>
              <a:rPr lang="en-GB" sz="1800" dirty="0" err="1"/>
              <a:t>sinottica</a:t>
            </a:r>
            <a:r>
              <a:rPr lang="en-GB" sz="1800" dirty="0"/>
              <a:t>, e di </a:t>
            </a:r>
            <a:r>
              <a:rPr lang="en-GB" sz="1800" dirty="0" err="1"/>
              <a:t>ordinare</a:t>
            </a:r>
            <a:r>
              <a:rPr lang="en-GB" sz="1800" dirty="0"/>
              <a:t> </a:t>
            </a:r>
            <a:r>
              <a:rPr lang="en-GB" sz="1800" dirty="0" err="1"/>
              <a:t>transitivamente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risultati</a:t>
            </a:r>
            <a:r>
              <a:rPr lang="en-GB" sz="1800" dirty="0"/>
              <a:t> </a:t>
            </a:r>
            <a:r>
              <a:rPr lang="en-GB" sz="1800" dirty="0" err="1"/>
              <a:t>conseguibili</a:t>
            </a:r>
            <a:r>
              <a:rPr lang="en-GB" sz="1800" dirty="0"/>
              <a:t> in base alle </a:t>
            </a:r>
            <a:r>
              <a:rPr lang="en-GB" sz="1800" dirty="0" err="1"/>
              <a:t>varie</a:t>
            </a:r>
            <a:r>
              <a:rPr lang="en-GB" sz="1800" dirty="0"/>
              <a:t> </a:t>
            </a:r>
            <a:r>
              <a:rPr lang="en-GB" sz="1800" dirty="0" err="1"/>
              <a:t>strategie</a:t>
            </a:r>
            <a:r>
              <a:rPr lang="en-GB" sz="1800" dirty="0"/>
              <a:t> </a:t>
            </a:r>
            <a:r>
              <a:rPr lang="en-GB" sz="1800" dirty="0" err="1"/>
              <a:t>disponibili</a:t>
            </a:r>
            <a:r>
              <a:rPr lang="en-GB" sz="1800" dirty="0"/>
              <a:t>.</a:t>
            </a:r>
          </a:p>
          <a:p>
            <a:endParaRPr lang="en-GB" dirty="0"/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49B7E-9775-4541-A1A3-D9AEFCE313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5913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1681F-2107-BD4A-93A2-400683B16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Criterio minimax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AD237-70D1-3F48-B69B-51430141C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264" y="947951"/>
            <a:ext cx="7637700" cy="3725700"/>
          </a:xfrm>
        </p:spPr>
        <p:txBody>
          <a:bodyPr/>
          <a:lstStyle/>
          <a:p>
            <a:pPr marL="76200" indent="0">
              <a:buNone/>
            </a:pPr>
            <a:r>
              <a:rPr lang="en-GB" sz="1600" dirty="0" err="1"/>
              <a:t>Scelte</a:t>
            </a:r>
            <a:r>
              <a:rPr lang="en-GB" sz="1600" dirty="0"/>
              <a:t> </a:t>
            </a:r>
            <a:r>
              <a:rPr lang="en-GB" sz="1600" dirty="0" err="1"/>
              <a:t>razionali</a:t>
            </a:r>
            <a:r>
              <a:rPr lang="en-GB" sz="1600" dirty="0"/>
              <a:t> </a:t>
            </a:r>
            <a:r>
              <a:rPr lang="en-GB" sz="1600" dirty="0" err="1"/>
              <a:t>che</a:t>
            </a:r>
            <a:r>
              <a:rPr lang="en-GB" sz="1600" dirty="0"/>
              <a:t> </a:t>
            </a:r>
            <a:r>
              <a:rPr lang="en-GB" sz="1600" dirty="0" err="1"/>
              <a:t>minimizzano</a:t>
            </a:r>
            <a:r>
              <a:rPr lang="en-GB" sz="1600" dirty="0"/>
              <a:t> la </a:t>
            </a:r>
            <a:r>
              <a:rPr lang="en-GB" sz="1600" dirty="0" err="1"/>
              <a:t>massima</a:t>
            </a:r>
            <a:r>
              <a:rPr lang="en-GB" sz="1600" dirty="0"/>
              <a:t> </a:t>
            </a:r>
            <a:r>
              <a:rPr lang="en-GB" sz="1600" dirty="0" err="1"/>
              <a:t>perdita</a:t>
            </a:r>
            <a:r>
              <a:rPr lang="en-GB" sz="1600" dirty="0"/>
              <a:t> </a:t>
            </a:r>
            <a:r>
              <a:rPr lang="en-GB" sz="1600" dirty="0" err="1"/>
              <a:t>possibile</a:t>
            </a:r>
            <a:r>
              <a:rPr lang="en-GB" sz="1600" dirty="0"/>
              <a:t> (</a:t>
            </a:r>
            <a:r>
              <a:rPr lang="en-GB" sz="1600" i="1" dirty="0" err="1"/>
              <a:t>criterio</a:t>
            </a:r>
            <a:r>
              <a:rPr lang="en-GB" sz="1600" i="1" dirty="0"/>
              <a:t> Minimax</a:t>
            </a:r>
            <a:r>
              <a:rPr lang="en-GB" sz="1600" dirty="0"/>
              <a:t>) e </a:t>
            </a:r>
            <a:r>
              <a:rPr lang="en-GB" sz="1600" dirty="0" err="1"/>
              <a:t>quindi</a:t>
            </a:r>
            <a:r>
              <a:rPr lang="en-GB" sz="1600" dirty="0"/>
              <a:t> </a:t>
            </a:r>
            <a:r>
              <a:rPr lang="en-GB" sz="1600" dirty="0" err="1"/>
              <a:t>ottimizzano</a:t>
            </a:r>
            <a:r>
              <a:rPr lang="en-GB" sz="1600" dirty="0"/>
              <a:t> il </a:t>
            </a:r>
            <a:r>
              <a:rPr lang="en-GB" sz="1600" dirty="0" err="1"/>
              <a:t>risultato</a:t>
            </a:r>
            <a:r>
              <a:rPr lang="en-GB" sz="1600" dirty="0"/>
              <a:t> in termini di </a:t>
            </a:r>
            <a:r>
              <a:rPr lang="en-GB" sz="1600" dirty="0" err="1"/>
              <a:t>benefici</a:t>
            </a:r>
            <a:r>
              <a:rPr lang="en-GB" sz="1600" dirty="0"/>
              <a:t>.</a:t>
            </a:r>
          </a:p>
          <a:p>
            <a:r>
              <a:rPr lang="en-GB" sz="1600" dirty="0" err="1"/>
              <a:t>l’attore</a:t>
            </a:r>
            <a:r>
              <a:rPr lang="en-GB" sz="1600" dirty="0"/>
              <a:t> </a:t>
            </a:r>
            <a:r>
              <a:rPr lang="en-GB" sz="1600" dirty="0" err="1"/>
              <a:t>può</a:t>
            </a:r>
            <a:r>
              <a:rPr lang="en-GB" sz="1600" dirty="0"/>
              <a:t> </a:t>
            </a:r>
            <a:r>
              <a:rPr lang="en-GB" sz="1600" dirty="0" err="1"/>
              <a:t>raccogliere</a:t>
            </a:r>
            <a:r>
              <a:rPr lang="en-GB" sz="1600" dirty="0"/>
              <a:t>, o dispone di, </a:t>
            </a:r>
            <a:r>
              <a:rPr lang="en-GB" sz="1600" dirty="0" err="1"/>
              <a:t>informazioni</a:t>
            </a:r>
            <a:r>
              <a:rPr lang="en-GB" sz="1600" dirty="0"/>
              <a:t> complete o </a:t>
            </a:r>
            <a:r>
              <a:rPr lang="en-GB" sz="1600" dirty="0" err="1"/>
              <a:t>tendenzialmente</a:t>
            </a:r>
            <a:r>
              <a:rPr lang="en-GB" sz="1600" dirty="0"/>
              <a:t> </a:t>
            </a:r>
            <a:r>
              <a:rPr lang="en-GB" sz="1600" dirty="0" err="1"/>
              <a:t>tali</a:t>
            </a:r>
            <a:r>
              <a:rPr lang="en-GB" sz="1600" dirty="0"/>
              <a:t>, circa </a:t>
            </a:r>
            <a:r>
              <a:rPr lang="en-GB" sz="1600" dirty="0" err="1"/>
              <a:t>gli</a:t>
            </a:r>
            <a:r>
              <a:rPr lang="en-GB" sz="1600" dirty="0"/>
              <a:t> </a:t>
            </a:r>
            <a:r>
              <a:rPr lang="en-GB" sz="1600" dirty="0" err="1"/>
              <a:t>altri</a:t>
            </a:r>
            <a:r>
              <a:rPr lang="en-GB" sz="1600" dirty="0"/>
              <a:t> </a:t>
            </a:r>
            <a:r>
              <a:rPr lang="en-GB" sz="1600" dirty="0" err="1"/>
              <a:t>attori</a:t>
            </a:r>
            <a:r>
              <a:rPr lang="en-GB" sz="1600" dirty="0"/>
              <a:t> in </a:t>
            </a:r>
            <a:r>
              <a:rPr lang="en-GB" sz="1600" dirty="0" err="1"/>
              <a:t>gioco</a:t>
            </a:r>
            <a:r>
              <a:rPr lang="en-GB" sz="1600" dirty="0"/>
              <a:t>, le </a:t>
            </a:r>
            <a:r>
              <a:rPr lang="en-GB" sz="1600" dirty="0" err="1"/>
              <a:t>loro</a:t>
            </a:r>
            <a:r>
              <a:rPr lang="en-GB" sz="1600" dirty="0"/>
              <a:t> </a:t>
            </a:r>
            <a:r>
              <a:rPr lang="en-GB" sz="1600" dirty="0" err="1"/>
              <a:t>motivazioni</a:t>
            </a:r>
            <a:r>
              <a:rPr lang="en-GB" sz="1600" dirty="0"/>
              <a:t> e, </a:t>
            </a:r>
            <a:r>
              <a:rPr lang="en-GB" sz="1600" dirty="0" err="1"/>
              <a:t>soprattutto</a:t>
            </a:r>
            <a:r>
              <a:rPr lang="en-GB" sz="1600" dirty="0"/>
              <a:t>, la «</a:t>
            </a:r>
            <a:r>
              <a:rPr lang="en-GB" sz="1600" dirty="0" err="1"/>
              <a:t>posta</a:t>
            </a:r>
            <a:r>
              <a:rPr lang="en-GB" sz="1600" dirty="0"/>
              <a:t> in </a:t>
            </a:r>
            <a:r>
              <a:rPr lang="en-GB" sz="1600" dirty="0" err="1"/>
              <a:t>palio</a:t>
            </a:r>
            <a:r>
              <a:rPr lang="en-GB" sz="1600" dirty="0"/>
              <a:t>», vale a dire </a:t>
            </a:r>
            <a:r>
              <a:rPr lang="en-GB" sz="1600" dirty="0" err="1"/>
              <a:t>ciò</a:t>
            </a:r>
            <a:r>
              <a:rPr lang="en-GB" sz="1600" dirty="0"/>
              <a:t> </a:t>
            </a:r>
            <a:r>
              <a:rPr lang="en-GB" sz="1600" dirty="0" err="1"/>
              <a:t>che</a:t>
            </a:r>
            <a:r>
              <a:rPr lang="en-GB" sz="1600" dirty="0"/>
              <a:t> </a:t>
            </a:r>
            <a:r>
              <a:rPr lang="en-GB" sz="1600" dirty="0" err="1"/>
              <a:t>è</a:t>
            </a:r>
            <a:r>
              <a:rPr lang="en-GB" sz="1600" dirty="0"/>
              <a:t> </a:t>
            </a:r>
            <a:r>
              <a:rPr lang="en-GB" sz="1600" dirty="0" err="1"/>
              <a:t>oggetto</a:t>
            </a:r>
            <a:r>
              <a:rPr lang="en-GB" sz="1600" dirty="0"/>
              <a:t> del </a:t>
            </a:r>
            <a:r>
              <a:rPr lang="en-GB" sz="1600" dirty="0" err="1"/>
              <a:t>decidere</a:t>
            </a:r>
            <a:r>
              <a:rPr lang="en-GB" sz="1600" dirty="0"/>
              <a:t>;</a:t>
            </a:r>
          </a:p>
          <a:p>
            <a:r>
              <a:rPr lang="en-GB" sz="1600" dirty="0"/>
              <a:t>• </a:t>
            </a:r>
            <a:r>
              <a:rPr lang="en-GB" sz="1600" dirty="0" err="1"/>
              <a:t>l’attore</a:t>
            </a:r>
            <a:r>
              <a:rPr lang="en-GB" sz="1600" dirty="0"/>
              <a:t> </a:t>
            </a:r>
            <a:r>
              <a:rPr lang="en-GB" sz="1600" dirty="0" err="1"/>
              <a:t>può</a:t>
            </a:r>
            <a:r>
              <a:rPr lang="en-GB" sz="1600" dirty="0"/>
              <a:t> </a:t>
            </a:r>
            <a:r>
              <a:rPr lang="en-GB" sz="1600" dirty="0" err="1"/>
              <a:t>isolare</a:t>
            </a:r>
            <a:r>
              <a:rPr lang="en-GB" sz="1600" dirty="0"/>
              <a:t> un proprio «set di </a:t>
            </a:r>
            <a:r>
              <a:rPr lang="en-GB" sz="1600" dirty="0" err="1"/>
              <a:t>preferenze</a:t>
            </a:r>
            <a:r>
              <a:rPr lang="en-GB" sz="1600" dirty="0"/>
              <a:t>» </a:t>
            </a:r>
            <a:r>
              <a:rPr lang="en-GB" sz="1600" dirty="0" err="1"/>
              <a:t>chiuso</a:t>
            </a:r>
            <a:r>
              <a:rPr lang="en-GB" sz="1600" dirty="0"/>
              <a:t> ed </a:t>
            </a:r>
            <a:r>
              <a:rPr lang="en-GB" sz="1600" dirty="0" err="1"/>
              <a:t>esaustivo</a:t>
            </a:r>
            <a:r>
              <a:rPr lang="en-GB" sz="1600" dirty="0"/>
              <a:t>, </a:t>
            </a:r>
            <a:r>
              <a:rPr lang="en-GB" sz="1600" dirty="0" err="1"/>
              <a:t>che</a:t>
            </a:r>
            <a:r>
              <a:rPr lang="en-GB" sz="1600" dirty="0"/>
              <a:t> </a:t>
            </a:r>
            <a:r>
              <a:rPr lang="en-GB" sz="1600" dirty="0" err="1"/>
              <a:t>quindi</a:t>
            </a:r>
            <a:r>
              <a:rPr lang="en-GB" sz="1600" dirty="0"/>
              <a:t> </a:t>
            </a:r>
            <a:r>
              <a:rPr lang="en-GB" sz="1600" dirty="0" err="1"/>
              <a:t>comprenda</a:t>
            </a:r>
            <a:r>
              <a:rPr lang="en-GB" sz="1600" dirty="0"/>
              <a:t> </a:t>
            </a:r>
            <a:r>
              <a:rPr lang="en-GB" sz="1600" dirty="0" err="1"/>
              <a:t>tutte</a:t>
            </a:r>
            <a:r>
              <a:rPr lang="en-GB" sz="1600" dirty="0"/>
              <a:t> le </a:t>
            </a:r>
            <a:r>
              <a:rPr lang="en-GB" sz="1600" dirty="0" err="1"/>
              <a:t>opzioni</a:t>
            </a:r>
            <a:r>
              <a:rPr lang="en-GB" sz="1600" dirty="0"/>
              <a:t> </a:t>
            </a:r>
            <a:r>
              <a:rPr lang="en-GB" sz="1600" dirty="0" err="1"/>
              <a:t>logicamente</a:t>
            </a:r>
            <a:r>
              <a:rPr lang="en-GB" sz="1600" dirty="0"/>
              <a:t> </a:t>
            </a:r>
            <a:r>
              <a:rPr lang="en-GB" sz="1600" dirty="0" err="1"/>
              <a:t>possibili</a:t>
            </a:r>
            <a:r>
              <a:rPr lang="en-GB" sz="1600" dirty="0"/>
              <a:t> e </a:t>
            </a:r>
            <a:r>
              <a:rPr lang="en-GB" sz="1600" dirty="0" err="1"/>
              <a:t>che</a:t>
            </a:r>
            <a:r>
              <a:rPr lang="en-GB" sz="1600" dirty="0"/>
              <a:t> </a:t>
            </a:r>
            <a:r>
              <a:rPr lang="en-GB" sz="1600" dirty="0" err="1"/>
              <a:t>sia</a:t>
            </a:r>
            <a:r>
              <a:rPr lang="en-GB" sz="1600" dirty="0"/>
              <a:t> </a:t>
            </a:r>
            <a:r>
              <a:rPr lang="en-GB" sz="1600" dirty="0" err="1"/>
              <a:t>relativamente</a:t>
            </a:r>
            <a:r>
              <a:rPr lang="en-GB" sz="1600" dirty="0"/>
              <a:t> </a:t>
            </a:r>
            <a:r>
              <a:rPr lang="en-GB" sz="1600" dirty="0" err="1"/>
              <a:t>immodificabile</a:t>
            </a:r>
            <a:r>
              <a:rPr lang="en-GB" sz="1600" dirty="0"/>
              <a:t>, </a:t>
            </a:r>
            <a:r>
              <a:rPr lang="en-GB" sz="1600" dirty="0" err="1"/>
              <a:t>almeno</a:t>
            </a:r>
            <a:r>
              <a:rPr lang="en-GB" sz="1600" dirty="0"/>
              <a:t> fin </a:t>
            </a:r>
            <a:r>
              <a:rPr lang="en-GB" sz="1600" dirty="0" err="1"/>
              <a:t>quando</a:t>
            </a:r>
            <a:r>
              <a:rPr lang="en-GB" sz="1600" dirty="0"/>
              <a:t> il </a:t>
            </a:r>
            <a:r>
              <a:rPr lang="en-GB" sz="1600" dirty="0" err="1"/>
              <a:t>contesto</a:t>
            </a:r>
            <a:r>
              <a:rPr lang="en-GB" sz="1600" dirty="0"/>
              <a:t> </a:t>
            </a:r>
            <a:r>
              <a:rPr lang="en-GB" sz="1600" dirty="0" err="1"/>
              <a:t>decisionale</a:t>
            </a:r>
            <a:r>
              <a:rPr lang="en-GB" sz="1600" dirty="0"/>
              <a:t> </a:t>
            </a:r>
            <a:r>
              <a:rPr lang="en-GB" sz="1600" dirty="0" err="1"/>
              <a:t>resta</a:t>
            </a:r>
            <a:r>
              <a:rPr lang="en-GB" sz="1600" dirty="0"/>
              <a:t> </a:t>
            </a:r>
            <a:r>
              <a:rPr lang="en-GB" sz="1600" dirty="0" err="1"/>
              <a:t>invariato</a:t>
            </a:r>
            <a:r>
              <a:rPr lang="en-GB" sz="1600" dirty="0"/>
              <a:t>;</a:t>
            </a:r>
          </a:p>
          <a:p>
            <a:r>
              <a:rPr lang="en-GB" sz="1600" dirty="0"/>
              <a:t>• </a:t>
            </a:r>
            <a:r>
              <a:rPr lang="en-GB" sz="1600" dirty="0" err="1"/>
              <a:t>l’attore</a:t>
            </a:r>
            <a:r>
              <a:rPr lang="en-GB" sz="1600" dirty="0"/>
              <a:t> </a:t>
            </a:r>
            <a:r>
              <a:rPr lang="en-GB" sz="1600" dirty="0" err="1"/>
              <a:t>è</a:t>
            </a:r>
            <a:r>
              <a:rPr lang="en-GB" sz="1600" dirty="0"/>
              <a:t> in </a:t>
            </a:r>
            <a:r>
              <a:rPr lang="en-GB" sz="1600" dirty="0" err="1"/>
              <a:t>grado</a:t>
            </a:r>
            <a:r>
              <a:rPr lang="en-GB" sz="1600" dirty="0"/>
              <a:t> di </a:t>
            </a:r>
            <a:r>
              <a:rPr lang="en-GB" sz="1600" dirty="0" err="1"/>
              <a:t>ordinare</a:t>
            </a:r>
            <a:r>
              <a:rPr lang="en-GB" sz="1600" dirty="0"/>
              <a:t> in modo </a:t>
            </a:r>
            <a:r>
              <a:rPr lang="en-GB" sz="1600" dirty="0" err="1"/>
              <a:t>transitivo</a:t>
            </a:r>
            <a:r>
              <a:rPr lang="en-GB" sz="1600" dirty="0"/>
              <a:t> le sue </a:t>
            </a:r>
            <a:r>
              <a:rPr lang="en-GB" sz="1600" dirty="0" err="1"/>
              <a:t>preferenze</a:t>
            </a:r>
            <a:r>
              <a:rPr lang="en-GB" sz="1600" dirty="0"/>
              <a:t> (se A&gt;B e B&gt;C, </a:t>
            </a:r>
            <a:r>
              <a:rPr lang="en-GB" sz="1600" dirty="0" err="1"/>
              <a:t>allora</a:t>
            </a:r>
            <a:r>
              <a:rPr lang="en-GB" sz="1600" dirty="0"/>
              <a:t> A&gt;C, </a:t>
            </a:r>
            <a:r>
              <a:rPr lang="en-GB" sz="1600" dirty="0" err="1"/>
              <a:t>cioè</a:t>
            </a:r>
            <a:r>
              <a:rPr lang="en-GB" sz="1600" dirty="0"/>
              <a:t> A&gt;B&gt;C);</a:t>
            </a:r>
          </a:p>
          <a:p>
            <a:r>
              <a:rPr lang="en-GB" sz="1600" dirty="0"/>
              <a:t>• </a:t>
            </a:r>
            <a:r>
              <a:rPr lang="en-GB" sz="1600" dirty="0" err="1"/>
              <a:t>l’attore</a:t>
            </a:r>
            <a:r>
              <a:rPr lang="en-GB" sz="1600" dirty="0"/>
              <a:t> </a:t>
            </a:r>
            <a:r>
              <a:rPr lang="en-GB" sz="1600" dirty="0" err="1"/>
              <a:t>sceglie</a:t>
            </a:r>
            <a:r>
              <a:rPr lang="en-GB" sz="1600" dirty="0"/>
              <a:t> «</a:t>
            </a:r>
            <a:r>
              <a:rPr lang="en-GB" sz="1600" dirty="0" err="1"/>
              <a:t>razionalmente</a:t>
            </a:r>
            <a:r>
              <a:rPr lang="en-GB" sz="1600" dirty="0"/>
              <a:t>» </a:t>
            </a:r>
            <a:r>
              <a:rPr lang="en-GB" sz="1600" dirty="0" err="1"/>
              <a:t>l’opzione</a:t>
            </a:r>
            <a:r>
              <a:rPr lang="en-GB" sz="1600" dirty="0"/>
              <a:t> </a:t>
            </a:r>
            <a:r>
              <a:rPr lang="en-GB" sz="1600" dirty="0" err="1"/>
              <a:t>più</a:t>
            </a:r>
            <a:r>
              <a:rPr lang="en-GB" sz="1600" dirty="0"/>
              <a:t> </a:t>
            </a:r>
            <a:r>
              <a:rPr lang="en-GB" sz="1600" dirty="0" err="1"/>
              <a:t>vantaggiosa</a:t>
            </a:r>
            <a:r>
              <a:rPr lang="en-GB" sz="1600" dirty="0"/>
              <a:t> </a:t>
            </a:r>
            <a:r>
              <a:rPr lang="en-GB" sz="1600" dirty="0" err="1"/>
              <a:t>all’interno</a:t>
            </a:r>
            <a:r>
              <a:rPr lang="en-GB" sz="1600" dirty="0"/>
              <a:t> del </a:t>
            </a:r>
            <a:r>
              <a:rPr lang="en-GB" sz="1600" dirty="0" err="1"/>
              <a:t>suo</a:t>
            </a:r>
            <a:r>
              <a:rPr lang="en-GB" sz="1600" dirty="0"/>
              <a:t> </a:t>
            </a:r>
            <a:r>
              <a:rPr lang="en-GB" sz="1600" dirty="0" err="1"/>
              <a:t>ordinamento</a:t>
            </a:r>
            <a:r>
              <a:rPr lang="en-GB" sz="1600" dirty="0"/>
              <a:t> (Se A&gt;B&gt;C, </a:t>
            </a:r>
            <a:r>
              <a:rPr lang="en-GB" sz="1600" dirty="0" err="1"/>
              <a:t>allora</a:t>
            </a:r>
            <a:r>
              <a:rPr lang="en-GB" sz="1600" dirty="0"/>
              <a:t> prima </a:t>
            </a:r>
            <a:r>
              <a:rPr lang="en-GB" sz="1600" dirty="0" err="1"/>
              <a:t>scelta</a:t>
            </a:r>
            <a:r>
              <a:rPr lang="en-GB" sz="1600" dirty="0"/>
              <a:t>: A; </a:t>
            </a:r>
            <a:r>
              <a:rPr lang="en-GB" sz="1600" dirty="0" err="1"/>
              <a:t>seconda</a:t>
            </a:r>
            <a:r>
              <a:rPr lang="en-GB" sz="1600" dirty="0"/>
              <a:t> </a:t>
            </a:r>
            <a:r>
              <a:rPr lang="en-GB" sz="1600" dirty="0" err="1"/>
              <a:t>scelta</a:t>
            </a:r>
            <a:r>
              <a:rPr lang="en-GB" sz="1600" dirty="0"/>
              <a:t>: B; terza </a:t>
            </a:r>
            <a:r>
              <a:rPr lang="en-GB" sz="1600" dirty="0" err="1"/>
              <a:t>scelta</a:t>
            </a:r>
            <a:r>
              <a:rPr lang="en-GB" sz="1600" dirty="0"/>
              <a:t>: C).</a:t>
            </a:r>
          </a:p>
          <a:p>
            <a:pPr marL="76200" indent="0">
              <a:buNone/>
            </a:pPr>
            <a:endParaRPr lang="en-GB" dirty="0"/>
          </a:p>
          <a:p>
            <a:pPr marL="76200" indent="0">
              <a:buNone/>
            </a:pPr>
            <a:endParaRPr lang="en-GB" dirty="0"/>
          </a:p>
          <a:p>
            <a:endParaRPr lang="en-GB" dirty="0"/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49B7E-9775-4541-A1A3-D9AEFCE313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07732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dirty="0"/>
              <a:t>La razionalità limitata di Simon</a:t>
            </a:r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753150" y="1200150"/>
            <a:ext cx="76377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it-IT" sz="1800" dirty="0"/>
              <a:t>Simon contesta l’assunto di unitarietà dell’attore e l’assenza di conflitto.</a:t>
            </a:r>
          </a:p>
          <a:p>
            <a:pPr algn="just"/>
            <a:r>
              <a:rPr lang="it-IT" sz="1800" dirty="0"/>
              <a:t>Per Simon la razionalità limitata è una condizione universale, che evoca sia le decisioni prese a livello individuale come singoli che quelle essi prendono in nome delle organizzazioni.</a:t>
            </a:r>
          </a:p>
          <a:p>
            <a:pPr algn="just"/>
            <a:r>
              <a:rPr lang="it-IT" sz="1800" dirty="0">
                <a:hlinkClick r:id="rId3"/>
              </a:rPr>
              <a:t>https://www.youtube.com/watch?v=eTXkZURBq7k</a:t>
            </a:r>
            <a:r>
              <a:rPr lang="it-IT" sz="1800" dirty="0"/>
              <a:t> </a:t>
            </a:r>
          </a:p>
          <a:p>
            <a:pPr algn="just"/>
            <a:r>
              <a:rPr lang="it-IT" sz="1800" dirty="0"/>
              <a:t>Dalle organizzazioni più intime e private fino alle organizzazioni complesse.</a:t>
            </a:r>
          </a:p>
          <a:p>
            <a:pPr algn="just"/>
            <a:r>
              <a:rPr lang="it-IT" sz="1800" dirty="0"/>
              <a:t>La razionalità assoluta è impossibile.</a:t>
            </a:r>
          </a:p>
          <a:p>
            <a:pPr algn="just"/>
            <a:r>
              <a:rPr lang="it-IT" sz="1800" dirty="0"/>
              <a:t>Soggetti cercano di costruire le organizzazioni nel modo più razionale possibile, con tutti i limiti della razionalità limitata. </a:t>
            </a:r>
          </a:p>
          <a:p>
            <a:pPr algn="just"/>
            <a:r>
              <a:rPr lang="it-IT" sz="1800" dirty="0"/>
              <a:t>Le organizzazioni sono prodotti umani, con tutti i limiti del caso.</a:t>
            </a:r>
          </a:p>
          <a:p>
            <a:pPr algn="just"/>
            <a:r>
              <a:rPr lang="it-IT" sz="1800" dirty="0"/>
              <a:t>Organigrammi non ci dicono nulla sul funzionamento reale.</a:t>
            </a:r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4213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dirty="0"/>
              <a:t>La razionalità limitata di Simon</a:t>
            </a:r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753150" y="1200150"/>
            <a:ext cx="76377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it-IT" sz="2000" dirty="0"/>
              <a:t>La decisione, scrive Simon, è un'unità di analisi molto più piccola e sottile di quella di ruolo e dipende da numerose premesse che occorre esaminare. </a:t>
            </a:r>
          </a:p>
          <a:p>
            <a:pPr algn="just"/>
            <a:r>
              <a:rPr lang="it-IT" sz="2000" dirty="0"/>
              <a:t>Bisogna dunque creare un quadro teorico che permetta di studiare in che modo informazioni, vincoli, procedure e motivazioni dei singoli soggetti concorrono a formare le decisioni. </a:t>
            </a:r>
          </a:p>
          <a:p>
            <a:pPr algn="just"/>
            <a:r>
              <a:rPr lang="it-IT" sz="2000" dirty="0"/>
              <a:t>Alla base di questo quadro Simon pone il principio di razionalità limitata. Barnard insisteva sui limiti fisici che spingono gli uomini a cooperare per raggiungere obiettivi altrimenti impossibili ai singoli individui (la parabola del masso). Simon riprende il discorso di Barnard sui limiti umani ma sposta l'accento sui limiti mentali. </a:t>
            </a:r>
          </a:p>
          <a:p>
            <a:pPr algn="just"/>
            <a:endParaRPr lang="it-IT" sz="2000" dirty="0"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6700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dirty="0"/>
              <a:t>La razionalità limitata di Simon</a:t>
            </a:r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753150" y="947951"/>
            <a:ext cx="76377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it-IT" sz="1700" dirty="0"/>
              <a:t>In contrasto con la teoria economica classica che postula gli esseri umani come delle creature perfettamente razionali, informate su tutte le possibili scelte e dotate di un sistema di preferenze sicure, Simon sottolinea i fattori che limitano la razionalità umana.</a:t>
            </a:r>
          </a:p>
          <a:p>
            <a:pPr algn="just"/>
            <a:r>
              <a:rPr lang="it-IT" sz="1700" dirty="0"/>
              <a:t>Limiti cognitivi, etici, culturali, emotivi, sociali e spesso nel mondo reale bisogna scendere a compromessi (che cozzano con la razionalità «assoluta» o «pura»).</a:t>
            </a:r>
          </a:p>
          <a:p>
            <a:pPr algn="just"/>
            <a:r>
              <a:rPr lang="it-IT" sz="1700" dirty="0"/>
              <a:t>La conseguenza è che nella maggioranza dei casi le decisioni non sono prese secondo il criterio della massima efficienza, ma secondo quello di sufficienza o soddisfazione. E questo l'unico criterio che consente di agire, mentre ostinarsi nella ricerca della soluzione ottimale porta quasi sempre alla paralisi dell'azione.</a:t>
            </a:r>
            <a:r>
              <a:rPr lang="en-GB" sz="1700" dirty="0"/>
              <a:t> </a:t>
            </a:r>
          </a:p>
          <a:p>
            <a:pPr algn="just"/>
            <a:r>
              <a:rPr lang="it-IT" sz="1700" dirty="0"/>
              <a:t>Il criterio di scelta non è quello economico della massimizzazione, ma quello psicologico della soddisfazione.</a:t>
            </a:r>
          </a:p>
          <a:p>
            <a:pPr algn="just"/>
            <a:endParaRPr lang="en-GB" dirty="0"/>
          </a:p>
          <a:p>
            <a:pPr algn="just"/>
            <a:endParaRPr lang="it-IT" sz="2000" dirty="0"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7619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B539-2B78-034B-B69B-939E51941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Euristiche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E8FC5-ABCE-BA42-BB6B-2665B8B73D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000" dirty="0"/>
              <a:t>Un ruolo cruciale nel processo decisionale è svolto dalle euristiche, le cosiddette «scorciatoie cognitive»</a:t>
            </a:r>
          </a:p>
          <a:p>
            <a:pPr marL="76200" indent="0">
              <a:buNone/>
            </a:pPr>
            <a:r>
              <a:rPr lang="it-IT" sz="2000" dirty="0"/>
              <a:t> </a:t>
            </a:r>
            <a:r>
              <a:rPr lang="it-IT" sz="2000" dirty="0">
                <a:hlinkClick r:id="rId2"/>
              </a:rPr>
              <a:t>https://www.youtube.com/watch?v=ReFqFPJHLhA</a:t>
            </a:r>
            <a:endParaRPr lang="it-IT" sz="2000" dirty="0"/>
          </a:p>
          <a:p>
            <a:r>
              <a:rPr lang="it-IT" sz="2000" dirty="0"/>
              <a:t>Le scorciatoie cognitive si basano su un’informazione limitata (e che non può mai essere perfetta) e portano a decisionali solamente sub-ottimali.</a:t>
            </a:r>
          </a:p>
          <a:p>
            <a:r>
              <a:rPr lang="it-IT" sz="2000" dirty="0"/>
              <a:t>La moderna psicologia spiega che «Le persone usano le scorciatoie per raccogliere </a:t>
            </a:r>
            <a:r>
              <a:rPr lang="it-IT" sz="2000" b="1" dirty="0"/>
              <a:t>sufficienti</a:t>
            </a:r>
            <a:r>
              <a:rPr lang="it-IT" sz="2000" dirty="0"/>
              <a:t> informazioni al fine di prendere decisioni velocemente» (</a:t>
            </a:r>
            <a:r>
              <a:rPr lang="it-IT" sz="2000" dirty="0" err="1"/>
              <a:t>Cairney</a:t>
            </a:r>
            <a:r>
              <a:rPr lang="it-IT" sz="2000" dirty="0"/>
              <a:t> &amp; </a:t>
            </a:r>
            <a:r>
              <a:rPr lang="it-IT" sz="2000" dirty="0" err="1"/>
              <a:t>Kwiatkowski</a:t>
            </a:r>
            <a:r>
              <a:rPr lang="it-IT" sz="2000" dirty="0"/>
              <a:t> 2017:2)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682C1-F154-6D43-AAE9-A96AAB1634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24542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32149-3DFA-8646-8A9B-43E49DDE3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</a:t>
            </a:r>
            <a:r>
              <a:rPr lang="it-IT" dirty="0" err="1"/>
              <a:t>incrementalismo</a:t>
            </a:r>
            <a:r>
              <a:rPr lang="it-IT" dirty="0"/>
              <a:t> sconnesso (</a:t>
            </a:r>
            <a:r>
              <a:rPr lang="it-IT" dirty="0" err="1"/>
              <a:t>Lindblom</a:t>
            </a:r>
            <a:r>
              <a:rPr lang="it-IT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A2058-09E0-6545-A7FA-0BEFC28F4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t-IT" sz="1900" dirty="0"/>
              <a:t>Questo modello, interpretato come un’alternativa critica allo schema della razionalità, sostiene che i processi decisionali e di produzione delle politiche pubbliche procedono, non in maniera razionalmente controllata e controllabile, ma per tentativi (</a:t>
            </a:r>
            <a:r>
              <a:rPr lang="it-IT" sz="1900" i="1" dirty="0"/>
              <a:t>trial and </a:t>
            </a:r>
            <a:r>
              <a:rPr lang="it-IT" sz="1900" i="1" dirty="0" err="1"/>
              <a:t>error</a:t>
            </a:r>
            <a:r>
              <a:rPr lang="it-IT" sz="1900" dirty="0"/>
              <a:t>), attraverso accordi e scambi, “crescendo” su decisioni già prese, revisionandole e modificandole. </a:t>
            </a:r>
          </a:p>
          <a:p>
            <a:pPr algn="just"/>
            <a:r>
              <a:rPr lang="it-IT" altLang="en-US" sz="1900" dirty="0"/>
              <a:t>L’esito dei processi decisionali effettuati attraverso aggiustamenti/adattamenti incrementali reciproci, non dipende da nessuna razionalità formale, ma da rapporti di forza, da relazioni di scambio, da processi di apprendimento, dalla costante concorrenza fra i vari attori che caratterizza in special modo i regimi democratici. </a:t>
            </a:r>
          </a:p>
          <a:p>
            <a:pPr algn="just"/>
            <a:endParaRPr lang="it-IT" sz="1900" dirty="0"/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BDF81-6740-4D40-8F20-725F0C4FCB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23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ctrTitle"/>
          </p:nvPr>
        </p:nvSpPr>
        <p:spPr>
          <a:xfrm>
            <a:off x="665224" y="1513525"/>
            <a:ext cx="7107175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F3848"/>
                </a:solidFill>
              </a:rPr>
              <a:t>1.</a:t>
            </a:r>
            <a:endParaRPr dirty="0">
              <a:solidFill>
                <a:srgbClr val="2F384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 </a:t>
            </a:r>
            <a:r>
              <a:rPr lang="en" dirty="0" err="1"/>
              <a:t>decisione</a:t>
            </a:r>
            <a:r>
              <a:rPr lang="en" dirty="0"/>
              <a:t> </a:t>
            </a:r>
            <a:r>
              <a:rPr lang="en" dirty="0" err="1"/>
              <a:t>individuale</a:t>
            </a:r>
            <a:endParaRPr dirty="0"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854250" y="2941700"/>
            <a:ext cx="4738500" cy="7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1D4C1-C968-0641-9214-701A06E4D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Incrementalismo</a:t>
            </a:r>
            <a:r>
              <a:rPr lang="it-IT" dirty="0"/>
              <a:t> sconnesso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EC958-9194-D64B-8F52-E6B8C2508B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100" dirty="0" err="1"/>
              <a:t>Gli</a:t>
            </a:r>
            <a:r>
              <a:rPr lang="en-GB" sz="2100" dirty="0"/>
              <a:t> </a:t>
            </a:r>
            <a:r>
              <a:rPr lang="en-GB" sz="2100" dirty="0" err="1"/>
              <a:t>attori</a:t>
            </a:r>
            <a:r>
              <a:rPr lang="en-GB" sz="2100" dirty="0"/>
              <a:t> </a:t>
            </a:r>
            <a:r>
              <a:rPr lang="en-GB" sz="2100" dirty="0" err="1"/>
              <a:t>effettuano</a:t>
            </a:r>
            <a:r>
              <a:rPr lang="en-GB" sz="2100" dirty="0"/>
              <a:t> </a:t>
            </a:r>
            <a:r>
              <a:rPr lang="en-GB" sz="2100" dirty="0" err="1"/>
              <a:t>delle</a:t>
            </a:r>
            <a:r>
              <a:rPr lang="en-GB" sz="2100" dirty="0"/>
              <a:t> </a:t>
            </a:r>
            <a:r>
              <a:rPr lang="en-GB" sz="2100" dirty="0" err="1"/>
              <a:t>comparazioni</a:t>
            </a:r>
            <a:r>
              <a:rPr lang="en-GB" sz="2100" dirty="0"/>
              <a:t> </a:t>
            </a:r>
            <a:r>
              <a:rPr lang="en-GB" sz="2100" dirty="0" err="1"/>
              <a:t>limitate</a:t>
            </a:r>
            <a:r>
              <a:rPr lang="en-GB" sz="2100" dirty="0"/>
              <a:t> e </a:t>
            </a:r>
            <a:r>
              <a:rPr lang="en-GB" sz="2100" dirty="0" err="1"/>
              <a:t>sequenziali</a:t>
            </a:r>
            <a:r>
              <a:rPr lang="en-GB" sz="2100" dirty="0"/>
              <a:t> (</a:t>
            </a:r>
            <a:r>
              <a:rPr lang="en-GB" sz="2100" i="1" dirty="0"/>
              <a:t>successive limited comparisons</a:t>
            </a:r>
            <a:r>
              <a:rPr lang="en-GB" sz="2100" dirty="0"/>
              <a:t>), </a:t>
            </a:r>
            <a:r>
              <a:rPr lang="en-GB" sz="2100" dirty="0" err="1"/>
              <a:t>perché</a:t>
            </a:r>
            <a:r>
              <a:rPr lang="en-GB" sz="2100" dirty="0"/>
              <a:t> </a:t>
            </a:r>
            <a:r>
              <a:rPr lang="en-GB" sz="2100" dirty="0" err="1"/>
              <a:t>valori-fini</a:t>
            </a:r>
            <a:r>
              <a:rPr lang="en-GB" sz="2100" dirty="0"/>
              <a:t> e </a:t>
            </a:r>
            <a:r>
              <a:rPr lang="en-GB" sz="2100" dirty="0" err="1"/>
              <a:t>mezzi</a:t>
            </a:r>
            <a:r>
              <a:rPr lang="en-GB" sz="2100" dirty="0"/>
              <a:t> </a:t>
            </a:r>
            <a:r>
              <a:rPr lang="en-GB" sz="2100" dirty="0" err="1"/>
              <a:t>dell’azione</a:t>
            </a:r>
            <a:r>
              <a:rPr lang="en-GB" sz="2100" dirty="0"/>
              <a:t> </a:t>
            </a:r>
            <a:r>
              <a:rPr lang="en-GB" sz="2100" dirty="0" err="1"/>
              <a:t>sono</a:t>
            </a:r>
            <a:r>
              <a:rPr lang="en-GB" sz="2100" dirty="0"/>
              <a:t> </a:t>
            </a:r>
            <a:r>
              <a:rPr lang="en-GB" sz="2100" dirty="0" err="1"/>
              <a:t>fittamente</a:t>
            </a:r>
            <a:r>
              <a:rPr lang="en-GB" sz="2100" dirty="0"/>
              <a:t> </a:t>
            </a:r>
            <a:r>
              <a:rPr lang="en-GB" sz="2100" dirty="0" err="1"/>
              <a:t>intrecciati</a:t>
            </a:r>
            <a:r>
              <a:rPr lang="en-GB" sz="2100" dirty="0"/>
              <a:t> e non </a:t>
            </a:r>
            <a:r>
              <a:rPr lang="en-GB" sz="2100" dirty="0" err="1"/>
              <a:t>distinguibili</a:t>
            </a:r>
            <a:r>
              <a:rPr lang="en-GB" sz="2100" dirty="0"/>
              <a:t> </a:t>
            </a:r>
            <a:r>
              <a:rPr lang="en-GB" sz="2100" dirty="0" err="1"/>
              <a:t>dagli</a:t>
            </a:r>
            <a:r>
              <a:rPr lang="en-GB" sz="2100" dirty="0"/>
              <a:t> </a:t>
            </a:r>
            <a:r>
              <a:rPr lang="en-GB" sz="2100" dirty="0" err="1"/>
              <a:t>aspetti</a:t>
            </a:r>
            <a:r>
              <a:rPr lang="en-GB" sz="2100" dirty="0"/>
              <a:t> </a:t>
            </a:r>
            <a:r>
              <a:rPr lang="en-GB" sz="2100" dirty="0" err="1"/>
              <a:t>empirici</a:t>
            </a:r>
            <a:r>
              <a:rPr lang="en-GB" sz="2100" dirty="0"/>
              <a:t> del </a:t>
            </a:r>
            <a:r>
              <a:rPr lang="en-GB" sz="2100" dirty="0" err="1"/>
              <a:t>problema</a:t>
            </a:r>
            <a:r>
              <a:rPr lang="en-GB" sz="2100" dirty="0"/>
              <a:t> (Lindblom 1959, 1979). Per </a:t>
            </a:r>
            <a:r>
              <a:rPr lang="en-GB" sz="2100" dirty="0" err="1"/>
              <a:t>usare</a:t>
            </a:r>
            <a:r>
              <a:rPr lang="en-GB" sz="2100" dirty="0"/>
              <a:t> una </a:t>
            </a:r>
            <a:r>
              <a:rPr lang="en-GB" sz="2100" dirty="0" err="1"/>
              <a:t>metafora</a:t>
            </a:r>
            <a:r>
              <a:rPr lang="en-GB" sz="2100" dirty="0"/>
              <a:t>, se </a:t>
            </a:r>
            <a:r>
              <a:rPr lang="en-GB" sz="2100" dirty="0" err="1"/>
              <a:t>l’elaborazione</a:t>
            </a:r>
            <a:r>
              <a:rPr lang="en-GB" sz="2100" dirty="0"/>
              <a:t> </a:t>
            </a:r>
            <a:r>
              <a:rPr lang="en-GB" sz="2100" dirty="0" err="1"/>
              <a:t>intellettiva</a:t>
            </a:r>
            <a:r>
              <a:rPr lang="en-GB" sz="2100" dirty="0"/>
              <a:t> del </a:t>
            </a:r>
            <a:r>
              <a:rPr lang="en-GB" sz="2100" dirty="0" err="1"/>
              <a:t>decisore</a:t>
            </a:r>
            <a:r>
              <a:rPr lang="en-GB" sz="2100" dirty="0"/>
              <a:t> </a:t>
            </a:r>
            <a:r>
              <a:rPr lang="en-GB" sz="2100" dirty="0" err="1"/>
              <a:t>razionale</a:t>
            </a:r>
            <a:r>
              <a:rPr lang="en-GB" sz="2100" dirty="0"/>
              <a:t>, </a:t>
            </a:r>
            <a:r>
              <a:rPr lang="en-GB" sz="2100" dirty="0" err="1"/>
              <a:t>sia</a:t>
            </a:r>
            <a:r>
              <a:rPr lang="en-GB" sz="2100" dirty="0"/>
              <a:t> </a:t>
            </a:r>
            <a:r>
              <a:rPr lang="en-GB" sz="2100" dirty="0" err="1"/>
              <a:t>egli</a:t>
            </a:r>
            <a:r>
              <a:rPr lang="en-GB" sz="2100" dirty="0"/>
              <a:t> </a:t>
            </a:r>
            <a:r>
              <a:rPr lang="en-GB" sz="2100" dirty="0" err="1"/>
              <a:t>Dio</a:t>
            </a:r>
            <a:r>
              <a:rPr lang="en-GB" sz="2100" dirty="0"/>
              <a:t> o un </a:t>
            </a:r>
            <a:r>
              <a:rPr lang="en-GB" sz="2100" dirty="0" err="1"/>
              <a:t>intelligente</a:t>
            </a:r>
            <a:r>
              <a:rPr lang="en-GB" sz="2100" dirty="0"/>
              <a:t> </a:t>
            </a:r>
            <a:r>
              <a:rPr lang="en-GB" sz="2100" dirty="0" err="1"/>
              <a:t>giocatore</a:t>
            </a:r>
            <a:r>
              <a:rPr lang="en-GB" sz="2100" dirty="0"/>
              <a:t> di </a:t>
            </a:r>
            <a:r>
              <a:rPr lang="en-GB" sz="2100" dirty="0" err="1"/>
              <a:t>scacchi</a:t>
            </a:r>
            <a:r>
              <a:rPr lang="en-GB" sz="2100" dirty="0"/>
              <a:t> (Simon 1981), </a:t>
            </a:r>
            <a:r>
              <a:rPr lang="en-GB" sz="2100" dirty="0" err="1"/>
              <a:t>assomiglia</a:t>
            </a:r>
            <a:r>
              <a:rPr lang="en-GB" sz="2100" dirty="0"/>
              <a:t> ad una </a:t>
            </a:r>
            <a:r>
              <a:rPr lang="en-GB" sz="2100" dirty="0" err="1"/>
              <a:t>sequenza</a:t>
            </a:r>
            <a:r>
              <a:rPr lang="en-GB" sz="2100" dirty="0"/>
              <a:t> </a:t>
            </a:r>
            <a:r>
              <a:rPr lang="en-GB" sz="2100" dirty="0" err="1"/>
              <a:t>lineare</a:t>
            </a:r>
            <a:r>
              <a:rPr lang="en-GB" sz="2100" dirty="0"/>
              <a:t>, </a:t>
            </a:r>
            <a:r>
              <a:rPr lang="en-GB" sz="2100" dirty="0" err="1"/>
              <a:t>pur</a:t>
            </a:r>
            <a:r>
              <a:rPr lang="en-GB" sz="2100" dirty="0"/>
              <a:t> con le sue </a:t>
            </a:r>
            <a:r>
              <a:rPr lang="en-GB" sz="2100" dirty="0" err="1"/>
              <a:t>diramazioni</a:t>
            </a:r>
            <a:r>
              <a:rPr lang="en-GB" sz="2100" dirty="0"/>
              <a:t>, </a:t>
            </a:r>
            <a:r>
              <a:rPr lang="en-GB" sz="2100" dirty="0" err="1"/>
              <a:t>dobbiamo</a:t>
            </a:r>
            <a:r>
              <a:rPr lang="en-GB" sz="2100" dirty="0"/>
              <a:t> </a:t>
            </a:r>
            <a:r>
              <a:rPr lang="en-GB" sz="2100" dirty="0" err="1"/>
              <a:t>immaginare</a:t>
            </a:r>
            <a:r>
              <a:rPr lang="en-GB" sz="2100" dirty="0"/>
              <a:t> la </a:t>
            </a:r>
            <a:r>
              <a:rPr lang="en-GB" sz="2100" dirty="0" err="1"/>
              <a:t>sequenza</a:t>
            </a:r>
            <a:r>
              <a:rPr lang="en-GB" sz="2100" dirty="0"/>
              <a:t> del </a:t>
            </a:r>
            <a:r>
              <a:rPr lang="en-GB" sz="2100" dirty="0" err="1"/>
              <a:t>decisore</a:t>
            </a:r>
            <a:r>
              <a:rPr lang="en-GB" sz="2100" dirty="0"/>
              <a:t> </a:t>
            </a:r>
            <a:r>
              <a:rPr lang="en-GB" sz="2100" dirty="0" err="1"/>
              <a:t>incrementale</a:t>
            </a:r>
            <a:r>
              <a:rPr lang="en-GB" sz="2100" dirty="0"/>
              <a:t> come una </a:t>
            </a:r>
            <a:r>
              <a:rPr lang="en-GB" sz="2100" dirty="0" err="1"/>
              <a:t>linea</a:t>
            </a:r>
            <a:r>
              <a:rPr lang="en-GB" sz="2100" dirty="0"/>
              <a:t> </a:t>
            </a:r>
            <a:r>
              <a:rPr lang="en-GB" sz="2100" dirty="0" err="1"/>
              <a:t>che</a:t>
            </a:r>
            <a:r>
              <a:rPr lang="en-GB" sz="2100" dirty="0"/>
              <a:t> </a:t>
            </a:r>
            <a:r>
              <a:rPr lang="en-GB" sz="2100" dirty="0" err="1"/>
              <a:t>s’interrompe</a:t>
            </a:r>
            <a:r>
              <a:rPr lang="en-GB" sz="2100" dirty="0"/>
              <a:t> per </a:t>
            </a:r>
            <a:r>
              <a:rPr lang="en-GB" sz="2100" dirty="0" err="1"/>
              <a:t>ripartire</a:t>
            </a:r>
            <a:r>
              <a:rPr lang="en-GB" sz="2100" dirty="0"/>
              <a:t> </a:t>
            </a:r>
            <a:r>
              <a:rPr lang="en-GB" sz="2100" dirty="0" err="1"/>
              <a:t>eventualmente</a:t>
            </a:r>
            <a:r>
              <a:rPr lang="en-GB" sz="2100" dirty="0"/>
              <a:t> in </a:t>
            </a:r>
            <a:r>
              <a:rPr lang="en-GB" sz="2100" dirty="0" err="1"/>
              <a:t>altre</a:t>
            </a:r>
            <a:r>
              <a:rPr lang="en-GB" sz="2100" dirty="0"/>
              <a:t> </a:t>
            </a:r>
            <a:r>
              <a:rPr lang="en-GB" sz="2100" dirty="0" err="1"/>
              <a:t>direzioni</a:t>
            </a:r>
            <a:r>
              <a:rPr lang="en-GB" sz="2100" dirty="0"/>
              <a:t>, o </a:t>
            </a:r>
            <a:r>
              <a:rPr lang="en-GB" sz="2100" dirty="0" err="1"/>
              <a:t>semplicemente</a:t>
            </a:r>
            <a:r>
              <a:rPr lang="en-GB" sz="2100" dirty="0"/>
              <a:t> per non </a:t>
            </a:r>
            <a:r>
              <a:rPr lang="en-GB" sz="2100" dirty="0" err="1"/>
              <a:t>ripartire</a:t>
            </a:r>
            <a:r>
              <a:rPr lang="en-GB" sz="2100" dirty="0"/>
              <a:t> </a:t>
            </a:r>
            <a:r>
              <a:rPr lang="en-GB" sz="2100" dirty="0" err="1"/>
              <a:t>più</a:t>
            </a:r>
            <a:r>
              <a:rPr lang="en-GB" sz="2100" dirty="0"/>
              <a:t>.</a:t>
            </a:r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0A463-AD87-504C-A841-B9864D88AA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10487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DEBC5-C1E4-E746-86C5-C1CD6B7F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Incrementalismo</a:t>
            </a:r>
            <a:r>
              <a:rPr lang="it-IT" dirty="0"/>
              <a:t> sconnesso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774CF-670B-2A45-8179-381105777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GB" sz="1800" dirty="0" err="1"/>
              <a:t>Pertanto</a:t>
            </a:r>
            <a:r>
              <a:rPr lang="en-GB" sz="1800" dirty="0"/>
              <a:t>, </a:t>
            </a:r>
            <a:r>
              <a:rPr lang="en-GB" sz="1800" dirty="0" err="1"/>
              <a:t>nel</a:t>
            </a:r>
            <a:r>
              <a:rPr lang="en-GB" sz="1800" dirty="0"/>
              <a:t> </a:t>
            </a:r>
            <a:r>
              <a:rPr lang="en-GB" sz="1800" dirty="0" err="1"/>
              <a:t>modello</a:t>
            </a:r>
            <a:r>
              <a:rPr lang="en-GB" sz="1800" dirty="0"/>
              <a:t> </a:t>
            </a:r>
            <a:r>
              <a:rPr lang="en-GB" sz="1800" dirty="0" err="1"/>
              <a:t>incrementale</a:t>
            </a:r>
            <a:r>
              <a:rPr lang="en-GB" sz="1800" dirty="0"/>
              <a:t> </a:t>
            </a:r>
            <a:r>
              <a:rPr lang="en-GB" sz="1800" dirty="0" err="1"/>
              <a:t>disgiunto</a:t>
            </a:r>
            <a:r>
              <a:rPr lang="en-GB" sz="1800" dirty="0"/>
              <a:t> (</a:t>
            </a:r>
            <a:r>
              <a:rPr lang="en-GB" sz="1800" dirty="0" err="1"/>
              <a:t>Braybrooke</a:t>
            </a:r>
            <a:r>
              <a:rPr lang="en-GB" sz="1800" dirty="0"/>
              <a:t> e Lindblom 1963):</a:t>
            </a:r>
          </a:p>
          <a:p>
            <a:r>
              <a:rPr lang="en-GB" sz="1800" dirty="0" err="1"/>
              <a:t>gli</a:t>
            </a:r>
            <a:r>
              <a:rPr lang="en-GB" sz="1800" dirty="0"/>
              <a:t> </a:t>
            </a:r>
            <a:r>
              <a:rPr lang="en-GB" sz="1800" dirty="0" err="1"/>
              <a:t>attori</a:t>
            </a:r>
            <a:r>
              <a:rPr lang="en-GB" sz="1800" dirty="0"/>
              <a:t> </a:t>
            </a:r>
            <a:r>
              <a:rPr lang="en-GB" sz="1800" dirty="0" err="1"/>
              <a:t>limitano</a:t>
            </a:r>
            <a:r>
              <a:rPr lang="en-GB" sz="1800" dirty="0"/>
              <a:t> </a:t>
            </a:r>
            <a:r>
              <a:rPr lang="en-GB" sz="1800" dirty="0" err="1"/>
              <a:t>l’analisi</a:t>
            </a:r>
            <a:r>
              <a:rPr lang="en-GB" sz="1800" dirty="0"/>
              <a:t> a poche alternative, per </a:t>
            </a:r>
            <a:r>
              <a:rPr lang="en-GB" sz="1800" dirty="0" err="1"/>
              <a:t>giunta</a:t>
            </a:r>
            <a:r>
              <a:rPr lang="en-GB" sz="1800" dirty="0"/>
              <a:t> a </a:t>
            </a:r>
            <a:r>
              <a:rPr lang="en-GB" sz="1800" dirty="0" err="1"/>
              <a:t>loro</a:t>
            </a:r>
            <a:r>
              <a:rPr lang="en-GB" sz="1800" dirty="0"/>
              <a:t> note;</a:t>
            </a:r>
          </a:p>
          <a:p>
            <a:r>
              <a:rPr lang="en-GB" sz="1800" dirty="0" err="1"/>
              <a:t>gli</a:t>
            </a:r>
            <a:r>
              <a:rPr lang="en-GB" sz="1800" dirty="0"/>
              <a:t> </a:t>
            </a:r>
            <a:r>
              <a:rPr lang="en-GB" sz="1800" dirty="0" err="1"/>
              <a:t>aspetti</a:t>
            </a:r>
            <a:r>
              <a:rPr lang="en-GB" sz="1800" dirty="0"/>
              <a:t> </a:t>
            </a:r>
            <a:r>
              <a:rPr lang="en-GB" sz="1800" dirty="0" err="1"/>
              <a:t>empirici</a:t>
            </a:r>
            <a:r>
              <a:rPr lang="en-GB" sz="1800" dirty="0"/>
              <a:t> del </a:t>
            </a:r>
            <a:r>
              <a:rPr lang="en-GB" sz="1800" dirty="0" err="1"/>
              <a:t>problema</a:t>
            </a:r>
            <a:r>
              <a:rPr lang="en-GB" sz="1800" dirty="0"/>
              <a:t> </a:t>
            </a:r>
            <a:r>
              <a:rPr lang="en-GB" sz="1800" dirty="0" err="1"/>
              <a:t>sono</a:t>
            </a:r>
            <a:r>
              <a:rPr lang="en-GB" sz="1800" dirty="0"/>
              <a:t> fortemente </a:t>
            </a:r>
            <a:r>
              <a:rPr lang="en-GB" sz="1800" dirty="0" err="1"/>
              <a:t>intrecciati</a:t>
            </a:r>
            <a:r>
              <a:rPr lang="en-GB" sz="1800" dirty="0"/>
              <a:t> con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valori</a:t>
            </a:r>
            <a:r>
              <a:rPr lang="en-GB" sz="1800" dirty="0"/>
              <a:t> </a:t>
            </a:r>
            <a:r>
              <a:rPr lang="en-GB" sz="1800" dirty="0" err="1"/>
              <a:t>che</a:t>
            </a:r>
            <a:r>
              <a:rPr lang="en-GB" sz="1800" dirty="0"/>
              <a:t> </a:t>
            </a:r>
            <a:r>
              <a:rPr lang="en-GB" sz="1800" dirty="0" err="1"/>
              <a:t>s’intendono</a:t>
            </a:r>
            <a:r>
              <a:rPr lang="en-GB" sz="1800" dirty="0"/>
              <a:t> </a:t>
            </a:r>
            <a:r>
              <a:rPr lang="en-GB" sz="1800" dirty="0" err="1"/>
              <a:t>perseguire</a:t>
            </a:r>
            <a:r>
              <a:rPr lang="en-GB" sz="1800" dirty="0"/>
              <a:t> e con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mezzi</a:t>
            </a:r>
            <a:r>
              <a:rPr lang="en-GB" sz="1800" dirty="0"/>
              <a:t> a </a:t>
            </a:r>
            <a:r>
              <a:rPr lang="en-GB" sz="1800" dirty="0" err="1"/>
              <a:t>disposizione</a:t>
            </a:r>
            <a:r>
              <a:rPr lang="en-GB" sz="1800" dirty="0"/>
              <a:t>;</a:t>
            </a:r>
          </a:p>
          <a:p>
            <a:r>
              <a:rPr lang="en-GB" sz="1800" dirty="0"/>
              <a:t>ci </a:t>
            </a:r>
            <a:r>
              <a:rPr lang="en-GB" sz="1800" dirty="0" err="1"/>
              <a:t>si</a:t>
            </a:r>
            <a:r>
              <a:rPr lang="en-GB" sz="1800" dirty="0"/>
              <a:t> </a:t>
            </a:r>
            <a:r>
              <a:rPr lang="en-GB" sz="1800" dirty="0" err="1"/>
              <a:t>concentra</a:t>
            </a:r>
            <a:r>
              <a:rPr lang="en-GB" sz="1800" dirty="0"/>
              <a:t> </a:t>
            </a:r>
            <a:r>
              <a:rPr lang="en-GB" sz="1800" dirty="0" err="1"/>
              <a:t>più</a:t>
            </a:r>
            <a:r>
              <a:rPr lang="en-GB" sz="1800" dirty="0"/>
              <a:t> sui </a:t>
            </a:r>
            <a:r>
              <a:rPr lang="en-GB" sz="1800" dirty="0" err="1"/>
              <a:t>difetti</a:t>
            </a:r>
            <a:r>
              <a:rPr lang="en-GB" sz="1800" dirty="0"/>
              <a:t> da </a:t>
            </a:r>
            <a:r>
              <a:rPr lang="en-GB" sz="1800" dirty="0" err="1"/>
              <a:t>correggere</a:t>
            </a:r>
            <a:r>
              <a:rPr lang="en-GB" sz="1800" dirty="0"/>
              <a:t> </a:t>
            </a:r>
            <a:r>
              <a:rPr lang="en-GB" sz="1800" dirty="0" err="1"/>
              <a:t>nell’esistente</a:t>
            </a:r>
            <a:r>
              <a:rPr lang="en-GB" sz="1800" dirty="0"/>
              <a:t> </a:t>
            </a:r>
            <a:r>
              <a:rPr lang="en-GB" sz="1800" dirty="0" err="1"/>
              <a:t>che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obiettivi</a:t>
            </a:r>
            <a:r>
              <a:rPr lang="en-GB" sz="1800" dirty="0"/>
              <a:t> </a:t>
            </a:r>
            <a:r>
              <a:rPr lang="en-GB" sz="1800" dirty="0" err="1"/>
              <a:t>nuovi</a:t>
            </a:r>
            <a:r>
              <a:rPr lang="en-GB" sz="1800" dirty="0"/>
              <a:t> e </a:t>
            </a:r>
            <a:r>
              <a:rPr lang="en-GB" sz="1800" dirty="0" err="1"/>
              <a:t>positivi</a:t>
            </a:r>
            <a:r>
              <a:rPr lang="en-GB" sz="1800" dirty="0"/>
              <a:t>;</a:t>
            </a:r>
          </a:p>
          <a:p>
            <a:r>
              <a:rPr lang="en-GB" sz="1800" dirty="0" err="1"/>
              <a:t>si</a:t>
            </a:r>
            <a:r>
              <a:rPr lang="en-GB" sz="1800" dirty="0"/>
              <a:t> </a:t>
            </a:r>
            <a:r>
              <a:rPr lang="en-GB" sz="1800" dirty="0" err="1"/>
              <a:t>procede</a:t>
            </a:r>
            <a:r>
              <a:rPr lang="en-GB" sz="1800" dirty="0"/>
              <a:t> per </a:t>
            </a:r>
            <a:r>
              <a:rPr lang="en-GB" sz="1800" dirty="0" err="1"/>
              <a:t>tentativi</a:t>
            </a:r>
            <a:r>
              <a:rPr lang="en-GB" sz="1800" dirty="0"/>
              <a:t> ed </a:t>
            </a:r>
            <a:r>
              <a:rPr lang="en-GB" sz="1800" dirty="0" err="1"/>
              <a:t>errori</a:t>
            </a:r>
            <a:r>
              <a:rPr lang="en-GB" sz="1800" dirty="0"/>
              <a:t>;</a:t>
            </a:r>
          </a:p>
          <a:p>
            <a:r>
              <a:rPr lang="en-GB" sz="1800" dirty="0" err="1"/>
              <a:t>l’analisi</a:t>
            </a:r>
            <a:r>
              <a:rPr lang="en-GB" sz="1800" dirty="0"/>
              <a:t> </a:t>
            </a:r>
            <a:r>
              <a:rPr lang="en-GB" sz="1800" dirty="0" err="1"/>
              <a:t>esplora</a:t>
            </a:r>
            <a:r>
              <a:rPr lang="en-GB" sz="1800" dirty="0"/>
              <a:t> solo </a:t>
            </a:r>
            <a:r>
              <a:rPr lang="en-GB" sz="1800" dirty="0" err="1"/>
              <a:t>alcune</a:t>
            </a:r>
            <a:r>
              <a:rPr lang="en-GB" sz="1800" dirty="0"/>
              <a:t> </a:t>
            </a:r>
            <a:r>
              <a:rPr lang="en-GB" sz="1800" dirty="0" err="1"/>
              <a:t>delle</a:t>
            </a:r>
            <a:r>
              <a:rPr lang="en-GB" sz="1800" dirty="0"/>
              <a:t> </a:t>
            </a:r>
            <a:r>
              <a:rPr lang="en-GB" sz="1800" dirty="0" err="1"/>
              <a:t>possibili</a:t>
            </a:r>
            <a:r>
              <a:rPr lang="en-GB" sz="1800" dirty="0"/>
              <a:t> </a:t>
            </a:r>
            <a:r>
              <a:rPr lang="en-GB" sz="1800" dirty="0" err="1"/>
              <a:t>conseguenze</a:t>
            </a:r>
            <a:r>
              <a:rPr lang="en-GB" sz="1800" dirty="0"/>
              <a:t> di una </a:t>
            </a:r>
            <a:r>
              <a:rPr lang="en-GB" sz="1800" dirty="0" err="1"/>
              <a:t>determina</a:t>
            </a:r>
            <a:r>
              <a:rPr lang="en-GB" sz="1800" dirty="0"/>
              <a:t> </a:t>
            </a:r>
            <a:r>
              <a:rPr lang="en-GB" sz="1800" dirty="0" err="1"/>
              <a:t>alternativa</a:t>
            </a:r>
            <a:r>
              <a:rPr lang="en-GB" sz="1800" dirty="0"/>
              <a:t> </a:t>
            </a:r>
            <a:r>
              <a:rPr lang="en-GB" sz="1800" dirty="0" err="1"/>
              <a:t>d’azione</a:t>
            </a:r>
            <a:r>
              <a:rPr lang="en-GB" sz="1800" dirty="0"/>
              <a:t>;</a:t>
            </a:r>
          </a:p>
          <a:p>
            <a:r>
              <a:rPr lang="en-GB" sz="1800" dirty="0"/>
              <a:t>il </a:t>
            </a:r>
            <a:r>
              <a:rPr lang="en-GB" sz="1800" dirty="0" err="1"/>
              <a:t>processo</a:t>
            </a:r>
            <a:r>
              <a:rPr lang="en-GB" sz="1800" dirty="0"/>
              <a:t> di policy </a:t>
            </a:r>
            <a:r>
              <a:rPr lang="en-GB" sz="1800" dirty="0" err="1"/>
              <a:t>risulta</a:t>
            </a:r>
            <a:r>
              <a:rPr lang="en-GB" sz="1800" dirty="0"/>
              <a:t> </a:t>
            </a:r>
            <a:r>
              <a:rPr lang="en-GB" sz="1800" dirty="0" err="1"/>
              <a:t>frammentato</a:t>
            </a:r>
            <a:r>
              <a:rPr lang="en-GB" sz="1800" dirty="0"/>
              <a:t> per </a:t>
            </a:r>
            <a:r>
              <a:rPr lang="en-GB" sz="1800" dirty="0" err="1"/>
              <a:t>l’intervento</a:t>
            </a:r>
            <a:r>
              <a:rPr lang="en-GB" sz="1800" dirty="0"/>
              <a:t> di </a:t>
            </a:r>
            <a:r>
              <a:rPr lang="en-GB" sz="1800" dirty="0" err="1"/>
              <a:t>molti</a:t>
            </a:r>
            <a:r>
              <a:rPr lang="en-GB" sz="1800" dirty="0"/>
              <a:t> </a:t>
            </a:r>
            <a:r>
              <a:rPr lang="en-GB" sz="1800" dirty="0" err="1"/>
              <a:t>partecipanti</a:t>
            </a:r>
            <a:r>
              <a:rPr lang="en-GB" sz="1800" dirty="0"/>
              <a:t> </a:t>
            </a:r>
            <a:r>
              <a:rPr lang="en-GB" sz="1800" dirty="0" err="1"/>
              <a:t>interessati</a:t>
            </a:r>
            <a:r>
              <a:rPr lang="en-GB" sz="1800" dirty="0"/>
              <a:t> (</a:t>
            </a:r>
            <a:r>
              <a:rPr lang="en-GB" sz="1800" i="1" dirty="0"/>
              <a:t>partisan</a:t>
            </a:r>
            <a:r>
              <a:rPr lang="en-GB" sz="1800" dirty="0"/>
              <a:t>).</a:t>
            </a:r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66C79-34BB-9443-BB81-973059E8E7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31149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32149-3DFA-8646-8A9B-43E49DDE3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bidone della spazzatura (March &amp; </a:t>
            </a:r>
            <a:r>
              <a:rPr lang="it-IT" dirty="0" err="1"/>
              <a:t>Olsen</a:t>
            </a:r>
            <a:r>
              <a:rPr lang="it-IT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A2058-09E0-6545-A7FA-0BEFC28F4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t-IT" altLang="en-US" sz="1800" dirty="0"/>
              <a:t>Nella prospettiva di March e </a:t>
            </a:r>
            <a:r>
              <a:rPr lang="it-IT" altLang="en-US" sz="1800" dirty="0" err="1"/>
              <a:t>Olsen</a:t>
            </a:r>
            <a:r>
              <a:rPr lang="it-IT" altLang="en-US" sz="1800" dirty="0"/>
              <a:t>, la maggior parte dei processi decisionali e, quindi, delle politiche pubbliche, è caratterizzata da insopprimibile complessità. Eppure, di tanto in tanto, una decisione appare indispensabile e inevitabile.</a:t>
            </a:r>
            <a:endParaRPr lang="it-IT" sz="1800" dirty="0"/>
          </a:p>
          <a:p>
            <a:pPr algn="just"/>
            <a:r>
              <a:rPr lang="it-IT" altLang="en-US" sz="1800" dirty="0"/>
              <a:t>Per sbloccare situazioni di intollerabile pressione e di incontrollabile complessità, il decisore, senza ovviamente né confessarlo né teorizzarlo, si abbandona alla casualità e dal “cassonetto” delle alternative variamente disponibili ne estrae una qualsiasi che risulterà, per lo più, né la peggiore né la migliore e che è sostanzialmente influenzata dal particolare momento in cui la decisione deve essere presa.</a:t>
            </a:r>
          </a:p>
          <a:p>
            <a:r>
              <a:rPr lang="it-IT" sz="1800" dirty="0"/>
              <a:t>Il criterio di scelta è casuale/variabile e si fonda spesso sulla selezione da repertori conosciuti.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BDF81-6740-4D40-8F20-725F0C4FCB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8655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 </a:t>
            </a:r>
            <a:r>
              <a:rPr lang="en" dirty="0" err="1"/>
              <a:t>tre</a:t>
            </a:r>
            <a:r>
              <a:rPr lang="en" dirty="0"/>
              <a:t> </a:t>
            </a:r>
            <a:r>
              <a:rPr lang="en" dirty="0" err="1"/>
              <a:t>fasi</a:t>
            </a:r>
            <a:r>
              <a:rPr lang="en" dirty="0"/>
              <a:t> </a:t>
            </a:r>
            <a:r>
              <a:rPr lang="en" dirty="0" err="1"/>
              <a:t>della</a:t>
            </a:r>
            <a:r>
              <a:rPr lang="en" dirty="0"/>
              <a:t> </a:t>
            </a:r>
            <a:r>
              <a:rPr lang="en" dirty="0" err="1"/>
              <a:t>decisione</a:t>
            </a:r>
            <a:r>
              <a:rPr lang="en" dirty="0"/>
              <a:t> </a:t>
            </a:r>
            <a:r>
              <a:rPr lang="en" dirty="0" err="1"/>
              <a:t>individuale</a:t>
            </a:r>
            <a:r>
              <a:rPr lang="en" dirty="0"/>
              <a:t> (Simon)</a:t>
            </a:r>
            <a:endParaRPr dirty="0"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753150" y="1200150"/>
            <a:ext cx="76377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 err="1"/>
              <a:t>L’</a:t>
            </a:r>
            <a:r>
              <a:rPr lang="en-GB" b="1" dirty="0" err="1"/>
              <a:t>attivazione</a:t>
            </a:r>
            <a:r>
              <a:rPr lang="en-GB" b="1" dirty="0"/>
              <a:t> </a:t>
            </a:r>
            <a:r>
              <a:rPr lang="en-GB" b="1" dirty="0" err="1"/>
              <a:t>dell’attenzione</a:t>
            </a:r>
            <a:r>
              <a:rPr lang="en-GB" dirty="0"/>
              <a:t> </a:t>
            </a:r>
            <a:r>
              <a:rPr lang="en-GB" dirty="0" err="1"/>
              <a:t>spinge</a:t>
            </a:r>
            <a:r>
              <a:rPr lang="en-GB" dirty="0"/>
              <a:t> </a:t>
            </a:r>
            <a:r>
              <a:rPr lang="en-GB" dirty="0" err="1"/>
              <a:t>l’individuo</a:t>
            </a:r>
            <a:r>
              <a:rPr lang="en-GB" dirty="0"/>
              <a:t> a </a:t>
            </a:r>
            <a:r>
              <a:rPr lang="en-GB" dirty="0" err="1"/>
              <a:t>selezionare</a:t>
            </a:r>
            <a:r>
              <a:rPr lang="en-GB" dirty="0"/>
              <a:t> uno o </a:t>
            </a:r>
            <a:r>
              <a:rPr lang="en-GB" dirty="0" err="1"/>
              <a:t>più</a:t>
            </a:r>
            <a:r>
              <a:rPr lang="en-GB" dirty="0"/>
              <a:t> </a:t>
            </a:r>
            <a:r>
              <a:rPr lang="en-GB" dirty="0" err="1"/>
              <a:t>oggetti</a:t>
            </a:r>
            <a:r>
              <a:rPr lang="en-GB" dirty="0"/>
              <a:t> verso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quali</a:t>
            </a:r>
            <a:r>
              <a:rPr lang="en-GB" dirty="0"/>
              <a:t> </a:t>
            </a:r>
            <a:r>
              <a:rPr lang="en-GB" dirty="0" err="1"/>
              <a:t>disporre</a:t>
            </a:r>
            <a:r>
              <a:rPr lang="en-GB" dirty="0"/>
              <a:t> </a:t>
            </a:r>
            <a:r>
              <a:rPr lang="en-GB" dirty="0" err="1"/>
              <a:t>successivamente</a:t>
            </a:r>
            <a:r>
              <a:rPr lang="en-GB" dirty="0"/>
              <a:t> la propria azione. </a:t>
            </a:r>
            <a:r>
              <a:rPr lang="en-GB" dirty="0" err="1"/>
              <a:t>L’attenzione</a:t>
            </a:r>
            <a:r>
              <a:rPr lang="en-GB" dirty="0"/>
              <a:t> </a:t>
            </a:r>
            <a:r>
              <a:rPr lang="en-GB" dirty="0" err="1"/>
              <a:t>individuale</a:t>
            </a:r>
            <a:r>
              <a:rPr lang="en-GB" dirty="0"/>
              <a:t>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svegliata</a:t>
            </a:r>
            <a:r>
              <a:rPr lang="en-GB" dirty="0"/>
              <a:t> da </a:t>
            </a:r>
            <a:r>
              <a:rPr lang="en-GB" dirty="0" err="1"/>
              <a:t>molti</a:t>
            </a:r>
            <a:r>
              <a:rPr lang="en-GB" dirty="0"/>
              <a:t> </a:t>
            </a:r>
            <a:r>
              <a:rPr lang="en-GB" dirty="0" err="1"/>
              <a:t>fattori</a:t>
            </a:r>
            <a:r>
              <a:rPr lang="en-GB" dirty="0"/>
              <a:t>, secondo il </a:t>
            </a:r>
            <a:r>
              <a:rPr lang="en-GB" dirty="0" err="1"/>
              <a:t>meccanismo</a:t>
            </a:r>
            <a:r>
              <a:rPr lang="en-GB" dirty="0"/>
              <a:t> </a:t>
            </a:r>
            <a:r>
              <a:rPr lang="en-GB" dirty="0" err="1"/>
              <a:t>stimolo-risposta</a:t>
            </a:r>
            <a:r>
              <a:rPr lang="en-GB" dirty="0"/>
              <a:t>, </a:t>
            </a:r>
            <a:r>
              <a:rPr lang="en-GB" dirty="0" err="1"/>
              <a:t>sia</a:t>
            </a:r>
            <a:r>
              <a:rPr lang="en-GB" dirty="0"/>
              <a:t> a </a:t>
            </a:r>
            <a:r>
              <a:rPr lang="en-GB" dirty="0" err="1"/>
              <a:t>seguito</a:t>
            </a:r>
            <a:r>
              <a:rPr lang="en-GB" dirty="0"/>
              <a:t> di </a:t>
            </a:r>
            <a:r>
              <a:rPr lang="en-GB" dirty="0" err="1"/>
              <a:t>sollecitazioni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provengono</a:t>
            </a:r>
            <a:r>
              <a:rPr lang="en-GB" dirty="0"/>
              <a:t> </a:t>
            </a:r>
            <a:r>
              <a:rPr lang="en-GB" dirty="0" err="1"/>
              <a:t>dall’ambiente</a:t>
            </a:r>
            <a:r>
              <a:rPr lang="en-GB" dirty="0"/>
              <a:t> in modo </a:t>
            </a:r>
            <a:r>
              <a:rPr lang="en-GB" dirty="0" err="1"/>
              <a:t>impersonale</a:t>
            </a:r>
            <a:r>
              <a:rPr lang="en-GB" dirty="0"/>
              <a:t> (</a:t>
            </a:r>
            <a:r>
              <a:rPr lang="en-GB" dirty="0" err="1"/>
              <a:t>comunicazione</a:t>
            </a:r>
            <a:r>
              <a:rPr lang="en-GB" dirty="0"/>
              <a:t>, </a:t>
            </a:r>
            <a:r>
              <a:rPr lang="en-GB" dirty="0" err="1"/>
              <a:t>osservazione</a:t>
            </a:r>
            <a:r>
              <a:rPr lang="en-GB" dirty="0"/>
              <a:t>) </a:t>
            </a:r>
            <a:r>
              <a:rPr lang="en-GB" dirty="0" err="1"/>
              <a:t>oppure</a:t>
            </a:r>
            <a:r>
              <a:rPr lang="en-GB" dirty="0"/>
              <a:t> </a:t>
            </a:r>
            <a:r>
              <a:rPr lang="en-GB" dirty="0" err="1"/>
              <a:t>dalla</a:t>
            </a:r>
            <a:r>
              <a:rPr lang="en-GB" dirty="0"/>
              <a:t> </a:t>
            </a:r>
            <a:r>
              <a:rPr lang="en-GB" dirty="0" err="1"/>
              <a:t>interazione</a:t>
            </a:r>
            <a:r>
              <a:rPr lang="en-GB" dirty="0"/>
              <a:t> </a:t>
            </a:r>
            <a:r>
              <a:rPr lang="en-GB" dirty="0" err="1"/>
              <a:t>dell’individuo</a:t>
            </a:r>
            <a:r>
              <a:rPr lang="en-GB" dirty="0"/>
              <a:t> con </a:t>
            </a:r>
            <a:r>
              <a:rPr lang="en-GB" dirty="0" err="1"/>
              <a:t>altri</a:t>
            </a:r>
            <a:r>
              <a:rPr lang="en-GB" dirty="0"/>
              <a:t>. 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endParaRPr dirty="0"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 </a:t>
            </a:r>
            <a:r>
              <a:rPr lang="en" dirty="0" err="1"/>
              <a:t>tre</a:t>
            </a:r>
            <a:r>
              <a:rPr lang="en" dirty="0"/>
              <a:t> </a:t>
            </a:r>
            <a:r>
              <a:rPr lang="en" dirty="0" err="1"/>
              <a:t>fasi</a:t>
            </a:r>
            <a:r>
              <a:rPr lang="en" dirty="0"/>
              <a:t> </a:t>
            </a:r>
            <a:r>
              <a:rPr lang="en" dirty="0" err="1"/>
              <a:t>della</a:t>
            </a:r>
            <a:r>
              <a:rPr lang="en" dirty="0"/>
              <a:t> </a:t>
            </a:r>
            <a:r>
              <a:rPr lang="en" dirty="0" err="1"/>
              <a:t>decisione</a:t>
            </a:r>
            <a:r>
              <a:rPr lang="en" dirty="0"/>
              <a:t> </a:t>
            </a:r>
            <a:r>
              <a:rPr lang="en" dirty="0" err="1"/>
              <a:t>individuale</a:t>
            </a:r>
            <a:r>
              <a:rPr lang="en" dirty="0"/>
              <a:t> (Simon)</a:t>
            </a:r>
            <a:endParaRPr dirty="0"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753150" y="1200150"/>
            <a:ext cx="76377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 err="1"/>
              <a:t>Attivata</a:t>
            </a:r>
            <a:r>
              <a:rPr lang="en-GB" dirty="0"/>
              <a:t> </a:t>
            </a:r>
            <a:r>
              <a:rPr lang="en-GB" dirty="0" err="1"/>
              <a:t>l’attenzione</a:t>
            </a:r>
            <a:r>
              <a:rPr lang="en-GB" dirty="0"/>
              <a:t>, </a:t>
            </a:r>
            <a:r>
              <a:rPr lang="en-GB" dirty="0" err="1"/>
              <a:t>l’individuo</a:t>
            </a:r>
            <a:r>
              <a:rPr lang="en-GB" dirty="0"/>
              <a:t>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cominciare</a:t>
            </a:r>
            <a:r>
              <a:rPr lang="en-GB" dirty="0"/>
              <a:t> a </a:t>
            </a:r>
            <a:r>
              <a:rPr lang="en-GB" dirty="0" err="1"/>
              <a:t>dedicarsi</a:t>
            </a:r>
            <a:r>
              <a:rPr lang="en-GB" dirty="0"/>
              <a:t> </a:t>
            </a:r>
            <a:r>
              <a:rPr lang="en-GB" dirty="0" err="1"/>
              <a:t>allo</a:t>
            </a:r>
            <a:r>
              <a:rPr lang="en-GB" dirty="0"/>
              <a:t> </a:t>
            </a:r>
            <a:r>
              <a:rPr lang="en-GB" dirty="0" err="1"/>
              <a:t>svolgimento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decisione</a:t>
            </a:r>
            <a:r>
              <a:rPr lang="en-GB" dirty="0"/>
              <a:t> o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b="1" dirty="0" err="1"/>
              <a:t>progettazione</a:t>
            </a:r>
            <a:r>
              <a:rPr lang="en-GB" b="1" dirty="0"/>
              <a:t> </a:t>
            </a:r>
            <a:r>
              <a:rPr lang="en-GB" b="1" dirty="0" err="1"/>
              <a:t>della</a:t>
            </a:r>
            <a:r>
              <a:rPr lang="en-GB" b="1" dirty="0"/>
              <a:t> </a:t>
            </a:r>
            <a:r>
              <a:rPr lang="en-GB" b="1" dirty="0" err="1"/>
              <a:t>decisione</a:t>
            </a:r>
            <a:endParaRPr lang="en-GB" dirty="0"/>
          </a:p>
          <a:p>
            <a:r>
              <a:rPr lang="en-GB" dirty="0"/>
              <a:t>Qui </a:t>
            </a:r>
            <a:r>
              <a:rPr lang="en-GB" dirty="0" err="1"/>
              <a:t>molte</a:t>
            </a:r>
            <a:r>
              <a:rPr lang="en-GB" dirty="0"/>
              <a:t> </a:t>
            </a:r>
            <a:r>
              <a:rPr lang="en-GB" dirty="0" err="1"/>
              <a:t>valutazioni</a:t>
            </a:r>
            <a:r>
              <a:rPr lang="en-GB" dirty="0"/>
              <a:t> da </a:t>
            </a:r>
            <a:r>
              <a:rPr lang="en-GB" dirty="0" err="1"/>
              <a:t>parte</a:t>
            </a:r>
            <a:r>
              <a:rPr lang="en-GB" dirty="0"/>
              <a:t> del </a:t>
            </a:r>
            <a:r>
              <a:rPr lang="en-GB" dirty="0" err="1"/>
              <a:t>soggetto</a:t>
            </a:r>
            <a:r>
              <a:rPr lang="en-GB" dirty="0"/>
              <a:t> </a:t>
            </a:r>
            <a:r>
              <a:rPr lang="en-GB" dirty="0" err="1"/>
              <a:t>decidente</a:t>
            </a:r>
            <a:r>
              <a:rPr lang="en-GB" dirty="0"/>
              <a:t>, al fine </a:t>
            </a:r>
            <a:r>
              <a:rPr lang="en-GB" dirty="0" err="1"/>
              <a:t>d’individuare</a:t>
            </a:r>
            <a:r>
              <a:rPr lang="en-GB" dirty="0"/>
              <a:t> la </a:t>
            </a:r>
            <a:r>
              <a:rPr lang="en-GB" dirty="0" err="1"/>
              <a:t>condotta</a:t>
            </a:r>
            <a:r>
              <a:rPr lang="en-GB" dirty="0"/>
              <a:t> </a:t>
            </a:r>
            <a:r>
              <a:rPr lang="en-GB" dirty="0" err="1"/>
              <a:t>ottimale</a:t>
            </a:r>
            <a:r>
              <a:rPr lang="en-GB" dirty="0"/>
              <a:t> da </a:t>
            </a:r>
            <a:r>
              <a:rPr lang="en-GB" dirty="0" err="1"/>
              <a:t>tenere</a:t>
            </a:r>
            <a:r>
              <a:rPr lang="en-GB" dirty="0"/>
              <a:t> per il </a:t>
            </a:r>
            <a:r>
              <a:rPr lang="en-GB" dirty="0" err="1"/>
              <a:t>conseguimento</a:t>
            </a:r>
            <a:r>
              <a:rPr lang="en-GB" dirty="0"/>
              <a:t> </a:t>
            </a:r>
            <a:r>
              <a:rPr lang="en-GB" dirty="0" err="1"/>
              <a:t>dell’oggetto</a:t>
            </a:r>
            <a:r>
              <a:rPr lang="en-GB" dirty="0"/>
              <a:t> o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oggetti</a:t>
            </a:r>
            <a:r>
              <a:rPr lang="en-GB" dirty="0"/>
              <a:t> (</a:t>
            </a:r>
            <a:r>
              <a:rPr lang="en-GB" dirty="0" err="1"/>
              <a:t>obiettivi</a:t>
            </a:r>
            <a:r>
              <a:rPr lang="en-GB" dirty="0"/>
              <a:t>) </a:t>
            </a:r>
            <a:r>
              <a:rPr lang="en-GB" dirty="0" err="1"/>
              <a:t>nei</a:t>
            </a:r>
            <a:r>
              <a:rPr lang="en-GB" dirty="0"/>
              <a:t> </a:t>
            </a:r>
            <a:r>
              <a:rPr lang="en-GB" dirty="0" err="1"/>
              <a:t>confronti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quali</a:t>
            </a:r>
            <a:r>
              <a:rPr lang="en-GB" dirty="0"/>
              <a:t> la </a:t>
            </a:r>
            <a:r>
              <a:rPr lang="en-GB" dirty="0" err="1"/>
              <a:t>sua</a:t>
            </a:r>
            <a:r>
              <a:rPr lang="en-GB" dirty="0"/>
              <a:t> </a:t>
            </a:r>
            <a:r>
              <a:rPr lang="en-GB" dirty="0" err="1"/>
              <a:t>attenzione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era </a:t>
            </a:r>
            <a:r>
              <a:rPr lang="en-GB" dirty="0" err="1"/>
              <a:t>rivolta</a:t>
            </a:r>
            <a:r>
              <a:rPr lang="en-GB" dirty="0"/>
              <a:t>. </a:t>
            </a:r>
          </a:p>
          <a:p>
            <a:endParaRPr b="1" dirty="0"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64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B8BCD-C38A-F940-8936-6108E7B9B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Le </a:t>
            </a:r>
            <a:r>
              <a:rPr lang="en" dirty="0" err="1"/>
              <a:t>tre</a:t>
            </a:r>
            <a:r>
              <a:rPr lang="en" dirty="0"/>
              <a:t> </a:t>
            </a:r>
            <a:r>
              <a:rPr lang="en" dirty="0" err="1"/>
              <a:t>fasi</a:t>
            </a:r>
            <a:r>
              <a:rPr lang="en" dirty="0"/>
              <a:t> </a:t>
            </a:r>
            <a:r>
              <a:rPr lang="en" dirty="0" err="1"/>
              <a:t>della</a:t>
            </a:r>
            <a:r>
              <a:rPr lang="en" dirty="0"/>
              <a:t> </a:t>
            </a:r>
            <a:r>
              <a:rPr lang="en" dirty="0" err="1"/>
              <a:t>decisione</a:t>
            </a:r>
            <a:r>
              <a:rPr lang="en" dirty="0"/>
              <a:t> </a:t>
            </a:r>
            <a:r>
              <a:rPr lang="en" dirty="0" err="1"/>
              <a:t>individuale</a:t>
            </a:r>
            <a:r>
              <a:rPr lang="en" dirty="0"/>
              <a:t> (Simon)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8D826-85FD-F346-887E-C220C3EF97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Successivamente</a:t>
            </a:r>
            <a:r>
              <a:rPr lang="en-GB" dirty="0"/>
              <a:t> a </a:t>
            </a:r>
            <a:r>
              <a:rPr lang="en-GB" dirty="0" err="1"/>
              <a:t>questa</a:t>
            </a:r>
            <a:r>
              <a:rPr lang="en-GB" dirty="0"/>
              <a:t> </a:t>
            </a:r>
            <a:r>
              <a:rPr lang="en-GB" dirty="0" err="1"/>
              <a:t>elaborazione</a:t>
            </a:r>
            <a:r>
              <a:rPr lang="en-GB" dirty="0"/>
              <a:t> </a:t>
            </a:r>
            <a:r>
              <a:rPr lang="en-GB" dirty="0" err="1"/>
              <a:t>intellettiva</a:t>
            </a:r>
            <a:r>
              <a:rPr lang="en-GB" dirty="0"/>
              <a:t>,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apre</a:t>
            </a:r>
            <a:r>
              <a:rPr lang="en-GB" dirty="0"/>
              <a:t> la </a:t>
            </a:r>
            <a:r>
              <a:rPr lang="en-GB" dirty="0" err="1"/>
              <a:t>fase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conclusione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decisione</a:t>
            </a:r>
            <a:r>
              <a:rPr lang="en-GB" dirty="0"/>
              <a:t> o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b="1" dirty="0" err="1"/>
              <a:t>scelta</a:t>
            </a:r>
            <a:r>
              <a:rPr lang="en-GB" b="1" dirty="0"/>
              <a:t> </a:t>
            </a:r>
            <a:r>
              <a:rPr lang="en-GB" dirty="0"/>
              <a:t>(</a:t>
            </a:r>
            <a:r>
              <a:rPr lang="en-GB" i="1" dirty="0"/>
              <a:t>choice</a:t>
            </a:r>
            <a:r>
              <a:rPr lang="en-GB" dirty="0"/>
              <a:t>) vera e proprio </a:t>
            </a:r>
            <a:r>
              <a:rPr lang="en-GB" dirty="0" err="1"/>
              <a:t>tra</a:t>
            </a:r>
            <a:r>
              <a:rPr lang="en-GB" dirty="0"/>
              <a:t> le alternative, </a:t>
            </a:r>
            <a:r>
              <a:rPr lang="en-GB" dirty="0" err="1"/>
              <a:t>quando</a:t>
            </a:r>
            <a:r>
              <a:rPr lang="en-GB" dirty="0"/>
              <a:t> il </a:t>
            </a:r>
            <a:r>
              <a:rPr lang="en-GB" dirty="0" err="1"/>
              <a:t>soggetto</a:t>
            </a:r>
            <a:r>
              <a:rPr lang="en-GB" dirty="0"/>
              <a:t> </a:t>
            </a:r>
            <a:r>
              <a:rPr lang="en-GB" dirty="0" err="1"/>
              <a:t>delibera</a:t>
            </a:r>
            <a:r>
              <a:rPr lang="en-GB" dirty="0"/>
              <a:t> di </a:t>
            </a:r>
            <a:r>
              <a:rPr lang="en-GB" dirty="0" err="1"/>
              <a:t>tenere</a:t>
            </a:r>
            <a:r>
              <a:rPr lang="en-GB" dirty="0"/>
              <a:t> una o </a:t>
            </a:r>
            <a:r>
              <a:rPr lang="en-GB" dirty="0" err="1"/>
              <a:t>più</a:t>
            </a:r>
            <a:r>
              <a:rPr lang="en-GB" dirty="0"/>
              <a:t> </a:t>
            </a:r>
            <a:r>
              <a:rPr lang="en-GB" dirty="0" err="1"/>
              <a:t>condotte</a:t>
            </a:r>
            <a:r>
              <a:rPr lang="en-GB" dirty="0"/>
              <a:t> </a:t>
            </a:r>
            <a:r>
              <a:rPr lang="en-GB" dirty="0" err="1"/>
              <a:t>ritenute</a:t>
            </a:r>
            <a:r>
              <a:rPr lang="en-GB" dirty="0"/>
              <a:t> </a:t>
            </a:r>
            <a:r>
              <a:rPr lang="en-GB" dirty="0" err="1"/>
              <a:t>congrue</a:t>
            </a:r>
            <a:r>
              <a:rPr lang="en-GB" dirty="0"/>
              <a:t> rispetto </a:t>
            </a:r>
            <a:r>
              <a:rPr lang="en-GB" dirty="0" err="1"/>
              <a:t>agli</a:t>
            </a:r>
            <a:r>
              <a:rPr lang="en-GB" dirty="0"/>
              <a:t> </a:t>
            </a:r>
            <a:r>
              <a:rPr lang="en-GB" dirty="0" err="1"/>
              <a:t>oggetti</a:t>
            </a:r>
            <a:r>
              <a:rPr lang="en-GB" dirty="0"/>
              <a:t> da </a:t>
            </a:r>
            <a:r>
              <a:rPr lang="en-GB" dirty="0" err="1"/>
              <a:t>conseguire</a:t>
            </a:r>
            <a:r>
              <a:rPr lang="en-GB" dirty="0"/>
              <a:t>, </a:t>
            </a:r>
            <a:r>
              <a:rPr lang="en-GB" dirty="0" err="1"/>
              <a:t>scartando</a:t>
            </a:r>
            <a:r>
              <a:rPr lang="en-GB" dirty="0"/>
              <a:t> quelle </a:t>
            </a:r>
            <a:r>
              <a:rPr lang="en-GB" dirty="0" err="1"/>
              <a:t>condotte</a:t>
            </a:r>
            <a:r>
              <a:rPr lang="en-GB" dirty="0"/>
              <a:t> </a:t>
            </a:r>
            <a:r>
              <a:rPr lang="en-GB" dirty="0" err="1"/>
              <a:t>ritenute</a:t>
            </a:r>
            <a:r>
              <a:rPr lang="en-GB" dirty="0"/>
              <a:t> </a:t>
            </a:r>
            <a:r>
              <a:rPr lang="en-GB" dirty="0" err="1"/>
              <a:t>inefficaci</a:t>
            </a:r>
            <a:r>
              <a:rPr lang="en-GB" dirty="0"/>
              <a:t>.</a:t>
            </a:r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336F1-E000-924A-966E-636EB86EFC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9804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D6202-C50E-0840-8F51-A58C83443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Le </a:t>
            </a:r>
            <a:r>
              <a:rPr lang="en" dirty="0" err="1"/>
              <a:t>tre</a:t>
            </a:r>
            <a:r>
              <a:rPr lang="en" dirty="0"/>
              <a:t> </a:t>
            </a:r>
            <a:r>
              <a:rPr lang="en" dirty="0" err="1"/>
              <a:t>fasi</a:t>
            </a:r>
            <a:r>
              <a:rPr lang="en" dirty="0"/>
              <a:t> </a:t>
            </a:r>
            <a:r>
              <a:rPr lang="en" dirty="0" err="1"/>
              <a:t>della</a:t>
            </a:r>
            <a:r>
              <a:rPr lang="en" dirty="0"/>
              <a:t> </a:t>
            </a:r>
            <a:r>
              <a:rPr lang="en" dirty="0" err="1"/>
              <a:t>decisione</a:t>
            </a:r>
            <a:r>
              <a:rPr lang="en" dirty="0"/>
              <a:t> </a:t>
            </a:r>
            <a:r>
              <a:rPr lang="en" dirty="0" err="1"/>
              <a:t>individuale</a:t>
            </a:r>
            <a:r>
              <a:rPr lang="en" dirty="0"/>
              <a:t> (Simon)</a:t>
            </a:r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1C3CBC-3A3E-244B-AD34-805E6977A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648" y="1045029"/>
            <a:ext cx="5868703" cy="409847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2293D-F37D-0F47-BBD6-F967FD9C1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150" y="1045029"/>
            <a:ext cx="7637700" cy="37257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1CB5B-6310-2C4E-94EF-45E7C4F0CE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87354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108DD-306F-0045-B163-03724BC31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Limitazioni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AE3FB-4E91-9F44-B1CB-C0B2393047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Nella decisione politica:</a:t>
            </a:r>
          </a:p>
          <a:p>
            <a:pPr marL="76200" indent="0">
              <a:buNone/>
            </a:pPr>
            <a:r>
              <a:rPr lang="it-IT" dirty="0"/>
              <a:t>1) la scelta raramente è di tipo individuale;</a:t>
            </a:r>
          </a:p>
          <a:p>
            <a:pPr marL="76200" indent="0">
              <a:buNone/>
            </a:pPr>
            <a:r>
              <a:rPr lang="it-IT" dirty="0"/>
              <a:t>2) le soluzioni elaborate non raggiungono risultati ottimali;</a:t>
            </a:r>
          </a:p>
          <a:p>
            <a:pPr marL="76200" indent="0">
              <a:buNone/>
            </a:pPr>
            <a:r>
              <a:rPr lang="it-IT" dirty="0"/>
              <a:t>3) la scansione deliberativa si presenta più intricata e meno lineare di quella ipotizzabile a livello individuale. </a:t>
            </a:r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A5710-7D71-C043-9C08-B9728C53AF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42230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ctrTitle"/>
          </p:nvPr>
        </p:nvSpPr>
        <p:spPr>
          <a:xfrm>
            <a:off x="665224" y="1513525"/>
            <a:ext cx="7107175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F3848"/>
                </a:solidFill>
              </a:rPr>
              <a:t>2.</a:t>
            </a:r>
            <a:endParaRPr dirty="0">
              <a:solidFill>
                <a:srgbClr val="2F384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Categorie</a:t>
            </a:r>
            <a:r>
              <a:rPr lang="en" dirty="0"/>
              <a:t> di </a:t>
            </a:r>
            <a:r>
              <a:rPr lang="en" dirty="0" err="1"/>
              <a:t>analisi</a:t>
            </a:r>
            <a:r>
              <a:rPr lang="en" dirty="0"/>
              <a:t> </a:t>
            </a:r>
            <a:r>
              <a:rPr lang="en" dirty="0" err="1"/>
              <a:t>funzionale</a:t>
            </a:r>
            <a:r>
              <a:rPr lang="en" dirty="0"/>
              <a:t> / </a:t>
            </a:r>
            <a:r>
              <a:rPr lang="en" dirty="0" err="1"/>
              <a:t>fasi</a:t>
            </a:r>
            <a:r>
              <a:rPr lang="en" dirty="0"/>
              <a:t> di policy</a:t>
            </a:r>
            <a:endParaRPr dirty="0"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854250" y="2941700"/>
            <a:ext cx="4738500" cy="7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7370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45888-6E65-A24C-AD83-F4BABCF1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200" dirty="0"/>
              <a:t>Le 7 categorie di analisi funzionale o fasi del processo di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E7C04-AB1C-A140-956C-5B9C3EF6F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 ovviare ai limiti degli approcci psicologici, </a:t>
            </a:r>
            <a:r>
              <a:rPr lang="it-IT" dirty="0" err="1"/>
              <a:t>Lasswell</a:t>
            </a:r>
            <a:r>
              <a:rPr lang="it-IT" dirty="0"/>
              <a:t> elabora </a:t>
            </a:r>
            <a:r>
              <a:rPr lang="en-GB" dirty="0" err="1"/>
              <a:t>sette</a:t>
            </a:r>
            <a:r>
              <a:rPr lang="en-GB" dirty="0"/>
              <a:t> </a:t>
            </a:r>
            <a:r>
              <a:rPr lang="en-GB" dirty="0" err="1"/>
              <a:t>categorie</a:t>
            </a:r>
            <a:r>
              <a:rPr lang="en-GB" dirty="0"/>
              <a:t> di </a:t>
            </a:r>
            <a:r>
              <a:rPr lang="en-GB" dirty="0" err="1"/>
              <a:t>analisi</a:t>
            </a:r>
            <a:r>
              <a:rPr lang="en-GB" dirty="0"/>
              <a:t> </a:t>
            </a:r>
            <a:r>
              <a:rPr lang="en-GB" dirty="0" err="1"/>
              <a:t>funzionale</a:t>
            </a:r>
            <a:r>
              <a:rPr lang="en-GB" dirty="0"/>
              <a:t> o </a:t>
            </a:r>
            <a:r>
              <a:rPr lang="en-GB" dirty="0" err="1"/>
              <a:t>fasi</a:t>
            </a:r>
            <a:r>
              <a:rPr lang="en-GB" dirty="0"/>
              <a:t> del </a:t>
            </a:r>
            <a:r>
              <a:rPr lang="en-GB" dirty="0" err="1"/>
              <a:t>processo</a:t>
            </a:r>
            <a:r>
              <a:rPr lang="en-GB" dirty="0"/>
              <a:t> di policy.</a:t>
            </a:r>
          </a:p>
          <a:p>
            <a:endParaRPr lang="en-GB" dirty="0"/>
          </a:p>
          <a:p>
            <a:endParaRPr lang="en-GB" dirty="0"/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BC1B4-53BD-AE4D-AEF6-E45BF6B77F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5179057"/>
      </p:ext>
    </p:extLst>
  </p:cSld>
  <p:clrMapOvr>
    <a:masterClrMapping/>
  </p:clrMapOvr>
</p:sld>
</file>

<file path=ppt/theme/theme1.xml><?xml version="1.0" encoding="utf-8"?>
<a:theme xmlns:a="http://schemas.openxmlformats.org/drawingml/2006/main" name="Benedick template">
  <a:themeElements>
    <a:clrScheme name="Custom 347">
      <a:dk1>
        <a:srgbClr val="2F3848"/>
      </a:dk1>
      <a:lt1>
        <a:srgbClr val="FFFFFF"/>
      </a:lt1>
      <a:dk2>
        <a:srgbClr val="6A717C"/>
      </a:dk2>
      <a:lt2>
        <a:srgbClr val="EFEFEF"/>
      </a:lt2>
      <a:accent1>
        <a:srgbClr val="00C5B9"/>
      </a:accent1>
      <a:accent2>
        <a:srgbClr val="6CF3CE"/>
      </a:accent2>
      <a:accent3>
        <a:srgbClr val="F05768"/>
      </a:accent3>
      <a:accent4>
        <a:srgbClr val="FD8E80"/>
      </a:accent4>
      <a:accent5>
        <a:srgbClr val="2F3848"/>
      </a:accent5>
      <a:accent6>
        <a:srgbClr val="6A717C"/>
      </a:accent6>
      <a:hlink>
        <a:srgbClr val="0097A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451F492845C84DA18EFF9A188B9BAA" ma:contentTypeVersion="2" ma:contentTypeDescription="Creare un nuovo documento." ma:contentTypeScope="" ma:versionID="7d5b27d26330a23e44169b356011d918">
  <xsd:schema xmlns:xsd="http://www.w3.org/2001/XMLSchema" xmlns:xs="http://www.w3.org/2001/XMLSchema" xmlns:p="http://schemas.microsoft.com/office/2006/metadata/properties" xmlns:ns2="8f252208-b4f6-4f17-8deb-824ca8349c4a" targetNamespace="http://schemas.microsoft.com/office/2006/metadata/properties" ma:root="true" ma:fieldsID="a73c619b30d429bbfc542cc05785fc6d" ns2:_="">
    <xsd:import namespace="8f252208-b4f6-4f17-8deb-824ca8349c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52208-b4f6-4f17-8deb-824ca8349c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F44A9F-993A-4D48-ACFE-F1BA41EEF0F8}"/>
</file>

<file path=customXml/itemProps2.xml><?xml version="1.0" encoding="utf-8"?>
<ds:datastoreItem xmlns:ds="http://schemas.openxmlformats.org/officeDocument/2006/customXml" ds:itemID="{4DAE308C-09EE-4CB8-8E9A-B1C45D9C8B69}"/>
</file>

<file path=customXml/itemProps3.xml><?xml version="1.0" encoding="utf-8"?>
<ds:datastoreItem xmlns:ds="http://schemas.openxmlformats.org/officeDocument/2006/customXml" ds:itemID="{495312E5-83AF-4350-A837-729851CECA83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1678</Words>
  <Application>Microsoft Macintosh PowerPoint</Application>
  <PresentationFormat>On-screen Show (16:9)</PresentationFormat>
  <Paragraphs>108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Source Sans Pro</vt:lpstr>
      <vt:lpstr>Arial</vt:lpstr>
      <vt:lpstr>Benedick template</vt:lpstr>
      <vt:lpstr>I modelli di decisione</vt:lpstr>
      <vt:lpstr>1. La decisione individuale</vt:lpstr>
      <vt:lpstr>Le tre fasi della decisione individuale (Simon)</vt:lpstr>
      <vt:lpstr>Le tre fasi della decisione individuale (Simon)</vt:lpstr>
      <vt:lpstr>Le tre fasi della decisione individuale (Simon)</vt:lpstr>
      <vt:lpstr>Le tre fasi della decisione individuale (Simon)</vt:lpstr>
      <vt:lpstr>Limitazioni</vt:lpstr>
      <vt:lpstr>2. Categorie di analisi funzionale / fasi di policy</vt:lpstr>
      <vt:lpstr>Le 7 categorie di analisi funzionale o fasi del processo di policy</vt:lpstr>
      <vt:lpstr>Le 7 categorie di analisi funzionale o fasi del processo di policy</vt:lpstr>
      <vt:lpstr>3. Modelli di decisione</vt:lpstr>
      <vt:lpstr>I modelli di decisione</vt:lpstr>
      <vt:lpstr>Sinottico</vt:lpstr>
      <vt:lpstr>Criterio minimax</vt:lpstr>
      <vt:lpstr>La razionalità limitata di Simon</vt:lpstr>
      <vt:lpstr>La razionalità limitata di Simon</vt:lpstr>
      <vt:lpstr>La razionalità limitata di Simon</vt:lpstr>
      <vt:lpstr>Euristiche</vt:lpstr>
      <vt:lpstr>L’incrementalismo sconnesso (Lindblom)</vt:lpstr>
      <vt:lpstr>Incrementalismo sconnesso</vt:lpstr>
      <vt:lpstr>Incrementalismo sconnesso</vt:lpstr>
      <vt:lpstr>Il bidone della spazzatura (March &amp; Olsen)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modelli di decisione</dc:title>
  <cp:lastModifiedBy>Mattia Zulianello</cp:lastModifiedBy>
  <cp:revision>7</cp:revision>
  <dcterms:modified xsi:type="dcterms:W3CDTF">2021-10-29T15:41:21Z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0x01010097451F492845C84DA18EFF9A188B9BAA</vt:lpwstr>
  </property>
</Properties>
</file>