
<file path=[Content_Types].xml><?xml version="1.0" encoding="utf-8"?>
<Types xmlns="http://schemas.openxmlformats.org/package/2006/content-types">
  <Default Extension="rels" ContentType="application/vnd.openxmlformats-package.relationships+xml"/>
  <Default Extension="fntdata" ContentType="application/x-fontdata"/>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7"/>
  </p:notesMasterIdLst>
  <p:sldIdLst>
    <p:sldId id="256" r:id="rId2"/>
    <p:sldId id="259" r:id="rId3"/>
    <p:sldId id="261" r:id="rId4"/>
    <p:sldId id="263"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90" r:id="rId32"/>
    <p:sldId id="291" r:id="rId33"/>
    <p:sldId id="292" r:id="rId34"/>
    <p:sldId id="293" r:id="rId35"/>
    <p:sldId id="294" r:id="rId36"/>
  </p:sldIdLst>
  <p:sldSz cx="9144000" cy="5143500" type="screen16x9"/>
  <p:notesSz cx="6858000" cy="9144000"/>
  <p:embeddedFontLst>
    <p:embeddedFont>
      <p:font typeface="Source Sans Pro" panose="020B0503030403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B2AE32-5F83-4F36-B0C4-EC3A7E9488D7}">
  <a:tblStyle styleId="{5DB2AE32-5F83-4F36-B0C4-EC3A7E9488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7BAB3E-7E30-4776-B4C8-C32909BA5FB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5"/>
  </p:normalViewPr>
  <p:slideViewPr>
    <p:cSldViewPr snapToGrid="0" snapToObjects="1">
      <p:cViewPr varScale="1">
        <p:scale>
          <a:sx n="119" d="100"/>
          <a:sy n="119" d="100"/>
        </p:scale>
        <p:origin x="9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99932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70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96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698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451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115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65172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8250" y="0"/>
            <a:ext cx="9152400" cy="5143500"/>
          </a:xfrm>
          <a:prstGeom prst="frame">
            <a:avLst>
              <a:gd name="adj1" fmla="val 241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a:endParaRPr/>
          </a:p>
        </p:txBody>
      </p:sp>
      <p:sp>
        <p:nvSpPr>
          <p:cNvPr id="12" name="Google Shape;12;p2"/>
          <p:cNvSpPr/>
          <p:nvPr/>
        </p:nvSpPr>
        <p:spPr>
          <a:xfrm>
            <a:off x="3855150" y="1151950"/>
            <a:ext cx="1433700" cy="944700"/>
          </a:xfrm>
          <a:prstGeom prst="wedgeRectCallout">
            <a:avLst>
              <a:gd name="adj1" fmla="val 8366"/>
              <a:gd name="adj2" fmla="val 80819"/>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51435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2941700"/>
            <a:ext cx="4738500" cy="7455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2730544"/>
            <a:ext cx="274800" cy="206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6"/>
          <p:cNvGrpSpPr/>
          <p:nvPr/>
        </p:nvGrpSpPr>
        <p:grpSpPr>
          <a:xfrm>
            <a:off x="132394" y="126350"/>
            <a:ext cx="8878501" cy="972488"/>
            <a:chOff x="180850" y="168450"/>
            <a:chExt cx="8781900" cy="1296650"/>
          </a:xfrm>
        </p:grpSpPr>
        <p:sp>
          <p:nvSpPr>
            <p:cNvPr id="32" name="Google Shape;32;p6"/>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6"/>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7" name="Google Shape;37;p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0050" y="205988"/>
            <a:ext cx="73839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1pPr>
            <a:lvl2pPr lvl="1"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2pPr>
            <a:lvl3pPr lvl="2"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3pPr>
            <a:lvl4pPr lvl="3"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4pPr>
            <a:lvl5pPr lvl="4"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5pPr>
            <a:lvl6pPr lvl="5"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6pPr>
            <a:lvl7pPr lvl="6"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7pPr>
            <a:lvl8pPr lvl="7"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8pPr>
            <a:lvl9pPr lvl="8"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880050" y="1200157"/>
            <a:ext cx="73839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Source Sans Pro"/>
                <a:ea typeface="Source Sans Pro"/>
                <a:cs typeface="Source Sans Pro"/>
                <a:sym typeface="Source Sans Pro"/>
              </a:defRPr>
            </a:lvl1pPr>
            <a:lvl2pPr lvl="1" algn="ctr">
              <a:buNone/>
              <a:defRPr sz="1100">
                <a:solidFill>
                  <a:schemeClr val="dk1"/>
                </a:solidFill>
                <a:latin typeface="Source Sans Pro"/>
                <a:ea typeface="Source Sans Pro"/>
                <a:cs typeface="Source Sans Pro"/>
                <a:sym typeface="Source Sans Pro"/>
              </a:defRPr>
            </a:lvl2pPr>
            <a:lvl3pPr lvl="2" algn="ctr">
              <a:buNone/>
              <a:defRPr sz="1100">
                <a:solidFill>
                  <a:schemeClr val="dk1"/>
                </a:solidFill>
                <a:latin typeface="Source Sans Pro"/>
                <a:ea typeface="Source Sans Pro"/>
                <a:cs typeface="Source Sans Pro"/>
                <a:sym typeface="Source Sans Pro"/>
              </a:defRPr>
            </a:lvl3pPr>
            <a:lvl4pPr lvl="3" algn="ctr">
              <a:buNone/>
              <a:defRPr sz="1100">
                <a:solidFill>
                  <a:schemeClr val="dk1"/>
                </a:solidFill>
                <a:latin typeface="Source Sans Pro"/>
                <a:ea typeface="Source Sans Pro"/>
                <a:cs typeface="Source Sans Pro"/>
                <a:sym typeface="Source Sans Pro"/>
              </a:defRPr>
            </a:lvl4pPr>
            <a:lvl5pPr lvl="4" algn="ctr">
              <a:buNone/>
              <a:defRPr sz="1100">
                <a:solidFill>
                  <a:schemeClr val="dk1"/>
                </a:solidFill>
                <a:latin typeface="Source Sans Pro"/>
                <a:ea typeface="Source Sans Pro"/>
                <a:cs typeface="Source Sans Pro"/>
                <a:sym typeface="Source Sans Pro"/>
              </a:defRPr>
            </a:lvl5pPr>
            <a:lvl6pPr lvl="5" algn="ctr">
              <a:buNone/>
              <a:defRPr sz="1100">
                <a:solidFill>
                  <a:schemeClr val="dk1"/>
                </a:solidFill>
                <a:latin typeface="Source Sans Pro"/>
                <a:ea typeface="Source Sans Pro"/>
                <a:cs typeface="Source Sans Pro"/>
                <a:sym typeface="Source Sans Pro"/>
              </a:defRPr>
            </a:lvl6pPr>
            <a:lvl7pPr lvl="6" algn="ctr">
              <a:buNone/>
              <a:defRPr sz="1100">
                <a:solidFill>
                  <a:schemeClr val="dk1"/>
                </a:solidFill>
                <a:latin typeface="Source Sans Pro"/>
                <a:ea typeface="Source Sans Pro"/>
                <a:cs typeface="Source Sans Pro"/>
                <a:sym typeface="Source Sans Pro"/>
              </a:defRPr>
            </a:lvl7pPr>
            <a:lvl8pPr lvl="7" algn="ctr">
              <a:buNone/>
              <a:defRPr sz="1100">
                <a:solidFill>
                  <a:schemeClr val="dk1"/>
                </a:solidFill>
                <a:latin typeface="Source Sans Pro"/>
                <a:ea typeface="Source Sans Pro"/>
                <a:cs typeface="Source Sans Pro"/>
                <a:sym typeface="Source Sans Pro"/>
              </a:defRPr>
            </a:lvl8pPr>
            <a:lvl9pPr lvl="8" algn="ctr">
              <a:buNone/>
              <a:defRPr sz="1100">
                <a:solidFill>
                  <a:schemeClr val="dk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kIpoSlrh9ZQ"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a:t>Le teorie: il pluralismo e l’elitismo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2667-E799-1842-82D3-E94F082BB533}"/>
              </a:ext>
            </a:extLst>
          </p:cNvPr>
          <p:cNvSpPr>
            <a:spLocks noGrp="1"/>
          </p:cNvSpPr>
          <p:nvPr>
            <p:ph type="title"/>
          </p:nvPr>
        </p:nvSpPr>
        <p:spPr/>
        <p:txBody>
          <a:bodyPr/>
          <a:lstStyle/>
          <a:p>
            <a:r>
              <a:rPr lang="it-IT" dirty="0"/>
              <a:t>L’elitismo di Mosca	</a:t>
            </a:r>
          </a:p>
        </p:txBody>
      </p:sp>
      <p:sp>
        <p:nvSpPr>
          <p:cNvPr id="3" name="Text Placeholder 2">
            <a:extLst>
              <a:ext uri="{FF2B5EF4-FFF2-40B4-BE49-F238E27FC236}">
                <a16:creationId xmlns:a16="http://schemas.microsoft.com/office/drawing/2014/main" id="{686BF04F-5738-FB40-AB5A-09AAD88FB35F}"/>
              </a:ext>
            </a:extLst>
          </p:cNvPr>
          <p:cNvSpPr>
            <a:spLocks noGrp="1"/>
          </p:cNvSpPr>
          <p:nvPr>
            <p:ph type="body" idx="1"/>
          </p:nvPr>
        </p:nvSpPr>
        <p:spPr/>
        <p:txBody>
          <a:bodyPr/>
          <a:lstStyle/>
          <a:p>
            <a:r>
              <a:rPr lang="it-IT" sz="2000" dirty="0"/>
              <a:t>La teoria elitista è anche conosciuta come teoria della stratificazione del potere.</a:t>
            </a:r>
          </a:p>
          <a:p>
            <a:r>
              <a:rPr lang="it-IT" sz="2000" dirty="0"/>
              <a:t>Per Mosca, la società è divisa tra una minoranza che esercita le funzioni politiche del comando e del potere (I</a:t>
            </a:r>
            <a:r>
              <a:rPr lang="en-GB" sz="2000" dirty="0"/>
              <a:t> </a:t>
            </a:r>
            <a:r>
              <a:rPr lang="it-IT" sz="2000" dirty="0"/>
              <a:t>governanti), contrapposta alla maggioranza che da essa è diretta (i governati). La posizione e il potere dei governanti dipenderà da certe loro qualità (es. ricchezza, autorità religiosa, cultura, valore militare), ma anche dal loro essere “minoranza organizzata” (consapevole del loro ruolo e funzioni da parte dei governanti e una disposizione costante a mantenere tale posizione). Quindi anche in democrazia si possono formare élite.</a:t>
            </a:r>
          </a:p>
          <a:p>
            <a:endParaRPr lang="en-GB" sz="1700" dirty="0"/>
          </a:p>
          <a:p>
            <a:endParaRPr lang="en-GB" sz="1700" dirty="0"/>
          </a:p>
        </p:txBody>
      </p:sp>
      <p:sp>
        <p:nvSpPr>
          <p:cNvPr id="4" name="Slide Number Placeholder 3">
            <a:extLst>
              <a:ext uri="{FF2B5EF4-FFF2-40B4-BE49-F238E27FC236}">
                <a16:creationId xmlns:a16="http://schemas.microsoft.com/office/drawing/2014/main" id="{E19FF947-EE1B-D747-A159-98B44D8645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dirty="0"/>
          </a:p>
        </p:txBody>
      </p:sp>
    </p:spTree>
    <p:extLst>
      <p:ext uri="{BB962C8B-B14F-4D97-AF65-F5344CB8AC3E}">
        <p14:creationId xmlns:p14="http://schemas.microsoft.com/office/powerpoint/2010/main" val="428310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1929-0540-9B48-B969-099511C5A3A4}"/>
              </a:ext>
            </a:extLst>
          </p:cNvPr>
          <p:cNvSpPr>
            <a:spLocks noGrp="1"/>
          </p:cNvSpPr>
          <p:nvPr>
            <p:ph type="title"/>
          </p:nvPr>
        </p:nvSpPr>
        <p:spPr/>
        <p:txBody>
          <a:bodyPr/>
          <a:lstStyle/>
          <a:p>
            <a:r>
              <a:rPr lang="it-IT" dirty="0"/>
              <a:t>La stratificazione del potere in Mosca</a:t>
            </a:r>
          </a:p>
        </p:txBody>
      </p:sp>
      <p:sp>
        <p:nvSpPr>
          <p:cNvPr id="3" name="Text Placeholder 2">
            <a:extLst>
              <a:ext uri="{FF2B5EF4-FFF2-40B4-BE49-F238E27FC236}">
                <a16:creationId xmlns:a16="http://schemas.microsoft.com/office/drawing/2014/main" id="{7A3124C3-B0EB-974B-83F5-4A4633A6467A}"/>
              </a:ext>
            </a:extLst>
          </p:cNvPr>
          <p:cNvSpPr>
            <a:spLocks noGrp="1"/>
          </p:cNvSpPr>
          <p:nvPr>
            <p:ph type="body" idx="1"/>
          </p:nvPr>
        </p:nvSpPr>
        <p:spPr/>
        <p:txBody>
          <a:bodyPr/>
          <a:lstStyle/>
          <a:p>
            <a:r>
              <a:rPr lang="en-GB" dirty="0" err="1"/>
              <a:t>Tra</a:t>
            </a:r>
            <a:r>
              <a:rPr lang="en-GB" dirty="0"/>
              <a:t> </a:t>
            </a:r>
            <a:r>
              <a:rPr lang="en-GB" dirty="0" err="1"/>
              <a:t>i</a:t>
            </a:r>
            <a:r>
              <a:rPr lang="en-GB" dirty="0"/>
              <a:t> </a:t>
            </a:r>
            <a:r>
              <a:rPr lang="en-GB" dirty="0" err="1"/>
              <a:t>governanti</a:t>
            </a:r>
            <a:r>
              <a:rPr lang="en-GB" dirty="0"/>
              <a:t> </a:t>
            </a:r>
            <a:r>
              <a:rPr lang="en-GB" dirty="0" err="1"/>
              <a:t>sono</a:t>
            </a:r>
            <a:r>
              <a:rPr lang="en-GB" dirty="0"/>
              <a:t> «due o </a:t>
            </a:r>
            <a:r>
              <a:rPr lang="en-GB" dirty="0" err="1"/>
              <a:t>tre</a:t>
            </a:r>
            <a:r>
              <a:rPr lang="en-GB" dirty="0"/>
              <a:t> </a:t>
            </a:r>
            <a:r>
              <a:rPr lang="en-GB" dirty="0" err="1"/>
              <a:t>dozzine</a:t>
            </a:r>
            <a:r>
              <a:rPr lang="en-GB" dirty="0"/>
              <a:t> o </a:t>
            </a:r>
            <a:r>
              <a:rPr lang="en-GB" dirty="0" err="1"/>
              <a:t>anche</a:t>
            </a:r>
            <a:r>
              <a:rPr lang="en-GB" dirty="0"/>
              <a:t> un </a:t>
            </a:r>
            <a:r>
              <a:rPr lang="en-GB" dirty="0" err="1"/>
              <a:t>centinaio</a:t>
            </a:r>
            <a:r>
              <a:rPr lang="en-GB" dirty="0"/>
              <a:t> di </a:t>
            </a:r>
            <a:r>
              <a:rPr lang="en-GB" dirty="0" err="1"/>
              <a:t>individui</a:t>
            </a:r>
            <a:r>
              <a:rPr lang="en-GB" dirty="0"/>
              <a:t>, </a:t>
            </a:r>
            <a:r>
              <a:rPr lang="en-GB" dirty="0" err="1"/>
              <a:t>i</a:t>
            </a:r>
            <a:r>
              <a:rPr lang="en-GB" dirty="0"/>
              <a:t> </a:t>
            </a:r>
            <a:r>
              <a:rPr lang="en-GB" dirty="0" err="1"/>
              <a:t>quali</a:t>
            </a:r>
            <a:r>
              <a:rPr lang="en-GB" dirty="0"/>
              <a:t> </a:t>
            </a:r>
            <a:r>
              <a:rPr lang="en-GB" dirty="0" err="1"/>
              <a:t>monopolizzano</a:t>
            </a:r>
            <a:r>
              <a:rPr lang="en-GB" dirty="0"/>
              <a:t> la </a:t>
            </a:r>
            <a:r>
              <a:rPr lang="en-GB" dirty="0" err="1"/>
              <a:t>direzione</a:t>
            </a:r>
            <a:r>
              <a:rPr lang="en-GB" dirty="0"/>
              <a:t> </a:t>
            </a:r>
            <a:r>
              <a:rPr lang="en-GB" dirty="0" err="1"/>
              <a:t>dello</a:t>
            </a:r>
            <a:r>
              <a:rPr lang="en-GB" dirty="0"/>
              <a:t> </a:t>
            </a:r>
            <a:r>
              <a:rPr lang="en-GB" dirty="0" err="1"/>
              <a:t>Stato</a:t>
            </a:r>
            <a:r>
              <a:rPr lang="en-GB" dirty="0"/>
              <a:t>», ma </a:t>
            </a:r>
            <a:r>
              <a:rPr lang="en-GB" dirty="0" err="1"/>
              <a:t>c’è</a:t>
            </a:r>
            <a:r>
              <a:rPr lang="en-GB" dirty="0"/>
              <a:t> </a:t>
            </a:r>
            <a:r>
              <a:rPr lang="en-GB" dirty="0" err="1"/>
              <a:t>anche</a:t>
            </a:r>
            <a:r>
              <a:rPr lang="en-GB" dirty="0"/>
              <a:t> «secondo </a:t>
            </a:r>
            <a:r>
              <a:rPr lang="en-GB" dirty="0" err="1"/>
              <a:t>strato</a:t>
            </a:r>
            <a:r>
              <a:rPr lang="en-GB" dirty="0"/>
              <a:t>» </a:t>
            </a:r>
            <a:r>
              <a:rPr lang="en-GB" dirty="0" err="1"/>
              <a:t>della</a:t>
            </a:r>
            <a:r>
              <a:rPr lang="en-GB" dirty="0"/>
              <a:t> </a:t>
            </a:r>
            <a:r>
              <a:rPr lang="en-GB" dirty="0" err="1"/>
              <a:t>classe</a:t>
            </a:r>
            <a:r>
              <a:rPr lang="en-GB" dirty="0"/>
              <a:t> </a:t>
            </a:r>
            <a:r>
              <a:rPr lang="en-GB" dirty="0" err="1"/>
              <a:t>politica</a:t>
            </a:r>
            <a:r>
              <a:rPr lang="en-GB" dirty="0"/>
              <a:t>, «</a:t>
            </a:r>
            <a:r>
              <a:rPr lang="en-GB" dirty="0" err="1"/>
              <a:t>molto</a:t>
            </a:r>
            <a:r>
              <a:rPr lang="en-GB" dirty="0"/>
              <a:t> </a:t>
            </a:r>
            <a:r>
              <a:rPr lang="en-GB" dirty="0" err="1"/>
              <a:t>più</a:t>
            </a:r>
            <a:r>
              <a:rPr lang="en-GB" dirty="0"/>
              <a:t> </a:t>
            </a:r>
            <a:r>
              <a:rPr lang="en-GB" dirty="0" err="1"/>
              <a:t>numeroso</a:t>
            </a:r>
            <a:r>
              <a:rPr lang="en-GB" dirty="0"/>
              <a:t>» del primo, </a:t>
            </a:r>
            <a:r>
              <a:rPr lang="en-GB" dirty="0" err="1"/>
              <a:t>fatto</a:t>
            </a:r>
            <a:r>
              <a:rPr lang="en-GB" dirty="0"/>
              <a:t> </a:t>
            </a:r>
            <a:r>
              <a:rPr lang="en-GB" dirty="0" err="1"/>
              <a:t>delle</a:t>
            </a:r>
            <a:r>
              <a:rPr lang="en-GB" dirty="0"/>
              <a:t> «</a:t>
            </a:r>
            <a:r>
              <a:rPr lang="en-GB" dirty="0" err="1"/>
              <a:t>capacità</a:t>
            </a:r>
            <a:r>
              <a:rPr lang="en-GB" dirty="0"/>
              <a:t> </a:t>
            </a:r>
            <a:r>
              <a:rPr lang="en-GB" dirty="0" err="1"/>
              <a:t>direttrici</a:t>
            </a:r>
            <a:r>
              <a:rPr lang="en-GB" dirty="0"/>
              <a:t> del </a:t>
            </a:r>
            <a:r>
              <a:rPr lang="en-GB" dirty="0" err="1"/>
              <a:t>paese</a:t>
            </a:r>
            <a:r>
              <a:rPr lang="en-GB" dirty="0"/>
              <a:t>». In </a:t>
            </a:r>
            <a:r>
              <a:rPr lang="en-GB" dirty="0" err="1"/>
              <a:t>definitiva</a:t>
            </a:r>
            <a:r>
              <a:rPr lang="en-GB" dirty="0"/>
              <a:t>, </a:t>
            </a:r>
            <a:r>
              <a:rPr lang="en-GB" dirty="0" err="1"/>
              <a:t>questo</a:t>
            </a:r>
            <a:r>
              <a:rPr lang="en-GB" dirty="0"/>
              <a:t> secondo </a:t>
            </a:r>
            <a:r>
              <a:rPr lang="en-GB" dirty="0" err="1"/>
              <a:t>strato</a:t>
            </a:r>
            <a:r>
              <a:rPr lang="en-GB" dirty="0"/>
              <a:t> </a:t>
            </a:r>
            <a:r>
              <a:rPr lang="en-GB" dirty="0" err="1"/>
              <a:t>è</a:t>
            </a:r>
            <a:r>
              <a:rPr lang="en-GB" dirty="0"/>
              <a:t> </a:t>
            </a:r>
            <a:r>
              <a:rPr lang="en-GB" dirty="0" err="1"/>
              <a:t>subordinato</a:t>
            </a:r>
            <a:r>
              <a:rPr lang="en-GB" dirty="0"/>
              <a:t> al primo, in </a:t>
            </a:r>
            <a:r>
              <a:rPr lang="en-GB" dirty="0" err="1"/>
              <a:t>quanto</a:t>
            </a:r>
            <a:r>
              <a:rPr lang="en-GB" dirty="0"/>
              <a:t> </a:t>
            </a:r>
            <a:r>
              <a:rPr lang="en-GB" dirty="0" err="1"/>
              <a:t>esercita</a:t>
            </a:r>
            <a:r>
              <a:rPr lang="en-GB" dirty="0"/>
              <a:t> il </a:t>
            </a:r>
            <a:r>
              <a:rPr lang="en-GB" dirty="0" err="1"/>
              <a:t>potere</a:t>
            </a:r>
            <a:r>
              <a:rPr lang="en-GB" dirty="0"/>
              <a:t> per </a:t>
            </a:r>
            <a:r>
              <a:rPr lang="en-GB" dirty="0" err="1"/>
              <a:t>conto</a:t>
            </a:r>
            <a:r>
              <a:rPr lang="en-GB" dirty="0"/>
              <a:t> del primo. </a:t>
            </a:r>
            <a:endParaRPr lang="it-IT" dirty="0"/>
          </a:p>
        </p:txBody>
      </p:sp>
      <p:sp>
        <p:nvSpPr>
          <p:cNvPr id="4" name="Slide Number Placeholder 3">
            <a:extLst>
              <a:ext uri="{FF2B5EF4-FFF2-40B4-BE49-F238E27FC236}">
                <a16:creationId xmlns:a16="http://schemas.microsoft.com/office/drawing/2014/main" id="{C733B588-0E50-8644-8D8A-39B7272657E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411134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B046-D02C-5941-B4AE-20BE4CE376D5}"/>
              </a:ext>
            </a:extLst>
          </p:cNvPr>
          <p:cNvSpPr>
            <a:spLocks noGrp="1"/>
          </p:cNvSpPr>
          <p:nvPr>
            <p:ph type="title"/>
          </p:nvPr>
        </p:nvSpPr>
        <p:spPr/>
        <p:txBody>
          <a:bodyPr/>
          <a:lstStyle/>
          <a:p>
            <a:r>
              <a:rPr lang="it-IT" dirty="0"/>
              <a:t>Robert </a:t>
            </a:r>
            <a:r>
              <a:rPr lang="it-IT" dirty="0" err="1"/>
              <a:t>Michels</a:t>
            </a:r>
            <a:endParaRPr lang="it-IT" dirty="0"/>
          </a:p>
        </p:txBody>
      </p:sp>
      <p:sp>
        <p:nvSpPr>
          <p:cNvPr id="3" name="Text Placeholder 2">
            <a:extLst>
              <a:ext uri="{FF2B5EF4-FFF2-40B4-BE49-F238E27FC236}">
                <a16:creationId xmlns:a16="http://schemas.microsoft.com/office/drawing/2014/main" id="{7BD1BA6E-574B-8147-9DE6-A6AAD7639EFE}"/>
              </a:ext>
            </a:extLst>
          </p:cNvPr>
          <p:cNvSpPr>
            <a:spLocks noGrp="1"/>
          </p:cNvSpPr>
          <p:nvPr>
            <p:ph type="body" idx="1"/>
          </p:nvPr>
        </p:nvSpPr>
        <p:spPr/>
        <p:txBody>
          <a:bodyPr/>
          <a:lstStyle/>
          <a:p>
            <a:r>
              <a:rPr lang="en-GB" dirty="0"/>
              <a:t>Per </a:t>
            </a:r>
            <a:r>
              <a:rPr lang="en-GB" dirty="0" err="1"/>
              <a:t>Michels</a:t>
            </a:r>
            <a:r>
              <a:rPr lang="en-GB" dirty="0"/>
              <a:t> </a:t>
            </a:r>
            <a:r>
              <a:rPr lang="en-GB" dirty="0" err="1"/>
              <a:t>è</a:t>
            </a:r>
            <a:r>
              <a:rPr lang="en-GB" dirty="0"/>
              <a:t> </a:t>
            </a:r>
            <a:r>
              <a:rPr lang="en-GB" dirty="0" err="1"/>
              <a:t>l’organizzazione</a:t>
            </a:r>
            <a:r>
              <a:rPr lang="en-GB" dirty="0"/>
              <a:t> </a:t>
            </a:r>
            <a:r>
              <a:rPr lang="en-GB" dirty="0" err="1"/>
              <a:t>che</a:t>
            </a:r>
            <a:r>
              <a:rPr lang="en-GB" dirty="0"/>
              <a:t> </a:t>
            </a:r>
            <a:r>
              <a:rPr lang="en-GB" dirty="0" err="1"/>
              <a:t>consente</a:t>
            </a:r>
            <a:r>
              <a:rPr lang="en-GB" dirty="0"/>
              <a:t> </a:t>
            </a:r>
            <a:r>
              <a:rPr lang="en-GB" dirty="0" err="1"/>
              <a:t>alla</a:t>
            </a:r>
            <a:r>
              <a:rPr lang="en-GB" dirty="0"/>
              <a:t> </a:t>
            </a:r>
            <a:r>
              <a:rPr lang="en-GB" dirty="0" err="1"/>
              <a:t>classe</a:t>
            </a:r>
            <a:r>
              <a:rPr lang="en-GB" dirty="0"/>
              <a:t> </a:t>
            </a:r>
            <a:r>
              <a:rPr lang="en-GB" dirty="0" err="1"/>
              <a:t>politica</a:t>
            </a:r>
            <a:r>
              <a:rPr lang="en-GB" dirty="0"/>
              <a:t> </a:t>
            </a:r>
            <a:r>
              <a:rPr lang="en-GB" dirty="0" err="1"/>
              <a:t>d’imporsi</a:t>
            </a:r>
            <a:r>
              <a:rPr lang="en-GB" dirty="0"/>
              <a:t> </a:t>
            </a:r>
            <a:r>
              <a:rPr lang="en-GB" dirty="0" err="1"/>
              <a:t>sulla</a:t>
            </a:r>
            <a:r>
              <a:rPr lang="en-GB" dirty="0"/>
              <a:t> </a:t>
            </a:r>
            <a:r>
              <a:rPr lang="en-GB" dirty="0" err="1"/>
              <a:t>classe</a:t>
            </a:r>
            <a:r>
              <a:rPr lang="en-GB" dirty="0"/>
              <a:t> </a:t>
            </a:r>
            <a:r>
              <a:rPr lang="en-GB" dirty="0" err="1"/>
              <a:t>diretta</a:t>
            </a:r>
            <a:r>
              <a:rPr lang="en-GB" dirty="0"/>
              <a:t>, in base a una «</a:t>
            </a:r>
            <a:r>
              <a:rPr lang="en-GB" dirty="0" err="1"/>
              <a:t>legge</a:t>
            </a:r>
            <a:r>
              <a:rPr lang="en-GB" dirty="0"/>
              <a:t> ferrea </a:t>
            </a:r>
            <a:r>
              <a:rPr lang="en-GB" dirty="0" err="1"/>
              <a:t>dell’oligarchia</a:t>
            </a:r>
            <a:r>
              <a:rPr lang="en-GB" dirty="0"/>
              <a:t>», </a:t>
            </a:r>
            <a:r>
              <a:rPr lang="en-GB" dirty="0" err="1"/>
              <a:t>che</a:t>
            </a:r>
            <a:r>
              <a:rPr lang="en-GB" dirty="0"/>
              <a:t> </a:t>
            </a:r>
            <a:r>
              <a:rPr lang="en-GB" dirty="0" err="1"/>
              <a:t>egli</a:t>
            </a:r>
            <a:r>
              <a:rPr lang="en-GB" dirty="0"/>
              <a:t> </a:t>
            </a:r>
            <a:r>
              <a:rPr lang="en-GB" dirty="0" err="1"/>
              <a:t>svela</a:t>
            </a:r>
            <a:r>
              <a:rPr lang="en-GB" dirty="0"/>
              <a:t> </a:t>
            </a:r>
            <a:r>
              <a:rPr lang="en-GB" dirty="0" err="1"/>
              <a:t>studiando</a:t>
            </a:r>
            <a:r>
              <a:rPr lang="en-GB" dirty="0"/>
              <a:t> il </a:t>
            </a:r>
            <a:r>
              <a:rPr lang="en-GB" dirty="0" err="1"/>
              <a:t>Partito</a:t>
            </a:r>
            <a:r>
              <a:rPr lang="en-GB" dirty="0"/>
              <a:t> </a:t>
            </a:r>
            <a:r>
              <a:rPr lang="en-GB" dirty="0" err="1"/>
              <a:t>Socialdemocratico</a:t>
            </a:r>
            <a:r>
              <a:rPr lang="en-GB" dirty="0"/>
              <a:t> </a:t>
            </a:r>
            <a:r>
              <a:rPr lang="en-GB" dirty="0" err="1"/>
              <a:t>tedesco</a:t>
            </a:r>
            <a:r>
              <a:rPr lang="en-GB" dirty="0"/>
              <a:t>. La </a:t>
            </a:r>
            <a:r>
              <a:rPr lang="en-GB" dirty="0" err="1"/>
              <a:t>sopravvivenza</a:t>
            </a:r>
            <a:r>
              <a:rPr lang="en-GB" dirty="0"/>
              <a:t> e </a:t>
            </a:r>
            <a:r>
              <a:rPr lang="en-GB" dirty="0" err="1"/>
              <a:t>l’affermazione</a:t>
            </a:r>
            <a:r>
              <a:rPr lang="en-GB" dirty="0"/>
              <a:t> </a:t>
            </a:r>
            <a:r>
              <a:rPr lang="en-GB" dirty="0" err="1"/>
              <a:t>delle</a:t>
            </a:r>
            <a:r>
              <a:rPr lang="en-GB" dirty="0"/>
              <a:t> </a:t>
            </a:r>
            <a:r>
              <a:rPr lang="en-GB" dirty="0" err="1"/>
              <a:t>organizzazioni</a:t>
            </a:r>
            <a:r>
              <a:rPr lang="en-GB" dirty="0"/>
              <a:t> </a:t>
            </a:r>
            <a:r>
              <a:rPr lang="en-GB" dirty="0" err="1"/>
              <a:t>complesse</a:t>
            </a:r>
            <a:r>
              <a:rPr lang="en-GB" dirty="0"/>
              <a:t>, come </a:t>
            </a:r>
            <a:r>
              <a:rPr lang="en-GB" dirty="0" err="1"/>
              <a:t>i</a:t>
            </a:r>
            <a:r>
              <a:rPr lang="en-GB" dirty="0"/>
              <a:t> </a:t>
            </a:r>
            <a:r>
              <a:rPr lang="en-GB" dirty="0" err="1"/>
              <a:t>grandi</a:t>
            </a:r>
            <a:r>
              <a:rPr lang="en-GB" dirty="0"/>
              <a:t> </a:t>
            </a:r>
            <a:r>
              <a:rPr lang="en-GB" dirty="0" err="1"/>
              <a:t>partiti</a:t>
            </a:r>
            <a:r>
              <a:rPr lang="en-GB" dirty="0"/>
              <a:t> di </a:t>
            </a:r>
            <a:r>
              <a:rPr lang="en-GB" dirty="0" err="1"/>
              <a:t>massa</a:t>
            </a:r>
            <a:r>
              <a:rPr lang="en-GB" dirty="0"/>
              <a:t>, </a:t>
            </a:r>
            <a:r>
              <a:rPr lang="en-GB" dirty="0" err="1"/>
              <a:t>dipendono</a:t>
            </a:r>
            <a:r>
              <a:rPr lang="en-GB" dirty="0"/>
              <a:t> </a:t>
            </a:r>
            <a:r>
              <a:rPr lang="en-GB" dirty="0" err="1"/>
              <a:t>dall’emergere</a:t>
            </a:r>
            <a:r>
              <a:rPr lang="en-GB" dirty="0"/>
              <a:t> di </a:t>
            </a:r>
            <a:r>
              <a:rPr lang="en-GB" dirty="0" err="1"/>
              <a:t>un’oligarchia</a:t>
            </a:r>
            <a:r>
              <a:rPr lang="en-GB" dirty="0"/>
              <a:t> «stabile e </a:t>
            </a:r>
            <a:r>
              <a:rPr lang="en-GB" dirty="0" err="1"/>
              <a:t>inamovibile</a:t>
            </a:r>
            <a:r>
              <a:rPr lang="en-GB" dirty="0"/>
              <a:t>», </a:t>
            </a:r>
            <a:r>
              <a:rPr lang="en-GB" dirty="0" err="1"/>
              <a:t>che</a:t>
            </a:r>
            <a:r>
              <a:rPr lang="en-GB" dirty="0"/>
              <a:t> </a:t>
            </a:r>
            <a:r>
              <a:rPr lang="en-GB" dirty="0" err="1"/>
              <a:t>gestisca</a:t>
            </a:r>
            <a:r>
              <a:rPr lang="en-GB" dirty="0"/>
              <a:t> con </a:t>
            </a:r>
            <a:r>
              <a:rPr lang="en-GB" dirty="0" err="1"/>
              <a:t>abilità</a:t>
            </a:r>
            <a:r>
              <a:rPr lang="en-GB" dirty="0"/>
              <a:t> il </a:t>
            </a:r>
            <a:r>
              <a:rPr lang="en-GB" dirty="0" err="1"/>
              <a:t>potere</a:t>
            </a:r>
            <a:r>
              <a:rPr lang="en-GB" dirty="0"/>
              <a:t> </a:t>
            </a:r>
            <a:r>
              <a:rPr lang="en-GB" dirty="0" err="1"/>
              <a:t>interno</a:t>
            </a:r>
            <a:r>
              <a:rPr lang="en-GB" dirty="0"/>
              <a:t>, </a:t>
            </a:r>
            <a:r>
              <a:rPr lang="en-GB" dirty="0" err="1"/>
              <a:t>che</a:t>
            </a:r>
            <a:r>
              <a:rPr lang="en-GB" dirty="0"/>
              <a:t> </a:t>
            </a:r>
            <a:r>
              <a:rPr lang="en-GB" dirty="0" err="1"/>
              <a:t>sappia</a:t>
            </a:r>
            <a:r>
              <a:rPr lang="en-GB" dirty="0"/>
              <a:t> </a:t>
            </a:r>
            <a:r>
              <a:rPr lang="en-GB" dirty="0" err="1"/>
              <a:t>reperire</a:t>
            </a:r>
            <a:r>
              <a:rPr lang="en-GB" dirty="0"/>
              <a:t> </a:t>
            </a:r>
            <a:r>
              <a:rPr lang="en-GB" dirty="0" err="1"/>
              <a:t>risorse</a:t>
            </a:r>
            <a:r>
              <a:rPr lang="en-GB" dirty="0"/>
              <a:t> e </a:t>
            </a:r>
            <a:r>
              <a:rPr lang="en-GB" dirty="0" err="1"/>
              <a:t>sostegno</a:t>
            </a:r>
            <a:r>
              <a:rPr lang="en-GB" dirty="0"/>
              <a:t> </a:t>
            </a:r>
            <a:r>
              <a:rPr lang="en-GB" dirty="0" err="1"/>
              <a:t>esterno</a:t>
            </a:r>
            <a:r>
              <a:rPr lang="en-GB" dirty="0"/>
              <a:t>.</a:t>
            </a:r>
          </a:p>
          <a:p>
            <a:endParaRPr lang="en-GB" dirty="0"/>
          </a:p>
          <a:p>
            <a:endParaRPr lang="it-IT" dirty="0"/>
          </a:p>
        </p:txBody>
      </p:sp>
      <p:sp>
        <p:nvSpPr>
          <p:cNvPr id="4" name="Slide Number Placeholder 3">
            <a:extLst>
              <a:ext uri="{FF2B5EF4-FFF2-40B4-BE49-F238E27FC236}">
                <a16:creationId xmlns:a16="http://schemas.microsoft.com/office/drawing/2014/main" id="{550A56F6-5302-1449-90E0-E0F8B144747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36020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FF87-5825-0747-BFAC-7979A005A1DB}"/>
              </a:ext>
            </a:extLst>
          </p:cNvPr>
          <p:cNvSpPr>
            <a:spLocks noGrp="1"/>
          </p:cNvSpPr>
          <p:nvPr>
            <p:ph type="title"/>
          </p:nvPr>
        </p:nvSpPr>
        <p:spPr/>
        <p:txBody>
          <a:bodyPr/>
          <a:lstStyle/>
          <a:p>
            <a:r>
              <a:rPr lang="it-IT" dirty="0"/>
              <a:t>Robert </a:t>
            </a:r>
            <a:r>
              <a:rPr lang="it-IT" dirty="0" err="1"/>
              <a:t>Michels</a:t>
            </a:r>
            <a:endParaRPr lang="it-IT" dirty="0"/>
          </a:p>
        </p:txBody>
      </p:sp>
      <p:sp>
        <p:nvSpPr>
          <p:cNvPr id="3" name="Text Placeholder 2">
            <a:extLst>
              <a:ext uri="{FF2B5EF4-FFF2-40B4-BE49-F238E27FC236}">
                <a16:creationId xmlns:a16="http://schemas.microsoft.com/office/drawing/2014/main" id="{9EA8240A-696F-024D-B014-955F3AC67C86}"/>
              </a:ext>
            </a:extLst>
          </p:cNvPr>
          <p:cNvSpPr>
            <a:spLocks noGrp="1"/>
          </p:cNvSpPr>
          <p:nvPr>
            <p:ph type="body" idx="1"/>
          </p:nvPr>
        </p:nvSpPr>
        <p:spPr/>
        <p:txBody>
          <a:bodyPr/>
          <a:lstStyle/>
          <a:p>
            <a:r>
              <a:rPr lang="en-GB" sz="2000" dirty="0"/>
              <a:t>Il </a:t>
            </a:r>
            <a:r>
              <a:rPr lang="en-GB" sz="2000" dirty="0" err="1"/>
              <a:t>profondo</a:t>
            </a:r>
            <a:r>
              <a:rPr lang="en-GB" sz="2000" dirty="0"/>
              <a:t> </a:t>
            </a:r>
            <a:r>
              <a:rPr lang="en-GB" sz="2000" dirty="0" err="1"/>
              <a:t>scetticismo</a:t>
            </a:r>
            <a:r>
              <a:rPr lang="en-GB" sz="2000" dirty="0"/>
              <a:t> di </a:t>
            </a:r>
            <a:r>
              <a:rPr lang="en-GB" sz="2000" dirty="0" err="1"/>
              <a:t>Michels</a:t>
            </a:r>
            <a:r>
              <a:rPr lang="en-GB" sz="2000" dirty="0"/>
              <a:t>  </a:t>
            </a:r>
            <a:r>
              <a:rPr lang="en-GB" sz="2000" dirty="0" err="1"/>
              <a:t>sulle</a:t>
            </a:r>
            <a:r>
              <a:rPr lang="en-GB" sz="2000" dirty="0"/>
              <a:t> </a:t>
            </a:r>
            <a:r>
              <a:rPr lang="en-GB" sz="2000" dirty="0" err="1"/>
              <a:t>possibilità</a:t>
            </a:r>
            <a:r>
              <a:rPr lang="en-GB" sz="2000" dirty="0"/>
              <a:t> di </a:t>
            </a:r>
            <a:r>
              <a:rPr lang="en-GB" sz="2000" dirty="0" err="1"/>
              <a:t>concreta</a:t>
            </a:r>
            <a:r>
              <a:rPr lang="en-GB" sz="2000" dirty="0"/>
              <a:t> </a:t>
            </a:r>
            <a:r>
              <a:rPr lang="en-GB" sz="2000" dirty="0" err="1"/>
              <a:t>affermazione</a:t>
            </a:r>
            <a:r>
              <a:rPr lang="en-GB" sz="2000" dirty="0"/>
              <a:t> </a:t>
            </a:r>
            <a:r>
              <a:rPr lang="en-GB" sz="2000" dirty="0" err="1"/>
              <a:t>della</a:t>
            </a:r>
            <a:r>
              <a:rPr lang="en-GB" sz="2000" dirty="0"/>
              <a:t> </a:t>
            </a:r>
            <a:r>
              <a:rPr lang="en-GB" sz="2000" dirty="0" err="1"/>
              <a:t>democrazia</a:t>
            </a:r>
            <a:r>
              <a:rPr lang="en-GB" sz="2000" dirty="0"/>
              <a:t> </a:t>
            </a:r>
            <a:r>
              <a:rPr lang="en-GB" sz="2000" dirty="0" err="1"/>
              <a:t>si</a:t>
            </a:r>
            <a:r>
              <a:rPr lang="en-GB" sz="2000" dirty="0"/>
              <a:t> </a:t>
            </a:r>
            <a:r>
              <a:rPr lang="en-GB" sz="2000" dirty="0" err="1"/>
              <a:t>espresse</a:t>
            </a:r>
            <a:r>
              <a:rPr lang="en-GB" sz="2000" dirty="0"/>
              <a:t> in </a:t>
            </a:r>
            <a:r>
              <a:rPr lang="en-GB" sz="2000" dirty="0" err="1"/>
              <a:t>maniera</a:t>
            </a:r>
            <a:r>
              <a:rPr lang="en-GB" sz="2000" dirty="0"/>
              <a:t> </a:t>
            </a:r>
            <a:r>
              <a:rPr lang="en-GB" sz="2000" dirty="0" err="1"/>
              <a:t>definitiva</a:t>
            </a:r>
            <a:r>
              <a:rPr lang="en-GB" sz="2000" dirty="0"/>
              <a:t> </a:t>
            </a:r>
            <a:r>
              <a:rPr lang="en-GB" sz="2000" dirty="0" err="1"/>
              <a:t>nella</a:t>
            </a:r>
            <a:r>
              <a:rPr lang="en-GB" sz="2000" dirty="0"/>
              <a:t> </a:t>
            </a:r>
            <a:r>
              <a:rPr lang="en-GB" sz="2000" dirty="0" err="1"/>
              <a:t>formulazione</a:t>
            </a:r>
            <a:r>
              <a:rPr lang="en-GB" sz="2000" dirty="0"/>
              <a:t> </a:t>
            </a:r>
            <a:r>
              <a:rPr lang="en-GB" sz="2000" dirty="0" err="1"/>
              <a:t>della</a:t>
            </a:r>
            <a:r>
              <a:rPr lang="en-GB" sz="2000" dirty="0"/>
              <a:t> </a:t>
            </a:r>
            <a:r>
              <a:rPr lang="en-GB" sz="2000" b="1" i="1" dirty="0" err="1"/>
              <a:t>legge</a:t>
            </a:r>
            <a:r>
              <a:rPr lang="en-GB" sz="2000" b="1" i="1" dirty="0"/>
              <a:t> ferrea </a:t>
            </a:r>
            <a:r>
              <a:rPr lang="en-GB" sz="2000" b="1" i="1" dirty="0" err="1"/>
              <a:t>dell’oligarchia</a:t>
            </a:r>
            <a:endParaRPr lang="en-GB" sz="2000" b="1" i="1" dirty="0"/>
          </a:p>
          <a:p>
            <a:r>
              <a:rPr lang="en-GB" sz="2000" dirty="0"/>
              <a:t>“Chi dice </a:t>
            </a:r>
            <a:r>
              <a:rPr lang="en-GB" sz="2000" dirty="0" err="1"/>
              <a:t>organizzazione</a:t>
            </a:r>
            <a:r>
              <a:rPr lang="en-GB" sz="2000" dirty="0"/>
              <a:t> dice </a:t>
            </a:r>
            <a:r>
              <a:rPr lang="en-GB" sz="2000" dirty="0" err="1"/>
              <a:t>tendenza</a:t>
            </a:r>
            <a:r>
              <a:rPr lang="en-GB" sz="2000" dirty="0"/>
              <a:t> </a:t>
            </a:r>
            <a:r>
              <a:rPr lang="en-GB" sz="2000" dirty="0" err="1"/>
              <a:t>all’oligarchia</a:t>
            </a:r>
            <a:r>
              <a:rPr lang="en-GB" sz="2000" dirty="0"/>
              <a:t> […] Il </a:t>
            </a:r>
            <a:r>
              <a:rPr lang="en-GB" sz="2000" dirty="0" err="1"/>
              <a:t>meccanismo</a:t>
            </a:r>
            <a:r>
              <a:rPr lang="en-GB" sz="2000" dirty="0"/>
              <a:t> </a:t>
            </a:r>
            <a:r>
              <a:rPr lang="en-GB" sz="2000" dirty="0" err="1"/>
              <a:t>dell’organizzazione</a:t>
            </a:r>
            <a:r>
              <a:rPr lang="en-GB" sz="2000" dirty="0"/>
              <a:t>, </a:t>
            </a:r>
            <a:r>
              <a:rPr lang="en-GB" sz="2000" dirty="0" err="1"/>
              <a:t>mentre</a:t>
            </a:r>
            <a:r>
              <a:rPr lang="en-GB" sz="2000" dirty="0"/>
              <a:t> </a:t>
            </a:r>
            <a:r>
              <a:rPr lang="en-GB" sz="2000" dirty="0" err="1"/>
              <a:t>crea</a:t>
            </a:r>
            <a:r>
              <a:rPr lang="en-GB" sz="2000" dirty="0"/>
              <a:t> una </a:t>
            </a:r>
            <a:r>
              <a:rPr lang="en-GB" sz="2000" dirty="0" err="1"/>
              <a:t>solida</a:t>
            </a:r>
            <a:r>
              <a:rPr lang="en-GB" sz="2000" dirty="0"/>
              <a:t> </a:t>
            </a:r>
            <a:r>
              <a:rPr lang="en-GB" sz="2000" dirty="0" err="1"/>
              <a:t>struttura</a:t>
            </a:r>
            <a:r>
              <a:rPr lang="en-GB" sz="2000" dirty="0"/>
              <a:t>, </a:t>
            </a:r>
            <a:r>
              <a:rPr lang="en-GB" sz="2000" dirty="0" err="1"/>
              <a:t>provoca</a:t>
            </a:r>
            <a:r>
              <a:rPr lang="en-GB" sz="2000" dirty="0"/>
              <a:t> </a:t>
            </a:r>
            <a:r>
              <a:rPr lang="en-GB" sz="2000" dirty="0" err="1"/>
              <a:t>nella</a:t>
            </a:r>
            <a:r>
              <a:rPr lang="en-GB" sz="2000" dirty="0"/>
              <a:t> </a:t>
            </a:r>
            <a:r>
              <a:rPr lang="en-GB" sz="2000" dirty="0" err="1"/>
              <a:t>massa</a:t>
            </a:r>
            <a:r>
              <a:rPr lang="en-GB" sz="2000" dirty="0"/>
              <a:t> </a:t>
            </a:r>
            <a:r>
              <a:rPr lang="en-GB" sz="2000" dirty="0" err="1"/>
              <a:t>organizzata</a:t>
            </a:r>
            <a:r>
              <a:rPr lang="en-GB" sz="2000" dirty="0"/>
              <a:t> </a:t>
            </a:r>
            <a:r>
              <a:rPr lang="en-GB" sz="2000" dirty="0" err="1"/>
              <a:t>mutamenti</a:t>
            </a:r>
            <a:r>
              <a:rPr lang="en-GB" sz="2000" dirty="0"/>
              <a:t> </a:t>
            </a:r>
            <a:r>
              <a:rPr lang="en-GB" sz="2000" dirty="0" err="1"/>
              <a:t>notevoli</a:t>
            </a:r>
            <a:r>
              <a:rPr lang="en-GB" sz="2000" dirty="0"/>
              <a:t>, </a:t>
            </a:r>
            <a:r>
              <a:rPr lang="en-GB" sz="2000" dirty="0" err="1"/>
              <a:t>quali</a:t>
            </a:r>
            <a:r>
              <a:rPr lang="en-GB" sz="2000" dirty="0"/>
              <a:t> il </a:t>
            </a:r>
            <a:r>
              <a:rPr lang="en-GB" sz="2000" dirty="0" err="1"/>
              <a:t>totale</a:t>
            </a:r>
            <a:r>
              <a:rPr lang="en-GB" sz="2000" dirty="0"/>
              <a:t> </a:t>
            </a:r>
            <a:r>
              <a:rPr lang="en-GB" sz="2000" dirty="0" err="1"/>
              <a:t>capovolgimento</a:t>
            </a:r>
            <a:r>
              <a:rPr lang="en-GB" sz="2000" dirty="0"/>
              <a:t> del </a:t>
            </a:r>
            <a:r>
              <a:rPr lang="en-GB" sz="2000" dirty="0" err="1"/>
              <a:t>rapporto</a:t>
            </a:r>
            <a:r>
              <a:rPr lang="en-GB" sz="2000" dirty="0"/>
              <a:t> del </a:t>
            </a:r>
            <a:r>
              <a:rPr lang="en-GB" sz="2000" dirty="0" err="1"/>
              <a:t>dirigente</a:t>
            </a:r>
            <a:r>
              <a:rPr lang="en-GB" sz="2000" dirty="0"/>
              <a:t> con la </a:t>
            </a:r>
            <a:r>
              <a:rPr lang="en-GB" sz="2000" dirty="0" err="1"/>
              <a:t>massa</a:t>
            </a:r>
            <a:r>
              <a:rPr lang="en-GB" sz="2000" dirty="0"/>
              <a:t> e la </a:t>
            </a:r>
            <a:r>
              <a:rPr lang="en-GB" sz="2000" dirty="0" err="1"/>
              <a:t>divisione</a:t>
            </a:r>
            <a:r>
              <a:rPr lang="en-GB" sz="2000" dirty="0"/>
              <a:t> di </a:t>
            </a:r>
            <a:r>
              <a:rPr lang="en-GB" sz="2000" dirty="0" err="1"/>
              <a:t>ogni</a:t>
            </a:r>
            <a:r>
              <a:rPr lang="en-GB" sz="2000" dirty="0"/>
              <a:t> </a:t>
            </a:r>
            <a:r>
              <a:rPr lang="en-GB" sz="2000" dirty="0" err="1"/>
              <a:t>partito</a:t>
            </a:r>
            <a:r>
              <a:rPr lang="en-GB" sz="2000" dirty="0"/>
              <a:t> o </a:t>
            </a:r>
            <a:r>
              <a:rPr lang="en-GB" sz="2000" dirty="0" err="1"/>
              <a:t>sindacato</a:t>
            </a:r>
            <a:r>
              <a:rPr lang="en-GB" sz="2000" dirty="0"/>
              <a:t> in due </a:t>
            </a:r>
            <a:r>
              <a:rPr lang="en-GB" sz="2000" dirty="0" err="1"/>
              <a:t>partiti</a:t>
            </a:r>
            <a:r>
              <a:rPr lang="en-GB" sz="2000" dirty="0"/>
              <a:t>: una </a:t>
            </a:r>
            <a:r>
              <a:rPr lang="en-GB" sz="2000" dirty="0" err="1"/>
              <a:t>minoranza</a:t>
            </a:r>
            <a:r>
              <a:rPr lang="en-GB" sz="2000" dirty="0"/>
              <a:t> </a:t>
            </a:r>
            <a:r>
              <a:rPr lang="en-GB" sz="2000" dirty="0" err="1"/>
              <a:t>che</a:t>
            </a:r>
            <a:r>
              <a:rPr lang="en-GB" sz="2000" dirty="0"/>
              <a:t> ha il </a:t>
            </a:r>
            <a:r>
              <a:rPr lang="en-GB" sz="2000" dirty="0" err="1"/>
              <a:t>compito</a:t>
            </a:r>
            <a:r>
              <a:rPr lang="en-GB" sz="2000" dirty="0"/>
              <a:t> di </a:t>
            </a:r>
            <a:r>
              <a:rPr lang="en-GB" sz="2000" dirty="0" err="1"/>
              <a:t>dirigere</a:t>
            </a:r>
            <a:r>
              <a:rPr lang="en-GB" sz="2000" dirty="0"/>
              <a:t> ed una </a:t>
            </a:r>
            <a:r>
              <a:rPr lang="en-GB" sz="2000" dirty="0" err="1"/>
              <a:t>maggioranza</a:t>
            </a:r>
            <a:r>
              <a:rPr lang="en-GB" sz="2000" dirty="0"/>
              <a:t> </a:t>
            </a:r>
            <a:r>
              <a:rPr lang="en-GB" sz="2000" dirty="0" err="1"/>
              <a:t>diretta</a:t>
            </a:r>
            <a:r>
              <a:rPr lang="en-GB" sz="2000" dirty="0"/>
              <a:t> </a:t>
            </a:r>
            <a:r>
              <a:rPr lang="en-GB" sz="2000" dirty="0" err="1"/>
              <a:t>dalla</a:t>
            </a:r>
            <a:r>
              <a:rPr lang="en-GB" sz="2000" dirty="0"/>
              <a:t> prima [</a:t>
            </a:r>
            <a:r>
              <a:rPr lang="en-GB" sz="2000" dirty="0" err="1"/>
              <a:t>Michels</a:t>
            </a:r>
            <a:r>
              <a:rPr lang="en-GB" sz="2000" dirty="0"/>
              <a:t> 1911; trad. it. 1966, 56-57].</a:t>
            </a:r>
            <a:endParaRPr lang="it-IT" sz="2000" dirty="0"/>
          </a:p>
        </p:txBody>
      </p:sp>
      <p:sp>
        <p:nvSpPr>
          <p:cNvPr id="4" name="Slide Number Placeholder 3">
            <a:extLst>
              <a:ext uri="{FF2B5EF4-FFF2-40B4-BE49-F238E27FC236}">
                <a16:creationId xmlns:a16="http://schemas.microsoft.com/office/drawing/2014/main" id="{80BCBF48-9577-F640-B81D-6480E42108E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407045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761E-57E7-4340-B96E-9FCEF459577B}"/>
              </a:ext>
            </a:extLst>
          </p:cNvPr>
          <p:cNvSpPr>
            <a:spLocks noGrp="1"/>
          </p:cNvSpPr>
          <p:nvPr>
            <p:ph type="title"/>
          </p:nvPr>
        </p:nvSpPr>
        <p:spPr/>
        <p:txBody>
          <a:bodyPr/>
          <a:lstStyle/>
          <a:p>
            <a:r>
              <a:rPr lang="it-IT" dirty="0"/>
              <a:t>Elementi essenziali della legge di </a:t>
            </a:r>
            <a:r>
              <a:rPr lang="it-IT" dirty="0" err="1"/>
              <a:t>Michels</a:t>
            </a:r>
            <a:endParaRPr lang="it-IT" dirty="0"/>
          </a:p>
        </p:txBody>
      </p:sp>
      <p:pic>
        <p:nvPicPr>
          <p:cNvPr id="5" name="Picture 4">
            <a:extLst>
              <a:ext uri="{FF2B5EF4-FFF2-40B4-BE49-F238E27FC236}">
                <a16:creationId xmlns:a16="http://schemas.microsoft.com/office/drawing/2014/main" id="{C7223EC7-809B-C940-9B24-AFBE94B72EF4}"/>
              </a:ext>
            </a:extLst>
          </p:cNvPr>
          <p:cNvPicPr>
            <a:picLocks noChangeAspect="1"/>
          </p:cNvPicPr>
          <p:nvPr/>
        </p:nvPicPr>
        <p:blipFill>
          <a:blip r:embed="rId2"/>
          <a:stretch>
            <a:fillRect/>
          </a:stretch>
        </p:blipFill>
        <p:spPr>
          <a:xfrm>
            <a:off x="0" y="1418957"/>
            <a:ext cx="9144000" cy="2305586"/>
          </a:xfrm>
          <a:prstGeom prst="rect">
            <a:avLst/>
          </a:prstGeom>
        </p:spPr>
      </p:pic>
      <p:sp>
        <p:nvSpPr>
          <p:cNvPr id="3" name="Text Placeholder 2">
            <a:extLst>
              <a:ext uri="{FF2B5EF4-FFF2-40B4-BE49-F238E27FC236}">
                <a16:creationId xmlns:a16="http://schemas.microsoft.com/office/drawing/2014/main" id="{1EC0D6E7-036E-7440-A331-D12100DF3E28}"/>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59DF3198-033B-7241-86C2-510D0721F65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96512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D876-83E2-D147-B9D4-6DE014D17A4C}"/>
              </a:ext>
            </a:extLst>
          </p:cNvPr>
          <p:cNvSpPr>
            <a:spLocks noGrp="1"/>
          </p:cNvSpPr>
          <p:nvPr>
            <p:ph type="title"/>
          </p:nvPr>
        </p:nvSpPr>
        <p:spPr/>
        <p:txBody>
          <a:bodyPr/>
          <a:lstStyle/>
          <a:p>
            <a:r>
              <a:rPr lang="it-IT" dirty="0"/>
              <a:t>Pareto</a:t>
            </a:r>
          </a:p>
        </p:txBody>
      </p:sp>
      <p:sp>
        <p:nvSpPr>
          <p:cNvPr id="3" name="Text Placeholder 2">
            <a:extLst>
              <a:ext uri="{FF2B5EF4-FFF2-40B4-BE49-F238E27FC236}">
                <a16:creationId xmlns:a16="http://schemas.microsoft.com/office/drawing/2014/main" id="{4CFBAFD6-687D-3D42-B1A0-926B9B932C8D}"/>
              </a:ext>
            </a:extLst>
          </p:cNvPr>
          <p:cNvSpPr>
            <a:spLocks noGrp="1"/>
          </p:cNvSpPr>
          <p:nvPr>
            <p:ph type="body" idx="1"/>
          </p:nvPr>
        </p:nvSpPr>
        <p:spPr/>
        <p:txBody>
          <a:bodyPr/>
          <a:lstStyle/>
          <a:p>
            <a:pPr marL="76200" indent="0">
              <a:buNone/>
            </a:pPr>
            <a:r>
              <a:rPr lang="en-GB" sz="2000" dirty="0"/>
              <a:t>La </a:t>
            </a:r>
            <a:r>
              <a:rPr lang="en-GB" sz="2000" dirty="0" err="1"/>
              <a:t>differenza</a:t>
            </a:r>
            <a:r>
              <a:rPr lang="en-GB" sz="2000" dirty="0"/>
              <a:t> </a:t>
            </a:r>
            <a:r>
              <a:rPr lang="en-GB" sz="2000" dirty="0" err="1"/>
              <a:t>fondamentale</a:t>
            </a:r>
            <a:r>
              <a:rPr lang="en-GB" sz="2000" dirty="0"/>
              <a:t> </a:t>
            </a:r>
            <a:r>
              <a:rPr lang="en-GB" sz="2000" dirty="0" err="1"/>
              <a:t>che</a:t>
            </a:r>
            <a:r>
              <a:rPr lang="en-GB" sz="2000" dirty="0"/>
              <a:t> </a:t>
            </a:r>
            <a:r>
              <a:rPr lang="en-GB" sz="2000" dirty="0" err="1"/>
              <a:t>corre</a:t>
            </a:r>
            <a:r>
              <a:rPr lang="en-GB" sz="2000" dirty="0"/>
              <a:t> </a:t>
            </a:r>
            <a:r>
              <a:rPr lang="en-GB" sz="2000" dirty="0" err="1"/>
              <a:t>tra</a:t>
            </a:r>
            <a:r>
              <a:rPr lang="en-GB" sz="2000" dirty="0"/>
              <a:t> </a:t>
            </a:r>
            <a:r>
              <a:rPr lang="en-GB" sz="2000" dirty="0" err="1"/>
              <a:t>l’interpretazione</a:t>
            </a:r>
            <a:r>
              <a:rPr lang="en-GB" sz="2000" dirty="0"/>
              <a:t> di G. </a:t>
            </a:r>
            <a:r>
              <a:rPr lang="en-GB" sz="2000" dirty="0" err="1"/>
              <a:t>Mosca</a:t>
            </a:r>
            <a:r>
              <a:rPr lang="en-GB" sz="2000" dirty="0"/>
              <a:t> e R. </a:t>
            </a:r>
            <a:r>
              <a:rPr lang="en-GB" sz="2000" dirty="0" err="1"/>
              <a:t>Michels</a:t>
            </a:r>
            <a:r>
              <a:rPr lang="en-GB" sz="2000" dirty="0"/>
              <a:t>, da un </a:t>
            </a:r>
            <a:r>
              <a:rPr lang="en-GB" sz="2000" dirty="0" err="1"/>
              <a:t>lato</a:t>
            </a:r>
            <a:r>
              <a:rPr lang="en-GB" sz="2000" dirty="0"/>
              <a:t>, e </a:t>
            </a:r>
            <a:r>
              <a:rPr lang="en-GB" sz="2000" dirty="0" err="1"/>
              <a:t>quella</a:t>
            </a:r>
            <a:r>
              <a:rPr lang="en-GB" sz="2000" dirty="0"/>
              <a:t> di V. Pareto, </a:t>
            </a:r>
            <a:r>
              <a:rPr lang="en-GB" sz="2000" dirty="0" err="1"/>
              <a:t>dall’altro</a:t>
            </a:r>
            <a:r>
              <a:rPr lang="en-GB" sz="2000" dirty="0"/>
              <a:t>, </a:t>
            </a:r>
            <a:r>
              <a:rPr lang="en-GB" sz="2000" dirty="0" err="1"/>
              <a:t>consiste</a:t>
            </a:r>
            <a:r>
              <a:rPr lang="en-GB" sz="2000" dirty="0"/>
              <a:t> </a:t>
            </a:r>
            <a:r>
              <a:rPr lang="en-GB" sz="2000" dirty="0" err="1"/>
              <a:t>nel</a:t>
            </a:r>
            <a:r>
              <a:rPr lang="en-GB" sz="2000" dirty="0"/>
              <a:t> carattere </a:t>
            </a:r>
            <a:r>
              <a:rPr lang="en-GB" sz="2000" dirty="0" err="1"/>
              <a:t>più</a:t>
            </a:r>
            <a:r>
              <a:rPr lang="en-GB" sz="2000" dirty="0"/>
              <a:t> </a:t>
            </a:r>
            <a:r>
              <a:rPr lang="en-GB" sz="2000" dirty="0" err="1"/>
              <a:t>sociologico</a:t>
            </a:r>
            <a:r>
              <a:rPr lang="en-GB" sz="2000" dirty="0"/>
              <a:t> di </a:t>
            </a:r>
            <a:r>
              <a:rPr lang="en-GB" sz="2000" dirty="0" err="1"/>
              <a:t>questa</a:t>
            </a:r>
            <a:r>
              <a:rPr lang="en-GB" sz="2000" dirty="0"/>
              <a:t> ultima. </a:t>
            </a:r>
          </a:p>
          <a:p>
            <a:pPr marL="76200" indent="0">
              <a:buNone/>
            </a:pPr>
            <a:r>
              <a:rPr lang="en-GB" sz="2000" dirty="0"/>
              <a:t>Pareto </a:t>
            </a:r>
            <a:r>
              <a:rPr lang="en-GB" sz="2000" dirty="0" err="1"/>
              <a:t>definisce</a:t>
            </a:r>
            <a:r>
              <a:rPr lang="en-GB" sz="2000" dirty="0"/>
              <a:t> </a:t>
            </a:r>
            <a:r>
              <a:rPr lang="en-GB" sz="2000" dirty="0" err="1"/>
              <a:t>l’élite</a:t>
            </a:r>
            <a:r>
              <a:rPr lang="en-GB" sz="2000" dirty="0"/>
              <a:t> o la «</a:t>
            </a:r>
            <a:r>
              <a:rPr lang="en-GB" sz="2000" dirty="0" err="1"/>
              <a:t>classe</a:t>
            </a:r>
            <a:r>
              <a:rPr lang="en-GB" sz="2000" dirty="0"/>
              <a:t> </a:t>
            </a:r>
            <a:r>
              <a:rPr lang="en-GB" sz="2000" dirty="0" err="1"/>
              <a:t>eletta</a:t>
            </a:r>
            <a:r>
              <a:rPr lang="en-GB" sz="2000" dirty="0"/>
              <a:t>» la </a:t>
            </a:r>
            <a:r>
              <a:rPr lang="en-GB" sz="2000" dirty="0" err="1"/>
              <a:t>minoranza</a:t>
            </a:r>
            <a:r>
              <a:rPr lang="en-GB" sz="2000" dirty="0"/>
              <a:t> </a:t>
            </a:r>
            <a:r>
              <a:rPr lang="en-GB" sz="2000" dirty="0" err="1"/>
              <a:t>superiore</a:t>
            </a:r>
            <a:r>
              <a:rPr lang="en-GB" sz="2000" dirty="0"/>
              <a:t> e </a:t>
            </a:r>
            <a:r>
              <a:rPr lang="en-GB" sz="2000" dirty="0" err="1"/>
              <a:t>dominante</a:t>
            </a:r>
            <a:r>
              <a:rPr lang="en-GB" sz="2000" dirty="0"/>
              <a:t> di una </a:t>
            </a:r>
            <a:r>
              <a:rPr lang="en-GB" sz="2000" dirty="0" err="1"/>
              <a:t>società</a:t>
            </a:r>
            <a:r>
              <a:rPr lang="en-GB" sz="2000" dirty="0"/>
              <a:t>, </a:t>
            </a:r>
            <a:r>
              <a:rPr lang="en-GB" sz="2000" dirty="0" err="1"/>
              <a:t>attribuendole</a:t>
            </a:r>
            <a:r>
              <a:rPr lang="en-GB" sz="2000" dirty="0"/>
              <a:t> «</a:t>
            </a:r>
            <a:r>
              <a:rPr lang="en-GB" sz="2000" dirty="0" err="1"/>
              <a:t>capacità</a:t>
            </a:r>
            <a:r>
              <a:rPr lang="en-GB" sz="2000" dirty="0"/>
              <a:t>» </a:t>
            </a:r>
            <a:r>
              <a:rPr lang="en-GB" sz="2000" dirty="0" err="1"/>
              <a:t>specifiche</a:t>
            </a:r>
            <a:r>
              <a:rPr lang="en-GB" sz="2000" dirty="0"/>
              <a:t> </a:t>
            </a:r>
            <a:r>
              <a:rPr lang="en-GB" sz="2000" dirty="0" err="1"/>
              <a:t>nell’ambito</a:t>
            </a:r>
            <a:r>
              <a:rPr lang="en-GB" sz="2000" dirty="0"/>
              <a:t> </a:t>
            </a:r>
            <a:r>
              <a:rPr lang="en-GB" sz="2000" dirty="0" err="1"/>
              <a:t>delle</a:t>
            </a:r>
            <a:r>
              <a:rPr lang="en-GB" sz="2000" dirty="0"/>
              <a:t> </a:t>
            </a:r>
            <a:r>
              <a:rPr lang="en-GB" sz="2000" dirty="0" err="1"/>
              <a:t>attività</a:t>
            </a:r>
            <a:r>
              <a:rPr lang="en-GB" sz="2000" dirty="0"/>
              <a:t> </a:t>
            </a:r>
            <a:r>
              <a:rPr lang="en-GB" sz="2000" dirty="0" err="1"/>
              <a:t>sociali</a:t>
            </a:r>
            <a:r>
              <a:rPr lang="en-GB" sz="2000" dirty="0"/>
              <a:t> e </a:t>
            </a:r>
            <a:r>
              <a:rPr lang="en-GB" sz="2000" dirty="0" err="1"/>
              <a:t>tratti</a:t>
            </a:r>
            <a:r>
              <a:rPr lang="en-GB" sz="2000" dirty="0"/>
              <a:t> </a:t>
            </a:r>
            <a:r>
              <a:rPr lang="en-GB" sz="2000" dirty="0" err="1"/>
              <a:t>psicologici</a:t>
            </a:r>
            <a:r>
              <a:rPr lang="en-GB" sz="2000" dirty="0"/>
              <a:t> </a:t>
            </a:r>
            <a:r>
              <a:rPr lang="en-GB" sz="2000" dirty="0" err="1"/>
              <a:t>unici</a:t>
            </a:r>
            <a:r>
              <a:rPr lang="en-GB" sz="2000" dirty="0"/>
              <a:t>. </a:t>
            </a:r>
            <a:r>
              <a:rPr lang="en-GB" sz="2000" dirty="0" err="1"/>
              <a:t>Sono</a:t>
            </a:r>
            <a:r>
              <a:rPr lang="en-GB" sz="2000" dirty="0"/>
              <a:t> in </a:t>
            </a:r>
            <a:r>
              <a:rPr lang="en-GB" sz="2000" dirty="0" err="1"/>
              <a:t>definitiva</a:t>
            </a:r>
            <a:r>
              <a:rPr lang="en-GB" sz="2000" dirty="0"/>
              <a:t> </a:t>
            </a:r>
            <a:r>
              <a:rPr lang="en-GB" sz="2000" dirty="0" err="1"/>
              <a:t>questi</a:t>
            </a:r>
            <a:r>
              <a:rPr lang="en-GB" sz="2000" dirty="0"/>
              <a:t> </a:t>
            </a:r>
            <a:r>
              <a:rPr lang="en-GB" sz="2000" dirty="0" err="1"/>
              <a:t>fattori</a:t>
            </a:r>
            <a:r>
              <a:rPr lang="en-GB" sz="2000" dirty="0"/>
              <a:t> </a:t>
            </a:r>
            <a:r>
              <a:rPr lang="en-GB" sz="2000" dirty="0" err="1"/>
              <a:t>psicologici</a:t>
            </a:r>
            <a:r>
              <a:rPr lang="en-GB" sz="2000" dirty="0"/>
              <a:t> e le </a:t>
            </a:r>
            <a:r>
              <a:rPr lang="en-GB" sz="2000" dirty="0" err="1"/>
              <a:t>difformi</a:t>
            </a:r>
            <a:r>
              <a:rPr lang="en-GB" sz="2000" dirty="0"/>
              <a:t> </a:t>
            </a:r>
            <a:r>
              <a:rPr lang="en-GB" sz="2000" dirty="0" err="1"/>
              <a:t>capacità</a:t>
            </a:r>
            <a:r>
              <a:rPr lang="en-GB" sz="2000" dirty="0"/>
              <a:t> </a:t>
            </a:r>
            <a:r>
              <a:rPr lang="en-GB" sz="2000" dirty="0" err="1"/>
              <a:t>soggettive</a:t>
            </a:r>
            <a:r>
              <a:rPr lang="en-GB" sz="2000" dirty="0"/>
              <a:t> </a:t>
            </a:r>
            <a:r>
              <a:rPr lang="en-GB" sz="2000" dirty="0" err="1"/>
              <a:t>che</a:t>
            </a:r>
            <a:r>
              <a:rPr lang="en-GB" sz="2000" dirty="0"/>
              <a:t> </a:t>
            </a:r>
            <a:r>
              <a:rPr lang="en-GB" sz="2000" dirty="0" err="1"/>
              <a:t>spiegherebbero</a:t>
            </a:r>
            <a:r>
              <a:rPr lang="en-GB" sz="2000" dirty="0"/>
              <a:t>, secondo Pareto, la </a:t>
            </a:r>
            <a:r>
              <a:rPr lang="en-GB" sz="2000" dirty="0" err="1"/>
              <a:t>distinzione</a:t>
            </a:r>
            <a:r>
              <a:rPr lang="en-GB" sz="2000" dirty="0"/>
              <a:t> </a:t>
            </a:r>
            <a:r>
              <a:rPr lang="en-GB" sz="2000" dirty="0" err="1"/>
              <a:t>tra</a:t>
            </a:r>
            <a:r>
              <a:rPr lang="en-GB" sz="2000" dirty="0"/>
              <a:t> élite e </a:t>
            </a:r>
            <a:r>
              <a:rPr lang="en-GB" sz="2000" dirty="0" err="1"/>
              <a:t>massa</a:t>
            </a:r>
            <a:r>
              <a:rPr lang="en-GB" sz="2000" dirty="0"/>
              <a:t>, la </a:t>
            </a:r>
            <a:r>
              <a:rPr lang="en-GB" sz="2000" dirty="0" err="1"/>
              <a:t>composizione</a:t>
            </a:r>
            <a:r>
              <a:rPr lang="en-GB" sz="2000" dirty="0"/>
              <a:t> di </a:t>
            </a:r>
            <a:r>
              <a:rPr lang="en-GB" sz="2000" dirty="0" err="1"/>
              <a:t>questi</a:t>
            </a:r>
            <a:r>
              <a:rPr lang="en-GB" sz="2000" dirty="0"/>
              <a:t> due strati </a:t>
            </a:r>
            <a:r>
              <a:rPr lang="en-GB" sz="2000" dirty="0" err="1"/>
              <a:t>sociali</a:t>
            </a:r>
            <a:r>
              <a:rPr lang="en-GB" sz="2000" dirty="0"/>
              <a:t> e la «</a:t>
            </a:r>
            <a:r>
              <a:rPr lang="en-GB" sz="2000" dirty="0" err="1"/>
              <a:t>circolazione</a:t>
            </a:r>
            <a:r>
              <a:rPr lang="en-GB" sz="2000" dirty="0"/>
              <a:t> </a:t>
            </a:r>
            <a:r>
              <a:rPr lang="en-GB" sz="2000" dirty="0" err="1"/>
              <a:t>delle</a:t>
            </a:r>
            <a:r>
              <a:rPr lang="en-GB" sz="2000" dirty="0"/>
              <a:t> élite», vale a dire il </a:t>
            </a:r>
            <a:r>
              <a:rPr lang="en-GB" sz="2000" dirty="0" err="1"/>
              <a:t>mutamento</a:t>
            </a:r>
            <a:r>
              <a:rPr lang="en-GB" sz="2000" dirty="0"/>
              <a:t> </a:t>
            </a:r>
            <a:r>
              <a:rPr lang="en-GB" sz="2000" dirty="0" err="1"/>
              <a:t>ciclico</a:t>
            </a:r>
            <a:r>
              <a:rPr lang="en-GB" sz="2000" dirty="0"/>
              <a:t> </a:t>
            </a:r>
            <a:r>
              <a:rPr lang="en-GB" sz="2000" dirty="0" err="1"/>
              <a:t>nella</a:t>
            </a:r>
            <a:r>
              <a:rPr lang="en-GB" sz="2000" dirty="0"/>
              <a:t> </a:t>
            </a:r>
            <a:r>
              <a:rPr lang="en-GB" sz="2000" dirty="0" err="1"/>
              <a:t>composizione</a:t>
            </a:r>
            <a:r>
              <a:rPr lang="en-GB" sz="2000" dirty="0"/>
              <a:t> </a:t>
            </a:r>
            <a:r>
              <a:rPr lang="en-GB" sz="2000" dirty="0" err="1"/>
              <a:t>dello</a:t>
            </a:r>
            <a:r>
              <a:rPr lang="en-GB" sz="2000" dirty="0"/>
              <a:t> </a:t>
            </a:r>
            <a:r>
              <a:rPr lang="en-GB" sz="2000" dirty="0" err="1"/>
              <a:t>strato</a:t>
            </a:r>
            <a:r>
              <a:rPr lang="en-GB" sz="2000" dirty="0"/>
              <a:t> </a:t>
            </a:r>
            <a:r>
              <a:rPr lang="en-GB" sz="2000" dirty="0" err="1"/>
              <a:t>elitario</a:t>
            </a:r>
            <a:r>
              <a:rPr lang="en-GB" sz="2000" dirty="0"/>
              <a:t> di </a:t>
            </a:r>
            <a:r>
              <a:rPr lang="en-GB" sz="2000" dirty="0" err="1"/>
              <a:t>ogni</a:t>
            </a:r>
            <a:r>
              <a:rPr lang="en-GB" sz="2000" dirty="0"/>
              <a:t> </a:t>
            </a:r>
            <a:r>
              <a:rPr lang="en-GB" sz="2000" dirty="0" err="1"/>
              <a:t>sistema</a:t>
            </a:r>
            <a:r>
              <a:rPr lang="en-GB" sz="2000" dirty="0"/>
              <a:t> </a:t>
            </a:r>
            <a:r>
              <a:rPr lang="en-GB" sz="2000" dirty="0" err="1"/>
              <a:t>sociale</a:t>
            </a:r>
            <a:r>
              <a:rPr lang="en-GB" sz="2000" dirty="0"/>
              <a:t>.</a:t>
            </a:r>
          </a:p>
          <a:p>
            <a:endParaRPr lang="it-IT" dirty="0"/>
          </a:p>
        </p:txBody>
      </p:sp>
      <p:sp>
        <p:nvSpPr>
          <p:cNvPr id="4" name="Slide Number Placeholder 3">
            <a:extLst>
              <a:ext uri="{FF2B5EF4-FFF2-40B4-BE49-F238E27FC236}">
                <a16:creationId xmlns:a16="http://schemas.microsoft.com/office/drawing/2014/main" id="{D865BEBE-8CED-9A4A-99F1-B2CFCE0EC80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5049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2F88-4548-A142-A146-B4021D858F29}"/>
              </a:ext>
            </a:extLst>
          </p:cNvPr>
          <p:cNvSpPr>
            <a:spLocks noGrp="1"/>
          </p:cNvSpPr>
          <p:nvPr>
            <p:ph type="title"/>
          </p:nvPr>
        </p:nvSpPr>
        <p:spPr/>
        <p:txBody>
          <a:bodyPr/>
          <a:lstStyle/>
          <a:p>
            <a:r>
              <a:rPr lang="it-IT" dirty="0" err="1"/>
              <a:t>Mills</a:t>
            </a:r>
            <a:endParaRPr lang="it-IT" dirty="0"/>
          </a:p>
        </p:txBody>
      </p:sp>
      <p:sp>
        <p:nvSpPr>
          <p:cNvPr id="3" name="Text Placeholder 2">
            <a:extLst>
              <a:ext uri="{FF2B5EF4-FFF2-40B4-BE49-F238E27FC236}">
                <a16:creationId xmlns:a16="http://schemas.microsoft.com/office/drawing/2014/main" id="{7140C615-2D9F-F643-A771-FD144CB356E2}"/>
              </a:ext>
            </a:extLst>
          </p:cNvPr>
          <p:cNvSpPr>
            <a:spLocks noGrp="1"/>
          </p:cNvSpPr>
          <p:nvPr>
            <p:ph type="body" idx="1"/>
          </p:nvPr>
        </p:nvSpPr>
        <p:spPr/>
        <p:txBody>
          <a:bodyPr/>
          <a:lstStyle/>
          <a:p>
            <a:r>
              <a:rPr lang="it-IT" sz="2000" dirty="0" err="1"/>
              <a:t>Mills</a:t>
            </a:r>
            <a:r>
              <a:rPr lang="it-IT" sz="2000" dirty="0"/>
              <a:t> (1956) critica l’approccio di Tocqueville e sostiene </a:t>
            </a:r>
            <a:r>
              <a:rPr lang="en-GB" sz="2000" dirty="0" err="1"/>
              <a:t>che</a:t>
            </a:r>
            <a:r>
              <a:rPr lang="en-GB" sz="2000" dirty="0"/>
              <a:t> la </a:t>
            </a:r>
            <a:r>
              <a:rPr lang="en-GB" sz="2000" dirty="0" err="1"/>
              <a:t>società</a:t>
            </a:r>
            <a:r>
              <a:rPr lang="en-GB" sz="2000" dirty="0"/>
              <a:t> americana </a:t>
            </a:r>
            <a:r>
              <a:rPr lang="en-GB" sz="2000" dirty="0" err="1"/>
              <a:t>sia</a:t>
            </a:r>
            <a:r>
              <a:rPr lang="en-GB" sz="2000" dirty="0"/>
              <a:t> </a:t>
            </a:r>
            <a:r>
              <a:rPr lang="en-GB" sz="2000" dirty="0" err="1"/>
              <a:t>dominata</a:t>
            </a:r>
            <a:r>
              <a:rPr lang="en-GB" sz="2000" dirty="0"/>
              <a:t> da una «élite del </a:t>
            </a:r>
            <a:r>
              <a:rPr lang="en-GB" sz="2000" dirty="0" err="1"/>
              <a:t>potere</a:t>
            </a:r>
            <a:r>
              <a:rPr lang="en-GB" sz="2000" dirty="0"/>
              <a:t>», al </a:t>
            </a:r>
            <a:r>
              <a:rPr lang="en-GB" sz="2000" dirty="0" err="1"/>
              <a:t>suo</a:t>
            </a:r>
            <a:r>
              <a:rPr lang="en-GB" sz="2000" dirty="0"/>
              <a:t> </a:t>
            </a:r>
            <a:r>
              <a:rPr lang="en-GB" sz="2000" dirty="0" err="1"/>
              <a:t>interno</a:t>
            </a:r>
            <a:r>
              <a:rPr lang="en-GB" sz="2000" dirty="0"/>
              <a:t> </a:t>
            </a:r>
            <a:r>
              <a:rPr lang="en-GB" sz="2000" dirty="0" err="1"/>
              <a:t>articolata</a:t>
            </a:r>
            <a:r>
              <a:rPr lang="en-GB" sz="2000" dirty="0"/>
              <a:t> in </a:t>
            </a:r>
            <a:r>
              <a:rPr lang="en-GB" sz="2000" dirty="0" err="1"/>
              <a:t>un’élite</a:t>
            </a:r>
            <a:r>
              <a:rPr lang="en-GB" sz="2000" dirty="0"/>
              <a:t> </a:t>
            </a:r>
            <a:r>
              <a:rPr lang="en-GB" sz="2000" dirty="0" err="1"/>
              <a:t>economica</a:t>
            </a:r>
            <a:r>
              <a:rPr lang="en-GB" sz="2000" dirty="0"/>
              <a:t> (</a:t>
            </a:r>
            <a:r>
              <a:rPr lang="en-GB" sz="2000" dirty="0" err="1"/>
              <a:t>composta</a:t>
            </a:r>
            <a:r>
              <a:rPr lang="en-GB" sz="2000" dirty="0"/>
              <a:t> </a:t>
            </a:r>
            <a:r>
              <a:rPr lang="en-GB" sz="2000" dirty="0" err="1"/>
              <a:t>dai</a:t>
            </a:r>
            <a:r>
              <a:rPr lang="en-GB" sz="2000" dirty="0"/>
              <a:t> </a:t>
            </a:r>
            <a:r>
              <a:rPr lang="en-GB" sz="2000" dirty="0" err="1"/>
              <a:t>grandi</a:t>
            </a:r>
            <a:r>
              <a:rPr lang="en-GB" sz="2000" dirty="0"/>
              <a:t> </a:t>
            </a:r>
            <a:r>
              <a:rPr lang="en-GB" sz="2000" dirty="0" err="1"/>
              <a:t>capitalisti</a:t>
            </a:r>
            <a:r>
              <a:rPr lang="en-GB" sz="2000" dirty="0"/>
              <a:t> e </a:t>
            </a:r>
            <a:r>
              <a:rPr lang="en-GB" sz="2000" dirty="0" err="1"/>
              <a:t>finanzieri</a:t>
            </a:r>
            <a:r>
              <a:rPr lang="en-GB" sz="2000" dirty="0"/>
              <a:t>), </a:t>
            </a:r>
            <a:r>
              <a:rPr lang="en-GB" sz="2000" dirty="0" err="1"/>
              <a:t>un’élite</a:t>
            </a:r>
            <a:r>
              <a:rPr lang="en-GB" sz="2000" dirty="0"/>
              <a:t> </a:t>
            </a:r>
            <a:r>
              <a:rPr lang="en-GB" sz="2000" dirty="0" err="1"/>
              <a:t>militare</a:t>
            </a:r>
            <a:r>
              <a:rPr lang="en-GB" sz="2000" dirty="0"/>
              <a:t> (</a:t>
            </a:r>
            <a:r>
              <a:rPr lang="en-GB" sz="2000" dirty="0" err="1"/>
              <a:t>della</a:t>
            </a:r>
            <a:r>
              <a:rPr lang="en-GB" sz="2000" dirty="0"/>
              <a:t> quale </a:t>
            </a:r>
            <a:r>
              <a:rPr lang="en-GB" sz="2000" dirty="0" err="1"/>
              <a:t>fanno</a:t>
            </a:r>
            <a:r>
              <a:rPr lang="en-GB" sz="2000" dirty="0"/>
              <a:t> </a:t>
            </a:r>
            <a:r>
              <a:rPr lang="en-GB" sz="2000" dirty="0" err="1"/>
              <a:t>parte</a:t>
            </a:r>
            <a:r>
              <a:rPr lang="en-GB" sz="2000" dirty="0"/>
              <a:t> </a:t>
            </a:r>
            <a:r>
              <a:rPr lang="en-GB" sz="2000" dirty="0" err="1"/>
              <a:t>i</a:t>
            </a:r>
            <a:r>
              <a:rPr lang="en-GB" sz="2000" dirty="0"/>
              <a:t> </a:t>
            </a:r>
            <a:r>
              <a:rPr lang="en-GB" sz="2000" dirty="0" err="1"/>
              <a:t>vertici</a:t>
            </a:r>
            <a:r>
              <a:rPr lang="en-GB" sz="2000" dirty="0"/>
              <a:t> </a:t>
            </a:r>
            <a:r>
              <a:rPr lang="en-GB" sz="2000" dirty="0" err="1"/>
              <a:t>dell’esercito</a:t>
            </a:r>
            <a:r>
              <a:rPr lang="en-GB" sz="2000" dirty="0"/>
              <a:t> e del </a:t>
            </a:r>
            <a:r>
              <a:rPr lang="en-GB" sz="2000" dirty="0" err="1"/>
              <a:t>Pentagono</a:t>
            </a:r>
            <a:r>
              <a:rPr lang="en-GB" sz="2000" dirty="0"/>
              <a:t>) e una élite </a:t>
            </a:r>
            <a:r>
              <a:rPr lang="en-GB" sz="2000" dirty="0" err="1"/>
              <a:t>politica</a:t>
            </a:r>
            <a:r>
              <a:rPr lang="en-GB" sz="2000" dirty="0"/>
              <a:t> (</a:t>
            </a:r>
            <a:r>
              <a:rPr lang="en-GB" sz="2000" dirty="0" err="1"/>
              <a:t>composta</a:t>
            </a:r>
            <a:r>
              <a:rPr lang="en-GB" sz="2000" dirty="0"/>
              <a:t> </a:t>
            </a:r>
            <a:r>
              <a:rPr lang="en-GB" sz="2000" dirty="0" err="1"/>
              <a:t>dalla</a:t>
            </a:r>
            <a:r>
              <a:rPr lang="en-GB" sz="2000" dirty="0"/>
              <a:t> </a:t>
            </a:r>
            <a:r>
              <a:rPr lang="en-GB" sz="2000" dirty="0" err="1"/>
              <a:t>Presidenza</a:t>
            </a:r>
            <a:r>
              <a:rPr lang="en-GB" sz="2000" dirty="0"/>
              <a:t> </a:t>
            </a:r>
            <a:r>
              <a:rPr lang="en-GB" sz="2000" dirty="0" err="1"/>
              <a:t>degli</a:t>
            </a:r>
            <a:r>
              <a:rPr lang="en-GB" sz="2000" dirty="0"/>
              <a:t> </a:t>
            </a:r>
            <a:r>
              <a:rPr lang="en-GB" sz="2000" dirty="0" err="1"/>
              <a:t>Stati</a:t>
            </a:r>
            <a:r>
              <a:rPr lang="en-GB" sz="2000" dirty="0"/>
              <a:t> </a:t>
            </a:r>
            <a:r>
              <a:rPr lang="en-GB" sz="2000" dirty="0" err="1"/>
              <a:t>Uniti</a:t>
            </a:r>
            <a:r>
              <a:rPr lang="en-GB" sz="2000" dirty="0"/>
              <a:t>, dal </a:t>
            </a:r>
            <a:r>
              <a:rPr lang="en-GB" sz="2000" dirty="0" err="1"/>
              <a:t>suo</a:t>
            </a:r>
            <a:r>
              <a:rPr lang="en-GB" sz="2000" dirty="0"/>
              <a:t> </a:t>
            </a:r>
            <a:r>
              <a:rPr lang="en-GB" sz="2000" dirty="0" err="1"/>
              <a:t>Gabinetto</a:t>
            </a:r>
            <a:r>
              <a:rPr lang="en-GB" sz="2000" dirty="0"/>
              <a:t>, </a:t>
            </a:r>
            <a:r>
              <a:rPr lang="en-GB" sz="2000" dirty="0" err="1"/>
              <a:t>dai</a:t>
            </a:r>
            <a:r>
              <a:rPr lang="en-GB" sz="2000" dirty="0"/>
              <a:t> </a:t>
            </a:r>
            <a:r>
              <a:rPr lang="en-GB" sz="2000" dirty="0" err="1"/>
              <a:t>Senatori</a:t>
            </a:r>
            <a:r>
              <a:rPr lang="en-GB" sz="2000" dirty="0"/>
              <a:t> e </a:t>
            </a:r>
            <a:r>
              <a:rPr lang="en-GB" sz="2000" dirty="0" err="1"/>
              <a:t>Congressisti</a:t>
            </a:r>
            <a:r>
              <a:rPr lang="en-GB" sz="2000" dirty="0"/>
              <a:t>, </a:t>
            </a:r>
            <a:r>
              <a:rPr lang="en-GB" sz="2000" dirty="0" err="1"/>
              <a:t>dai</a:t>
            </a:r>
            <a:r>
              <a:rPr lang="en-GB" sz="2000" dirty="0"/>
              <a:t> </a:t>
            </a:r>
            <a:r>
              <a:rPr lang="en-GB" sz="2000" dirty="0" err="1"/>
              <a:t>funzionari</a:t>
            </a:r>
            <a:r>
              <a:rPr lang="en-GB" sz="2000" dirty="0"/>
              <a:t> di </a:t>
            </a:r>
            <a:r>
              <a:rPr lang="en-GB" sz="2000" dirty="0" err="1"/>
              <a:t>più</a:t>
            </a:r>
            <a:r>
              <a:rPr lang="en-GB" sz="2000" dirty="0"/>
              <a:t> alto </a:t>
            </a:r>
            <a:r>
              <a:rPr lang="en-GB" sz="2000" dirty="0" err="1"/>
              <a:t>rango</a:t>
            </a:r>
            <a:r>
              <a:rPr lang="en-GB" sz="2000" dirty="0"/>
              <a:t>). </a:t>
            </a:r>
          </a:p>
          <a:p>
            <a:r>
              <a:rPr lang="en-GB" sz="2000" dirty="0" err="1"/>
              <a:t>Queste</a:t>
            </a:r>
            <a:r>
              <a:rPr lang="en-GB" sz="2000" dirty="0"/>
              <a:t> </a:t>
            </a:r>
            <a:r>
              <a:rPr lang="en-GB" sz="2000" dirty="0" err="1"/>
              <a:t>tre</a:t>
            </a:r>
            <a:r>
              <a:rPr lang="en-GB" sz="2000" dirty="0"/>
              <a:t> élite </a:t>
            </a:r>
            <a:r>
              <a:rPr lang="en-GB" sz="2000" dirty="0" err="1"/>
              <a:t>sono</a:t>
            </a:r>
            <a:r>
              <a:rPr lang="en-GB" sz="2000" dirty="0"/>
              <a:t> </a:t>
            </a:r>
            <a:r>
              <a:rPr lang="en-GB" sz="2000" dirty="0" err="1"/>
              <a:t>distinte</a:t>
            </a:r>
            <a:r>
              <a:rPr lang="en-GB" sz="2000" dirty="0"/>
              <a:t> </a:t>
            </a:r>
            <a:r>
              <a:rPr lang="en-GB" sz="2000" dirty="0" err="1"/>
              <a:t>analiticamente</a:t>
            </a:r>
            <a:r>
              <a:rPr lang="en-GB" sz="2000" dirty="0"/>
              <a:t>, ma le </a:t>
            </a:r>
            <a:r>
              <a:rPr lang="en-GB" sz="2000" dirty="0" err="1"/>
              <a:t>loro</a:t>
            </a:r>
            <a:r>
              <a:rPr lang="en-GB" sz="2000" dirty="0"/>
              <a:t> </a:t>
            </a:r>
            <a:r>
              <a:rPr lang="en-GB" sz="2000" dirty="0" err="1"/>
              <a:t>sfere</a:t>
            </a:r>
            <a:r>
              <a:rPr lang="en-GB" sz="2000" dirty="0"/>
              <a:t> </a:t>
            </a:r>
            <a:r>
              <a:rPr lang="en-GB" sz="2000" dirty="0" err="1"/>
              <a:t>d’interesse</a:t>
            </a:r>
            <a:r>
              <a:rPr lang="en-GB" sz="2000" dirty="0"/>
              <a:t> </a:t>
            </a:r>
            <a:r>
              <a:rPr lang="en-GB" sz="2000" dirty="0" err="1"/>
              <a:t>coincidono</a:t>
            </a:r>
            <a:r>
              <a:rPr lang="en-GB" sz="2000" dirty="0"/>
              <a:t> e </a:t>
            </a:r>
            <a:r>
              <a:rPr lang="en-GB" sz="2000" dirty="0" err="1"/>
              <a:t>si</a:t>
            </a:r>
            <a:r>
              <a:rPr lang="en-GB" sz="2000" dirty="0"/>
              <a:t> </a:t>
            </a:r>
            <a:r>
              <a:rPr lang="en-GB" sz="2000" dirty="0" err="1"/>
              <a:t>sovrappongono</a:t>
            </a:r>
            <a:r>
              <a:rPr lang="en-GB" sz="2000" dirty="0"/>
              <a:t> in </a:t>
            </a:r>
            <a:r>
              <a:rPr lang="en-GB" sz="2000" dirty="0" err="1"/>
              <a:t>molti</a:t>
            </a:r>
            <a:r>
              <a:rPr lang="en-GB" sz="2000" dirty="0"/>
              <a:t> </a:t>
            </a:r>
            <a:r>
              <a:rPr lang="en-GB" sz="2000" dirty="0" err="1"/>
              <a:t>ambiti</a:t>
            </a:r>
            <a:r>
              <a:rPr lang="en-GB" sz="2000" dirty="0"/>
              <a:t>, </a:t>
            </a:r>
            <a:r>
              <a:rPr lang="en-GB" sz="2000" dirty="0" err="1"/>
              <a:t>inoltre</a:t>
            </a:r>
            <a:r>
              <a:rPr lang="en-GB" sz="2000" dirty="0"/>
              <a:t> </a:t>
            </a:r>
            <a:r>
              <a:rPr lang="en-GB" sz="2000" dirty="0" err="1"/>
              <a:t>i</a:t>
            </a:r>
            <a:r>
              <a:rPr lang="en-GB" sz="2000" dirty="0"/>
              <a:t> </a:t>
            </a:r>
            <a:r>
              <a:rPr lang="en-GB" sz="2000" dirty="0" err="1"/>
              <a:t>loro</a:t>
            </a:r>
            <a:r>
              <a:rPr lang="en-GB" sz="2000" dirty="0"/>
              <a:t> </a:t>
            </a:r>
            <a:r>
              <a:rPr lang="en-GB" sz="2000" dirty="0" err="1"/>
              <a:t>componenti</a:t>
            </a:r>
            <a:r>
              <a:rPr lang="en-GB" sz="2000" dirty="0"/>
              <a:t> </a:t>
            </a:r>
            <a:r>
              <a:rPr lang="en-GB" sz="2000" dirty="0" err="1"/>
              <a:t>sono</a:t>
            </a:r>
            <a:r>
              <a:rPr lang="en-GB" sz="2000" dirty="0"/>
              <a:t> </a:t>
            </a:r>
            <a:r>
              <a:rPr lang="en-GB" sz="2000" dirty="0" err="1"/>
              <a:t>legati</a:t>
            </a:r>
            <a:r>
              <a:rPr lang="en-GB" sz="2000" dirty="0"/>
              <a:t> </a:t>
            </a:r>
            <a:r>
              <a:rPr lang="en-GB" sz="2000" dirty="0" err="1"/>
              <a:t>talvolta</a:t>
            </a:r>
            <a:r>
              <a:rPr lang="en-GB" sz="2000" dirty="0"/>
              <a:t> da </a:t>
            </a:r>
            <a:r>
              <a:rPr lang="en-GB" sz="2000" dirty="0" err="1"/>
              <a:t>vincoli</a:t>
            </a:r>
            <a:r>
              <a:rPr lang="en-GB" sz="2000" dirty="0"/>
              <a:t> di parentela, di clan e di </a:t>
            </a:r>
            <a:r>
              <a:rPr lang="en-GB" sz="2000" dirty="0" err="1"/>
              <a:t>amicizia</a:t>
            </a:r>
            <a:r>
              <a:rPr lang="en-GB" sz="2000" dirty="0"/>
              <a:t> </a:t>
            </a:r>
            <a:r>
              <a:rPr lang="en-GB" sz="2000" dirty="0" err="1"/>
              <a:t>che</a:t>
            </a:r>
            <a:r>
              <a:rPr lang="en-GB" sz="2000" dirty="0"/>
              <a:t> </a:t>
            </a:r>
            <a:r>
              <a:rPr lang="en-GB" sz="2000" dirty="0" err="1"/>
              <a:t>rafforzano</a:t>
            </a:r>
            <a:r>
              <a:rPr lang="en-GB" sz="2000" dirty="0"/>
              <a:t> la </a:t>
            </a:r>
            <a:r>
              <a:rPr lang="en-GB" sz="2000" dirty="0" err="1"/>
              <a:t>loro</a:t>
            </a:r>
            <a:r>
              <a:rPr lang="en-GB" sz="2000" dirty="0"/>
              <a:t> </a:t>
            </a:r>
            <a:r>
              <a:rPr lang="en-GB" sz="2000" dirty="0" err="1"/>
              <a:t>solidarietà</a:t>
            </a:r>
            <a:r>
              <a:rPr lang="en-GB" sz="2000" dirty="0"/>
              <a:t> e la </a:t>
            </a:r>
            <a:r>
              <a:rPr lang="en-GB" sz="2000" dirty="0" err="1"/>
              <a:t>loro</a:t>
            </a:r>
            <a:r>
              <a:rPr lang="en-GB" sz="2000" dirty="0"/>
              <a:t> </a:t>
            </a:r>
            <a:r>
              <a:rPr lang="en-GB" sz="2000" dirty="0" err="1"/>
              <a:t>unità</a:t>
            </a:r>
            <a:r>
              <a:rPr lang="en-GB" sz="2000" dirty="0"/>
              <a:t> </a:t>
            </a:r>
            <a:r>
              <a:rPr lang="en-GB" sz="2000" dirty="0" err="1"/>
              <a:t>d’intenti</a:t>
            </a:r>
            <a:r>
              <a:rPr lang="en-GB" sz="2000" dirty="0"/>
              <a:t>.</a:t>
            </a:r>
          </a:p>
          <a:p>
            <a:endParaRPr lang="it-IT" dirty="0"/>
          </a:p>
        </p:txBody>
      </p:sp>
      <p:sp>
        <p:nvSpPr>
          <p:cNvPr id="4" name="Slide Number Placeholder 3">
            <a:extLst>
              <a:ext uri="{FF2B5EF4-FFF2-40B4-BE49-F238E27FC236}">
                <a16:creationId xmlns:a16="http://schemas.microsoft.com/office/drawing/2014/main" id="{5E316011-DDB8-B440-A188-06E56D09B38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181405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330F-BC80-6E4F-895B-58D638005315}"/>
              </a:ext>
            </a:extLst>
          </p:cNvPr>
          <p:cNvSpPr>
            <a:spLocks noGrp="1"/>
          </p:cNvSpPr>
          <p:nvPr>
            <p:ph type="title"/>
          </p:nvPr>
        </p:nvSpPr>
        <p:spPr/>
        <p:txBody>
          <a:bodyPr/>
          <a:lstStyle/>
          <a:p>
            <a:r>
              <a:rPr lang="it-IT" dirty="0"/>
              <a:t>Parsons</a:t>
            </a:r>
          </a:p>
        </p:txBody>
      </p:sp>
      <p:sp>
        <p:nvSpPr>
          <p:cNvPr id="3" name="Text Placeholder 2">
            <a:extLst>
              <a:ext uri="{FF2B5EF4-FFF2-40B4-BE49-F238E27FC236}">
                <a16:creationId xmlns:a16="http://schemas.microsoft.com/office/drawing/2014/main" id="{24DF6411-4521-A649-A770-60368BB303B3}"/>
              </a:ext>
            </a:extLst>
          </p:cNvPr>
          <p:cNvSpPr>
            <a:spLocks noGrp="1"/>
          </p:cNvSpPr>
          <p:nvPr>
            <p:ph type="body" idx="1"/>
          </p:nvPr>
        </p:nvSpPr>
        <p:spPr/>
        <p:txBody>
          <a:bodyPr/>
          <a:lstStyle/>
          <a:p>
            <a:r>
              <a:rPr lang="it-IT" dirty="0"/>
              <a:t>Parsons contesta le posizioni di </a:t>
            </a:r>
            <a:r>
              <a:rPr lang="it-IT" dirty="0" err="1"/>
              <a:t>Mills</a:t>
            </a:r>
            <a:r>
              <a:rPr lang="it-IT" dirty="0"/>
              <a:t> e sostiene che il potere sia alla base delle relazioni entro il sottosistema politico e viene impiegato dagli attori per ottenere obiettivi. Il potere quindi circola nel sottosistema politico,</a:t>
            </a:r>
            <a:r>
              <a:rPr lang="en-GB" dirty="0"/>
              <a:t> </a:t>
            </a:r>
            <a:r>
              <a:rPr lang="it-IT" dirty="0"/>
              <a:t>e non è possibile sostenere che esso sia cumulato esclusivamente nella mani di pochi (come invece fanno gli elitisti).</a:t>
            </a:r>
          </a:p>
          <a:p>
            <a:r>
              <a:rPr lang="it-IT" dirty="0"/>
              <a:t>Per Parsons il potere nel sottosistema politico è l’equivalente del denaro nel sottosistema economico. Circola e viene «scambiato».</a:t>
            </a:r>
          </a:p>
          <a:p>
            <a:endParaRPr lang="it-IT" dirty="0"/>
          </a:p>
          <a:p>
            <a:endParaRPr lang="en-GB" dirty="0"/>
          </a:p>
          <a:p>
            <a:endParaRPr lang="it-IT" dirty="0"/>
          </a:p>
        </p:txBody>
      </p:sp>
      <p:sp>
        <p:nvSpPr>
          <p:cNvPr id="4" name="Slide Number Placeholder 3">
            <a:extLst>
              <a:ext uri="{FF2B5EF4-FFF2-40B4-BE49-F238E27FC236}">
                <a16:creationId xmlns:a16="http://schemas.microsoft.com/office/drawing/2014/main" id="{0D3DE17C-5AB9-2340-B7C8-7D3D65FDEC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227270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F7E2-EE08-EF46-95C4-871AB91B406E}"/>
              </a:ext>
            </a:extLst>
          </p:cNvPr>
          <p:cNvSpPr>
            <a:spLocks noGrp="1"/>
          </p:cNvSpPr>
          <p:nvPr>
            <p:ph type="title"/>
          </p:nvPr>
        </p:nvSpPr>
        <p:spPr/>
        <p:txBody>
          <a:bodyPr/>
          <a:lstStyle/>
          <a:p>
            <a:r>
              <a:rPr lang="it-IT" dirty="0"/>
              <a:t>Parsons </a:t>
            </a:r>
          </a:p>
        </p:txBody>
      </p:sp>
      <p:sp>
        <p:nvSpPr>
          <p:cNvPr id="3" name="Text Placeholder 2">
            <a:extLst>
              <a:ext uri="{FF2B5EF4-FFF2-40B4-BE49-F238E27FC236}">
                <a16:creationId xmlns:a16="http://schemas.microsoft.com/office/drawing/2014/main" id="{ACCD881F-23B4-174E-9D95-2A996434BF06}"/>
              </a:ext>
            </a:extLst>
          </p:cNvPr>
          <p:cNvSpPr>
            <a:spLocks noGrp="1"/>
          </p:cNvSpPr>
          <p:nvPr>
            <p:ph type="body" idx="1"/>
          </p:nvPr>
        </p:nvSpPr>
        <p:spPr>
          <a:xfrm>
            <a:off x="832475" y="902244"/>
            <a:ext cx="7637700" cy="3725700"/>
          </a:xfrm>
        </p:spPr>
        <p:txBody>
          <a:bodyPr/>
          <a:lstStyle/>
          <a:p>
            <a:pPr marL="76200" indent="0">
              <a:buNone/>
            </a:pPr>
            <a:r>
              <a:rPr lang="it-IT" sz="2000" dirty="0"/>
              <a:t>Non ammettere la circolazione del potere è l’errore teorico degli elitisti secondo Parsons, che infatti concepiscono i rapporti sociali non come relazioni di scambio, ma come dominio e sopraffazione, appunto come relazioni unilaterali di potere. </a:t>
            </a:r>
          </a:p>
          <a:p>
            <a:pPr marL="76200" indent="0">
              <a:buNone/>
            </a:pPr>
            <a:r>
              <a:rPr lang="it-IT" sz="2000" dirty="0"/>
              <a:t>Naturalmente, ciò non significa ignorare la possibilità che la distribuzione del «circolante»-potere sia diseguale, ma così come l’economista ammette la distribuzione sbilanciata della ricchezza monetaria senza perciò teorizzare l’impossibilità degli scambi economici, così il sociologo politico può ammettere che alcuni esercitino più potere di altri senza rinunciare ad un’interpretazione dinamica della società.</a:t>
            </a:r>
          </a:p>
          <a:p>
            <a:endParaRPr lang="it-IT" dirty="0"/>
          </a:p>
        </p:txBody>
      </p:sp>
      <p:sp>
        <p:nvSpPr>
          <p:cNvPr id="4" name="Slide Number Placeholder 3">
            <a:extLst>
              <a:ext uri="{FF2B5EF4-FFF2-40B4-BE49-F238E27FC236}">
                <a16:creationId xmlns:a16="http://schemas.microsoft.com/office/drawing/2014/main" id="{EA6CCF7F-277E-214B-A1B7-2753B33F83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65339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4" y="1513525"/>
            <a:ext cx="710717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2F3848"/>
                </a:solidFill>
              </a:rPr>
              <a:t>4.</a:t>
            </a:r>
            <a:endParaRPr dirty="0">
              <a:solidFill>
                <a:srgbClr val="2F3848"/>
              </a:solidFill>
            </a:endParaRPr>
          </a:p>
          <a:p>
            <a:pPr marL="0" lvl="0" indent="0" algn="l" rtl="0">
              <a:spcBef>
                <a:spcPts val="0"/>
              </a:spcBef>
              <a:spcAft>
                <a:spcPts val="0"/>
              </a:spcAft>
              <a:buNone/>
            </a:pPr>
            <a:r>
              <a:rPr lang="en" dirty="0"/>
              <a:t>Chi </a:t>
            </a:r>
            <a:r>
              <a:rPr lang="en" dirty="0" err="1"/>
              <a:t>governa</a:t>
            </a:r>
            <a:r>
              <a:rPr lang="en" dirty="0"/>
              <a:t>?</a:t>
            </a:r>
            <a:endParaRPr dirty="0"/>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480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4" y="1513525"/>
            <a:ext cx="710717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2F3848"/>
                </a:solidFill>
              </a:rPr>
              <a:t>1.</a:t>
            </a:r>
            <a:endParaRPr dirty="0">
              <a:solidFill>
                <a:srgbClr val="2F3848"/>
              </a:solidFill>
            </a:endParaRPr>
          </a:p>
          <a:p>
            <a:pPr marL="0" lvl="0" indent="0" algn="l" rtl="0">
              <a:spcBef>
                <a:spcPts val="0"/>
              </a:spcBef>
              <a:spcAft>
                <a:spcPts val="0"/>
              </a:spcAft>
              <a:buNone/>
            </a:pPr>
            <a:r>
              <a:rPr lang="en" dirty="0"/>
              <a:t>Intro</a:t>
            </a:r>
            <a:endParaRPr dirty="0"/>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F71E-CAA4-7043-86B0-43FCD98E3803}"/>
              </a:ext>
            </a:extLst>
          </p:cNvPr>
          <p:cNvSpPr>
            <a:spLocks noGrp="1"/>
          </p:cNvSpPr>
          <p:nvPr>
            <p:ph type="title"/>
          </p:nvPr>
        </p:nvSpPr>
        <p:spPr/>
        <p:txBody>
          <a:bodyPr/>
          <a:lstStyle/>
          <a:p>
            <a:r>
              <a:rPr lang="it-IT" dirty="0"/>
              <a:t>Hunter e il metodo </a:t>
            </a:r>
            <a:r>
              <a:rPr lang="it-IT" dirty="0" err="1"/>
              <a:t>reputazionale</a:t>
            </a:r>
            <a:endParaRPr lang="it-IT" dirty="0"/>
          </a:p>
        </p:txBody>
      </p:sp>
      <p:sp>
        <p:nvSpPr>
          <p:cNvPr id="3" name="Text Placeholder 2">
            <a:extLst>
              <a:ext uri="{FF2B5EF4-FFF2-40B4-BE49-F238E27FC236}">
                <a16:creationId xmlns:a16="http://schemas.microsoft.com/office/drawing/2014/main" id="{32B08EBF-3247-2E45-A896-4FFB3EE16805}"/>
              </a:ext>
            </a:extLst>
          </p:cNvPr>
          <p:cNvSpPr>
            <a:spLocks noGrp="1"/>
          </p:cNvSpPr>
          <p:nvPr>
            <p:ph type="body" idx="1"/>
          </p:nvPr>
        </p:nvSpPr>
        <p:spPr/>
        <p:txBody>
          <a:bodyPr/>
          <a:lstStyle/>
          <a:p>
            <a:r>
              <a:rPr lang="it-IT" sz="1700" dirty="0"/>
              <a:t>Hunter si dedica alla ricerca sul potere nelle comunità locali, con l’intento di criticare la visione pluralista della società. Non usò il metodo posizionale: assumendo una corrispondenza tra le posizioni formali del potere e l’esercizio dello stesso il ricercatore si limita a registrare la distribuzione formale del potere nelle cariche istituzionali e negli apparati amministrativi, dal momento che la posizione formale di un individuo entro una struttura non è </a:t>
            </a:r>
            <a:r>
              <a:rPr lang="it-IT" sz="1700" dirty="0" err="1"/>
              <a:t>suﬃciente</a:t>
            </a:r>
            <a:r>
              <a:rPr lang="it-IT" sz="1700" dirty="0"/>
              <a:t> a dirci in che grado questo individuo eserciterà azione, e la struttura formale potrebbe non rilevare tutti i condizionamenti esercitati. </a:t>
            </a:r>
          </a:p>
          <a:p>
            <a:r>
              <a:rPr lang="it-IT" sz="1700" dirty="0"/>
              <a:t>Opta invece per il metodo </a:t>
            </a:r>
            <a:r>
              <a:rPr lang="it-IT" sz="1700" dirty="0" err="1"/>
              <a:t>reputazionale</a:t>
            </a:r>
            <a:r>
              <a:rPr lang="it-IT" sz="1700" dirty="0"/>
              <a:t>: è </a:t>
            </a:r>
            <a:r>
              <a:rPr lang="it-IT" sz="1700" dirty="0" err="1"/>
              <a:t>ﬁnalizzato</a:t>
            </a:r>
            <a:r>
              <a:rPr lang="it-IT" sz="1700" dirty="0"/>
              <a:t> a individuare l’esistenza di un élite e la sua composizione basandosi su fonti storiche e fatti di natura  socio-economica. Hunter voleva individuare coloro che erano ritenuti </a:t>
            </a:r>
            <a:r>
              <a:rPr lang="it-IT" sz="1700" dirty="0" err="1"/>
              <a:t>inﬂuenti</a:t>
            </a:r>
            <a:r>
              <a:rPr lang="it-IT" sz="1700" dirty="0"/>
              <a:t> attraverso le somministrazioni di questionari ai membri della comunità locale.</a:t>
            </a:r>
          </a:p>
        </p:txBody>
      </p:sp>
      <p:sp>
        <p:nvSpPr>
          <p:cNvPr id="4" name="Slide Number Placeholder 3">
            <a:extLst>
              <a:ext uri="{FF2B5EF4-FFF2-40B4-BE49-F238E27FC236}">
                <a16:creationId xmlns:a16="http://schemas.microsoft.com/office/drawing/2014/main" id="{149C34B2-2685-994D-9816-EBE94A60EC8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106275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87BA-66D2-2D4F-BCA7-52F0C6EC96F6}"/>
              </a:ext>
            </a:extLst>
          </p:cNvPr>
          <p:cNvSpPr>
            <a:spLocks noGrp="1"/>
          </p:cNvSpPr>
          <p:nvPr>
            <p:ph type="title"/>
          </p:nvPr>
        </p:nvSpPr>
        <p:spPr/>
        <p:txBody>
          <a:bodyPr/>
          <a:lstStyle/>
          <a:p>
            <a:r>
              <a:rPr lang="it-IT" dirty="0"/>
              <a:t>Hunter e il metodo </a:t>
            </a:r>
            <a:r>
              <a:rPr lang="it-IT" dirty="0" err="1"/>
              <a:t>reputazionale</a:t>
            </a:r>
            <a:endParaRPr lang="it-IT" dirty="0"/>
          </a:p>
        </p:txBody>
      </p:sp>
      <p:sp>
        <p:nvSpPr>
          <p:cNvPr id="3" name="Text Placeholder 2">
            <a:extLst>
              <a:ext uri="{FF2B5EF4-FFF2-40B4-BE49-F238E27FC236}">
                <a16:creationId xmlns:a16="http://schemas.microsoft.com/office/drawing/2014/main" id="{4E49FAFE-8868-8E45-A7C9-D86CD179294E}"/>
              </a:ext>
            </a:extLst>
          </p:cNvPr>
          <p:cNvSpPr>
            <a:spLocks noGrp="1"/>
          </p:cNvSpPr>
          <p:nvPr>
            <p:ph type="body" idx="1"/>
          </p:nvPr>
        </p:nvSpPr>
        <p:spPr/>
        <p:txBody>
          <a:bodyPr/>
          <a:lstStyle/>
          <a:p>
            <a:r>
              <a:rPr lang="en-GB" sz="1800" dirty="0"/>
              <a:t>La </a:t>
            </a:r>
            <a:r>
              <a:rPr lang="en-GB" sz="1800" dirty="0" err="1"/>
              <a:t>ricerca</a:t>
            </a:r>
            <a:r>
              <a:rPr lang="en-GB" sz="1800" dirty="0"/>
              <a:t> di Hunter </a:t>
            </a:r>
            <a:r>
              <a:rPr lang="en-GB" sz="1800" dirty="0" err="1"/>
              <a:t>svela</a:t>
            </a:r>
            <a:r>
              <a:rPr lang="en-GB" sz="1800" dirty="0"/>
              <a:t> una «</a:t>
            </a:r>
            <a:r>
              <a:rPr lang="en-GB" sz="1800" dirty="0" err="1"/>
              <a:t>struttura</a:t>
            </a:r>
            <a:r>
              <a:rPr lang="en-GB" sz="1800" dirty="0"/>
              <a:t> del </a:t>
            </a:r>
            <a:r>
              <a:rPr lang="en-GB" sz="1800" dirty="0" err="1"/>
              <a:t>potere</a:t>
            </a:r>
            <a:r>
              <a:rPr lang="en-GB" sz="1800" dirty="0"/>
              <a:t>», </a:t>
            </a:r>
            <a:r>
              <a:rPr lang="en-GB" sz="1800" dirty="0" err="1"/>
              <a:t>composta</a:t>
            </a:r>
            <a:r>
              <a:rPr lang="en-GB" sz="1800" dirty="0"/>
              <a:t> da </a:t>
            </a:r>
            <a:r>
              <a:rPr lang="en-GB" sz="1800" dirty="0" err="1"/>
              <a:t>quaranta</a:t>
            </a:r>
            <a:r>
              <a:rPr lang="en-GB" sz="1800" dirty="0"/>
              <a:t> </a:t>
            </a:r>
            <a:r>
              <a:rPr lang="en-GB" sz="1800" dirty="0" err="1"/>
              <a:t>individui</a:t>
            </a:r>
            <a:r>
              <a:rPr lang="en-GB" sz="1800" dirty="0"/>
              <a:t> </a:t>
            </a:r>
            <a:r>
              <a:rPr lang="en-GB" sz="1800" dirty="0" err="1"/>
              <a:t>provenienti</a:t>
            </a:r>
            <a:r>
              <a:rPr lang="en-GB" sz="1800" dirty="0"/>
              <a:t> </a:t>
            </a:r>
            <a:r>
              <a:rPr lang="en-GB" sz="1800" dirty="0" err="1"/>
              <a:t>soprattutto</a:t>
            </a:r>
            <a:r>
              <a:rPr lang="en-GB" sz="1800" dirty="0"/>
              <a:t> dal </a:t>
            </a:r>
            <a:r>
              <a:rPr lang="en-GB" sz="1800" dirty="0" err="1"/>
              <a:t>settore</a:t>
            </a:r>
            <a:r>
              <a:rPr lang="en-GB" sz="1800" dirty="0"/>
              <a:t> </a:t>
            </a:r>
            <a:r>
              <a:rPr lang="en-GB" sz="1800" dirty="0" err="1"/>
              <a:t>dell’economia</a:t>
            </a:r>
            <a:r>
              <a:rPr lang="en-GB" sz="1800" dirty="0"/>
              <a:t> e </a:t>
            </a:r>
            <a:r>
              <a:rPr lang="en-GB" sz="1800" dirty="0" err="1"/>
              <a:t>della</a:t>
            </a:r>
            <a:r>
              <a:rPr lang="en-GB" sz="1800" dirty="0"/>
              <a:t> </a:t>
            </a:r>
            <a:r>
              <a:rPr lang="en-GB" sz="1800" dirty="0" err="1"/>
              <a:t>finanza</a:t>
            </a:r>
            <a:r>
              <a:rPr lang="en-GB" sz="1800" dirty="0"/>
              <a:t>, </a:t>
            </a:r>
            <a:r>
              <a:rPr lang="en-GB" sz="1800" dirty="0" err="1"/>
              <a:t>che</a:t>
            </a:r>
            <a:r>
              <a:rPr lang="en-GB" sz="1800" dirty="0"/>
              <a:t> al </a:t>
            </a:r>
            <a:r>
              <a:rPr lang="en-GB" sz="1800" dirty="0" err="1"/>
              <a:t>suo</a:t>
            </a:r>
            <a:r>
              <a:rPr lang="en-GB" sz="1800" dirty="0"/>
              <a:t> </a:t>
            </a:r>
            <a:r>
              <a:rPr lang="en-GB" sz="1800" dirty="0" err="1"/>
              <a:t>interno</a:t>
            </a:r>
            <a:r>
              <a:rPr lang="en-GB" sz="1800" dirty="0"/>
              <a:t> </a:t>
            </a:r>
            <a:r>
              <a:rPr lang="en-GB" sz="1800" dirty="0" err="1"/>
              <a:t>presenta</a:t>
            </a:r>
            <a:r>
              <a:rPr lang="en-GB" sz="1800" dirty="0"/>
              <a:t> una </a:t>
            </a:r>
            <a:r>
              <a:rPr lang="en-GB" sz="1800" dirty="0" err="1"/>
              <a:t>stratificazione</a:t>
            </a:r>
            <a:r>
              <a:rPr lang="en-GB" sz="1800" dirty="0"/>
              <a:t> </a:t>
            </a:r>
            <a:r>
              <a:rPr lang="en-GB" sz="1800" dirty="0" err="1"/>
              <a:t>tra</a:t>
            </a:r>
            <a:r>
              <a:rPr lang="en-GB" sz="1800" dirty="0"/>
              <a:t> il </a:t>
            </a:r>
            <a:r>
              <a:rPr lang="en-GB" sz="1800" dirty="0" err="1"/>
              <a:t>vertice</a:t>
            </a:r>
            <a:r>
              <a:rPr lang="en-GB" sz="1800" dirty="0"/>
              <a:t> e la base. </a:t>
            </a:r>
            <a:r>
              <a:rPr lang="en-GB" sz="1800" dirty="0" err="1"/>
              <a:t>Questo</a:t>
            </a:r>
            <a:r>
              <a:rPr lang="en-GB" sz="1800" dirty="0"/>
              <a:t> </a:t>
            </a:r>
            <a:r>
              <a:rPr lang="en-GB" sz="1800" dirty="0" err="1"/>
              <a:t>vertice</a:t>
            </a:r>
            <a:r>
              <a:rPr lang="en-GB" sz="1800" dirty="0"/>
              <a:t> (</a:t>
            </a:r>
            <a:r>
              <a:rPr lang="en-GB" sz="1800" dirty="0" err="1"/>
              <a:t>dodici</a:t>
            </a:r>
            <a:r>
              <a:rPr lang="en-GB" sz="1800" dirty="0"/>
              <a:t> </a:t>
            </a:r>
            <a:r>
              <a:rPr lang="en-GB" sz="1800" dirty="0" err="1"/>
              <a:t>individui</a:t>
            </a:r>
            <a:r>
              <a:rPr lang="en-GB" sz="1800" dirty="0"/>
              <a:t>) </a:t>
            </a:r>
            <a:r>
              <a:rPr lang="en-GB" sz="1800" dirty="0" err="1"/>
              <a:t>agisce</a:t>
            </a:r>
            <a:r>
              <a:rPr lang="en-GB" sz="1800" dirty="0"/>
              <a:t> </a:t>
            </a:r>
            <a:r>
              <a:rPr lang="en-GB" sz="1800" dirty="0" err="1"/>
              <a:t>servendosi</a:t>
            </a:r>
            <a:r>
              <a:rPr lang="en-GB" sz="1800" dirty="0"/>
              <a:t> </a:t>
            </a:r>
            <a:r>
              <a:rPr lang="en-GB" sz="1800" dirty="0" err="1"/>
              <a:t>dello</a:t>
            </a:r>
            <a:r>
              <a:rPr lang="en-GB" sz="1800" dirty="0"/>
              <a:t> </a:t>
            </a:r>
            <a:r>
              <a:rPr lang="en-GB" sz="1800" dirty="0" err="1"/>
              <a:t>strato</a:t>
            </a:r>
            <a:r>
              <a:rPr lang="en-GB" sz="1800" dirty="0"/>
              <a:t> di base (</a:t>
            </a:r>
            <a:r>
              <a:rPr lang="en-GB" sz="1800" dirty="0" err="1"/>
              <a:t>i</a:t>
            </a:r>
            <a:r>
              <a:rPr lang="en-GB" sz="1800" dirty="0"/>
              <a:t> </a:t>
            </a:r>
            <a:r>
              <a:rPr lang="en-GB" sz="1800" dirty="0" err="1"/>
              <a:t>restanti</a:t>
            </a:r>
            <a:r>
              <a:rPr lang="en-GB" sz="1800" dirty="0"/>
              <a:t> </a:t>
            </a:r>
            <a:r>
              <a:rPr lang="en-GB" sz="1800" dirty="0" err="1"/>
              <a:t>ventotto</a:t>
            </a:r>
            <a:r>
              <a:rPr lang="en-GB" sz="1800" dirty="0"/>
              <a:t> </a:t>
            </a:r>
            <a:r>
              <a:rPr lang="en-GB" sz="1800" dirty="0" err="1"/>
              <a:t>individui</a:t>
            </a:r>
            <a:r>
              <a:rPr lang="en-GB" sz="1800" dirty="0"/>
              <a:t>), per </a:t>
            </a:r>
            <a:r>
              <a:rPr lang="en-GB" sz="1800" dirty="0" err="1"/>
              <a:t>perseguire</a:t>
            </a:r>
            <a:r>
              <a:rPr lang="en-GB" sz="1800" dirty="0"/>
              <a:t> </a:t>
            </a:r>
            <a:r>
              <a:rPr lang="en-GB" sz="1800" dirty="0" err="1"/>
              <a:t>i</a:t>
            </a:r>
            <a:r>
              <a:rPr lang="en-GB" sz="1800" dirty="0"/>
              <a:t> </a:t>
            </a:r>
            <a:r>
              <a:rPr lang="en-GB" sz="1800" dirty="0" err="1"/>
              <a:t>suoi</a:t>
            </a:r>
            <a:r>
              <a:rPr lang="en-GB" sz="1800" dirty="0"/>
              <a:t> </a:t>
            </a:r>
            <a:r>
              <a:rPr lang="en-GB" sz="1800" dirty="0" err="1"/>
              <a:t>fini</a:t>
            </a:r>
            <a:r>
              <a:rPr lang="en-GB" sz="1800" dirty="0"/>
              <a:t> </a:t>
            </a:r>
            <a:r>
              <a:rPr lang="en-GB" sz="1800" dirty="0" err="1"/>
              <a:t>politici</a:t>
            </a:r>
            <a:r>
              <a:rPr lang="en-GB" sz="1800" dirty="0"/>
              <a:t> ed </a:t>
            </a:r>
            <a:r>
              <a:rPr lang="en-GB" sz="1800" dirty="0" err="1"/>
              <a:t>esercitare</a:t>
            </a:r>
            <a:r>
              <a:rPr lang="en-GB" sz="1800" dirty="0"/>
              <a:t> il </a:t>
            </a:r>
            <a:r>
              <a:rPr lang="en-GB" sz="1800" dirty="0" err="1"/>
              <a:t>potere</a:t>
            </a:r>
            <a:r>
              <a:rPr lang="en-GB" sz="1800" dirty="0"/>
              <a:t> </a:t>
            </a:r>
            <a:r>
              <a:rPr lang="en-GB" sz="1800" dirty="0" err="1"/>
              <a:t>nel</a:t>
            </a:r>
            <a:r>
              <a:rPr lang="en-GB" sz="1800" dirty="0"/>
              <a:t> proprio interesse.</a:t>
            </a:r>
          </a:p>
          <a:p>
            <a:r>
              <a:rPr lang="it-IT" sz="1800" dirty="0" err="1"/>
              <a:t>Dahl</a:t>
            </a:r>
            <a:r>
              <a:rPr lang="it-IT" sz="1800" dirty="0"/>
              <a:t> (1958), però sostiene che l’aver reputato qualcuno influente o capace di esercitare potere non è sufficiente a sostenere che vi sia, da parte di questo qualcuno, un reale esercizio di potere o d’influenza sul contenuto delle decisioni politiche. L’impiego di questionari, con domande che mirano a svelare una reputazione, nonché il tipo di domande e di richieste poste ai giudici, secondo </a:t>
            </a:r>
            <a:r>
              <a:rPr lang="it-IT" sz="1800" dirty="0" err="1"/>
              <a:t>Dahl</a:t>
            </a:r>
            <a:r>
              <a:rPr lang="it-IT" sz="1800" dirty="0"/>
              <a:t> erano tali da rendere scontato l’esito della ricerca.</a:t>
            </a:r>
          </a:p>
        </p:txBody>
      </p:sp>
      <p:sp>
        <p:nvSpPr>
          <p:cNvPr id="4" name="Slide Number Placeholder 3">
            <a:extLst>
              <a:ext uri="{FF2B5EF4-FFF2-40B4-BE49-F238E27FC236}">
                <a16:creationId xmlns:a16="http://schemas.microsoft.com/office/drawing/2014/main" id="{D7CB51D2-B39C-FB49-AA3F-9B71A9E02B7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1205036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9833-20F9-D947-BAB7-2AD2E97B3F76}"/>
              </a:ext>
            </a:extLst>
          </p:cNvPr>
          <p:cNvSpPr>
            <a:spLocks noGrp="1"/>
          </p:cNvSpPr>
          <p:nvPr>
            <p:ph type="title"/>
          </p:nvPr>
        </p:nvSpPr>
        <p:spPr/>
        <p:txBody>
          <a:bodyPr/>
          <a:lstStyle/>
          <a:p>
            <a:r>
              <a:rPr lang="it-IT" dirty="0" err="1"/>
              <a:t>Dahl</a:t>
            </a:r>
            <a:r>
              <a:rPr lang="it-IT" dirty="0"/>
              <a:t> (1958)</a:t>
            </a:r>
          </a:p>
        </p:txBody>
      </p:sp>
      <p:sp>
        <p:nvSpPr>
          <p:cNvPr id="3" name="Text Placeholder 2">
            <a:extLst>
              <a:ext uri="{FF2B5EF4-FFF2-40B4-BE49-F238E27FC236}">
                <a16:creationId xmlns:a16="http://schemas.microsoft.com/office/drawing/2014/main" id="{A3A93A1C-A986-884E-BBD5-ADDB3CCDBD8B}"/>
              </a:ext>
            </a:extLst>
          </p:cNvPr>
          <p:cNvSpPr>
            <a:spLocks noGrp="1"/>
          </p:cNvSpPr>
          <p:nvPr>
            <p:ph type="body" idx="1"/>
          </p:nvPr>
        </p:nvSpPr>
        <p:spPr/>
        <p:txBody>
          <a:bodyPr/>
          <a:lstStyle/>
          <a:p>
            <a:pPr marL="76200" indent="0">
              <a:buNone/>
            </a:pPr>
            <a:r>
              <a:rPr lang="it-IT" sz="1600" dirty="0"/>
              <a:t>La teoria elitista deve, secondo </a:t>
            </a:r>
            <a:r>
              <a:rPr lang="it-IT" sz="1600" dirty="0" err="1"/>
              <a:t>Dahl</a:t>
            </a:r>
            <a:r>
              <a:rPr lang="it-IT" sz="1600" dirty="0"/>
              <a:t>, essere testata considerando tre criteri:</a:t>
            </a:r>
          </a:p>
          <a:p>
            <a:pPr lvl="0"/>
            <a:r>
              <a:rPr lang="it-IT" sz="1600" i="1" dirty="0"/>
              <a:t>1: individuare i membri della classe politica. </a:t>
            </a:r>
            <a:r>
              <a:rPr lang="it-IT" sz="1600" dirty="0"/>
              <a:t>In molte ricerche l’assunto non dimostrato di partenza (l’esistenza di una élite del potere) condiziona il ricercatore e le sue scelte metodologiche, quando invece dovrebbe essere il punto di arrivo della ricerca stessa (ossia: esiste una </a:t>
            </a:r>
            <a:r>
              <a:rPr lang="it-IT" sz="1600" dirty="0" err="1"/>
              <a:t>elite</a:t>
            </a:r>
            <a:r>
              <a:rPr lang="it-IT" sz="1600" dirty="0"/>
              <a:t>?)</a:t>
            </a:r>
            <a:endParaRPr lang="en-GB" sz="1600" dirty="0"/>
          </a:p>
          <a:p>
            <a:pPr lvl="0"/>
            <a:r>
              <a:rPr lang="it-IT" sz="1600" i="1" dirty="0"/>
              <a:t>2: </a:t>
            </a:r>
            <a:r>
              <a:rPr lang="it-IT" sz="1600" i="1" dirty="0" err="1"/>
              <a:t>veriﬁcare</a:t>
            </a:r>
            <a:r>
              <a:rPr lang="it-IT" sz="1600" i="1" dirty="0"/>
              <a:t> il </a:t>
            </a:r>
            <a:r>
              <a:rPr lang="it-IT" sz="1600" i="1" dirty="0" err="1"/>
              <a:t>conﬂitto</a:t>
            </a:r>
            <a:r>
              <a:rPr lang="it-IT" sz="1600" i="1" dirty="0"/>
              <a:t> di potere e di interesse. </a:t>
            </a:r>
            <a:r>
              <a:rPr lang="it-IT" sz="1600" dirty="0"/>
              <a:t>Bisogna trovare evidenza della contrapposizione del potere tra i due strati della società, elemento che confermerebbe la teoria di una contrapposizione sistematica e continua tra interessi ed esercizio di potere tra lo strato superiore dell’élite e gli interessi dello strato inferiore</a:t>
            </a:r>
            <a:endParaRPr lang="en-GB" sz="1600" dirty="0"/>
          </a:p>
          <a:p>
            <a:pPr lvl="0"/>
            <a:r>
              <a:rPr lang="it-IT" sz="1600" i="1" dirty="0"/>
              <a:t>3: </a:t>
            </a:r>
            <a:r>
              <a:rPr lang="it-IT" sz="1600" i="1" dirty="0" err="1"/>
              <a:t>veriﬁcare</a:t>
            </a:r>
            <a:r>
              <a:rPr lang="it-IT" sz="1600" i="1" dirty="0"/>
              <a:t> la prevalenza degli interessi e degli scopi dell’élite politica</a:t>
            </a:r>
            <a:r>
              <a:rPr lang="it-IT" sz="1600" dirty="0"/>
              <a:t>. Si dovrebbe dimostrare che élite ottiene sistematicamente i suoi scopi e soddisfa sempre i suoi interessi, mente i metodi sopracitati non indagano sulle decisioni concretamente prese</a:t>
            </a:r>
            <a:endParaRPr lang="en-GB" sz="1600" dirty="0"/>
          </a:p>
          <a:p>
            <a:endParaRPr lang="it-IT" dirty="0"/>
          </a:p>
        </p:txBody>
      </p:sp>
      <p:sp>
        <p:nvSpPr>
          <p:cNvPr id="4" name="Slide Number Placeholder 3">
            <a:extLst>
              <a:ext uri="{FF2B5EF4-FFF2-40B4-BE49-F238E27FC236}">
                <a16:creationId xmlns:a16="http://schemas.microsoft.com/office/drawing/2014/main" id="{5230E516-E797-3744-B068-6993806ABA5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717038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FC9B-72AB-7646-BAA9-244307D378E4}"/>
              </a:ext>
            </a:extLst>
          </p:cNvPr>
          <p:cNvSpPr>
            <a:spLocks noGrp="1"/>
          </p:cNvSpPr>
          <p:nvPr>
            <p:ph type="title"/>
          </p:nvPr>
        </p:nvSpPr>
        <p:spPr/>
        <p:txBody>
          <a:bodyPr/>
          <a:lstStyle/>
          <a:p>
            <a:r>
              <a:rPr lang="it-IT" dirty="0" err="1"/>
              <a:t>Dahl</a:t>
            </a:r>
            <a:r>
              <a:rPr lang="it-IT" dirty="0"/>
              <a:t> (1958)</a:t>
            </a:r>
          </a:p>
        </p:txBody>
      </p:sp>
      <p:sp>
        <p:nvSpPr>
          <p:cNvPr id="3" name="Text Placeholder 2">
            <a:extLst>
              <a:ext uri="{FF2B5EF4-FFF2-40B4-BE49-F238E27FC236}">
                <a16:creationId xmlns:a16="http://schemas.microsoft.com/office/drawing/2014/main" id="{4694D990-D6B9-504E-9B3B-118C85795F4C}"/>
              </a:ext>
            </a:extLst>
          </p:cNvPr>
          <p:cNvSpPr>
            <a:spLocks noGrp="1"/>
          </p:cNvSpPr>
          <p:nvPr>
            <p:ph type="body" idx="1"/>
          </p:nvPr>
        </p:nvSpPr>
        <p:spPr/>
        <p:txBody>
          <a:bodyPr/>
          <a:lstStyle/>
          <a:p>
            <a:r>
              <a:rPr lang="it-IT" dirty="0" err="1"/>
              <a:t>Dahl</a:t>
            </a:r>
            <a:r>
              <a:rPr lang="it-IT" dirty="0"/>
              <a:t> ricorre al metodo decisionale, il quale è finalizzato alla ricostruzione e descrizione dei processi decisionali e poggia su svariate tecniche: il reperimento di fonti secondarie, l’analisi dei documenti e delle deliberazioni formali, l’osservazione partecipante, l’intervista e il questionario. </a:t>
            </a:r>
          </a:p>
          <a:p>
            <a:r>
              <a:rPr lang="it-IT" dirty="0"/>
              <a:t>Il metodo decisionale intende svelare la dinamica delle decisioni, quindi gli attori in essa coinvolti, le loro logiche d’azione, il peso e la rilevanza dei loro interventi, l’ambito o la sfera del loro intervento.</a:t>
            </a:r>
          </a:p>
        </p:txBody>
      </p:sp>
      <p:sp>
        <p:nvSpPr>
          <p:cNvPr id="4" name="Slide Number Placeholder 3">
            <a:extLst>
              <a:ext uri="{FF2B5EF4-FFF2-40B4-BE49-F238E27FC236}">
                <a16:creationId xmlns:a16="http://schemas.microsoft.com/office/drawing/2014/main" id="{97D16EA1-23AE-7B48-9D83-C364EE77C2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4243947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3ED7-962C-0145-A06A-7CAEE6FB3399}"/>
              </a:ext>
            </a:extLst>
          </p:cNvPr>
          <p:cNvSpPr>
            <a:spLocks noGrp="1"/>
          </p:cNvSpPr>
          <p:nvPr>
            <p:ph type="title"/>
          </p:nvPr>
        </p:nvSpPr>
        <p:spPr/>
        <p:txBody>
          <a:bodyPr/>
          <a:lstStyle/>
          <a:p>
            <a:r>
              <a:rPr lang="it-IT" dirty="0"/>
              <a:t>I risultati della ricerca </a:t>
            </a:r>
            <a:r>
              <a:rPr lang="it-IT" dirty="0" err="1"/>
              <a:t>Dahl</a:t>
            </a:r>
            <a:r>
              <a:rPr lang="it-IT" dirty="0"/>
              <a:t> (1958)</a:t>
            </a:r>
          </a:p>
        </p:txBody>
      </p:sp>
      <p:sp>
        <p:nvSpPr>
          <p:cNvPr id="3" name="Text Placeholder 2">
            <a:extLst>
              <a:ext uri="{FF2B5EF4-FFF2-40B4-BE49-F238E27FC236}">
                <a16:creationId xmlns:a16="http://schemas.microsoft.com/office/drawing/2014/main" id="{73D108E8-00C8-114F-BF88-E2978D3F7A34}"/>
              </a:ext>
            </a:extLst>
          </p:cNvPr>
          <p:cNvSpPr>
            <a:spLocks noGrp="1"/>
          </p:cNvSpPr>
          <p:nvPr>
            <p:ph type="body" idx="1"/>
          </p:nvPr>
        </p:nvSpPr>
        <p:spPr/>
        <p:txBody>
          <a:bodyPr/>
          <a:lstStyle/>
          <a:p>
            <a:r>
              <a:rPr lang="it-IT" dirty="0"/>
              <a:t>I risultati sembrano negare qualsiasi evidenza alla ipotesi teorica che nelle comunità locali agisca inevitabilmente una struttura del potere o una élite del potere. Tuttavia, neanche il pluralismo classico riesce a dar conto dell’effettivo svolgimento del processo politico, perché nega la possibilità che alcuni attori dispongano di un grado d’influenza maggiore di altri e che agiscano con efficacia in ambiti particolare di decisione. In seguito, la prospettiva tracciata da </a:t>
            </a:r>
            <a:r>
              <a:rPr lang="it-IT" dirty="0" err="1"/>
              <a:t>Dahl</a:t>
            </a:r>
            <a:r>
              <a:rPr lang="it-IT" dirty="0"/>
              <a:t> prenderà la denominazione di elitismo democratico.</a:t>
            </a:r>
          </a:p>
        </p:txBody>
      </p:sp>
      <p:sp>
        <p:nvSpPr>
          <p:cNvPr id="4" name="Slide Number Placeholder 3">
            <a:extLst>
              <a:ext uri="{FF2B5EF4-FFF2-40B4-BE49-F238E27FC236}">
                <a16:creationId xmlns:a16="http://schemas.microsoft.com/office/drawing/2014/main" id="{BBB92797-47ED-DD44-9673-4FF6A426AB1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914423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A16E-A0AB-FC4F-B3F2-E7BF0441B7D2}"/>
              </a:ext>
            </a:extLst>
          </p:cNvPr>
          <p:cNvSpPr>
            <a:spLocks noGrp="1"/>
          </p:cNvSpPr>
          <p:nvPr>
            <p:ph type="title"/>
          </p:nvPr>
        </p:nvSpPr>
        <p:spPr/>
        <p:txBody>
          <a:bodyPr/>
          <a:lstStyle/>
          <a:p>
            <a:r>
              <a:rPr lang="it-IT" dirty="0"/>
              <a:t>L’elitismo democratico: le caratteristiche</a:t>
            </a:r>
          </a:p>
        </p:txBody>
      </p:sp>
      <p:sp>
        <p:nvSpPr>
          <p:cNvPr id="3" name="Text Placeholder 2">
            <a:extLst>
              <a:ext uri="{FF2B5EF4-FFF2-40B4-BE49-F238E27FC236}">
                <a16:creationId xmlns:a16="http://schemas.microsoft.com/office/drawing/2014/main" id="{07C3D6C3-6C89-9541-BA0D-767561AB9D3E}"/>
              </a:ext>
            </a:extLst>
          </p:cNvPr>
          <p:cNvSpPr>
            <a:spLocks noGrp="1"/>
          </p:cNvSpPr>
          <p:nvPr>
            <p:ph type="body" idx="1"/>
          </p:nvPr>
        </p:nvSpPr>
        <p:spPr/>
        <p:txBody>
          <a:bodyPr/>
          <a:lstStyle/>
          <a:p>
            <a:r>
              <a:rPr lang="it-IT" sz="1700" dirty="0" err="1"/>
              <a:t>N</a:t>
            </a:r>
            <a:r>
              <a:rPr lang="en-GB" sz="1700" dirty="0"/>
              <a:t>el </a:t>
            </a:r>
            <a:r>
              <a:rPr lang="en-GB" sz="1700" dirty="0" err="1"/>
              <a:t>processo</a:t>
            </a:r>
            <a:r>
              <a:rPr lang="en-GB" sz="1700" dirty="0"/>
              <a:t> politico </a:t>
            </a:r>
            <a:r>
              <a:rPr lang="en-GB" sz="1700" dirty="0" err="1"/>
              <a:t>agiscono</a:t>
            </a:r>
            <a:r>
              <a:rPr lang="en-GB" sz="1700" dirty="0"/>
              <a:t> una </a:t>
            </a:r>
            <a:r>
              <a:rPr lang="en-GB" sz="1700" dirty="0" err="1"/>
              <a:t>pluralità</a:t>
            </a:r>
            <a:r>
              <a:rPr lang="en-GB" sz="1700" dirty="0"/>
              <a:t> di leader, senza </a:t>
            </a:r>
            <a:r>
              <a:rPr lang="en-GB" sz="1700" dirty="0" err="1"/>
              <a:t>che</a:t>
            </a:r>
            <a:r>
              <a:rPr lang="en-GB" sz="1700" dirty="0"/>
              <a:t> </a:t>
            </a:r>
            <a:r>
              <a:rPr lang="en-GB" sz="1700" dirty="0" err="1"/>
              <a:t>essi</a:t>
            </a:r>
            <a:r>
              <a:rPr lang="en-GB" sz="1700" dirty="0"/>
              <a:t> </a:t>
            </a:r>
            <a:r>
              <a:rPr lang="en-GB" sz="1700" dirty="0" err="1"/>
              <a:t>facciano</a:t>
            </a:r>
            <a:r>
              <a:rPr lang="en-GB" sz="1700" dirty="0"/>
              <a:t> </a:t>
            </a:r>
            <a:r>
              <a:rPr lang="en-GB" sz="1700" dirty="0" err="1"/>
              <a:t>parte</a:t>
            </a:r>
            <a:r>
              <a:rPr lang="en-GB" sz="1700" dirty="0"/>
              <a:t> di una «</a:t>
            </a:r>
            <a:r>
              <a:rPr lang="en-GB" sz="1700" dirty="0" err="1"/>
              <a:t>minoranza</a:t>
            </a:r>
            <a:r>
              <a:rPr lang="en-GB" sz="1700" dirty="0"/>
              <a:t> </a:t>
            </a:r>
            <a:r>
              <a:rPr lang="en-GB" sz="1700" dirty="0" err="1"/>
              <a:t>organizzata</a:t>
            </a:r>
            <a:r>
              <a:rPr lang="en-GB" sz="1700" dirty="0"/>
              <a:t>» </a:t>
            </a:r>
            <a:r>
              <a:rPr lang="en-GB" sz="1700" dirty="0" err="1"/>
              <a:t>esclusiva</a:t>
            </a:r>
            <a:r>
              <a:rPr lang="en-GB" sz="1700" dirty="0"/>
              <a:t> e </a:t>
            </a:r>
            <a:r>
              <a:rPr lang="en-GB" sz="1700" dirty="0" err="1"/>
              <a:t>coesa</a:t>
            </a:r>
            <a:r>
              <a:rPr lang="en-GB" sz="1700" dirty="0"/>
              <a:t>;</a:t>
            </a:r>
          </a:p>
          <a:p>
            <a:r>
              <a:rPr lang="en-GB" sz="1700" dirty="0"/>
              <a:t>le leadership </a:t>
            </a:r>
            <a:r>
              <a:rPr lang="en-GB" sz="1700" dirty="0" err="1"/>
              <a:t>sono</a:t>
            </a:r>
            <a:r>
              <a:rPr lang="en-GB" sz="1700" dirty="0"/>
              <a:t> </a:t>
            </a:r>
            <a:r>
              <a:rPr lang="en-GB" sz="1700" dirty="0" err="1"/>
              <a:t>molteplici</a:t>
            </a:r>
            <a:r>
              <a:rPr lang="en-GB" sz="1700" dirty="0"/>
              <a:t> ed </a:t>
            </a:r>
            <a:r>
              <a:rPr lang="en-GB" sz="1700" dirty="0" err="1"/>
              <a:t>esse</a:t>
            </a:r>
            <a:r>
              <a:rPr lang="en-GB" sz="1700" dirty="0"/>
              <a:t> </a:t>
            </a:r>
            <a:r>
              <a:rPr lang="en-GB" sz="1700" dirty="0" err="1"/>
              <a:t>tendono</a:t>
            </a:r>
            <a:r>
              <a:rPr lang="en-GB" sz="1700" dirty="0"/>
              <a:t> a </a:t>
            </a:r>
            <a:r>
              <a:rPr lang="en-GB" sz="1700" dirty="0" err="1"/>
              <a:t>differenziarsi</a:t>
            </a:r>
            <a:r>
              <a:rPr lang="en-GB" sz="1700" dirty="0"/>
              <a:t> e a </a:t>
            </a:r>
            <a:r>
              <a:rPr lang="en-GB" sz="1700" dirty="0" err="1"/>
              <a:t>specializzarsi</a:t>
            </a:r>
            <a:r>
              <a:rPr lang="en-GB" sz="1700" dirty="0"/>
              <a:t> per </a:t>
            </a:r>
            <a:r>
              <a:rPr lang="en-GB" sz="1700" dirty="0" err="1"/>
              <a:t>ambito</a:t>
            </a:r>
            <a:r>
              <a:rPr lang="en-GB" sz="1700" dirty="0"/>
              <a:t> di </a:t>
            </a:r>
            <a:r>
              <a:rPr lang="en-GB" sz="1700" dirty="0" err="1"/>
              <a:t>decisione</a:t>
            </a:r>
            <a:r>
              <a:rPr lang="en-GB" sz="1700" dirty="0"/>
              <a:t>, </a:t>
            </a:r>
            <a:r>
              <a:rPr lang="en-GB" sz="1700" dirty="0" err="1"/>
              <a:t>cosicché</a:t>
            </a:r>
            <a:r>
              <a:rPr lang="en-GB" sz="1700" dirty="0"/>
              <a:t> </a:t>
            </a:r>
            <a:r>
              <a:rPr lang="en-GB" sz="1700" dirty="0" err="1"/>
              <a:t>è</a:t>
            </a:r>
            <a:r>
              <a:rPr lang="en-GB" sz="1700" dirty="0"/>
              <a:t> </a:t>
            </a:r>
            <a:r>
              <a:rPr lang="en-GB" sz="1700" dirty="0" err="1"/>
              <a:t>probabile</a:t>
            </a:r>
            <a:r>
              <a:rPr lang="en-GB" sz="1700" dirty="0"/>
              <a:t> </a:t>
            </a:r>
            <a:r>
              <a:rPr lang="en-GB" sz="1700" dirty="0" err="1"/>
              <a:t>riscontrare</a:t>
            </a:r>
            <a:r>
              <a:rPr lang="en-GB" sz="1700" dirty="0"/>
              <a:t> una o </a:t>
            </a:r>
            <a:r>
              <a:rPr lang="en-GB" sz="1700" dirty="0" err="1"/>
              <a:t>più</a:t>
            </a:r>
            <a:r>
              <a:rPr lang="en-GB" sz="1700" dirty="0"/>
              <a:t> élite diverse a </a:t>
            </a:r>
            <a:r>
              <a:rPr lang="en-GB" sz="1700" dirty="0" err="1"/>
              <a:t>seconda</a:t>
            </a:r>
            <a:r>
              <a:rPr lang="en-GB" sz="1700" dirty="0"/>
              <a:t> </a:t>
            </a:r>
            <a:r>
              <a:rPr lang="en-GB" sz="1700" dirty="0" err="1"/>
              <a:t>dell’ambito</a:t>
            </a:r>
            <a:r>
              <a:rPr lang="en-GB" sz="1700" dirty="0"/>
              <a:t> </a:t>
            </a:r>
            <a:r>
              <a:rPr lang="en-GB" sz="1700" dirty="0" err="1"/>
              <a:t>selezionato</a:t>
            </a:r>
            <a:r>
              <a:rPr lang="en-GB" sz="1700" dirty="0"/>
              <a:t>;</a:t>
            </a:r>
          </a:p>
          <a:p>
            <a:r>
              <a:rPr lang="en-GB" sz="1700" dirty="0"/>
              <a:t>le </a:t>
            </a:r>
            <a:r>
              <a:rPr lang="en-GB" sz="1700" dirty="0" err="1"/>
              <a:t>varie</a:t>
            </a:r>
            <a:r>
              <a:rPr lang="en-GB" sz="1700" dirty="0"/>
              <a:t> élite </a:t>
            </a:r>
            <a:r>
              <a:rPr lang="en-GB" sz="1700" dirty="0" err="1"/>
              <a:t>presentano</a:t>
            </a:r>
            <a:r>
              <a:rPr lang="en-GB" sz="1700" dirty="0"/>
              <a:t> una </a:t>
            </a:r>
            <a:r>
              <a:rPr lang="en-GB" sz="1700" dirty="0" err="1"/>
              <a:t>stratificazione</a:t>
            </a:r>
            <a:r>
              <a:rPr lang="en-GB" sz="1700" dirty="0"/>
              <a:t> al </a:t>
            </a:r>
            <a:r>
              <a:rPr lang="en-GB" sz="1700" dirty="0" err="1"/>
              <a:t>loro</a:t>
            </a:r>
            <a:r>
              <a:rPr lang="en-GB" sz="1700" dirty="0"/>
              <a:t> </a:t>
            </a:r>
            <a:r>
              <a:rPr lang="en-GB" sz="1700" dirty="0" err="1"/>
              <a:t>interno</a:t>
            </a:r>
            <a:r>
              <a:rPr lang="en-GB" sz="1700" dirty="0"/>
              <a:t>, </a:t>
            </a:r>
            <a:r>
              <a:rPr lang="en-GB" sz="1700" dirty="0" err="1"/>
              <a:t>tra</a:t>
            </a:r>
            <a:r>
              <a:rPr lang="en-GB" sz="1700" dirty="0"/>
              <a:t> leader </a:t>
            </a:r>
            <a:r>
              <a:rPr lang="en-GB" sz="1700" dirty="0" err="1"/>
              <a:t>che</a:t>
            </a:r>
            <a:r>
              <a:rPr lang="en-GB" sz="1700" dirty="0"/>
              <a:t> </a:t>
            </a:r>
            <a:r>
              <a:rPr lang="en-GB" sz="1700" dirty="0" err="1"/>
              <a:t>esercitano</a:t>
            </a:r>
            <a:r>
              <a:rPr lang="en-GB" sz="1700" dirty="0"/>
              <a:t> influenza </a:t>
            </a:r>
            <a:r>
              <a:rPr lang="en-GB" sz="1700" dirty="0" err="1"/>
              <a:t>diretta</a:t>
            </a:r>
            <a:r>
              <a:rPr lang="en-GB" sz="1700" dirty="0"/>
              <a:t> e subleader </a:t>
            </a:r>
            <a:r>
              <a:rPr lang="en-GB" sz="1700" dirty="0" err="1"/>
              <a:t>che</a:t>
            </a:r>
            <a:r>
              <a:rPr lang="en-GB" sz="1700" dirty="0"/>
              <a:t> </a:t>
            </a:r>
            <a:r>
              <a:rPr lang="en-GB" sz="1700" dirty="0" err="1"/>
              <a:t>esercitano</a:t>
            </a:r>
            <a:r>
              <a:rPr lang="en-GB" sz="1700" dirty="0"/>
              <a:t> influenza </a:t>
            </a:r>
            <a:r>
              <a:rPr lang="en-GB" sz="1700" dirty="0" err="1"/>
              <a:t>indiretta</a:t>
            </a:r>
            <a:r>
              <a:rPr lang="en-GB" sz="1700" dirty="0"/>
              <a:t> e </a:t>
            </a:r>
            <a:r>
              <a:rPr lang="en-GB" sz="1700" dirty="0" err="1"/>
              <a:t>si</a:t>
            </a:r>
            <a:r>
              <a:rPr lang="en-GB" sz="1700" dirty="0"/>
              <a:t> </a:t>
            </a:r>
            <a:r>
              <a:rPr lang="en-GB" sz="1700" dirty="0" err="1"/>
              <a:t>pongono</a:t>
            </a:r>
            <a:r>
              <a:rPr lang="en-GB" sz="1700" dirty="0"/>
              <a:t> al </a:t>
            </a:r>
            <a:r>
              <a:rPr lang="en-GB" sz="1700" dirty="0" err="1"/>
              <a:t>servizio</a:t>
            </a:r>
            <a:r>
              <a:rPr lang="en-GB" sz="1700" dirty="0"/>
              <a:t> </a:t>
            </a:r>
            <a:r>
              <a:rPr lang="en-GB" sz="1700" dirty="0" err="1"/>
              <a:t>dei</a:t>
            </a:r>
            <a:r>
              <a:rPr lang="en-GB" sz="1700" dirty="0"/>
              <a:t> </a:t>
            </a:r>
            <a:r>
              <a:rPr lang="en-GB" sz="1700" dirty="0" err="1"/>
              <a:t>primi</a:t>
            </a:r>
            <a:r>
              <a:rPr lang="en-GB" sz="1700" dirty="0"/>
              <a:t>;</a:t>
            </a:r>
          </a:p>
          <a:p>
            <a:r>
              <a:rPr lang="en-GB" sz="1700" dirty="0" err="1"/>
              <a:t>infine</a:t>
            </a:r>
            <a:r>
              <a:rPr lang="en-GB" sz="1700" dirty="0"/>
              <a:t>, </a:t>
            </a:r>
            <a:r>
              <a:rPr lang="en-GB" sz="1700" dirty="0" err="1"/>
              <a:t>anche</a:t>
            </a:r>
            <a:r>
              <a:rPr lang="en-GB" sz="1700" dirty="0"/>
              <a:t> </a:t>
            </a:r>
            <a:r>
              <a:rPr lang="en-GB" sz="1700" dirty="0" err="1"/>
              <a:t>i</a:t>
            </a:r>
            <a:r>
              <a:rPr lang="en-GB" sz="1700" dirty="0"/>
              <a:t> </a:t>
            </a:r>
            <a:r>
              <a:rPr lang="en-GB" sz="1700" dirty="0" err="1"/>
              <a:t>semplici</a:t>
            </a:r>
            <a:r>
              <a:rPr lang="en-GB" sz="1700" dirty="0"/>
              <a:t> </a:t>
            </a:r>
            <a:r>
              <a:rPr lang="en-GB" sz="1700" dirty="0" err="1"/>
              <a:t>partecipanti</a:t>
            </a:r>
            <a:r>
              <a:rPr lang="en-GB" sz="1700" dirty="0"/>
              <a:t> al </a:t>
            </a:r>
            <a:r>
              <a:rPr lang="en-GB" sz="1700" dirty="0" err="1"/>
              <a:t>processo</a:t>
            </a:r>
            <a:r>
              <a:rPr lang="en-GB" sz="1700" dirty="0"/>
              <a:t> politico, </a:t>
            </a:r>
            <a:r>
              <a:rPr lang="en-GB" sz="1700" dirty="0" err="1"/>
              <a:t>che</a:t>
            </a:r>
            <a:r>
              <a:rPr lang="en-GB" sz="1700" dirty="0"/>
              <a:t> Dahl indica come </a:t>
            </a:r>
            <a:r>
              <a:rPr lang="en-GB" sz="1700" i="1" dirty="0"/>
              <a:t>follower </a:t>
            </a:r>
            <a:r>
              <a:rPr lang="en-GB" sz="1700" dirty="0"/>
              <a:t>o </a:t>
            </a:r>
            <a:r>
              <a:rPr lang="en-GB" sz="1700" i="1" dirty="0"/>
              <a:t>constituent, </a:t>
            </a:r>
            <a:r>
              <a:rPr lang="en-GB" sz="1700" dirty="0" err="1"/>
              <a:t>esercitano</a:t>
            </a:r>
            <a:r>
              <a:rPr lang="en-GB" sz="1700" dirty="0"/>
              <a:t> un </a:t>
            </a:r>
            <a:r>
              <a:rPr lang="en-GB" sz="1700" dirty="0" err="1"/>
              <a:t>grado</a:t>
            </a:r>
            <a:r>
              <a:rPr lang="en-GB" sz="1700" dirty="0"/>
              <a:t> </a:t>
            </a:r>
            <a:r>
              <a:rPr lang="en-GB" sz="1700" dirty="0" err="1"/>
              <a:t>sia</a:t>
            </a:r>
            <a:r>
              <a:rPr lang="en-GB" sz="1700" dirty="0"/>
              <a:t> </a:t>
            </a:r>
            <a:r>
              <a:rPr lang="en-GB" sz="1700" dirty="0" err="1"/>
              <a:t>pur</a:t>
            </a:r>
            <a:r>
              <a:rPr lang="en-GB" sz="1700" dirty="0"/>
              <a:t> </a:t>
            </a:r>
            <a:r>
              <a:rPr lang="en-GB" sz="1700" dirty="0" err="1"/>
              <a:t>minimo</a:t>
            </a:r>
            <a:r>
              <a:rPr lang="en-GB" sz="1700" dirty="0"/>
              <a:t> </a:t>
            </a:r>
            <a:r>
              <a:rPr lang="en-GB" sz="1700" dirty="0" err="1"/>
              <a:t>d’influenza</a:t>
            </a:r>
            <a:r>
              <a:rPr lang="en-GB" sz="1700" dirty="0"/>
              <a:t> </a:t>
            </a:r>
            <a:r>
              <a:rPr lang="en-GB" sz="1700" dirty="0" err="1"/>
              <a:t>indiretta</a:t>
            </a:r>
            <a:r>
              <a:rPr lang="en-GB" sz="1700" dirty="0"/>
              <a:t> </a:t>
            </a:r>
            <a:r>
              <a:rPr lang="en-GB" sz="1700" dirty="0" err="1"/>
              <a:t>nel</a:t>
            </a:r>
            <a:r>
              <a:rPr lang="en-GB" sz="1700" dirty="0"/>
              <a:t> </a:t>
            </a:r>
            <a:r>
              <a:rPr lang="en-GB" sz="1700" dirty="0" err="1"/>
              <a:t>processo</a:t>
            </a:r>
            <a:r>
              <a:rPr lang="en-GB" sz="1700" dirty="0"/>
              <a:t> </a:t>
            </a:r>
            <a:r>
              <a:rPr lang="en-GB" sz="1700" dirty="0" err="1"/>
              <a:t>decisionale</a:t>
            </a:r>
            <a:r>
              <a:rPr lang="en-GB" sz="1700" dirty="0"/>
              <a:t>, </a:t>
            </a:r>
            <a:r>
              <a:rPr lang="en-GB" sz="1700" dirty="0" err="1"/>
              <a:t>perché</a:t>
            </a:r>
            <a:r>
              <a:rPr lang="en-GB" sz="1700" dirty="0"/>
              <a:t> in </a:t>
            </a:r>
            <a:r>
              <a:rPr lang="en-GB" sz="1700" dirty="0" err="1"/>
              <a:t>democrazia</a:t>
            </a:r>
            <a:r>
              <a:rPr lang="en-GB" sz="1700" dirty="0"/>
              <a:t> da </a:t>
            </a:r>
            <a:r>
              <a:rPr lang="en-GB" sz="1700" dirty="0" err="1"/>
              <a:t>essi</a:t>
            </a:r>
            <a:r>
              <a:rPr lang="en-GB" sz="1700" dirty="0"/>
              <a:t> </a:t>
            </a:r>
            <a:r>
              <a:rPr lang="en-GB" sz="1700" dirty="0" err="1"/>
              <a:t>dipende</a:t>
            </a:r>
            <a:r>
              <a:rPr lang="en-GB" sz="1700" dirty="0"/>
              <a:t> </a:t>
            </a:r>
            <a:r>
              <a:rPr lang="en-GB" sz="1700" dirty="0" err="1"/>
              <a:t>l’erogazione</a:t>
            </a:r>
            <a:r>
              <a:rPr lang="en-GB" sz="1700" dirty="0"/>
              <a:t> del </a:t>
            </a:r>
            <a:r>
              <a:rPr lang="en-GB" sz="1700" dirty="0" err="1"/>
              <a:t>sostegno</a:t>
            </a:r>
            <a:r>
              <a:rPr lang="en-GB" sz="1700" dirty="0"/>
              <a:t> del quale </a:t>
            </a:r>
            <a:r>
              <a:rPr lang="en-GB" sz="1700" dirty="0" err="1"/>
              <a:t>i</a:t>
            </a:r>
            <a:r>
              <a:rPr lang="en-GB" sz="1700" dirty="0"/>
              <a:t> leader </a:t>
            </a:r>
            <a:r>
              <a:rPr lang="en-GB" sz="1700" dirty="0" err="1"/>
              <a:t>necessitano</a:t>
            </a:r>
            <a:r>
              <a:rPr lang="en-GB" sz="1700" dirty="0"/>
              <a:t> per far </a:t>
            </a:r>
            <a:r>
              <a:rPr lang="en-GB" sz="1700" dirty="0" err="1"/>
              <a:t>prevalere</a:t>
            </a:r>
            <a:r>
              <a:rPr lang="en-GB" sz="1700" dirty="0"/>
              <a:t> le </a:t>
            </a:r>
            <a:r>
              <a:rPr lang="en-GB" sz="1700" dirty="0" err="1"/>
              <a:t>loro</a:t>
            </a:r>
            <a:r>
              <a:rPr lang="en-GB" sz="1700" dirty="0"/>
              <a:t> </a:t>
            </a:r>
            <a:r>
              <a:rPr lang="en-GB" sz="1700" dirty="0" err="1"/>
              <a:t>decisioni</a:t>
            </a:r>
            <a:r>
              <a:rPr lang="en-GB" sz="1700" dirty="0"/>
              <a:t>, </a:t>
            </a:r>
            <a:r>
              <a:rPr lang="en-GB" sz="1700" dirty="0" err="1"/>
              <a:t>cosicché</a:t>
            </a:r>
            <a:r>
              <a:rPr lang="en-GB" sz="1700" dirty="0"/>
              <a:t> </a:t>
            </a:r>
            <a:r>
              <a:rPr lang="en-GB" sz="1700" dirty="0" err="1"/>
              <a:t>i</a:t>
            </a:r>
            <a:r>
              <a:rPr lang="en-GB" sz="1700" dirty="0"/>
              <a:t> leader </a:t>
            </a:r>
            <a:r>
              <a:rPr lang="en-GB" sz="1700" dirty="0" err="1"/>
              <a:t>stessi</a:t>
            </a:r>
            <a:r>
              <a:rPr lang="en-GB" sz="1700" dirty="0"/>
              <a:t> non </a:t>
            </a:r>
            <a:r>
              <a:rPr lang="en-GB" sz="1700" dirty="0" err="1"/>
              <a:t>possono</a:t>
            </a:r>
            <a:r>
              <a:rPr lang="en-GB" sz="1700" dirty="0"/>
              <a:t> </a:t>
            </a:r>
            <a:r>
              <a:rPr lang="en-GB" sz="1700" dirty="0" err="1"/>
              <a:t>completamente</a:t>
            </a:r>
            <a:r>
              <a:rPr lang="en-GB" sz="1700" dirty="0"/>
              <a:t> </a:t>
            </a:r>
            <a:r>
              <a:rPr lang="en-GB" sz="1700" dirty="0" err="1"/>
              <a:t>ignorare</a:t>
            </a:r>
            <a:r>
              <a:rPr lang="en-GB" sz="1700" dirty="0"/>
              <a:t> le </a:t>
            </a:r>
            <a:r>
              <a:rPr lang="en-GB" sz="1700" dirty="0" err="1"/>
              <a:t>loro</a:t>
            </a:r>
            <a:r>
              <a:rPr lang="en-GB" sz="1700" dirty="0"/>
              <a:t> </a:t>
            </a:r>
            <a:r>
              <a:rPr lang="en-GB" sz="1700" dirty="0" err="1"/>
              <a:t>preferenze</a:t>
            </a:r>
            <a:r>
              <a:rPr lang="en-GB" sz="1700" dirty="0"/>
              <a:t>.</a:t>
            </a:r>
          </a:p>
          <a:p>
            <a:endParaRPr lang="en-GB" dirty="0"/>
          </a:p>
          <a:p>
            <a:endParaRPr lang="en-GB" dirty="0"/>
          </a:p>
          <a:p>
            <a:endParaRPr lang="en-GB" dirty="0"/>
          </a:p>
          <a:p>
            <a:endParaRPr lang="en-GB" dirty="0"/>
          </a:p>
          <a:p>
            <a:pPr marL="76200" indent="0">
              <a:buNone/>
            </a:pPr>
            <a:endParaRPr lang="it-IT" dirty="0"/>
          </a:p>
        </p:txBody>
      </p:sp>
      <p:sp>
        <p:nvSpPr>
          <p:cNvPr id="4" name="Slide Number Placeholder 3">
            <a:extLst>
              <a:ext uri="{FF2B5EF4-FFF2-40B4-BE49-F238E27FC236}">
                <a16:creationId xmlns:a16="http://schemas.microsoft.com/office/drawing/2014/main" id="{4624C47B-8F15-8248-96F0-50D0AC4E5E3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927938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4" y="1513525"/>
            <a:ext cx="710717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2F3848"/>
                </a:solidFill>
              </a:rPr>
              <a:t>5.</a:t>
            </a:r>
            <a:endParaRPr dirty="0">
              <a:solidFill>
                <a:srgbClr val="2F3848"/>
              </a:solidFill>
            </a:endParaRPr>
          </a:p>
          <a:p>
            <a:pPr marL="0" lvl="0" indent="0" algn="l" rtl="0">
              <a:spcBef>
                <a:spcPts val="0"/>
              </a:spcBef>
              <a:spcAft>
                <a:spcPts val="0"/>
              </a:spcAft>
              <a:buNone/>
            </a:pPr>
            <a:r>
              <a:rPr lang="en" dirty="0" err="1"/>
              <a:t>Decisioni</a:t>
            </a:r>
            <a:r>
              <a:rPr lang="en" dirty="0"/>
              <a:t> e non </a:t>
            </a:r>
            <a:r>
              <a:rPr lang="en" dirty="0" err="1"/>
              <a:t>decisioni</a:t>
            </a:r>
            <a:endParaRPr dirty="0"/>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395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805B-36F7-3845-9329-6C8E978AA48E}"/>
              </a:ext>
            </a:extLst>
          </p:cNvPr>
          <p:cNvSpPr>
            <a:spLocks noGrp="1"/>
          </p:cNvSpPr>
          <p:nvPr>
            <p:ph type="title"/>
          </p:nvPr>
        </p:nvSpPr>
        <p:spPr/>
        <p:txBody>
          <a:bodyPr/>
          <a:lstStyle/>
          <a:p>
            <a:r>
              <a:rPr lang="it-IT" dirty="0" err="1"/>
              <a:t>Bachrach</a:t>
            </a:r>
            <a:r>
              <a:rPr lang="it-IT" dirty="0"/>
              <a:t> e Baratz (1962)</a:t>
            </a:r>
          </a:p>
        </p:txBody>
      </p:sp>
      <p:sp>
        <p:nvSpPr>
          <p:cNvPr id="3" name="Text Placeholder 2">
            <a:extLst>
              <a:ext uri="{FF2B5EF4-FFF2-40B4-BE49-F238E27FC236}">
                <a16:creationId xmlns:a16="http://schemas.microsoft.com/office/drawing/2014/main" id="{E58191A1-E063-BD47-A555-8EC611F1161E}"/>
              </a:ext>
            </a:extLst>
          </p:cNvPr>
          <p:cNvSpPr>
            <a:spLocks noGrp="1"/>
          </p:cNvSpPr>
          <p:nvPr>
            <p:ph type="body" idx="1"/>
          </p:nvPr>
        </p:nvSpPr>
        <p:spPr/>
        <p:txBody>
          <a:bodyPr/>
          <a:lstStyle/>
          <a:p>
            <a:r>
              <a:rPr lang="en-GB" sz="2200" dirty="0"/>
              <a:t>Bachrach e </a:t>
            </a:r>
            <a:r>
              <a:rPr lang="en-GB" sz="2200" dirty="0" err="1"/>
              <a:t>M.S.Baratz</a:t>
            </a:r>
            <a:r>
              <a:rPr lang="en-GB" sz="2200" dirty="0"/>
              <a:t> (1962), </a:t>
            </a:r>
            <a:r>
              <a:rPr lang="en-GB" sz="2200" dirty="0" err="1"/>
              <a:t>sostengono</a:t>
            </a:r>
            <a:r>
              <a:rPr lang="en-GB" sz="2200" dirty="0"/>
              <a:t> come «</a:t>
            </a:r>
            <a:r>
              <a:rPr lang="en-GB" sz="2200" dirty="0" err="1"/>
              <a:t>l’esercizio</a:t>
            </a:r>
            <a:r>
              <a:rPr lang="en-GB" sz="2200" dirty="0"/>
              <a:t> del </a:t>
            </a:r>
            <a:r>
              <a:rPr lang="en-GB" sz="2200" dirty="0" err="1"/>
              <a:t>potere</a:t>
            </a:r>
            <a:r>
              <a:rPr lang="en-GB" sz="2200" dirty="0"/>
              <a:t> in una </a:t>
            </a:r>
            <a:r>
              <a:rPr lang="en-GB" sz="2200" dirty="0" err="1"/>
              <a:t>comunità</a:t>
            </a:r>
            <a:r>
              <a:rPr lang="en-GB" sz="2200" dirty="0"/>
              <a:t> </a:t>
            </a:r>
            <a:r>
              <a:rPr lang="en-GB" sz="2200" dirty="0" err="1"/>
              <a:t>possa</a:t>
            </a:r>
            <a:r>
              <a:rPr lang="en-GB" sz="2200" dirty="0"/>
              <a:t> </a:t>
            </a:r>
            <a:r>
              <a:rPr lang="en-GB" sz="2200" dirty="0" err="1"/>
              <a:t>tradursi</a:t>
            </a:r>
            <a:r>
              <a:rPr lang="en-GB" sz="2200" dirty="0"/>
              <a:t> in </a:t>
            </a:r>
            <a:r>
              <a:rPr lang="en-GB" sz="2200" dirty="0" err="1"/>
              <a:t>un’attività</a:t>
            </a:r>
            <a:r>
              <a:rPr lang="en-GB" sz="2200" dirty="0"/>
              <a:t> </a:t>
            </a:r>
            <a:r>
              <a:rPr lang="en-GB" sz="2200" dirty="0" err="1"/>
              <a:t>che</a:t>
            </a:r>
            <a:r>
              <a:rPr lang="en-GB" sz="2200" dirty="0"/>
              <a:t> </a:t>
            </a:r>
            <a:r>
              <a:rPr lang="en-GB" sz="2200" dirty="0" err="1"/>
              <a:t>tende</a:t>
            </a:r>
            <a:r>
              <a:rPr lang="en-GB" sz="2200" dirty="0"/>
              <a:t> a </a:t>
            </a:r>
            <a:r>
              <a:rPr lang="en-GB" sz="2200" dirty="0" err="1"/>
              <a:t>sopprimere</a:t>
            </a:r>
            <a:r>
              <a:rPr lang="en-GB" sz="2200" dirty="0"/>
              <a:t> le </a:t>
            </a:r>
            <a:r>
              <a:rPr lang="en-GB" sz="2200" dirty="0" err="1"/>
              <a:t>decisioni</a:t>
            </a:r>
            <a:r>
              <a:rPr lang="en-GB" sz="2200" dirty="0"/>
              <a:t> </a:t>
            </a:r>
            <a:r>
              <a:rPr lang="en-GB" sz="2200" dirty="0" err="1"/>
              <a:t>piuttosto</a:t>
            </a:r>
            <a:r>
              <a:rPr lang="en-GB" sz="2200" dirty="0"/>
              <a:t> </a:t>
            </a:r>
            <a:r>
              <a:rPr lang="en-GB" sz="2200" dirty="0" err="1"/>
              <a:t>che</a:t>
            </a:r>
            <a:r>
              <a:rPr lang="en-GB" sz="2200" dirty="0"/>
              <a:t> a </a:t>
            </a:r>
            <a:r>
              <a:rPr lang="en-GB" sz="2200" dirty="0" err="1"/>
              <a:t>formularle</a:t>
            </a:r>
            <a:r>
              <a:rPr lang="en-GB" sz="2200" dirty="0"/>
              <a:t> e a </a:t>
            </a:r>
            <a:r>
              <a:rPr lang="en-GB" sz="2200" dirty="0" err="1"/>
              <a:t>influenzarle</a:t>
            </a:r>
            <a:r>
              <a:rPr lang="en-GB" sz="2200" dirty="0"/>
              <a:t>» (Sola 2006, 88). </a:t>
            </a:r>
            <a:r>
              <a:rPr lang="en-GB" sz="2200" dirty="0" err="1"/>
              <a:t>Quindi</a:t>
            </a:r>
            <a:r>
              <a:rPr lang="en-GB" sz="2200" dirty="0"/>
              <a:t>, </a:t>
            </a:r>
            <a:r>
              <a:rPr lang="en-GB" sz="2200" dirty="0" err="1"/>
              <a:t>oltre</a:t>
            </a:r>
            <a:r>
              <a:rPr lang="en-GB" sz="2200" dirty="0"/>
              <a:t> ad </a:t>
            </a:r>
            <a:r>
              <a:rPr lang="en-GB" sz="2200" dirty="0" err="1"/>
              <a:t>essere</a:t>
            </a:r>
            <a:r>
              <a:rPr lang="en-GB" sz="2200" dirty="0"/>
              <a:t> </a:t>
            </a:r>
            <a:r>
              <a:rPr lang="en-GB" sz="2200" dirty="0" err="1"/>
              <a:t>impiegata</a:t>
            </a:r>
            <a:r>
              <a:rPr lang="en-GB" sz="2200" dirty="0"/>
              <a:t> </a:t>
            </a:r>
            <a:r>
              <a:rPr lang="en-GB" sz="2200" dirty="0" err="1"/>
              <a:t>nel</a:t>
            </a:r>
            <a:r>
              <a:rPr lang="en-GB" sz="2200" dirty="0"/>
              <a:t> </a:t>
            </a:r>
            <a:r>
              <a:rPr lang="en-GB" sz="2200" dirty="0" err="1"/>
              <a:t>processo</a:t>
            </a:r>
            <a:r>
              <a:rPr lang="en-GB" sz="2200" dirty="0"/>
              <a:t> </a:t>
            </a:r>
            <a:r>
              <a:rPr lang="en-GB" sz="2200" dirty="0" err="1"/>
              <a:t>decisionale</a:t>
            </a:r>
            <a:r>
              <a:rPr lang="en-GB" sz="2200" dirty="0"/>
              <a:t> in modo </a:t>
            </a:r>
            <a:r>
              <a:rPr lang="en-GB" sz="2200" dirty="0" err="1"/>
              <a:t>positivo</a:t>
            </a:r>
            <a:r>
              <a:rPr lang="en-GB" sz="2200" dirty="0"/>
              <a:t>, per </a:t>
            </a:r>
            <a:r>
              <a:rPr lang="en-GB" sz="2200" dirty="0" err="1"/>
              <a:t>giungere</a:t>
            </a:r>
            <a:r>
              <a:rPr lang="en-GB" sz="2200" dirty="0"/>
              <a:t> ad output </a:t>
            </a:r>
            <a:r>
              <a:rPr lang="en-GB" sz="2200" dirty="0" err="1"/>
              <a:t>sostantivi</a:t>
            </a:r>
            <a:r>
              <a:rPr lang="en-GB" sz="2200" dirty="0"/>
              <a:t>, il </a:t>
            </a:r>
            <a:r>
              <a:rPr lang="en-GB" sz="2200" dirty="0" err="1"/>
              <a:t>potere</a:t>
            </a:r>
            <a:r>
              <a:rPr lang="en-GB" sz="2200" dirty="0"/>
              <a:t> </a:t>
            </a:r>
            <a:r>
              <a:rPr lang="en-GB" sz="2200" dirty="0" err="1"/>
              <a:t>può</a:t>
            </a:r>
            <a:r>
              <a:rPr lang="en-GB" sz="2200" dirty="0"/>
              <a:t> </a:t>
            </a:r>
            <a:r>
              <a:rPr lang="en-GB" sz="2200" dirty="0" err="1"/>
              <a:t>essere</a:t>
            </a:r>
            <a:r>
              <a:rPr lang="en-GB" sz="2200" dirty="0"/>
              <a:t> </a:t>
            </a:r>
            <a:r>
              <a:rPr lang="en-GB" sz="2200" dirty="0" err="1"/>
              <a:t>utilizzato</a:t>
            </a:r>
            <a:r>
              <a:rPr lang="en-GB" sz="2200" dirty="0"/>
              <a:t> </a:t>
            </a:r>
            <a:r>
              <a:rPr lang="en-GB" sz="2200" dirty="0" err="1"/>
              <a:t>anche</a:t>
            </a:r>
            <a:r>
              <a:rPr lang="en-GB" sz="2200" dirty="0"/>
              <a:t> per </a:t>
            </a:r>
            <a:r>
              <a:rPr lang="en-GB" sz="2200" dirty="0" err="1"/>
              <a:t>impedire</a:t>
            </a:r>
            <a:r>
              <a:rPr lang="en-GB" sz="2200" dirty="0"/>
              <a:t> una </a:t>
            </a:r>
            <a:r>
              <a:rPr lang="en-GB" sz="2200" dirty="0" err="1"/>
              <a:t>decisione</a:t>
            </a:r>
            <a:r>
              <a:rPr lang="en-GB" sz="2200" dirty="0"/>
              <a:t>. </a:t>
            </a:r>
          </a:p>
          <a:p>
            <a:r>
              <a:rPr lang="en-GB" sz="2200" dirty="0"/>
              <a:t>Bachrach e </a:t>
            </a:r>
            <a:r>
              <a:rPr lang="en-GB" sz="2200" dirty="0" err="1"/>
              <a:t>Baratz</a:t>
            </a:r>
            <a:r>
              <a:rPr lang="en-GB" sz="2200" dirty="0"/>
              <a:t> </a:t>
            </a:r>
            <a:r>
              <a:rPr lang="en-GB" sz="2200" dirty="0" err="1"/>
              <a:t>identificano</a:t>
            </a:r>
            <a:r>
              <a:rPr lang="en-GB" sz="2200" dirty="0"/>
              <a:t> </a:t>
            </a:r>
            <a:r>
              <a:rPr lang="en-GB" sz="2200" dirty="0" err="1"/>
              <a:t>quindi</a:t>
            </a:r>
            <a:r>
              <a:rPr lang="en-GB" sz="2200" dirty="0"/>
              <a:t> una </a:t>
            </a:r>
            <a:r>
              <a:rPr lang="en-GB" sz="2200" dirty="0" err="1"/>
              <a:t>seconda</a:t>
            </a:r>
            <a:r>
              <a:rPr lang="en-GB" sz="2200" dirty="0"/>
              <a:t> «</a:t>
            </a:r>
            <a:r>
              <a:rPr lang="en-GB" sz="2200" dirty="0" err="1"/>
              <a:t>faccia</a:t>
            </a:r>
            <a:r>
              <a:rPr lang="en-GB" sz="2200" dirty="0"/>
              <a:t> del </a:t>
            </a:r>
            <a:r>
              <a:rPr lang="en-GB" sz="2200" dirty="0" err="1"/>
              <a:t>potere</a:t>
            </a:r>
            <a:r>
              <a:rPr lang="en-GB" sz="2200" dirty="0"/>
              <a:t>», la </a:t>
            </a:r>
            <a:r>
              <a:rPr lang="en-GB" sz="2200" i="1" dirty="0"/>
              <a:t>non-</a:t>
            </a:r>
            <a:r>
              <a:rPr lang="en-GB" sz="2200" i="1" dirty="0" err="1"/>
              <a:t>decisione</a:t>
            </a:r>
            <a:r>
              <a:rPr lang="en-GB" sz="2200" dirty="0"/>
              <a:t>, la quale </a:t>
            </a:r>
            <a:r>
              <a:rPr lang="en-GB" sz="2200" dirty="0" err="1"/>
              <a:t>si</a:t>
            </a:r>
            <a:r>
              <a:rPr lang="en-GB" sz="2200" dirty="0"/>
              <a:t> </a:t>
            </a:r>
            <a:r>
              <a:rPr lang="en-GB" sz="2200" dirty="0" err="1"/>
              <a:t>presenta</a:t>
            </a:r>
            <a:r>
              <a:rPr lang="en-GB" sz="2200" dirty="0"/>
              <a:t> come un </a:t>
            </a:r>
            <a:r>
              <a:rPr lang="en-GB" sz="2200" dirty="0" err="1"/>
              <a:t>condizionamento</a:t>
            </a:r>
            <a:r>
              <a:rPr lang="en-GB" sz="2200" dirty="0"/>
              <a:t> </a:t>
            </a:r>
            <a:r>
              <a:rPr lang="en-GB" sz="2200" dirty="0" err="1"/>
              <a:t>strutturale</a:t>
            </a:r>
            <a:r>
              <a:rPr lang="en-GB" sz="2200" dirty="0"/>
              <a:t> e </a:t>
            </a:r>
            <a:r>
              <a:rPr lang="en-GB" sz="2200" dirty="0" err="1"/>
              <a:t>permanente</a:t>
            </a:r>
            <a:r>
              <a:rPr lang="en-GB" sz="2200" dirty="0"/>
              <a:t> del </a:t>
            </a:r>
            <a:r>
              <a:rPr lang="en-GB" sz="2200" dirty="0" err="1"/>
              <a:t>processo</a:t>
            </a:r>
            <a:r>
              <a:rPr lang="en-GB" sz="2200" dirty="0"/>
              <a:t> politico </a:t>
            </a:r>
          </a:p>
          <a:p>
            <a:endParaRPr lang="it-IT" dirty="0"/>
          </a:p>
        </p:txBody>
      </p:sp>
      <p:sp>
        <p:nvSpPr>
          <p:cNvPr id="4" name="Slide Number Placeholder 3">
            <a:extLst>
              <a:ext uri="{FF2B5EF4-FFF2-40B4-BE49-F238E27FC236}">
                <a16:creationId xmlns:a16="http://schemas.microsoft.com/office/drawing/2014/main" id="{8B953CED-C688-8640-8F6D-0B5E202F09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485024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5ECE-0C23-074B-9748-0283DBC6ECAE}"/>
              </a:ext>
            </a:extLst>
          </p:cNvPr>
          <p:cNvSpPr>
            <a:spLocks noGrp="1"/>
          </p:cNvSpPr>
          <p:nvPr>
            <p:ph type="title"/>
          </p:nvPr>
        </p:nvSpPr>
        <p:spPr/>
        <p:txBody>
          <a:bodyPr/>
          <a:lstStyle/>
          <a:p>
            <a:r>
              <a:rPr lang="it-IT" dirty="0"/>
              <a:t>Il meccanismo delle reazioni previste (Friedrich 1963)</a:t>
            </a:r>
          </a:p>
        </p:txBody>
      </p:sp>
      <p:sp>
        <p:nvSpPr>
          <p:cNvPr id="3" name="Text Placeholder 2">
            <a:extLst>
              <a:ext uri="{FF2B5EF4-FFF2-40B4-BE49-F238E27FC236}">
                <a16:creationId xmlns:a16="http://schemas.microsoft.com/office/drawing/2014/main" id="{E0ECC745-FEE8-264E-9692-521549C1D34B}"/>
              </a:ext>
            </a:extLst>
          </p:cNvPr>
          <p:cNvSpPr>
            <a:spLocks noGrp="1"/>
          </p:cNvSpPr>
          <p:nvPr>
            <p:ph type="body" idx="1"/>
          </p:nvPr>
        </p:nvSpPr>
        <p:spPr/>
        <p:txBody>
          <a:bodyPr/>
          <a:lstStyle/>
          <a:p>
            <a:r>
              <a:rPr lang="en-GB" sz="1900" dirty="0"/>
              <a:t>Cosa </a:t>
            </a:r>
            <a:r>
              <a:rPr lang="en-GB" sz="1900" dirty="0" err="1"/>
              <a:t>sono</a:t>
            </a:r>
            <a:r>
              <a:rPr lang="en-GB" sz="1900" dirty="0"/>
              <a:t> le «</a:t>
            </a:r>
            <a:r>
              <a:rPr lang="en-GB" sz="1900" dirty="0" err="1"/>
              <a:t>reazioni</a:t>
            </a:r>
            <a:r>
              <a:rPr lang="en-GB" sz="1900" dirty="0"/>
              <a:t> </a:t>
            </a:r>
            <a:r>
              <a:rPr lang="en-GB" sz="1900" dirty="0" err="1"/>
              <a:t>previste</a:t>
            </a:r>
            <a:r>
              <a:rPr lang="en-GB" sz="1900" dirty="0"/>
              <a:t>» di Friedrich (1963)? </a:t>
            </a:r>
          </a:p>
          <a:p>
            <a:r>
              <a:rPr lang="en-GB" sz="1900" dirty="0" err="1"/>
              <a:t>Scattano</a:t>
            </a:r>
            <a:r>
              <a:rPr lang="en-GB" sz="1900" dirty="0"/>
              <a:t> </a:t>
            </a:r>
            <a:r>
              <a:rPr lang="en-GB" sz="1900" dirty="0" err="1"/>
              <a:t>quando</a:t>
            </a:r>
            <a:r>
              <a:rPr lang="en-GB" sz="1900" dirty="0"/>
              <a:t> «</a:t>
            </a:r>
            <a:r>
              <a:rPr lang="en-GB" sz="1900" dirty="0" err="1"/>
              <a:t>certe</a:t>
            </a:r>
            <a:r>
              <a:rPr lang="en-GB" sz="1900" dirty="0"/>
              <a:t> </a:t>
            </a:r>
            <a:r>
              <a:rPr lang="en-GB" sz="1900" dirty="0" err="1"/>
              <a:t>proposte</a:t>
            </a:r>
            <a:r>
              <a:rPr lang="en-GB" sz="1900" dirty="0"/>
              <a:t> di </a:t>
            </a:r>
            <a:r>
              <a:rPr lang="en-GB" sz="1900" dirty="0" err="1"/>
              <a:t>decisione</a:t>
            </a:r>
            <a:r>
              <a:rPr lang="en-GB" sz="1900" dirty="0"/>
              <a:t> non </a:t>
            </a:r>
            <a:r>
              <a:rPr lang="en-GB" sz="1900" dirty="0" err="1"/>
              <a:t>vengono</a:t>
            </a:r>
            <a:r>
              <a:rPr lang="en-GB" sz="1900" dirty="0"/>
              <a:t> </a:t>
            </a:r>
            <a:r>
              <a:rPr lang="en-GB" sz="1900" dirty="0" err="1"/>
              <a:t>avanzate</a:t>
            </a:r>
            <a:r>
              <a:rPr lang="en-GB" sz="1900" dirty="0"/>
              <a:t> </a:t>
            </a:r>
            <a:r>
              <a:rPr lang="en-GB" sz="1900" dirty="0" err="1"/>
              <a:t>perché</a:t>
            </a:r>
            <a:r>
              <a:rPr lang="en-GB" sz="1900" dirty="0"/>
              <a:t> </a:t>
            </a:r>
            <a:r>
              <a:rPr lang="en-GB" sz="1900" dirty="0" err="1"/>
              <a:t>si</a:t>
            </a:r>
            <a:r>
              <a:rPr lang="en-GB" sz="1900" dirty="0"/>
              <a:t> </a:t>
            </a:r>
            <a:r>
              <a:rPr lang="en-GB" sz="1900" dirty="0" err="1"/>
              <a:t>sconta</a:t>
            </a:r>
            <a:r>
              <a:rPr lang="en-GB" sz="1900" dirty="0"/>
              <a:t> fin dal principio </a:t>
            </a:r>
            <a:r>
              <a:rPr lang="en-GB" sz="1900" dirty="0" err="1"/>
              <a:t>che</a:t>
            </a:r>
            <a:r>
              <a:rPr lang="en-GB" sz="1900" dirty="0"/>
              <a:t> non </a:t>
            </a:r>
            <a:r>
              <a:rPr lang="en-GB" sz="1900" dirty="0" err="1"/>
              <a:t>potrebbero</a:t>
            </a:r>
            <a:r>
              <a:rPr lang="en-GB" sz="1900" dirty="0"/>
              <a:t> </a:t>
            </a:r>
            <a:r>
              <a:rPr lang="en-GB" sz="1900" dirty="0" err="1"/>
              <a:t>avere</a:t>
            </a:r>
            <a:r>
              <a:rPr lang="en-GB" sz="1900" dirty="0"/>
              <a:t> </a:t>
            </a:r>
            <a:r>
              <a:rPr lang="en-GB" sz="1900" dirty="0" err="1"/>
              <a:t>successo</a:t>
            </a:r>
            <a:r>
              <a:rPr lang="en-GB" sz="1900" dirty="0"/>
              <a:t> </a:t>
            </a:r>
            <a:r>
              <a:rPr lang="en-GB" sz="1900" dirty="0" err="1"/>
              <a:t>nel</a:t>
            </a:r>
            <a:r>
              <a:rPr lang="en-GB" sz="1900" dirty="0"/>
              <a:t> </a:t>
            </a:r>
            <a:r>
              <a:rPr lang="en-GB" sz="1900" dirty="0" err="1"/>
              <a:t>quadro</a:t>
            </a:r>
            <a:r>
              <a:rPr lang="en-GB" sz="1900" dirty="0"/>
              <a:t> </a:t>
            </a:r>
            <a:r>
              <a:rPr lang="en-GB" sz="1900" dirty="0" err="1"/>
              <a:t>delle</a:t>
            </a:r>
            <a:r>
              <a:rPr lang="en-GB" sz="1900" dirty="0"/>
              <a:t> </a:t>
            </a:r>
            <a:r>
              <a:rPr lang="en-GB" sz="1900" dirty="0" err="1"/>
              <a:t>istituzioni</a:t>
            </a:r>
            <a:r>
              <a:rPr lang="en-GB" sz="1900" dirty="0"/>
              <a:t> e </a:t>
            </a:r>
            <a:r>
              <a:rPr lang="en-GB" sz="1900" dirty="0" err="1"/>
              <a:t>dei</a:t>
            </a:r>
            <a:r>
              <a:rPr lang="en-GB" sz="1900" dirty="0"/>
              <a:t> </a:t>
            </a:r>
            <a:r>
              <a:rPr lang="en-GB" sz="1900" dirty="0" err="1"/>
              <a:t>valori</a:t>
            </a:r>
            <a:r>
              <a:rPr lang="en-GB" sz="1900" dirty="0"/>
              <a:t> </a:t>
            </a:r>
            <a:r>
              <a:rPr lang="en-GB" sz="1900" dirty="0" err="1"/>
              <a:t>predominanti</a:t>
            </a:r>
            <a:r>
              <a:rPr lang="en-GB" sz="1900" dirty="0"/>
              <a:t>, e </a:t>
            </a:r>
            <a:r>
              <a:rPr lang="en-GB" sz="1900" dirty="0" err="1"/>
              <a:t>anzi</a:t>
            </a:r>
            <a:r>
              <a:rPr lang="en-GB" sz="1900" dirty="0"/>
              <a:t> </a:t>
            </a:r>
            <a:r>
              <a:rPr lang="en-GB" sz="1900" dirty="0" err="1"/>
              <a:t>si</a:t>
            </a:r>
            <a:r>
              <a:rPr lang="en-GB" sz="1900" dirty="0"/>
              <a:t> “</a:t>
            </a:r>
            <a:r>
              <a:rPr lang="en-GB" sz="1900" dirty="0" err="1"/>
              <a:t>prevede</a:t>
            </a:r>
            <a:r>
              <a:rPr lang="en-GB" sz="1900" dirty="0"/>
              <a:t>” </a:t>
            </a:r>
            <a:r>
              <a:rPr lang="en-GB" sz="1900" dirty="0" err="1"/>
              <a:t>che</a:t>
            </a:r>
            <a:r>
              <a:rPr lang="en-GB" sz="1900" dirty="0"/>
              <a:t> </a:t>
            </a:r>
            <a:r>
              <a:rPr lang="en-GB" sz="1900" dirty="0" err="1"/>
              <a:t>esse</a:t>
            </a:r>
            <a:r>
              <a:rPr lang="en-GB" sz="1900" dirty="0"/>
              <a:t> </a:t>
            </a:r>
            <a:r>
              <a:rPr lang="en-GB" sz="1900" dirty="0" err="1"/>
              <a:t>scatenerebbero</a:t>
            </a:r>
            <a:r>
              <a:rPr lang="en-GB" sz="1900" dirty="0"/>
              <a:t> </a:t>
            </a:r>
            <a:r>
              <a:rPr lang="en-GB" sz="1900" dirty="0" err="1"/>
              <a:t>gravi</a:t>
            </a:r>
            <a:r>
              <a:rPr lang="en-GB" sz="1900" dirty="0"/>
              <a:t> “</a:t>
            </a:r>
            <a:r>
              <a:rPr lang="en-GB" sz="1900" dirty="0" err="1"/>
              <a:t>reazioni</a:t>
            </a:r>
            <a:r>
              <a:rPr lang="en-GB" sz="1900" dirty="0"/>
              <a:t>” negative da </a:t>
            </a:r>
            <a:r>
              <a:rPr lang="en-GB" sz="1900" dirty="0" err="1"/>
              <a:t>parte</a:t>
            </a:r>
            <a:r>
              <a:rPr lang="en-GB" sz="1900" dirty="0"/>
              <a:t> </a:t>
            </a:r>
            <a:r>
              <a:rPr lang="en-GB" sz="1900" dirty="0" err="1"/>
              <a:t>degli</a:t>
            </a:r>
            <a:r>
              <a:rPr lang="en-GB" sz="1900" dirty="0"/>
              <a:t> </a:t>
            </a:r>
            <a:r>
              <a:rPr lang="en-GB" sz="1900" dirty="0" err="1"/>
              <a:t>attori</a:t>
            </a:r>
            <a:r>
              <a:rPr lang="en-GB" sz="1900" dirty="0"/>
              <a:t> </a:t>
            </a:r>
            <a:r>
              <a:rPr lang="en-GB" sz="1900" dirty="0" err="1"/>
              <a:t>che</a:t>
            </a:r>
            <a:r>
              <a:rPr lang="en-GB" sz="1900" dirty="0"/>
              <a:t> </a:t>
            </a:r>
            <a:r>
              <a:rPr lang="en-GB" sz="1900" dirty="0" err="1"/>
              <a:t>sostengono</a:t>
            </a:r>
            <a:r>
              <a:rPr lang="en-GB" sz="1900" dirty="0"/>
              <a:t> quelle </a:t>
            </a:r>
            <a:r>
              <a:rPr lang="en-GB" sz="1900" dirty="0" err="1"/>
              <a:t>istituzioni</a:t>
            </a:r>
            <a:r>
              <a:rPr lang="en-GB" sz="1900" dirty="0"/>
              <a:t> e </a:t>
            </a:r>
            <a:r>
              <a:rPr lang="en-GB" sz="1900" dirty="0" err="1"/>
              <a:t>quei</a:t>
            </a:r>
            <a:r>
              <a:rPr lang="en-GB" sz="1900" dirty="0"/>
              <a:t> </a:t>
            </a:r>
            <a:r>
              <a:rPr lang="en-GB" sz="1900" dirty="0" err="1"/>
              <a:t>valori</a:t>
            </a:r>
            <a:r>
              <a:rPr lang="en-GB" sz="1900" dirty="0"/>
              <a:t>». </a:t>
            </a:r>
          </a:p>
          <a:p>
            <a:r>
              <a:rPr lang="en-GB" sz="1900" dirty="0"/>
              <a:t>In </a:t>
            </a:r>
            <a:r>
              <a:rPr lang="en-GB" sz="1900" dirty="0" err="1"/>
              <a:t>funzione</a:t>
            </a:r>
            <a:r>
              <a:rPr lang="en-GB" sz="1900" dirty="0"/>
              <a:t> di </a:t>
            </a:r>
            <a:r>
              <a:rPr lang="en-GB" sz="1900" dirty="0" err="1"/>
              <a:t>quel</a:t>
            </a:r>
            <a:r>
              <a:rPr lang="en-GB" sz="1900" dirty="0"/>
              <a:t> principio </a:t>
            </a:r>
            <a:r>
              <a:rPr lang="en-GB" sz="1900" dirty="0" err="1"/>
              <a:t>delle</a:t>
            </a:r>
            <a:r>
              <a:rPr lang="en-GB" sz="1900" dirty="0"/>
              <a:t> </a:t>
            </a:r>
            <a:r>
              <a:rPr lang="en-GB" sz="1900" dirty="0" err="1"/>
              <a:t>reazioni</a:t>
            </a:r>
            <a:r>
              <a:rPr lang="en-GB" sz="1900" dirty="0"/>
              <a:t> </a:t>
            </a:r>
            <a:r>
              <a:rPr lang="en-GB" sz="1900" dirty="0" err="1"/>
              <a:t>previste</a:t>
            </a:r>
            <a:r>
              <a:rPr lang="en-GB" sz="1900" dirty="0"/>
              <a:t> </a:t>
            </a:r>
            <a:r>
              <a:rPr lang="en-GB" sz="1900" dirty="0" err="1"/>
              <a:t>l'eletto</a:t>
            </a:r>
            <a:r>
              <a:rPr lang="en-GB" sz="1900" dirty="0"/>
              <a:t> </a:t>
            </a:r>
            <a:r>
              <a:rPr lang="en-GB" sz="1900" dirty="0" err="1"/>
              <a:t>sconta</a:t>
            </a:r>
            <a:r>
              <a:rPr lang="en-GB" sz="1900" dirty="0"/>
              <a:t> a </a:t>
            </a:r>
            <a:r>
              <a:rPr lang="en-GB" sz="1900" dirty="0" err="1"/>
              <a:t>ogni</a:t>
            </a:r>
            <a:r>
              <a:rPr lang="en-GB" sz="1900" dirty="0"/>
              <a:t> </a:t>
            </a:r>
            <a:r>
              <a:rPr lang="en-GB" sz="1900" dirty="0" err="1"/>
              <a:t>momento</a:t>
            </a:r>
            <a:r>
              <a:rPr lang="en-GB" sz="1900" dirty="0"/>
              <a:t> la </a:t>
            </a:r>
            <a:r>
              <a:rPr lang="en-GB" sz="1900" dirty="0" err="1"/>
              <a:t>prevedibile</a:t>
            </a:r>
            <a:r>
              <a:rPr lang="en-GB" sz="1900" dirty="0"/>
              <a:t> '</a:t>
            </a:r>
            <a:r>
              <a:rPr lang="en-GB" sz="1900" dirty="0" err="1"/>
              <a:t>reazione</a:t>
            </a:r>
            <a:r>
              <a:rPr lang="en-GB" sz="1900" dirty="0"/>
              <a:t>' </a:t>
            </a:r>
            <a:r>
              <a:rPr lang="en-GB" sz="1900" dirty="0" err="1"/>
              <a:t>dei</a:t>
            </a:r>
            <a:r>
              <a:rPr lang="en-GB" sz="1900" dirty="0"/>
              <a:t> </a:t>
            </a:r>
            <a:r>
              <a:rPr lang="en-GB" sz="1900" dirty="0" err="1"/>
              <a:t>suoi</a:t>
            </a:r>
            <a:r>
              <a:rPr lang="en-GB" sz="1900" dirty="0"/>
              <a:t> </a:t>
            </a:r>
            <a:r>
              <a:rPr lang="en-GB" sz="1900" dirty="0" err="1"/>
              <a:t>elettori</a:t>
            </a:r>
            <a:r>
              <a:rPr lang="en-GB" sz="1900" dirty="0"/>
              <a:t> a </a:t>
            </a:r>
            <a:r>
              <a:rPr lang="en-GB" sz="1900" dirty="0" err="1"/>
              <a:t>quel</a:t>
            </a:r>
            <a:r>
              <a:rPr lang="en-GB" sz="1900" dirty="0"/>
              <a:t> </a:t>
            </a:r>
            <a:r>
              <a:rPr lang="en-GB" sz="1900" dirty="0" err="1"/>
              <a:t>che</a:t>
            </a:r>
            <a:r>
              <a:rPr lang="en-GB" sz="1900" dirty="0"/>
              <a:t> fa o </a:t>
            </a:r>
            <a:r>
              <a:rPr lang="en-GB" sz="1900" dirty="0" err="1"/>
              <a:t>si</a:t>
            </a:r>
            <a:r>
              <a:rPr lang="en-GB" sz="1900" dirty="0"/>
              <a:t> </a:t>
            </a:r>
            <a:r>
              <a:rPr lang="en-GB" sz="1900" dirty="0" err="1"/>
              <a:t>propone</a:t>
            </a:r>
            <a:r>
              <a:rPr lang="en-GB" sz="1900" dirty="0"/>
              <a:t> di fare. Il </a:t>
            </a:r>
            <a:r>
              <a:rPr lang="en-GB" sz="1900" dirty="0" err="1"/>
              <a:t>controllo</a:t>
            </a:r>
            <a:r>
              <a:rPr lang="en-GB" sz="1900" dirty="0"/>
              <a:t> </a:t>
            </a:r>
            <a:r>
              <a:rPr lang="en-GB" sz="1900" dirty="0" err="1"/>
              <a:t>è</a:t>
            </a:r>
            <a:r>
              <a:rPr lang="en-GB" sz="1900" dirty="0"/>
              <a:t> </a:t>
            </a:r>
            <a:r>
              <a:rPr lang="en-GB" sz="1900" dirty="0" err="1"/>
              <a:t>dunque</a:t>
            </a:r>
            <a:r>
              <a:rPr lang="en-GB" sz="1900" dirty="0"/>
              <a:t> continuo, </a:t>
            </a:r>
            <a:r>
              <a:rPr lang="en-GB" sz="1900" dirty="0" err="1"/>
              <a:t>ché</a:t>
            </a:r>
            <a:r>
              <a:rPr lang="en-GB" sz="1900" dirty="0"/>
              <a:t> </a:t>
            </a:r>
            <a:r>
              <a:rPr lang="en-GB" sz="1900" dirty="0" err="1"/>
              <a:t>quella</a:t>
            </a:r>
            <a:r>
              <a:rPr lang="en-GB" sz="1900" dirty="0"/>
              <a:t> '</a:t>
            </a:r>
            <a:r>
              <a:rPr lang="en-GB" sz="1900" dirty="0" err="1"/>
              <a:t>previsione</a:t>
            </a:r>
            <a:r>
              <a:rPr lang="en-GB" sz="1900" dirty="0"/>
              <a:t>' (di come </a:t>
            </a:r>
            <a:r>
              <a:rPr lang="en-GB" sz="1900" dirty="0" err="1"/>
              <a:t>l'elettore</a:t>
            </a:r>
            <a:r>
              <a:rPr lang="en-GB" sz="1900" dirty="0"/>
              <a:t> </a:t>
            </a:r>
            <a:r>
              <a:rPr lang="en-GB" sz="1900" dirty="0" err="1"/>
              <a:t>reagirà</a:t>
            </a:r>
            <a:r>
              <a:rPr lang="en-GB" sz="1900" dirty="0"/>
              <a:t>) </a:t>
            </a:r>
            <a:r>
              <a:rPr lang="en-GB" sz="1900" dirty="0" err="1"/>
              <a:t>è</a:t>
            </a:r>
            <a:r>
              <a:rPr lang="en-GB" sz="1900" dirty="0"/>
              <a:t> </a:t>
            </a:r>
            <a:r>
              <a:rPr lang="en-GB" sz="1900" dirty="0" err="1"/>
              <a:t>costante</a:t>
            </a:r>
            <a:r>
              <a:rPr lang="en-GB" sz="1900" dirty="0"/>
              <a:t>.</a:t>
            </a:r>
          </a:p>
          <a:p>
            <a:endParaRPr lang="it-IT" dirty="0"/>
          </a:p>
        </p:txBody>
      </p:sp>
      <p:sp>
        <p:nvSpPr>
          <p:cNvPr id="4" name="Slide Number Placeholder 3">
            <a:extLst>
              <a:ext uri="{FF2B5EF4-FFF2-40B4-BE49-F238E27FC236}">
                <a16:creationId xmlns:a16="http://schemas.microsoft.com/office/drawing/2014/main" id="{D8A9616B-14EC-6A42-A29D-2596EB7EFB2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175164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774A-3755-EA40-92E1-5B2CE73E8E86}"/>
              </a:ext>
            </a:extLst>
          </p:cNvPr>
          <p:cNvSpPr>
            <a:spLocks noGrp="1"/>
          </p:cNvSpPr>
          <p:nvPr>
            <p:ph type="title"/>
          </p:nvPr>
        </p:nvSpPr>
        <p:spPr/>
        <p:txBody>
          <a:bodyPr/>
          <a:lstStyle/>
          <a:p>
            <a:r>
              <a:rPr lang="it-IT" dirty="0"/>
              <a:t>Il meccanismo delle reazioni previste (Friedrich 1963)</a:t>
            </a:r>
          </a:p>
        </p:txBody>
      </p:sp>
      <p:sp>
        <p:nvSpPr>
          <p:cNvPr id="3" name="Text Placeholder 2">
            <a:extLst>
              <a:ext uri="{FF2B5EF4-FFF2-40B4-BE49-F238E27FC236}">
                <a16:creationId xmlns:a16="http://schemas.microsoft.com/office/drawing/2014/main" id="{47A38FBB-5891-5A4E-9AFF-C1AACFCCE186}"/>
              </a:ext>
            </a:extLst>
          </p:cNvPr>
          <p:cNvSpPr>
            <a:spLocks noGrp="1"/>
          </p:cNvSpPr>
          <p:nvPr>
            <p:ph type="body" idx="1"/>
          </p:nvPr>
        </p:nvSpPr>
        <p:spPr/>
        <p:txBody>
          <a:bodyPr/>
          <a:lstStyle/>
          <a:p>
            <a:r>
              <a:rPr lang="en-GB" sz="2000" dirty="0"/>
              <a:t>Per </a:t>
            </a:r>
            <a:r>
              <a:rPr lang="en-GB" sz="2000" dirty="0" err="1"/>
              <a:t>ragioni</a:t>
            </a:r>
            <a:r>
              <a:rPr lang="en-GB" sz="2000" dirty="0"/>
              <a:t> diverse, secondo le «</a:t>
            </a:r>
            <a:r>
              <a:rPr lang="en-GB" sz="2000" dirty="0" err="1"/>
              <a:t>reazioni</a:t>
            </a:r>
            <a:r>
              <a:rPr lang="en-GB" sz="2000" dirty="0"/>
              <a:t> </a:t>
            </a:r>
            <a:r>
              <a:rPr lang="en-GB" sz="2000" dirty="0" err="1"/>
              <a:t>previste</a:t>
            </a:r>
            <a:r>
              <a:rPr lang="en-GB" sz="2000" dirty="0"/>
              <a:t>» di Friedrich, la </a:t>
            </a:r>
            <a:r>
              <a:rPr lang="en-GB" sz="2000" dirty="0" err="1"/>
              <a:t>maggior</a:t>
            </a:r>
            <a:r>
              <a:rPr lang="en-GB" sz="2000" dirty="0"/>
              <a:t> </a:t>
            </a:r>
            <a:r>
              <a:rPr lang="en-GB" sz="2000" dirty="0" err="1"/>
              <a:t>parte</a:t>
            </a:r>
            <a:r>
              <a:rPr lang="en-GB" sz="2000" dirty="0"/>
              <a:t> </a:t>
            </a:r>
            <a:r>
              <a:rPr lang="en-GB" sz="2000" dirty="0" err="1"/>
              <a:t>dei</a:t>
            </a:r>
            <a:r>
              <a:rPr lang="en-GB" sz="2000" dirty="0"/>
              <a:t> </a:t>
            </a:r>
            <a:r>
              <a:rPr lang="en-GB" sz="2000" dirty="0" err="1"/>
              <a:t>governanti</a:t>
            </a:r>
            <a:r>
              <a:rPr lang="en-GB" sz="2000" dirty="0"/>
              <a:t> </a:t>
            </a:r>
            <a:r>
              <a:rPr lang="en-GB" sz="2000" dirty="0" err="1"/>
              <a:t>si</a:t>
            </a:r>
            <a:r>
              <a:rPr lang="en-GB" sz="2000" dirty="0"/>
              <a:t> </a:t>
            </a:r>
            <a:r>
              <a:rPr lang="en-GB" sz="2000" dirty="0" err="1"/>
              <a:t>sforzerà</a:t>
            </a:r>
            <a:r>
              <a:rPr lang="en-GB" sz="2000" dirty="0"/>
              <a:t> di </a:t>
            </a:r>
            <a:r>
              <a:rPr lang="en-GB" sz="2000" dirty="0" err="1"/>
              <a:t>interpretare</a:t>
            </a:r>
            <a:r>
              <a:rPr lang="en-GB" sz="2000" dirty="0"/>
              <a:t> al </a:t>
            </a:r>
            <a:r>
              <a:rPr lang="en-GB" sz="2000" dirty="0" err="1"/>
              <a:t>meglio</a:t>
            </a:r>
            <a:r>
              <a:rPr lang="en-GB" sz="2000" dirty="0"/>
              <a:t> le </a:t>
            </a:r>
            <a:r>
              <a:rPr lang="en-GB" sz="2000" dirty="0" err="1"/>
              <a:t>preferenze</a:t>
            </a:r>
            <a:r>
              <a:rPr lang="en-GB" sz="2000" dirty="0"/>
              <a:t> del </a:t>
            </a:r>
            <a:r>
              <a:rPr lang="en-GB" sz="2000" dirty="0" err="1"/>
              <a:t>maggior</a:t>
            </a:r>
            <a:r>
              <a:rPr lang="en-GB" sz="2000" dirty="0"/>
              <a:t> </a:t>
            </a:r>
            <a:r>
              <a:rPr lang="en-GB" sz="2000" dirty="0" err="1"/>
              <a:t>numero</a:t>
            </a:r>
            <a:r>
              <a:rPr lang="en-GB" sz="2000" dirty="0"/>
              <a:t> di </a:t>
            </a:r>
            <a:r>
              <a:rPr lang="en-GB" sz="2000" dirty="0" err="1"/>
              <a:t>elettori</a:t>
            </a:r>
            <a:r>
              <a:rPr lang="en-GB" sz="2000" dirty="0"/>
              <a:t>. </a:t>
            </a:r>
            <a:r>
              <a:rPr lang="en-GB" sz="2000" dirty="0" err="1"/>
              <a:t>Cercherà</a:t>
            </a:r>
            <a:r>
              <a:rPr lang="en-GB" sz="2000" dirty="0"/>
              <a:t> di </a:t>
            </a:r>
            <a:r>
              <a:rPr lang="en-GB" sz="2000" i="1" dirty="0" err="1"/>
              <a:t>tenere</a:t>
            </a:r>
            <a:r>
              <a:rPr lang="en-GB" sz="2000" i="1" dirty="0"/>
              <a:t> </a:t>
            </a:r>
            <a:r>
              <a:rPr lang="en-GB" sz="2000" i="1" dirty="0" err="1"/>
              <a:t>conto</a:t>
            </a:r>
            <a:r>
              <a:rPr lang="en-GB" sz="2000" dirty="0"/>
              <a:t> </a:t>
            </a:r>
            <a:r>
              <a:rPr lang="en-GB" sz="2000" dirty="0" err="1"/>
              <a:t>costantemente</a:t>
            </a:r>
            <a:r>
              <a:rPr lang="en-GB" sz="2000" dirty="0"/>
              <a:t> di quelle </a:t>
            </a:r>
            <a:r>
              <a:rPr lang="en-GB" sz="2000" dirty="0" err="1"/>
              <a:t>preferenze</a:t>
            </a:r>
            <a:r>
              <a:rPr lang="en-GB" sz="2000" dirty="0"/>
              <a:t> e le </a:t>
            </a:r>
            <a:r>
              <a:rPr lang="en-GB" sz="2000" dirty="0" err="1"/>
              <a:t>reazioni</a:t>
            </a:r>
            <a:r>
              <a:rPr lang="en-GB" sz="2000" dirty="0"/>
              <a:t> </a:t>
            </a:r>
            <a:r>
              <a:rPr lang="en-GB" sz="2000" dirty="0" err="1"/>
              <a:t>previste</a:t>
            </a:r>
            <a:r>
              <a:rPr lang="en-GB" sz="2000" dirty="0"/>
              <a:t> </a:t>
            </a:r>
            <a:r>
              <a:rPr lang="en-GB" sz="2000" dirty="0" err="1"/>
              <a:t>sarà</a:t>
            </a:r>
            <a:r>
              <a:rPr lang="en-GB" sz="2000" dirty="0"/>
              <a:t> </a:t>
            </a:r>
            <a:r>
              <a:rPr lang="en-GB" sz="2000" dirty="0" err="1"/>
              <a:t>disponibile</a:t>
            </a:r>
            <a:r>
              <a:rPr lang="en-GB" sz="2000" dirty="0"/>
              <a:t> a </a:t>
            </a:r>
            <a:r>
              <a:rPr lang="en-GB" sz="2000" i="1" dirty="0" err="1"/>
              <a:t>rendere</a:t>
            </a:r>
            <a:r>
              <a:rPr lang="en-GB" sz="2000" i="1" dirty="0"/>
              <a:t> </a:t>
            </a:r>
            <a:r>
              <a:rPr lang="en-GB" sz="2000" i="1" dirty="0" err="1"/>
              <a:t>conto</a:t>
            </a:r>
            <a:r>
              <a:rPr lang="en-GB" sz="2000" dirty="0"/>
              <a:t> del </a:t>
            </a:r>
            <a:r>
              <a:rPr lang="en-GB" sz="2000" dirty="0" err="1"/>
              <a:t>suo</a:t>
            </a:r>
            <a:r>
              <a:rPr lang="en-GB" sz="2000" dirty="0"/>
              <a:t> </a:t>
            </a:r>
            <a:r>
              <a:rPr lang="en-GB" sz="2000" dirty="0" err="1"/>
              <a:t>operato</a:t>
            </a:r>
            <a:r>
              <a:rPr lang="en-GB" sz="2000" dirty="0"/>
              <a:t> </a:t>
            </a:r>
            <a:r>
              <a:rPr lang="en-GB" sz="2000" dirty="0" err="1"/>
              <a:t>nel</a:t>
            </a:r>
            <a:r>
              <a:rPr lang="en-GB" sz="2000" dirty="0"/>
              <a:t> </a:t>
            </a:r>
            <a:r>
              <a:rPr lang="en-GB" sz="2000" dirty="0" err="1"/>
              <a:t>momento</a:t>
            </a:r>
            <a:r>
              <a:rPr lang="en-GB" sz="2000" dirty="0"/>
              <a:t> in cui </a:t>
            </a:r>
            <a:r>
              <a:rPr lang="en-GB" sz="2000" dirty="0" err="1"/>
              <a:t>tenta</a:t>
            </a:r>
            <a:r>
              <a:rPr lang="en-GB" sz="2000" dirty="0"/>
              <a:t>, e </a:t>
            </a:r>
            <a:r>
              <a:rPr lang="en-GB" sz="2000" dirty="0" err="1"/>
              <a:t>sono</a:t>
            </a:r>
            <a:r>
              <a:rPr lang="en-GB" sz="2000" dirty="0"/>
              <a:t> </a:t>
            </a:r>
            <a:r>
              <a:rPr lang="en-GB" sz="2000" dirty="0" err="1"/>
              <a:t>i</a:t>
            </a:r>
            <a:r>
              <a:rPr lang="en-GB" sz="2000" dirty="0"/>
              <a:t> </a:t>
            </a:r>
            <a:r>
              <a:rPr lang="en-GB" sz="2000" dirty="0" err="1"/>
              <a:t>casi</a:t>
            </a:r>
            <a:r>
              <a:rPr lang="en-GB" sz="2000" dirty="0"/>
              <a:t> </a:t>
            </a:r>
            <a:r>
              <a:rPr lang="en-GB" sz="2000" dirty="0" err="1"/>
              <a:t>più</a:t>
            </a:r>
            <a:r>
              <a:rPr lang="en-GB" sz="2000" dirty="0"/>
              <a:t> </a:t>
            </a:r>
            <a:r>
              <a:rPr lang="en-GB" sz="2000" dirty="0" err="1"/>
              <a:t>frequenti</a:t>
            </a:r>
            <a:r>
              <a:rPr lang="en-GB" sz="2000" dirty="0"/>
              <a:t>, la </a:t>
            </a:r>
            <a:r>
              <a:rPr lang="en-GB" sz="2000" dirty="0" err="1"/>
              <a:t>strada</a:t>
            </a:r>
            <a:r>
              <a:rPr lang="en-GB" sz="2000" dirty="0"/>
              <a:t> </a:t>
            </a:r>
            <a:r>
              <a:rPr lang="en-GB" sz="2000" dirty="0" err="1"/>
              <a:t>della</a:t>
            </a:r>
            <a:r>
              <a:rPr lang="en-GB" sz="2000" dirty="0"/>
              <a:t> </a:t>
            </a:r>
            <a:r>
              <a:rPr lang="en-GB" sz="2000" dirty="0" err="1"/>
              <a:t>rielezione</a:t>
            </a:r>
            <a:r>
              <a:rPr lang="en-GB" sz="2000" dirty="0"/>
              <a:t>.</a:t>
            </a:r>
          </a:p>
          <a:p>
            <a:r>
              <a:rPr lang="en-GB" sz="2000" dirty="0"/>
              <a:t> </a:t>
            </a:r>
            <a:r>
              <a:rPr lang="en-GB" sz="2000" dirty="0" err="1"/>
              <a:t>Esempi</a:t>
            </a:r>
            <a:r>
              <a:rPr lang="en-GB" sz="2000" dirty="0"/>
              <a:t> di </a:t>
            </a:r>
            <a:r>
              <a:rPr lang="en-GB" sz="2000" dirty="0" err="1"/>
              <a:t>fattori</a:t>
            </a:r>
            <a:r>
              <a:rPr lang="en-GB" sz="2000" dirty="0"/>
              <a:t> </a:t>
            </a:r>
            <a:r>
              <a:rPr lang="en-GB" sz="2000" dirty="0" err="1"/>
              <a:t>che</a:t>
            </a:r>
            <a:r>
              <a:rPr lang="en-GB" sz="2000" dirty="0"/>
              <a:t> </a:t>
            </a:r>
            <a:r>
              <a:rPr lang="en-GB" sz="2000" dirty="0" err="1"/>
              <a:t>portano</a:t>
            </a:r>
            <a:r>
              <a:rPr lang="en-GB" sz="2000" dirty="0"/>
              <a:t> a </a:t>
            </a:r>
            <a:r>
              <a:rPr lang="en-GB" sz="2000" dirty="0" err="1"/>
              <a:t>tenere</a:t>
            </a:r>
            <a:r>
              <a:rPr lang="en-GB" sz="2000" dirty="0"/>
              <a:t> in </a:t>
            </a:r>
            <a:r>
              <a:rPr lang="en-GB" sz="2000" dirty="0" err="1"/>
              <a:t>considerazione</a:t>
            </a:r>
            <a:r>
              <a:rPr lang="en-GB" sz="2000" dirty="0"/>
              <a:t> le </a:t>
            </a:r>
            <a:r>
              <a:rPr lang="en-GB" sz="2000" dirty="0" err="1"/>
              <a:t>reazioni</a:t>
            </a:r>
            <a:r>
              <a:rPr lang="en-GB" sz="2000" dirty="0"/>
              <a:t> </a:t>
            </a:r>
            <a:r>
              <a:rPr lang="en-GB" sz="2000" dirty="0" err="1"/>
              <a:t>previste</a:t>
            </a:r>
            <a:r>
              <a:rPr lang="en-GB" sz="2000" dirty="0"/>
              <a:t>, </a:t>
            </a:r>
            <a:r>
              <a:rPr lang="en-GB" sz="2000" dirty="0" err="1"/>
              <a:t>sono</a:t>
            </a:r>
            <a:r>
              <a:rPr lang="en-GB" sz="2000" dirty="0"/>
              <a:t>: il </a:t>
            </a:r>
            <a:r>
              <a:rPr lang="en-GB" sz="2000" dirty="0" err="1"/>
              <a:t>desiderio</a:t>
            </a:r>
            <a:r>
              <a:rPr lang="en-GB" sz="2000" dirty="0"/>
              <a:t> di </a:t>
            </a:r>
            <a:r>
              <a:rPr lang="en-GB" sz="2000" dirty="0" err="1"/>
              <a:t>essere</a:t>
            </a:r>
            <a:r>
              <a:rPr lang="en-GB" sz="2000" dirty="0"/>
              <a:t> </a:t>
            </a:r>
            <a:r>
              <a:rPr lang="en-GB" sz="2000" dirty="0" err="1"/>
              <a:t>rieletti</a:t>
            </a:r>
            <a:r>
              <a:rPr lang="en-GB" sz="2000" dirty="0"/>
              <a:t>, il gusto del </a:t>
            </a:r>
            <a:r>
              <a:rPr lang="en-GB" sz="2000" dirty="0" err="1"/>
              <a:t>potere</a:t>
            </a:r>
            <a:r>
              <a:rPr lang="en-GB" sz="2000" dirty="0"/>
              <a:t>, </a:t>
            </a:r>
            <a:r>
              <a:rPr lang="en-GB" sz="2000" dirty="0" err="1"/>
              <a:t>l’amore</a:t>
            </a:r>
            <a:r>
              <a:rPr lang="en-GB" sz="2000" dirty="0"/>
              <a:t> del </a:t>
            </a:r>
            <a:r>
              <a:rPr lang="en-GB" sz="2000" dirty="0" err="1"/>
              <a:t>prestigio</a:t>
            </a:r>
            <a:r>
              <a:rPr lang="en-GB" sz="2000" dirty="0"/>
              <a:t>, il  </a:t>
            </a:r>
            <a:r>
              <a:rPr lang="en-GB" sz="2000" dirty="0" err="1"/>
              <a:t>godere</a:t>
            </a:r>
            <a:r>
              <a:rPr lang="en-GB" sz="2000" dirty="0"/>
              <a:t> </a:t>
            </a:r>
            <a:r>
              <a:rPr lang="en-GB" sz="2000" dirty="0" err="1"/>
              <a:t>dei</a:t>
            </a:r>
            <a:r>
              <a:rPr lang="en-GB" sz="2000" dirty="0"/>
              <a:t> </a:t>
            </a:r>
            <a:r>
              <a:rPr lang="en-GB" sz="2000" dirty="0" err="1"/>
              <a:t>privilegi</a:t>
            </a:r>
            <a:r>
              <a:rPr lang="en-GB" sz="2000" dirty="0"/>
              <a:t> e </a:t>
            </a:r>
            <a:r>
              <a:rPr lang="en-GB" sz="2000" dirty="0" err="1"/>
              <a:t>bearsi</a:t>
            </a:r>
            <a:r>
              <a:rPr lang="en-GB" sz="2000" dirty="0"/>
              <a:t> </a:t>
            </a:r>
            <a:r>
              <a:rPr lang="en-GB" sz="2000" dirty="0" err="1"/>
              <a:t>della</a:t>
            </a:r>
            <a:r>
              <a:rPr lang="en-GB" sz="2000" dirty="0"/>
              <a:t> </a:t>
            </a:r>
            <a:r>
              <a:rPr lang="en-GB" sz="2000" dirty="0" err="1"/>
              <a:t>popolarità</a:t>
            </a:r>
            <a:r>
              <a:rPr lang="en-GB" sz="2000" dirty="0"/>
              <a:t> </a:t>
            </a:r>
            <a:r>
              <a:rPr lang="en-GB" sz="2000" dirty="0" err="1"/>
              <a:t>derivanti</a:t>
            </a:r>
            <a:r>
              <a:rPr lang="en-GB" sz="2000" dirty="0"/>
              <a:t> </a:t>
            </a:r>
            <a:r>
              <a:rPr lang="en-GB" sz="2000" dirty="0" err="1"/>
              <a:t>dalle</a:t>
            </a:r>
            <a:r>
              <a:rPr lang="en-GB" sz="2000" dirty="0"/>
              <a:t> </a:t>
            </a:r>
            <a:r>
              <a:rPr lang="en-GB" sz="2000" dirty="0" err="1"/>
              <a:t>cariche</a:t>
            </a:r>
            <a:r>
              <a:rPr lang="en-GB" sz="2000" dirty="0"/>
              <a:t>, </a:t>
            </a:r>
            <a:r>
              <a:rPr lang="en-GB" sz="2000" dirty="0" err="1"/>
              <a:t>persino</a:t>
            </a:r>
            <a:r>
              <a:rPr lang="en-GB" sz="2000" dirty="0"/>
              <a:t> la </a:t>
            </a:r>
            <a:r>
              <a:rPr lang="en-GB" sz="2000" dirty="0" err="1"/>
              <a:t>genuina</a:t>
            </a:r>
            <a:r>
              <a:rPr lang="en-GB" sz="2000" dirty="0"/>
              <a:t> </a:t>
            </a:r>
            <a:r>
              <a:rPr lang="en-GB" sz="2000" dirty="0" err="1"/>
              <a:t>lealtà</a:t>
            </a:r>
            <a:r>
              <a:rPr lang="en-GB" sz="2000" dirty="0"/>
              <a:t> alle </a:t>
            </a:r>
            <a:r>
              <a:rPr lang="en-GB" sz="2000" dirty="0" err="1"/>
              <a:t>promesse</a:t>
            </a:r>
            <a:r>
              <a:rPr lang="en-GB" sz="2000" dirty="0"/>
              <a:t> </a:t>
            </a:r>
            <a:r>
              <a:rPr lang="en-GB" sz="2000" dirty="0" err="1"/>
              <a:t>elettorali</a:t>
            </a:r>
            <a:r>
              <a:rPr lang="en-GB" sz="2000" dirty="0"/>
              <a:t> e l’ </a:t>
            </a:r>
            <a:r>
              <a:rPr lang="en-GB" sz="2000" dirty="0" err="1"/>
              <a:t>ambizione</a:t>
            </a:r>
            <a:r>
              <a:rPr lang="en-GB" sz="2000" dirty="0"/>
              <a:t> di </a:t>
            </a:r>
            <a:r>
              <a:rPr lang="en-GB" sz="2000" dirty="0" err="1"/>
              <a:t>passare</a:t>
            </a:r>
            <a:r>
              <a:rPr lang="en-GB" sz="2000" dirty="0"/>
              <a:t> </a:t>
            </a:r>
            <a:r>
              <a:rPr lang="en-GB" sz="2000" dirty="0" err="1"/>
              <a:t>alla</a:t>
            </a:r>
            <a:r>
              <a:rPr lang="en-GB" sz="2000" dirty="0"/>
              <a:t> </a:t>
            </a:r>
            <a:r>
              <a:rPr lang="en-GB" sz="2000" dirty="0" err="1"/>
              <a:t>storia</a:t>
            </a:r>
            <a:r>
              <a:rPr lang="en-GB" sz="2000" dirty="0"/>
              <a:t>.  </a:t>
            </a:r>
            <a:endParaRPr lang="it-IT" sz="2000" dirty="0"/>
          </a:p>
        </p:txBody>
      </p:sp>
      <p:sp>
        <p:nvSpPr>
          <p:cNvPr id="4" name="Slide Number Placeholder 3">
            <a:extLst>
              <a:ext uri="{FF2B5EF4-FFF2-40B4-BE49-F238E27FC236}">
                <a16:creationId xmlns:a16="http://schemas.microsoft.com/office/drawing/2014/main" id="{23556DC0-773A-5D4B-8FCC-4EC0F3BDB51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dirty="0"/>
          </a:p>
        </p:txBody>
      </p:sp>
    </p:spTree>
    <p:extLst>
      <p:ext uri="{BB962C8B-B14F-4D97-AF65-F5344CB8AC3E}">
        <p14:creationId xmlns:p14="http://schemas.microsoft.com/office/powerpoint/2010/main" val="164524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La policy </a:t>
            </a:r>
            <a:r>
              <a:rPr lang="en" dirty="0" err="1"/>
              <a:t>determina</a:t>
            </a:r>
            <a:r>
              <a:rPr lang="en" dirty="0"/>
              <a:t> la politics</a:t>
            </a:r>
            <a:endParaRPr dirty="0"/>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r>
              <a:rPr lang="it-IT" sz="2200" dirty="0" err="1"/>
              <a:t>Lowi</a:t>
            </a:r>
            <a:r>
              <a:rPr lang="it-IT" sz="2200" dirty="0"/>
              <a:t> cambia la prospettiva (e giunge a policy –&gt; </a:t>
            </a:r>
            <a:r>
              <a:rPr lang="it-IT" sz="2200" dirty="0" err="1"/>
              <a:t>politics</a:t>
            </a:r>
            <a:r>
              <a:rPr lang="it-IT" sz="2200" dirty="0"/>
              <a:t>) attraverso una critica serrata a due accostamenti dominanti nella scienza politica: il pluralismo, al quale </a:t>
            </a:r>
            <a:r>
              <a:rPr lang="it-IT" sz="2200" dirty="0" err="1"/>
              <a:t>Lowi</a:t>
            </a:r>
            <a:r>
              <a:rPr lang="it-IT" sz="2200" dirty="0"/>
              <a:t> in </a:t>
            </a:r>
            <a:r>
              <a:rPr lang="it-IT" sz="2200" i="1" dirty="0"/>
              <a:t>The End of </a:t>
            </a:r>
            <a:r>
              <a:rPr lang="it-IT" sz="2200" i="1" dirty="0" err="1"/>
              <a:t>Liberalism</a:t>
            </a:r>
            <a:r>
              <a:rPr lang="it-IT" sz="2200" i="1" dirty="0"/>
              <a:t> </a:t>
            </a:r>
            <a:r>
              <a:rPr lang="it-IT" sz="2200" dirty="0"/>
              <a:t>(1969) farà anche riferimento come teoria del «liberalismo dei gruppi» per accentuare la sua connotazione ideologica; e l’elitismo o «teoria della stratificazione del potere». </a:t>
            </a:r>
          </a:p>
          <a:p>
            <a:r>
              <a:rPr lang="it-IT" sz="2200" dirty="0"/>
              <a:t>Entrambe queste prospettive, secondo </a:t>
            </a:r>
            <a:r>
              <a:rPr lang="it-IT" sz="2200" dirty="0" err="1"/>
              <a:t>Lowi</a:t>
            </a:r>
            <a:r>
              <a:rPr lang="it-IT" sz="2200" dirty="0"/>
              <a:t>, delineano delle «non-teorie del potere», nel senso che esse colgono solo degli aspetti parziali del processo politico. </a:t>
            </a:r>
          </a:p>
          <a:p>
            <a:endParaRPr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4" y="1513525"/>
            <a:ext cx="710717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2F3848"/>
                </a:solidFill>
              </a:rPr>
              <a:t>6.</a:t>
            </a:r>
            <a:endParaRPr sz="4000" dirty="0">
              <a:solidFill>
                <a:srgbClr val="2F3848"/>
              </a:solidFill>
            </a:endParaRPr>
          </a:p>
          <a:p>
            <a:pPr marL="0" lvl="0" indent="0" algn="l" rtl="0">
              <a:spcBef>
                <a:spcPts val="0"/>
              </a:spcBef>
              <a:spcAft>
                <a:spcPts val="0"/>
              </a:spcAft>
              <a:buNone/>
            </a:pPr>
            <a:r>
              <a:rPr lang="en" sz="4000" dirty="0" err="1"/>
              <a:t>Perché</a:t>
            </a:r>
            <a:r>
              <a:rPr lang="en" sz="4000" dirty="0"/>
              <a:t> </a:t>
            </a:r>
            <a:r>
              <a:rPr lang="en" sz="4000" dirty="0" err="1"/>
              <a:t>l’elitismo</a:t>
            </a:r>
            <a:r>
              <a:rPr lang="it-IT" sz="4000" dirty="0"/>
              <a:t> e il pluralismo sono non-teorie?</a:t>
            </a:r>
            <a:endParaRPr sz="4000" dirty="0"/>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689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2DAE-D0D7-0F4A-9FAD-A7AD75E2FB09}"/>
              </a:ext>
            </a:extLst>
          </p:cNvPr>
          <p:cNvSpPr>
            <a:spLocks noGrp="1"/>
          </p:cNvSpPr>
          <p:nvPr>
            <p:ph type="title"/>
          </p:nvPr>
        </p:nvSpPr>
        <p:spPr/>
        <p:txBody>
          <a:bodyPr/>
          <a:lstStyle/>
          <a:p>
            <a:r>
              <a:rPr lang="it-IT" dirty="0"/>
              <a:t>L’errore teorico degli approcci pluralista ed elitista</a:t>
            </a:r>
          </a:p>
        </p:txBody>
      </p:sp>
      <p:sp>
        <p:nvSpPr>
          <p:cNvPr id="3" name="Text Placeholder 2">
            <a:extLst>
              <a:ext uri="{FF2B5EF4-FFF2-40B4-BE49-F238E27FC236}">
                <a16:creationId xmlns:a16="http://schemas.microsoft.com/office/drawing/2014/main" id="{6B291E69-FA4D-AB44-8FE9-61CCEB0928EF}"/>
              </a:ext>
            </a:extLst>
          </p:cNvPr>
          <p:cNvSpPr>
            <a:spLocks noGrp="1"/>
          </p:cNvSpPr>
          <p:nvPr>
            <p:ph type="body" idx="1"/>
          </p:nvPr>
        </p:nvSpPr>
        <p:spPr/>
        <p:txBody>
          <a:bodyPr/>
          <a:lstStyle/>
          <a:p>
            <a:r>
              <a:rPr lang="en-GB" dirty="0" err="1"/>
              <a:t>L’errore</a:t>
            </a:r>
            <a:r>
              <a:rPr lang="en-GB" dirty="0"/>
              <a:t> </a:t>
            </a:r>
            <a:r>
              <a:rPr lang="en-GB" i="1" dirty="0" err="1"/>
              <a:t>teorico</a:t>
            </a:r>
            <a:r>
              <a:rPr lang="en-GB" i="1" dirty="0"/>
              <a:t> </a:t>
            </a:r>
            <a:r>
              <a:rPr lang="en-GB" dirty="0"/>
              <a:t>in </a:t>
            </a:r>
            <a:r>
              <a:rPr lang="en-GB" dirty="0" err="1"/>
              <a:t>entrambe</a:t>
            </a:r>
            <a:r>
              <a:rPr lang="en-GB" dirty="0"/>
              <a:t> le </a:t>
            </a:r>
            <a:r>
              <a:rPr lang="en-GB" dirty="0" err="1"/>
              <a:t>impostazioni</a:t>
            </a:r>
            <a:r>
              <a:rPr lang="en-GB" dirty="0"/>
              <a:t> </a:t>
            </a:r>
            <a:r>
              <a:rPr lang="en-GB" dirty="0" err="1"/>
              <a:t>è</a:t>
            </a:r>
            <a:r>
              <a:rPr lang="en-GB" dirty="0"/>
              <a:t> </a:t>
            </a:r>
            <a:r>
              <a:rPr lang="en-GB" dirty="0" err="1"/>
              <a:t>chiaro</a:t>
            </a:r>
            <a:r>
              <a:rPr lang="en-GB" dirty="0"/>
              <a:t>, ossia aver </a:t>
            </a:r>
            <a:r>
              <a:rPr lang="en-GB" dirty="0" err="1"/>
              <a:t>trascurato</a:t>
            </a:r>
            <a:r>
              <a:rPr lang="en-GB" dirty="0"/>
              <a:t> il </a:t>
            </a:r>
            <a:r>
              <a:rPr lang="en-GB" dirty="0" err="1"/>
              <a:t>ruolo</a:t>
            </a:r>
            <a:r>
              <a:rPr lang="en-GB" dirty="0"/>
              <a:t> </a:t>
            </a:r>
            <a:r>
              <a:rPr lang="en-GB" dirty="0" err="1"/>
              <a:t>autonomo</a:t>
            </a:r>
            <a:r>
              <a:rPr lang="en-GB" dirty="0"/>
              <a:t> </a:t>
            </a:r>
            <a:r>
              <a:rPr lang="en-GB" dirty="0" err="1"/>
              <a:t>dello</a:t>
            </a:r>
            <a:r>
              <a:rPr lang="en-GB" dirty="0"/>
              <a:t> </a:t>
            </a:r>
            <a:r>
              <a:rPr lang="en-GB" dirty="0" err="1"/>
              <a:t>Stato</a:t>
            </a:r>
            <a:r>
              <a:rPr lang="en-GB" dirty="0"/>
              <a:t> e </a:t>
            </a:r>
            <a:r>
              <a:rPr lang="en-GB" dirty="0" err="1"/>
              <a:t>delle</a:t>
            </a:r>
            <a:r>
              <a:rPr lang="en-GB" dirty="0"/>
              <a:t> </a:t>
            </a:r>
            <a:r>
              <a:rPr lang="en-GB" dirty="0" err="1"/>
              <a:t>istituzioni</a:t>
            </a:r>
            <a:r>
              <a:rPr lang="en-GB" dirty="0"/>
              <a:t> </a:t>
            </a:r>
            <a:r>
              <a:rPr lang="en-GB" dirty="0" err="1"/>
              <a:t>che</a:t>
            </a:r>
            <a:r>
              <a:rPr lang="en-GB" dirty="0"/>
              <a:t> </a:t>
            </a:r>
            <a:r>
              <a:rPr lang="en-GB" dirty="0" err="1"/>
              <a:t>controllano</a:t>
            </a:r>
            <a:r>
              <a:rPr lang="en-GB" dirty="0"/>
              <a:t> </a:t>
            </a:r>
            <a:r>
              <a:rPr lang="en-GB" dirty="0" err="1"/>
              <a:t>monopolisticamente</a:t>
            </a:r>
            <a:r>
              <a:rPr lang="en-GB" dirty="0"/>
              <a:t> le </a:t>
            </a:r>
            <a:r>
              <a:rPr lang="en-GB" dirty="0" err="1"/>
              <a:t>risorse</a:t>
            </a:r>
            <a:r>
              <a:rPr lang="en-GB" dirty="0"/>
              <a:t> di </a:t>
            </a:r>
            <a:r>
              <a:rPr lang="en-GB" dirty="0" err="1"/>
              <a:t>coercizione</a:t>
            </a:r>
            <a:r>
              <a:rPr lang="it-IT" dirty="0"/>
              <a:t>.</a:t>
            </a:r>
            <a:endParaRPr lang="en-GB" dirty="0"/>
          </a:p>
        </p:txBody>
      </p:sp>
      <p:sp>
        <p:nvSpPr>
          <p:cNvPr id="4" name="Slide Number Placeholder 3">
            <a:extLst>
              <a:ext uri="{FF2B5EF4-FFF2-40B4-BE49-F238E27FC236}">
                <a16:creationId xmlns:a16="http://schemas.microsoft.com/office/drawing/2014/main" id="{EFAB6168-62D4-2B4A-9088-C20F84D4D9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3168881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2DAE-D0D7-0F4A-9FAD-A7AD75E2FB09}"/>
              </a:ext>
            </a:extLst>
          </p:cNvPr>
          <p:cNvSpPr>
            <a:spLocks noGrp="1"/>
          </p:cNvSpPr>
          <p:nvPr>
            <p:ph type="title"/>
          </p:nvPr>
        </p:nvSpPr>
        <p:spPr/>
        <p:txBody>
          <a:bodyPr/>
          <a:lstStyle/>
          <a:p>
            <a:r>
              <a:rPr lang="it-IT" dirty="0"/>
              <a:t>L’errore metodologico degli approcci pluralista ed elitista</a:t>
            </a:r>
          </a:p>
        </p:txBody>
      </p:sp>
      <p:sp>
        <p:nvSpPr>
          <p:cNvPr id="3" name="Text Placeholder 2">
            <a:extLst>
              <a:ext uri="{FF2B5EF4-FFF2-40B4-BE49-F238E27FC236}">
                <a16:creationId xmlns:a16="http://schemas.microsoft.com/office/drawing/2014/main" id="{6B291E69-FA4D-AB44-8FE9-61CCEB0928EF}"/>
              </a:ext>
            </a:extLst>
          </p:cNvPr>
          <p:cNvSpPr>
            <a:spLocks noGrp="1"/>
          </p:cNvSpPr>
          <p:nvPr>
            <p:ph type="body" idx="1"/>
          </p:nvPr>
        </p:nvSpPr>
        <p:spPr/>
        <p:txBody>
          <a:bodyPr/>
          <a:lstStyle/>
          <a:p>
            <a:r>
              <a:rPr lang="en-GB" dirty="0" err="1"/>
              <a:t>L’errore</a:t>
            </a:r>
            <a:r>
              <a:rPr lang="en-GB" dirty="0"/>
              <a:t> </a:t>
            </a:r>
            <a:r>
              <a:rPr lang="en-GB" i="1" dirty="0" err="1"/>
              <a:t>metodologico</a:t>
            </a:r>
            <a:r>
              <a:rPr lang="en-GB" i="1" dirty="0"/>
              <a:t> </a:t>
            </a:r>
            <a:r>
              <a:rPr lang="en-GB" dirty="0" err="1"/>
              <a:t>comune</a:t>
            </a:r>
            <a:r>
              <a:rPr lang="en-GB" dirty="0"/>
              <a:t> </a:t>
            </a:r>
            <a:r>
              <a:rPr lang="en-GB" dirty="0" err="1"/>
              <a:t>consiste</a:t>
            </a:r>
            <a:r>
              <a:rPr lang="en-GB" dirty="0"/>
              <a:t> </a:t>
            </a:r>
            <a:r>
              <a:rPr lang="en-GB" dirty="0" err="1"/>
              <a:t>nella</a:t>
            </a:r>
            <a:r>
              <a:rPr lang="en-GB" dirty="0"/>
              <a:t> </a:t>
            </a:r>
            <a:r>
              <a:rPr lang="en-GB" dirty="0" err="1"/>
              <a:t>selezione</a:t>
            </a:r>
            <a:r>
              <a:rPr lang="en-GB" dirty="0"/>
              <a:t> </a:t>
            </a:r>
            <a:r>
              <a:rPr lang="en-GB" dirty="0" err="1"/>
              <a:t>dei</a:t>
            </a:r>
            <a:r>
              <a:rPr lang="en-GB" dirty="0"/>
              <a:t> </a:t>
            </a:r>
            <a:r>
              <a:rPr lang="en-GB" dirty="0" err="1"/>
              <a:t>casi</a:t>
            </a:r>
            <a:r>
              <a:rPr lang="en-GB" dirty="0"/>
              <a:t> di studio in base </a:t>
            </a:r>
            <a:r>
              <a:rPr lang="en-GB" dirty="0" err="1"/>
              <a:t>alla</a:t>
            </a:r>
            <a:r>
              <a:rPr lang="en-GB" dirty="0"/>
              <a:t> </a:t>
            </a:r>
            <a:r>
              <a:rPr lang="en-GB" dirty="0" err="1"/>
              <a:t>variabile</a:t>
            </a:r>
            <a:r>
              <a:rPr lang="en-GB" dirty="0"/>
              <a:t> </a:t>
            </a:r>
            <a:r>
              <a:rPr lang="en-GB" dirty="0" err="1"/>
              <a:t>dipendente</a:t>
            </a:r>
            <a:r>
              <a:rPr lang="en-GB" dirty="0"/>
              <a:t>: il </a:t>
            </a:r>
            <a:r>
              <a:rPr lang="en-GB" dirty="0" err="1"/>
              <a:t>pluralismo</a:t>
            </a:r>
            <a:r>
              <a:rPr lang="en-GB" dirty="0"/>
              <a:t> </a:t>
            </a:r>
            <a:r>
              <a:rPr lang="en-GB" dirty="0" err="1"/>
              <a:t>studia</a:t>
            </a:r>
            <a:r>
              <a:rPr lang="en-GB" dirty="0"/>
              <a:t> </a:t>
            </a:r>
            <a:r>
              <a:rPr lang="en-GB" dirty="0" err="1"/>
              <a:t>essenzialmente</a:t>
            </a:r>
            <a:r>
              <a:rPr lang="en-GB" dirty="0"/>
              <a:t> </a:t>
            </a:r>
            <a:r>
              <a:rPr lang="en-GB" dirty="0" err="1"/>
              <a:t>processi</a:t>
            </a:r>
            <a:r>
              <a:rPr lang="en-GB" dirty="0"/>
              <a:t> </a:t>
            </a:r>
            <a:r>
              <a:rPr lang="en-GB" dirty="0" err="1"/>
              <a:t>politici</a:t>
            </a:r>
            <a:r>
              <a:rPr lang="en-GB" dirty="0"/>
              <a:t> in cui </a:t>
            </a:r>
            <a:r>
              <a:rPr lang="en-GB" dirty="0" err="1"/>
              <a:t>intervengono</a:t>
            </a:r>
            <a:r>
              <a:rPr lang="en-GB" dirty="0"/>
              <a:t> </a:t>
            </a:r>
            <a:r>
              <a:rPr lang="en-GB" dirty="0" err="1"/>
              <a:t>gruppi</a:t>
            </a:r>
            <a:r>
              <a:rPr lang="en-GB" dirty="0"/>
              <a:t> e </a:t>
            </a:r>
            <a:r>
              <a:rPr lang="en-GB" dirty="0" err="1"/>
              <a:t>coalizioni</a:t>
            </a:r>
            <a:r>
              <a:rPr lang="en-GB" dirty="0"/>
              <a:t> </a:t>
            </a:r>
            <a:r>
              <a:rPr lang="en-GB" dirty="0" err="1"/>
              <a:t>molteplici</a:t>
            </a:r>
            <a:r>
              <a:rPr lang="en-GB" dirty="0"/>
              <a:t>, dove </a:t>
            </a:r>
            <a:r>
              <a:rPr lang="en-GB" dirty="0" err="1"/>
              <a:t>dunque</a:t>
            </a:r>
            <a:r>
              <a:rPr lang="en-GB" dirty="0"/>
              <a:t> le </a:t>
            </a:r>
            <a:r>
              <a:rPr lang="en-GB" dirty="0" err="1"/>
              <a:t>risorse</a:t>
            </a:r>
            <a:r>
              <a:rPr lang="en-GB" dirty="0"/>
              <a:t> </a:t>
            </a:r>
            <a:r>
              <a:rPr lang="en-GB" dirty="0" err="1"/>
              <a:t>entrano</a:t>
            </a:r>
            <a:r>
              <a:rPr lang="en-GB" dirty="0"/>
              <a:t> in </a:t>
            </a:r>
            <a:r>
              <a:rPr lang="en-GB" dirty="0" err="1"/>
              <a:t>gioco</a:t>
            </a:r>
            <a:r>
              <a:rPr lang="en-GB" dirty="0"/>
              <a:t> secondo lo schema </a:t>
            </a:r>
            <a:r>
              <a:rPr lang="en-GB" dirty="0" err="1"/>
              <a:t>pluralista</a:t>
            </a:r>
            <a:r>
              <a:rPr lang="en-GB" dirty="0"/>
              <a:t>; </a:t>
            </a:r>
            <a:r>
              <a:rPr lang="en-GB" dirty="0" err="1"/>
              <a:t>l’elitismo</a:t>
            </a:r>
            <a:r>
              <a:rPr lang="en-GB" dirty="0"/>
              <a:t>, per </a:t>
            </a:r>
            <a:r>
              <a:rPr lang="en-GB" dirty="0" err="1"/>
              <a:t>contro</a:t>
            </a:r>
            <a:r>
              <a:rPr lang="en-GB" dirty="0"/>
              <a:t>, </a:t>
            </a:r>
            <a:r>
              <a:rPr lang="en-GB" dirty="0" err="1"/>
              <a:t>studia</a:t>
            </a:r>
            <a:r>
              <a:rPr lang="en-GB" dirty="0"/>
              <a:t> la </a:t>
            </a:r>
            <a:r>
              <a:rPr lang="en-GB" dirty="0" err="1"/>
              <a:t>costellazione</a:t>
            </a:r>
            <a:r>
              <a:rPr lang="en-GB" dirty="0"/>
              <a:t> </a:t>
            </a:r>
            <a:r>
              <a:rPr lang="en-GB" dirty="0" err="1"/>
              <a:t>fissa</a:t>
            </a:r>
            <a:r>
              <a:rPr lang="en-GB" dirty="0"/>
              <a:t> </a:t>
            </a:r>
            <a:r>
              <a:rPr lang="en-GB" dirty="0" err="1"/>
              <a:t>delle</a:t>
            </a:r>
            <a:r>
              <a:rPr lang="en-GB" dirty="0"/>
              <a:t> </a:t>
            </a:r>
            <a:r>
              <a:rPr lang="en-GB" dirty="0" err="1"/>
              <a:t>risorse</a:t>
            </a:r>
            <a:r>
              <a:rPr lang="en-GB" dirty="0"/>
              <a:t> </a:t>
            </a:r>
            <a:r>
              <a:rPr lang="en-GB" dirty="0" err="1"/>
              <a:t>sociali</a:t>
            </a:r>
            <a:r>
              <a:rPr lang="en-GB" dirty="0"/>
              <a:t> ed </a:t>
            </a:r>
            <a:r>
              <a:rPr lang="en-GB" dirty="0" err="1"/>
              <a:t>economiche</a:t>
            </a:r>
            <a:r>
              <a:rPr lang="en-GB" dirty="0"/>
              <a:t> </a:t>
            </a:r>
            <a:r>
              <a:rPr lang="en-GB" dirty="0" err="1"/>
              <a:t>valevoli</a:t>
            </a:r>
            <a:r>
              <a:rPr lang="en-GB" dirty="0"/>
              <a:t> per </a:t>
            </a:r>
            <a:r>
              <a:rPr lang="en-GB" dirty="0" err="1"/>
              <a:t>quel</a:t>
            </a:r>
            <a:r>
              <a:rPr lang="en-GB" dirty="0"/>
              <a:t> campo, </a:t>
            </a:r>
            <a:r>
              <a:rPr lang="en-GB" dirty="0" err="1"/>
              <a:t>astraendo</a:t>
            </a:r>
            <a:r>
              <a:rPr lang="en-GB" dirty="0"/>
              <a:t> dal </a:t>
            </a:r>
            <a:r>
              <a:rPr lang="en-GB" dirty="0" err="1"/>
              <a:t>processo</a:t>
            </a:r>
            <a:r>
              <a:rPr lang="en-GB" dirty="0"/>
              <a:t> </a:t>
            </a:r>
            <a:r>
              <a:rPr lang="en-GB" dirty="0" err="1"/>
              <a:t>decisionale</a:t>
            </a:r>
            <a:r>
              <a:rPr lang="en-GB" dirty="0"/>
              <a:t> e </a:t>
            </a:r>
            <a:r>
              <a:rPr lang="en-GB" dirty="0" err="1"/>
              <a:t>quindi</a:t>
            </a:r>
            <a:r>
              <a:rPr lang="en-GB" dirty="0"/>
              <a:t> </a:t>
            </a:r>
            <a:r>
              <a:rPr lang="en-GB" dirty="0" err="1"/>
              <a:t>ignorando</a:t>
            </a:r>
            <a:r>
              <a:rPr lang="en-GB" dirty="0"/>
              <a:t> </a:t>
            </a:r>
            <a:r>
              <a:rPr lang="en-GB" dirty="0" err="1"/>
              <a:t>gli</a:t>
            </a:r>
            <a:r>
              <a:rPr lang="en-GB" dirty="0"/>
              <a:t> </a:t>
            </a:r>
            <a:r>
              <a:rPr lang="en-GB" dirty="0" err="1"/>
              <a:t>scambi</a:t>
            </a:r>
            <a:r>
              <a:rPr lang="en-GB" dirty="0"/>
              <a:t> e </a:t>
            </a:r>
            <a:r>
              <a:rPr lang="en-GB" dirty="0" err="1"/>
              <a:t>i</a:t>
            </a:r>
            <a:r>
              <a:rPr lang="en-GB" dirty="0"/>
              <a:t> </a:t>
            </a:r>
            <a:r>
              <a:rPr lang="en-GB" dirty="0" err="1"/>
              <a:t>condizionamenti</a:t>
            </a:r>
            <a:r>
              <a:rPr lang="en-GB" dirty="0"/>
              <a:t> </a:t>
            </a:r>
            <a:r>
              <a:rPr lang="en-GB" dirty="0" err="1"/>
              <a:t>reciproci</a:t>
            </a:r>
            <a:r>
              <a:rPr lang="en-GB" dirty="0"/>
              <a:t> </a:t>
            </a:r>
            <a:r>
              <a:rPr lang="en-GB" dirty="0" err="1"/>
              <a:t>tra</a:t>
            </a:r>
            <a:r>
              <a:rPr lang="en-GB" dirty="0"/>
              <a:t> </a:t>
            </a:r>
            <a:r>
              <a:rPr lang="en-GB" dirty="0" err="1"/>
              <a:t>i</a:t>
            </a:r>
            <a:r>
              <a:rPr lang="en-GB" dirty="0"/>
              <a:t> «</a:t>
            </a:r>
            <a:r>
              <a:rPr lang="en-GB" dirty="0" err="1"/>
              <a:t>pacchetti</a:t>
            </a:r>
            <a:r>
              <a:rPr lang="en-GB" dirty="0"/>
              <a:t>» di </a:t>
            </a:r>
            <a:r>
              <a:rPr lang="en-GB" dirty="0" err="1"/>
              <a:t>risorse</a:t>
            </a:r>
            <a:r>
              <a:rPr lang="en-GB" dirty="0"/>
              <a:t> </a:t>
            </a:r>
            <a:r>
              <a:rPr lang="en-GB" dirty="0" err="1"/>
              <a:t>dati</a:t>
            </a:r>
            <a:r>
              <a:rPr lang="en-GB" dirty="0"/>
              <a:t>. </a:t>
            </a:r>
            <a:endParaRPr lang="it-IT" dirty="0"/>
          </a:p>
        </p:txBody>
      </p:sp>
      <p:sp>
        <p:nvSpPr>
          <p:cNvPr id="4" name="Slide Number Placeholder 3">
            <a:extLst>
              <a:ext uri="{FF2B5EF4-FFF2-40B4-BE49-F238E27FC236}">
                <a16:creationId xmlns:a16="http://schemas.microsoft.com/office/drawing/2014/main" id="{EFAB6168-62D4-2B4A-9088-C20F84D4D9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2202084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F682-9849-5241-B62C-49A96C4889C4}"/>
              </a:ext>
            </a:extLst>
          </p:cNvPr>
          <p:cNvSpPr>
            <a:spLocks noGrp="1"/>
          </p:cNvSpPr>
          <p:nvPr>
            <p:ph type="title"/>
          </p:nvPr>
        </p:nvSpPr>
        <p:spPr/>
        <p:txBody>
          <a:bodyPr/>
          <a:lstStyle/>
          <a:p>
            <a:r>
              <a:rPr lang="it-IT" dirty="0"/>
              <a:t>Approcci diversi per aspetti diversi delle policy</a:t>
            </a:r>
          </a:p>
        </p:txBody>
      </p:sp>
      <p:sp>
        <p:nvSpPr>
          <p:cNvPr id="3" name="Text Placeholder 2">
            <a:extLst>
              <a:ext uri="{FF2B5EF4-FFF2-40B4-BE49-F238E27FC236}">
                <a16:creationId xmlns:a16="http://schemas.microsoft.com/office/drawing/2014/main" id="{801D72A1-CACF-8445-997B-C201FDF5D8CB}"/>
              </a:ext>
            </a:extLst>
          </p:cNvPr>
          <p:cNvSpPr>
            <a:spLocks noGrp="1"/>
          </p:cNvSpPr>
          <p:nvPr>
            <p:ph type="body" idx="1"/>
          </p:nvPr>
        </p:nvSpPr>
        <p:spPr/>
        <p:txBody>
          <a:bodyPr/>
          <a:lstStyle/>
          <a:p>
            <a:r>
              <a:rPr lang="en-GB" dirty="0"/>
              <a:t>Il </a:t>
            </a:r>
            <a:r>
              <a:rPr lang="en-GB" dirty="0" err="1"/>
              <a:t>pluralismo</a:t>
            </a:r>
            <a:r>
              <a:rPr lang="en-GB" dirty="0"/>
              <a:t> </a:t>
            </a:r>
            <a:r>
              <a:rPr lang="en-GB" dirty="0" err="1"/>
              <a:t>descrive</a:t>
            </a:r>
            <a:r>
              <a:rPr lang="en-GB" dirty="0"/>
              <a:t> </a:t>
            </a:r>
            <a:r>
              <a:rPr lang="en-GB" dirty="0" err="1"/>
              <a:t>l’</a:t>
            </a:r>
            <a:r>
              <a:rPr lang="en-GB" i="1" dirty="0" err="1"/>
              <a:t>aspetto</a:t>
            </a:r>
            <a:r>
              <a:rPr lang="en-GB" i="1" dirty="0"/>
              <a:t> </a:t>
            </a:r>
            <a:r>
              <a:rPr lang="en-GB" i="1" dirty="0" err="1"/>
              <a:t>regolativo</a:t>
            </a:r>
            <a:r>
              <a:rPr lang="en-GB" i="1" dirty="0"/>
              <a:t> </a:t>
            </a:r>
            <a:r>
              <a:rPr lang="en-GB" dirty="0" err="1"/>
              <a:t>delle</a:t>
            </a:r>
            <a:r>
              <a:rPr lang="en-GB" dirty="0"/>
              <a:t> policy (</a:t>
            </a:r>
            <a:r>
              <a:rPr lang="en-GB" dirty="0" err="1"/>
              <a:t>frutto</a:t>
            </a:r>
            <a:r>
              <a:rPr lang="en-GB" dirty="0"/>
              <a:t> del </a:t>
            </a:r>
            <a:r>
              <a:rPr lang="en-GB" dirty="0" err="1"/>
              <a:t>compromesso</a:t>
            </a:r>
            <a:r>
              <a:rPr lang="en-GB" dirty="0"/>
              <a:t> </a:t>
            </a:r>
            <a:r>
              <a:rPr lang="en-GB" dirty="0" err="1"/>
              <a:t>tra</a:t>
            </a:r>
            <a:r>
              <a:rPr lang="en-GB" dirty="0"/>
              <a:t> </a:t>
            </a:r>
            <a:r>
              <a:rPr lang="en-GB" dirty="0" err="1"/>
              <a:t>i</a:t>
            </a:r>
            <a:r>
              <a:rPr lang="en-GB" dirty="0"/>
              <a:t> </a:t>
            </a:r>
            <a:r>
              <a:rPr lang="en-GB" dirty="0" err="1"/>
              <a:t>gruppi</a:t>
            </a:r>
            <a:r>
              <a:rPr lang="en-GB" dirty="0"/>
              <a:t>, in </a:t>
            </a:r>
            <a:r>
              <a:rPr lang="en-GB" dirty="0" err="1"/>
              <a:t>presenza</a:t>
            </a:r>
            <a:r>
              <a:rPr lang="en-GB" dirty="0"/>
              <a:t> di un </a:t>
            </a:r>
            <a:r>
              <a:rPr lang="en-GB" dirty="0" err="1"/>
              <a:t>livello</a:t>
            </a:r>
            <a:r>
              <a:rPr lang="en-GB" dirty="0"/>
              <a:t> </a:t>
            </a:r>
            <a:r>
              <a:rPr lang="en-GB" dirty="0" err="1"/>
              <a:t>minimo</a:t>
            </a:r>
            <a:r>
              <a:rPr lang="en-GB" dirty="0"/>
              <a:t> </a:t>
            </a:r>
            <a:r>
              <a:rPr lang="en-GB" dirty="0" err="1"/>
              <a:t>d’intervento</a:t>
            </a:r>
            <a:r>
              <a:rPr lang="en-GB" dirty="0"/>
              <a:t> </a:t>
            </a:r>
            <a:r>
              <a:rPr lang="en-GB" dirty="0" err="1"/>
              <a:t>dello</a:t>
            </a:r>
            <a:r>
              <a:rPr lang="en-GB" dirty="0"/>
              <a:t> </a:t>
            </a:r>
            <a:r>
              <a:rPr lang="en-GB" dirty="0" err="1"/>
              <a:t>Stato</a:t>
            </a:r>
            <a:r>
              <a:rPr lang="en-GB" dirty="0"/>
              <a:t>), </a:t>
            </a:r>
            <a:r>
              <a:rPr lang="en-GB" dirty="0" err="1"/>
              <a:t>mentre</a:t>
            </a:r>
            <a:r>
              <a:rPr lang="en-GB" dirty="0"/>
              <a:t> </a:t>
            </a:r>
            <a:r>
              <a:rPr lang="en-GB" dirty="0" err="1"/>
              <a:t>l’elitismo</a:t>
            </a:r>
            <a:r>
              <a:rPr lang="en-GB" dirty="0"/>
              <a:t> ne </a:t>
            </a:r>
            <a:r>
              <a:rPr lang="en-GB" dirty="0" err="1"/>
              <a:t>descrive</a:t>
            </a:r>
            <a:r>
              <a:rPr lang="en-GB" dirty="0"/>
              <a:t> </a:t>
            </a:r>
            <a:r>
              <a:rPr lang="en-GB" dirty="0" err="1"/>
              <a:t>l’</a:t>
            </a:r>
            <a:r>
              <a:rPr lang="en-GB" i="1" dirty="0" err="1"/>
              <a:t>aspetto</a:t>
            </a:r>
            <a:r>
              <a:rPr lang="en-GB" i="1" dirty="0"/>
              <a:t> </a:t>
            </a:r>
            <a:r>
              <a:rPr lang="en-GB" i="1" dirty="0" err="1"/>
              <a:t>redistributivo</a:t>
            </a:r>
            <a:r>
              <a:rPr lang="en-GB" i="1" dirty="0"/>
              <a:t> </a:t>
            </a:r>
            <a:r>
              <a:rPr lang="en-GB" dirty="0" err="1"/>
              <a:t>inerente</a:t>
            </a:r>
            <a:r>
              <a:rPr lang="en-GB" dirty="0"/>
              <a:t> alle </a:t>
            </a:r>
            <a:r>
              <a:rPr lang="en-GB" dirty="0" err="1"/>
              <a:t>risorse</a:t>
            </a:r>
            <a:r>
              <a:rPr lang="en-GB" dirty="0"/>
              <a:t> in </a:t>
            </a:r>
            <a:r>
              <a:rPr lang="en-GB" dirty="0" err="1"/>
              <a:t>gioco</a:t>
            </a:r>
            <a:r>
              <a:rPr lang="en-GB" dirty="0"/>
              <a:t> (lo «</a:t>
            </a:r>
            <a:r>
              <a:rPr lang="en-GB" dirty="0" err="1"/>
              <a:t>scontro</a:t>
            </a:r>
            <a:r>
              <a:rPr lang="en-GB" dirty="0"/>
              <a:t> di </a:t>
            </a:r>
            <a:r>
              <a:rPr lang="en-GB" dirty="0" err="1"/>
              <a:t>classe</a:t>
            </a:r>
            <a:r>
              <a:rPr lang="en-GB" dirty="0"/>
              <a:t>» </a:t>
            </a:r>
            <a:r>
              <a:rPr lang="en-GB" dirty="0" err="1"/>
              <a:t>tra</a:t>
            </a:r>
            <a:r>
              <a:rPr lang="en-GB" dirty="0"/>
              <a:t> «</a:t>
            </a:r>
            <a:r>
              <a:rPr lang="en-GB" dirty="0" err="1"/>
              <a:t>i</a:t>
            </a:r>
            <a:r>
              <a:rPr lang="en-GB" dirty="0"/>
              <a:t> </a:t>
            </a:r>
            <a:r>
              <a:rPr lang="en-GB" dirty="0" err="1"/>
              <a:t>ricchi</a:t>
            </a:r>
            <a:r>
              <a:rPr lang="en-GB" dirty="0"/>
              <a:t> e </a:t>
            </a:r>
            <a:r>
              <a:rPr lang="en-GB" dirty="0" err="1"/>
              <a:t>i</a:t>
            </a:r>
            <a:r>
              <a:rPr lang="en-GB" dirty="0"/>
              <a:t> </a:t>
            </a:r>
            <a:r>
              <a:rPr lang="en-GB" dirty="0" err="1"/>
              <a:t>poveri</a:t>
            </a:r>
            <a:r>
              <a:rPr lang="en-GB" dirty="0"/>
              <a:t>, </a:t>
            </a:r>
            <a:r>
              <a:rPr lang="en-GB" dirty="0" err="1"/>
              <a:t>i</a:t>
            </a:r>
            <a:r>
              <a:rPr lang="en-GB" dirty="0"/>
              <a:t> </a:t>
            </a:r>
            <a:r>
              <a:rPr lang="en-GB" dirty="0" err="1"/>
              <a:t>grandi</a:t>
            </a:r>
            <a:r>
              <a:rPr lang="en-GB" dirty="0"/>
              <a:t> e </a:t>
            </a:r>
            <a:r>
              <a:rPr lang="en-GB" dirty="0" err="1"/>
              <a:t>i</a:t>
            </a:r>
            <a:r>
              <a:rPr lang="en-GB" dirty="0"/>
              <a:t> </a:t>
            </a:r>
            <a:r>
              <a:rPr lang="en-GB" dirty="0" err="1"/>
              <a:t>piccoli</a:t>
            </a:r>
            <a:r>
              <a:rPr lang="en-GB" dirty="0"/>
              <a:t>, la </a:t>
            </a:r>
            <a:r>
              <a:rPr lang="en-GB" dirty="0" err="1"/>
              <a:t>borghesia</a:t>
            </a:r>
            <a:r>
              <a:rPr lang="en-GB" dirty="0"/>
              <a:t> e il </a:t>
            </a:r>
            <a:r>
              <a:rPr lang="en-GB" dirty="0" err="1"/>
              <a:t>proletariato</a:t>
            </a:r>
            <a:r>
              <a:rPr lang="en-GB" dirty="0"/>
              <a:t>». </a:t>
            </a:r>
            <a:r>
              <a:rPr lang="en-GB" dirty="0" err="1"/>
              <a:t>Lowi</a:t>
            </a:r>
            <a:r>
              <a:rPr lang="en-GB" dirty="0"/>
              <a:t> 1999, ma 1964, 22).</a:t>
            </a:r>
          </a:p>
          <a:p>
            <a:endParaRPr lang="it-IT" dirty="0"/>
          </a:p>
        </p:txBody>
      </p:sp>
      <p:sp>
        <p:nvSpPr>
          <p:cNvPr id="4" name="Slide Number Placeholder 3">
            <a:extLst>
              <a:ext uri="{FF2B5EF4-FFF2-40B4-BE49-F238E27FC236}">
                <a16:creationId xmlns:a16="http://schemas.microsoft.com/office/drawing/2014/main" id="{8E5555BC-C946-9F4B-9A7E-3B693F0E294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353008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3125-AF47-194E-A7AF-C16B02989C14}"/>
              </a:ext>
            </a:extLst>
          </p:cNvPr>
          <p:cNvSpPr>
            <a:spLocks noGrp="1"/>
          </p:cNvSpPr>
          <p:nvPr>
            <p:ph type="title"/>
          </p:nvPr>
        </p:nvSpPr>
        <p:spPr/>
        <p:txBody>
          <a:bodyPr/>
          <a:lstStyle/>
          <a:p>
            <a:r>
              <a:rPr lang="it-IT" dirty="0"/>
              <a:t>La definizione di </a:t>
            </a:r>
            <a:r>
              <a:rPr lang="it-IT" dirty="0" err="1"/>
              <a:t>Lowi</a:t>
            </a:r>
            <a:r>
              <a:rPr lang="it-IT" dirty="0"/>
              <a:t> (1999 ma 1964) di politica pubblica</a:t>
            </a:r>
          </a:p>
        </p:txBody>
      </p:sp>
      <p:sp>
        <p:nvSpPr>
          <p:cNvPr id="3" name="Text Placeholder 2">
            <a:extLst>
              <a:ext uri="{FF2B5EF4-FFF2-40B4-BE49-F238E27FC236}">
                <a16:creationId xmlns:a16="http://schemas.microsoft.com/office/drawing/2014/main" id="{488DD673-CF0A-0C4A-AF8E-B9810D9AAB61}"/>
              </a:ext>
            </a:extLst>
          </p:cNvPr>
          <p:cNvSpPr>
            <a:spLocks noGrp="1"/>
          </p:cNvSpPr>
          <p:nvPr>
            <p:ph type="body" idx="1"/>
          </p:nvPr>
        </p:nvSpPr>
        <p:spPr/>
        <p:txBody>
          <a:bodyPr/>
          <a:lstStyle/>
          <a:p>
            <a:r>
              <a:rPr lang="en-GB" sz="2200" dirty="0"/>
              <a:t>Nella </a:t>
            </a:r>
            <a:r>
              <a:rPr lang="en-GB" sz="2200" dirty="0" err="1"/>
              <a:t>politica</a:t>
            </a:r>
            <a:r>
              <a:rPr lang="en-GB" sz="2200" dirty="0"/>
              <a:t> e </a:t>
            </a:r>
            <a:r>
              <a:rPr lang="en-GB" sz="2200" dirty="0" err="1"/>
              <a:t>nella</a:t>
            </a:r>
            <a:r>
              <a:rPr lang="en-GB" sz="2200" dirty="0"/>
              <a:t> </a:t>
            </a:r>
            <a:r>
              <a:rPr lang="en-GB" sz="2200" dirty="0" err="1"/>
              <a:t>produzione</a:t>
            </a:r>
            <a:r>
              <a:rPr lang="en-GB" sz="2200" dirty="0"/>
              <a:t> di </a:t>
            </a:r>
            <a:r>
              <a:rPr lang="en-GB" sz="2200" dirty="0" err="1"/>
              <a:t>politiche</a:t>
            </a:r>
            <a:r>
              <a:rPr lang="en-GB" sz="2200" dirty="0"/>
              <a:t>, per </a:t>
            </a:r>
            <a:r>
              <a:rPr lang="en-GB" sz="2200" dirty="0" err="1"/>
              <a:t>Lowi</a:t>
            </a:r>
            <a:r>
              <a:rPr lang="en-GB" sz="2200" dirty="0"/>
              <a:t> il </a:t>
            </a:r>
            <a:r>
              <a:rPr lang="en-GB" sz="2200" dirty="0" err="1"/>
              <a:t>ruolo</a:t>
            </a:r>
            <a:r>
              <a:rPr lang="en-GB" sz="2200" dirty="0"/>
              <a:t> </a:t>
            </a:r>
            <a:r>
              <a:rPr lang="en-GB" sz="2200" dirty="0" err="1"/>
              <a:t>dello</a:t>
            </a:r>
            <a:r>
              <a:rPr lang="en-GB" sz="2200" dirty="0"/>
              <a:t> </a:t>
            </a:r>
            <a:r>
              <a:rPr lang="en-GB" sz="2200" dirty="0" err="1"/>
              <a:t>Stato</a:t>
            </a:r>
            <a:r>
              <a:rPr lang="en-GB" sz="2200" dirty="0"/>
              <a:t> o, di </a:t>
            </a:r>
            <a:r>
              <a:rPr lang="en-GB" sz="2200" dirty="0" err="1"/>
              <a:t>qualche</a:t>
            </a:r>
            <a:r>
              <a:rPr lang="en-GB" sz="2200" dirty="0"/>
              <a:t> </a:t>
            </a:r>
            <a:r>
              <a:rPr lang="en-GB" sz="2200" dirty="0" err="1"/>
              <a:t>autorità</a:t>
            </a:r>
            <a:r>
              <a:rPr lang="en-GB" sz="2200" dirty="0"/>
              <a:t> di </a:t>
            </a:r>
            <a:r>
              <a:rPr lang="en-GB" sz="2200" dirty="0" err="1"/>
              <a:t>governo</a:t>
            </a:r>
            <a:r>
              <a:rPr lang="en-GB" sz="2200" dirty="0"/>
              <a:t>, </a:t>
            </a:r>
            <a:r>
              <a:rPr lang="en-GB" sz="2200" dirty="0" err="1"/>
              <a:t>che</a:t>
            </a:r>
            <a:r>
              <a:rPr lang="en-GB" sz="2200" dirty="0"/>
              <a:t> </a:t>
            </a:r>
            <a:r>
              <a:rPr lang="en-GB" sz="2200" dirty="0" err="1"/>
              <a:t>è</a:t>
            </a:r>
            <a:r>
              <a:rPr lang="en-GB" sz="2200" dirty="0"/>
              <a:t> il </a:t>
            </a:r>
            <a:r>
              <a:rPr lang="en-GB" sz="2200" dirty="0" err="1"/>
              <a:t>grado</a:t>
            </a:r>
            <a:r>
              <a:rPr lang="en-GB" sz="2200" dirty="0"/>
              <a:t> di </a:t>
            </a:r>
            <a:r>
              <a:rPr lang="en-GB" sz="2200" dirty="0" err="1"/>
              <a:t>erogare</a:t>
            </a:r>
            <a:r>
              <a:rPr lang="en-GB" sz="2200" dirty="0"/>
              <a:t> </a:t>
            </a:r>
            <a:r>
              <a:rPr lang="en-GB" sz="2200" dirty="0" err="1"/>
              <a:t>sanzioni</a:t>
            </a:r>
            <a:r>
              <a:rPr lang="en-GB" sz="2200" dirty="0"/>
              <a:t> positive o negative in </a:t>
            </a:r>
            <a:r>
              <a:rPr lang="en-GB" sz="2200" dirty="0" err="1"/>
              <a:t>ragione</a:t>
            </a:r>
            <a:r>
              <a:rPr lang="en-GB" sz="2200" dirty="0"/>
              <a:t> del </a:t>
            </a:r>
            <a:r>
              <a:rPr lang="en-GB" sz="2200" dirty="0" err="1"/>
              <a:t>suo</a:t>
            </a:r>
            <a:r>
              <a:rPr lang="en-GB" sz="2200" dirty="0"/>
              <a:t> </a:t>
            </a:r>
            <a:r>
              <a:rPr lang="en-GB" sz="2200" dirty="0" err="1"/>
              <a:t>esclusivo</a:t>
            </a:r>
            <a:r>
              <a:rPr lang="en-GB" sz="2200" dirty="0"/>
              <a:t> </a:t>
            </a:r>
            <a:r>
              <a:rPr lang="en-GB" sz="2200" dirty="0" err="1"/>
              <a:t>controllo</a:t>
            </a:r>
            <a:r>
              <a:rPr lang="en-GB" sz="2200" dirty="0"/>
              <a:t> </a:t>
            </a:r>
            <a:r>
              <a:rPr lang="en-GB" sz="2200" dirty="0" err="1"/>
              <a:t>sulle</a:t>
            </a:r>
            <a:r>
              <a:rPr lang="en-GB" sz="2200" dirty="0"/>
              <a:t> </a:t>
            </a:r>
            <a:r>
              <a:rPr lang="en-GB" sz="2200" dirty="0" err="1"/>
              <a:t>risorse</a:t>
            </a:r>
            <a:r>
              <a:rPr lang="en-GB" sz="2200" dirty="0"/>
              <a:t> di </a:t>
            </a:r>
            <a:r>
              <a:rPr lang="en-GB" sz="2200" dirty="0" err="1"/>
              <a:t>coercizione</a:t>
            </a:r>
            <a:r>
              <a:rPr lang="en-GB" sz="2200" dirty="0"/>
              <a:t>, </a:t>
            </a:r>
            <a:r>
              <a:rPr lang="en-GB" sz="2200" dirty="0" err="1"/>
              <a:t>è</a:t>
            </a:r>
            <a:r>
              <a:rPr lang="en-GB" sz="2200" dirty="0"/>
              <a:t> in </a:t>
            </a:r>
            <a:r>
              <a:rPr lang="en-GB" sz="2200" dirty="0" err="1"/>
              <a:t>definitiva</a:t>
            </a:r>
            <a:r>
              <a:rPr lang="en-GB" sz="2200" dirty="0"/>
              <a:t> </a:t>
            </a:r>
            <a:r>
              <a:rPr lang="en-GB" sz="2200" dirty="0" err="1"/>
              <a:t>ineliminabile</a:t>
            </a:r>
            <a:r>
              <a:rPr lang="en-GB" sz="2200" dirty="0"/>
              <a:t>: </a:t>
            </a:r>
          </a:p>
          <a:p>
            <a:r>
              <a:rPr lang="en-GB" sz="2200" dirty="0"/>
              <a:t>«Una </a:t>
            </a:r>
            <a:r>
              <a:rPr lang="en-GB" sz="2200" dirty="0" err="1"/>
              <a:t>politica</a:t>
            </a:r>
            <a:r>
              <a:rPr lang="en-GB" sz="2200" dirty="0"/>
              <a:t> </a:t>
            </a:r>
            <a:r>
              <a:rPr lang="en-GB" sz="2200" dirty="0" err="1"/>
              <a:t>pubblica</a:t>
            </a:r>
            <a:r>
              <a:rPr lang="en-GB" sz="2200" dirty="0"/>
              <a:t> </a:t>
            </a:r>
            <a:r>
              <a:rPr lang="en-GB" sz="2200" dirty="0" err="1"/>
              <a:t>è</a:t>
            </a:r>
            <a:r>
              <a:rPr lang="en-GB" sz="2200" dirty="0"/>
              <a:t>, </a:t>
            </a:r>
            <a:r>
              <a:rPr lang="en-GB" sz="2200" dirty="0" err="1"/>
              <a:t>dunque</a:t>
            </a:r>
            <a:r>
              <a:rPr lang="en-GB" sz="2200" dirty="0"/>
              <a:t>, una </a:t>
            </a:r>
            <a:r>
              <a:rPr lang="en-GB" sz="2200" dirty="0" err="1"/>
              <a:t>norma</a:t>
            </a:r>
            <a:r>
              <a:rPr lang="en-GB" sz="2200" dirty="0"/>
              <a:t> </a:t>
            </a:r>
            <a:r>
              <a:rPr lang="en-GB" sz="2200" dirty="0" err="1"/>
              <a:t>formulata</a:t>
            </a:r>
            <a:r>
              <a:rPr lang="en-GB" sz="2200" dirty="0"/>
              <a:t> da una </a:t>
            </a:r>
            <a:r>
              <a:rPr lang="en-GB" sz="2200" dirty="0" err="1"/>
              <a:t>qualche</a:t>
            </a:r>
            <a:r>
              <a:rPr lang="en-GB" sz="2200" dirty="0"/>
              <a:t> </a:t>
            </a:r>
            <a:r>
              <a:rPr lang="en-GB" sz="2200" dirty="0" err="1"/>
              <a:t>autorità</a:t>
            </a:r>
            <a:r>
              <a:rPr lang="en-GB" sz="2200" dirty="0"/>
              <a:t> </a:t>
            </a:r>
            <a:r>
              <a:rPr lang="en-GB" sz="2200" dirty="0" err="1"/>
              <a:t>governativa</a:t>
            </a:r>
            <a:r>
              <a:rPr lang="en-GB" sz="2200" dirty="0"/>
              <a:t> </a:t>
            </a:r>
            <a:r>
              <a:rPr lang="en-GB" sz="2200" dirty="0" err="1"/>
              <a:t>che</a:t>
            </a:r>
            <a:r>
              <a:rPr lang="en-GB" sz="2200" dirty="0"/>
              <a:t> </a:t>
            </a:r>
            <a:r>
              <a:rPr lang="en-GB" sz="2200" dirty="0" err="1"/>
              <a:t>esprime</a:t>
            </a:r>
            <a:r>
              <a:rPr lang="en-GB" sz="2200" dirty="0"/>
              <a:t> una </a:t>
            </a:r>
            <a:r>
              <a:rPr lang="en-GB" sz="2200" dirty="0" err="1"/>
              <a:t>intenzione</a:t>
            </a:r>
            <a:r>
              <a:rPr lang="en-GB" sz="2200" dirty="0"/>
              <a:t> di </a:t>
            </a:r>
            <a:r>
              <a:rPr lang="en-GB" sz="2200" dirty="0" err="1"/>
              <a:t>influenzare</a:t>
            </a:r>
            <a:r>
              <a:rPr lang="en-GB" sz="2200" dirty="0"/>
              <a:t> il </a:t>
            </a:r>
            <a:r>
              <a:rPr lang="en-GB" sz="2200" dirty="0" err="1"/>
              <a:t>comportamento</a:t>
            </a:r>
            <a:r>
              <a:rPr lang="en-GB" sz="2200" dirty="0"/>
              <a:t> </a:t>
            </a:r>
            <a:r>
              <a:rPr lang="en-GB" sz="2200" dirty="0" err="1"/>
              <a:t>dei</a:t>
            </a:r>
            <a:r>
              <a:rPr lang="en-GB" sz="2200" dirty="0"/>
              <a:t> </a:t>
            </a:r>
            <a:r>
              <a:rPr lang="en-GB" sz="2200" dirty="0" err="1"/>
              <a:t>cittadini</a:t>
            </a:r>
            <a:r>
              <a:rPr lang="en-GB" sz="2200" dirty="0"/>
              <a:t>, </a:t>
            </a:r>
            <a:r>
              <a:rPr lang="en-GB" sz="2200" dirty="0" err="1"/>
              <a:t>individualmente</a:t>
            </a:r>
            <a:r>
              <a:rPr lang="en-GB" sz="2200" dirty="0"/>
              <a:t> o </a:t>
            </a:r>
            <a:r>
              <a:rPr lang="en-GB" sz="2200" dirty="0" err="1"/>
              <a:t>collettivamente</a:t>
            </a:r>
            <a:r>
              <a:rPr lang="en-GB" sz="2200" dirty="0"/>
              <a:t>, </a:t>
            </a:r>
            <a:r>
              <a:rPr lang="en-GB" sz="2200" dirty="0" err="1"/>
              <a:t>attraverso</a:t>
            </a:r>
            <a:r>
              <a:rPr lang="en-GB" sz="2200" dirty="0"/>
              <a:t> </a:t>
            </a:r>
            <a:r>
              <a:rPr lang="en-GB" sz="2200" dirty="0" err="1"/>
              <a:t>l’uso</a:t>
            </a:r>
            <a:r>
              <a:rPr lang="en-GB" sz="2200" dirty="0"/>
              <a:t> di </a:t>
            </a:r>
            <a:r>
              <a:rPr lang="en-GB" sz="2200" dirty="0" err="1"/>
              <a:t>sanzioni</a:t>
            </a:r>
            <a:r>
              <a:rPr lang="en-GB" sz="2200" dirty="0"/>
              <a:t> positive o negative» (</a:t>
            </a:r>
            <a:r>
              <a:rPr lang="en-GB" sz="2200" dirty="0" err="1"/>
              <a:t>Lowi</a:t>
            </a:r>
            <a:r>
              <a:rPr lang="en-GB" sz="2200" dirty="0"/>
              <a:t> 1999, ma 1985, 230).</a:t>
            </a:r>
          </a:p>
          <a:p>
            <a:endParaRPr lang="it-IT" dirty="0"/>
          </a:p>
        </p:txBody>
      </p:sp>
      <p:sp>
        <p:nvSpPr>
          <p:cNvPr id="4" name="Slide Number Placeholder 3">
            <a:extLst>
              <a:ext uri="{FF2B5EF4-FFF2-40B4-BE49-F238E27FC236}">
                <a16:creationId xmlns:a16="http://schemas.microsoft.com/office/drawing/2014/main" id="{23042DD1-6BBF-B042-A7D5-83362AA9803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880589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BACC-3270-E943-9721-84535A9101ED}"/>
              </a:ext>
            </a:extLst>
          </p:cNvPr>
          <p:cNvSpPr>
            <a:spLocks noGrp="1"/>
          </p:cNvSpPr>
          <p:nvPr>
            <p:ph type="title"/>
          </p:nvPr>
        </p:nvSpPr>
        <p:spPr/>
        <p:txBody>
          <a:bodyPr/>
          <a:lstStyle/>
          <a:p>
            <a:r>
              <a:rPr lang="it-IT" dirty="0"/>
              <a:t>La definizione di </a:t>
            </a:r>
            <a:r>
              <a:rPr lang="it-IT" dirty="0" err="1"/>
              <a:t>Lowi</a:t>
            </a:r>
            <a:r>
              <a:rPr lang="it-IT" dirty="0"/>
              <a:t> (1999 ma 1964) di politica pubblica</a:t>
            </a:r>
          </a:p>
        </p:txBody>
      </p:sp>
      <p:sp>
        <p:nvSpPr>
          <p:cNvPr id="3" name="Text Placeholder 2">
            <a:extLst>
              <a:ext uri="{FF2B5EF4-FFF2-40B4-BE49-F238E27FC236}">
                <a16:creationId xmlns:a16="http://schemas.microsoft.com/office/drawing/2014/main" id="{5C140F21-1816-9242-8E3F-B50FFAA549D6}"/>
              </a:ext>
            </a:extLst>
          </p:cNvPr>
          <p:cNvSpPr>
            <a:spLocks noGrp="1"/>
          </p:cNvSpPr>
          <p:nvPr>
            <p:ph type="body" idx="1"/>
          </p:nvPr>
        </p:nvSpPr>
        <p:spPr/>
        <p:txBody>
          <a:bodyPr/>
          <a:lstStyle/>
          <a:p>
            <a:r>
              <a:rPr lang="it-IT" dirty="0"/>
              <a:t>Per </a:t>
            </a:r>
            <a:r>
              <a:rPr lang="it-IT" dirty="0" err="1"/>
              <a:t>Lowi</a:t>
            </a:r>
            <a:r>
              <a:rPr lang="it-IT" dirty="0"/>
              <a:t> le tre caratteristiche essenziali delle politiche pubbliche sono trascurate dall’elitismo e dal pluralismo:</a:t>
            </a:r>
            <a:endParaRPr lang="en-GB" dirty="0"/>
          </a:p>
          <a:p>
            <a:pPr lvl="0"/>
            <a:r>
              <a:rPr lang="it-IT" dirty="0"/>
              <a:t>Normazione da parte di un’autorità governativa</a:t>
            </a:r>
            <a:endParaRPr lang="en-GB" dirty="0"/>
          </a:p>
          <a:p>
            <a:pPr lvl="0"/>
            <a:r>
              <a:rPr lang="it-IT" dirty="0"/>
              <a:t>Tentativo di indirizzare e </a:t>
            </a:r>
            <a:r>
              <a:rPr lang="it-IT" dirty="0" err="1"/>
              <a:t>inﬂuenzare</a:t>
            </a:r>
            <a:r>
              <a:rPr lang="it-IT" dirty="0"/>
              <a:t> i comportamenti degli individui</a:t>
            </a:r>
            <a:endParaRPr lang="en-GB" dirty="0"/>
          </a:p>
          <a:p>
            <a:pPr lvl="0"/>
            <a:r>
              <a:rPr lang="it-IT" dirty="0"/>
              <a:t>Ricordo sistematico e sanzioni positive o negative. </a:t>
            </a:r>
            <a:endParaRPr lang="en-GB" dirty="0"/>
          </a:p>
        </p:txBody>
      </p:sp>
      <p:sp>
        <p:nvSpPr>
          <p:cNvPr id="4" name="Slide Number Placeholder 3">
            <a:extLst>
              <a:ext uri="{FF2B5EF4-FFF2-40B4-BE49-F238E27FC236}">
                <a16:creationId xmlns:a16="http://schemas.microsoft.com/office/drawing/2014/main" id="{E66783B1-B165-524C-8D98-D7F72A3F3EE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282975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4" y="1513525"/>
            <a:ext cx="710717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2F3848"/>
                </a:solidFill>
              </a:rPr>
              <a:t>2.</a:t>
            </a:r>
            <a:endParaRPr dirty="0">
              <a:solidFill>
                <a:srgbClr val="2F3848"/>
              </a:solidFill>
            </a:endParaRPr>
          </a:p>
          <a:p>
            <a:pPr marL="0" lvl="0" indent="0" algn="l" rtl="0">
              <a:spcBef>
                <a:spcPts val="0"/>
              </a:spcBef>
              <a:spcAft>
                <a:spcPts val="0"/>
              </a:spcAft>
              <a:buNone/>
            </a:pPr>
            <a:r>
              <a:rPr lang="en" dirty="0"/>
              <a:t>Il </a:t>
            </a:r>
            <a:r>
              <a:rPr lang="en" dirty="0" err="1"/>
              <a:t>pluralismo</a:t>
            </a:r>
            <a:endParaRPr dirty="0"/>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725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8BBE-5CCE-184E-AD08-70ED98F6ED5E}"/>
              </a:ext>
            </a:extLst>
          </p:cNvPr>
          <p:cNvSpPr>
            <a:spLocks noGrp="1"/>
          </p:cNvSpPr>
          <p:nvPr>
            <p:ph type="title"/>
          </p:nvPr>
        </p:nvSpPr>
        <p:spPr/>
        <p:txBody>
          <a:bodyPr/>
          <a:lstStyle/>
          <a:p>
            <a:r>
              <a:rPr lang="it-IT" dirty="0"/>
              <a:t>Il pluralismo</a:t>
            </a:r>
          </a:p>
        </p:txBody>
      </p:sp>
      <p:sp>
        <p:nvSpPr>
          <p:cNvPr id="3" name="Text Placeholder 2">
            <a:extLst>
              <a:ext uri="{FF2B5EF4-FFF2-40B4-BE49-F238E27FC236}">
                <a16:creationId xmlns:a16="http://schemas.microsoft.com/office/drawing/2014/main" id="{70EC3D34-A2DE-614C-B8D5-65A69CBDD7DE}"/>
              </a:ext>
            </a:extLst>
          </p:cNvPr>
          <p:cNvSpPr>
            <a:spLocks noGrp="1"/>
          </p:cNvSpPr>
          <p:nvPr>
            <p:ph type="body" idx="1"/>
          </p:nvPr>
        </p:nvSpPr>
        <p:spPr/>
        <p:txBody>
          <a:bodyPr/>
          <a:lstStyle/>
          <a:p>
            <a:r>
              <a:rPr lang="it-IT" sz="2200" dirty="0"/>
              <a:t>In democrazia il potere tende a distribuirsi variamente e gli individui, contando sulle loro relative risorse, danno vita liberamente a relazioni di potere.</a:t>
            </a:r>
            <a:endParaRPr lang="en-GB" sz="2200" dirty="0"/>
          </a:p>
          <a:p>
            <a:r>
              <a:rPr lang="it-IT" sz="2200" dirty="0"/>
              <a:t>Nelle relazioni all’interno del sistema politico si affermano gruppi di individui che perseguono interessi o valori propri, producendo un pluralismo di scopi e valori ricercati da gruppi e associazioni.</a:t>
            </a:r>
            <a:endParaRPr lang="en-GB" sz="2200" dirty="0"/>
          </a:p>
          <a:p>
            <a:r>
              <a:rPr lang="it-IT" sz="2200" dirty="0"/>
              <a:t>Questo favorisce una visione sistemica della politica, in cui gli attori ricercano e scambiano i valori a loro disposizione, e il potere statale diventa un collettore passivo delle pressioni esercitate da questi gruppi.</a:t>
            </a:r>
            <a:endParaRPr lang="en-GB" sz="2200" dirty="0"/>
          </a:p>
          <a:p>
            <a:endParaRPr lang="it-IT" dirty="0"/>
          </a:p>
        </p:txBody>
      </p:sp>
      <p:sp>
        <p:nvSpPr>
          <p:cNvPr id="4" name="Slide Number Placeholder 3">
            <a:extLst>
              <a:ext uri="{FF2B5EF4-FFF2-40B4-BE49-F238E27FC236}">
                <a16:creationId xmlns:a16="http://schemas.microsoft.com/office/drawing/2014/main" id="{495CD3AE-FD86-AC47-9268-0A45652F8D9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417251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0690-D4A7-F049-A120-BD3EC3F2005A}"/>
              </a:ext>
            </a:extLst>
          </p:cNvPr>
          <p:cNvSpPr>
            <a:spLocks noGrp="1"/>
          </p:cNvSpPr>
          <p:nvPr>
            <p:ph type="title"/>
          </p:nvPr>
        </p:nvSpPr>
        <p:spPr/>
        <p:txBody>
          <a:bodyPr/>
          <a:lstStyle/>
          <a:p>
            <a:r>
              <a:rPr lang="it-IT" dirty="0"/>
              <a:t>Il pluralismo</a:t>
            </a:r>
          </a:p>
        </p:txBody>
      </p:sp>
      <p:sp>
        <p:nvSpPr>
          <p:cNvPr id="3" name="Text Placeholder 2">
            <a:extLst>
              <a:ext uri="{FF2B5EF4-FFF2-40B4-BE49-F238E27FC236}">
                <a16:creationId xmlns:a16="http://schemas.microsoft.com/office/drawing/2014/main" id="{323C5A49-38C7-A044-A1F4-A5F8589C1781}"/>
              </a:ext>
            </a:extLst>
          </p:cNvPr>
          <p:cNvSpPr>
            <a:spLocks noGrp="1"/>
          </p:cNvSpPr>
          <p:nvPr>
            <p:ph type="body" idx="1"/>
          </p:nvPr>
        </p:nvSpPr>
        <p:spPr/>
        <p:txBody>
          <a:bodyPr/>
          <a:lstStyle/>
          <a:p>
            <a:r>
              <a:rPr lang="en-GB" dirty="0"/>
              <a:t>Nelle </a:t>
            </a:r>
            <a:r>
              <a:rPr lang="en-GB" dirty="0" err="1"/>
              <a:t>relazioni</a:t>
            </a:r>
            <a:r>
              <a:rPr lang="en-GB" dirty="0"/>
              <a:t> </a:t>
            </a:r>
            <a:r>
              <a:rPr lang="en-GB" dirty="0" err="1"/>
              <a:t>all’interno</a:t>
            </a:r>
            <a:r>
              <a:rPr lang="en-GB" dirty="0"/>
              <a:t> del </a:t>
            </a:r>
            <a:r>
              <a:rPr lang="en-GB" dirty="0" err="1"/>
              <a:t>sistema</a:t>
            </a:r>
            <a:r>
              <a:rPr lang="en-GB" dirty="0"/>
              <a:t> politico </a:t>
            </a:r>
            <a:r>
              <a:rPr lang="en-GB" dirty="0" err="1"/>
              <a:t>si</a:t>
            </a:r>
            <a:r>
              <a:rPr lang="en-GB" dirty="0"/>
              <a:t> </a:t>
            </a:r>
            <a:r>
              <a:rPr lang="en-GB" dirty="0" err="1"/>
              <a:t>affermano</a:t>
            </a:r>
            <a:r>
              <a:rPr lang="en-GB" dirty="0"/>
              <a:t> «</a:t>
            </a:r>
            <a:r>
              <a:rPr lang="en-GB" dirty="0" err="1"/>
              <a:t>gruppi</a:t>
            </a:r>
            <a:r>
              <a:rPr lang="en-GB" dirty="0"/>
              <a:t>» </a:t>
            </a:r>
            <a:r>
              <a:rPr lang="en-GB" dirty="0" err="1"/>
              <a:t>d’individui</a:t>
            </a:r>
            <a:r>
              <a:rPr lang="en-GB" dirty="0"/>
              <a:t> o, per </a:t>
            </a:r>
            <a:r>
              <a:rPr lang="en-GB" dirty="0" err="1"/>
              <a:t>dirla</a:t>
            </a:r>
            <a:r>
              <a:rPr lang="en-GB" dirty="0"/>
              <a:t> </a:t>
            </a:r>
            <a:r>
              <a:rPr lang="en-GB" dirty="0" err="1"/>
              <a:t>nei</a:t>
            </a:r>
            <a:r>
              <a:rPr lang="en-GB" dirty="0"/>
              <a:t> termini di Tocqueville, «</a:t>
            </a:r>
            <a:r>
              <a:rPr lang="en-GB" dirty="0" err="1"/>
              <a:t>associazioni</a:t>
            </a:r>
            <a:r>
              <a:rPr lang="en-GB" dirty="0"/>
              <a:t>» </a:t>
            </a:r>
            <a:r>
              <a:rPr lang="en-GB" dirty="0" err="1"/>
              <a:t>che</a:t>
            </a:r>
            <a:r>
              <a:rPr lang="en-GB" dirty="0"/>
              <a:t> </a:t>
            </a:r>
            <a:r>
              <a:rPr lang="en-GB" dirty="0" err="1"/>
              <a:t>perseguono</a:t>
            </a:r>
            <a:r>
              <a:rPr lang="en-GB" dirty="0"/>
              <a:t> </a:t>
            </a:r>
            <a:r>
              <a:rPr lang="en-GB" dirty="0" err="1"/>
              <a:t>interessi</a:t>
            </a:r>
            <a:r>
              <a:rPr lang="en-GB" dirty="0"/>
              <a:t> o </a:t>
            </a:r>
            <a:r>
              <a:rPr lang="en-GB" dirty="0" err="1"/>
              <a:t>valori</a:t>
            </a:r>
            <a:r>
              <a:rPr lang="en-GB" dirty="0"/>
              <a:t> </a:t>
            </a:r>
            <a:r>
              <a:rPr lang="en-GB" dirty="0" err="1"/>
              <a:t>propri</a:t>
            </a:r>
            <a:r>
              <a:rPr lang="en-GB" dirty="0"/>
              <a:t>. </a:t>
            </a:r>
          </a:p>
          <a:p>
            <a:r>
              <a:rPr lang="en-GB" dirty="0" err="1"/>
              <a:t>Questo</a:t>
            </a:r>
            <a:r>
              <a:rPr lang="en-GB" dirty="0"/>
              <a:t> produce una </a:t>
            </a:r>
            <a:r>
              <a:rPr lang="en-GB" dirty="0" err="1"/>
              <a:t>diversificazione</a:t>
            </a:r>
            <a:r>
              <a:rPr lang="en-GB" dirty="0"/>
              <a:t>, </a:t>
            </a:r>
            <a:r>
              <a:rPr lang="en-GB" dirty="0" err="1"/>
              <a:t>appunto</a:t>
            </a:r>
            <a:r>
              <a:rPr lang="en-GB" dirty="0"/>
              <a:t> un </a:t>
            </a:r>
            <a:r>
              <a:rPr lang="en-GB" i="1" dirty="0" err="1"/>
              <a:t>pluralismo</a:t>
            </a:r>
            <a:r>
              <a:rPr lang="en-GB" dirty="0"/>
              <a:t>, </a:t>
            </a:r>
            <a:r>
              <a:rPr lang="en-GB" dirty="0" err="1"/>
              <a:t>degli</a:t>
            </a:r>
            <a:r>
              <a:rPr lang="en-GB" dirty="0"/>
              <a:t> </a:t>
            </a:r>
            <a:r>
              <a:rPr lang="en-GB" dirty="0" err="1"/>
              <a:t>scopi</a:t>
            </a:r>
            <a:r>
              <a:rPr lang="en-GB" dirty="0"/>
              <a:t> e </a:t>
            </a:r>
            <a:r>
              <a:rPr lang="en-GB" dirty="0" err="1"/>
              <a:t>dei</a:t>
            </a:r>
            <a:r>
              <a:rPr lang="en-GB" dirty="0"/>
              <a:t> </a:t>
            </a:r>
            <a:r>
              <a:rPr lang="en-GB" dirty="0" err="1"/>
              <a:t>valori</a:t>
            </a:r>
            <a:r>
              <a:rPr lang="en-GB" dirty="0"/>
              <a:t> </a:t>
            </a:r>
            <a:r>
              <a:rPr lang="en-GB" dirty="0" err="1"/>
              <a:t>ricercati</a:t>
            </a:r>
            <a:r>
              <a:rPr lang="en-GB" dirty="0"/>
              <a:t> </a:t>
            </a:r>
            <a:r>
              <a:rPr lang="en-GB" dirty="0" err="1"/>
              <a:t>dai</a:t>
            </a:r>
            <a:r>
              <a:rPr lang="en-GB" dirty="0"/>
              <a:t> </a:t>
            </a:r>
            <a:r>
              <a:rPr lang="en-GB" dirty="0" err="1"/>
              <a:t>gruppi</a:t>
            </a:r>
            <a:r>
              <a:rPr lang="en-GB" dirty="0"/>
              <a:t> e </a:t>
            </a:r>
            <a:r>
              <a:rPr lang="en-GB" dirty="0" err="1"/>
              <a:t>dalle</a:t>
            </a:r>
            <a:r>
              <a:rPr lang="en-GB" dirty="0"/>
              <a:t> </a:t>
            </a:r>
            <a:r>
              <a:rPr lang="en-GB" dirty="0" err="1"/>
              <a:t>associazioni</a:t>
            </a:r>
            <a:r>
              <a:rPr lang="en-GB" dirty="0"/>
              <a:t>. </a:t>
            </a:r>
          </a:p>
          <a:p>
            <a:r>
              <a:rPr lang="en-GB" dirty="0">
                <a:hlinkClick r:id="rId2"/>
              </a:rPr>
              <a:t>https://www.youtube.com/watch?v=kIpoSlrh9ZQ</a:t>
            </a:r>
            <a:r>
              <a:rPr lang="en-GB" dirty="0"/>
              <a:t> </a:t>
            </a:r>
          </a:p>
          <a:p>
            <a:endParaRPr lang="it-IT" dirty="0"/>
          </a:p>
        </p:txBody>
      </p:sp>
      <p:sp>
        <p:nvSpPr>
          <p:cNvPr id="4" name="Slide Number Placeholder 3">
            <a:extLst>
              <a:ext uri="{FF2B5EF4-FFF2-40B4-BE49-F238E27FC236}">
                <a16:creationId xmlns:a16="http://schemas.microsoft.com/office/drawing/2014/main" id="{78734FA9-E2C9-A549-A6B2-3039D023E92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95611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73D7-B7AC-944A-A2DA-4A9DCA730B99}"/>
              </a:ext>
            </a:extLst>
          </p:cNvPr>
          <p:cNvSpPr>
            <a:spLocks noGrp="1"/>
          </p:cNvSpPr>
          <p:nvPr>
            <p:ph type="title"/>
          </p:nvPr>
        </p:nvSpPr>
        <p:spPr/>
        <p:txBody>
          <a:bodyPr/>
          <a:lstStyle/>
          <a:p>
            <a:r>
              <a:rPr lang="it-IT" dirty="0"/>
              <a:t>Bentley (1908)</a:t>
            </a:r>
          </a:p>
        </p:txBody>
      </p:sp>
      <p:sp>
        <p:nvSpPr>
          <p:cNvPr id="3" name="Text Placeholder 2">
            <a:extLst>
              <a:ext uri="{FF2B5EF4-FFF2-40B4-BE49-F238E27FC236}">
                <a16:creationId xmlns:a16="http://schemas.microsoft.com/office/drawing/2014/main" id="{2E84E91C-4E0B-CE4A-9811-AC7CB097EB1F}"/>
              </a:ext>
            </a:extLst>
          </p:cNvPr>
          <p:cNvSpPr>
            <a:spLocks noGrp="1"/>
          </p:cNvSpPr>
          <p:nvPr>
            <p:ph type="body" idx="1"/>
          </p:nvPr>
        </p:nvSpPr>
        <p:spPr/>
        <p:txBody>
          <a:bodyPr/>
          <a:lstStyle/>
          <a:p>
            <a:r>
              <a:rPr lang="en-GB" sz="2000" dirty="0"/>
              <a:t>Bentley </a:t>
            </a:r>
            <a:r>
              <a:rPr lang="en-GB" sz="2000" dirty="0" err="1"/>
              <a:t>considera</a:t>
            </a:r>
            <a:r>
              <a:rPr lang="en-GB" sz="2000" dirty="0"/>
              <a:t> </a:t>
            </a:r>
            <a:r>
              <a:rPr lang="en-GB" sz="2000" dirty="0" err="1"/>
              <a:t>gli</a:t>
            </a:r>
            <a:r>
              <a:rPr lang="en-GB" sz="2000" dirty="0"/>
              <a:t> </a:t>
            </a:r>
            <a:r>
              <a:rPr lang="en-GB" sz="2000" dirty="0" err="1"/>
              <a:t>interessi</a:t>
            </a:r>
            <a:r>
              <a:rPr lang="en-GB" sz="2000" dirty="0"/>
              <a:t> (</a:t>
            </a:r>
            <a:r>
              <a:rPr lang="en-GB" sz="2000" dirty="0" err="1"/>
              <a:t>intesi</a:t>
            </a:r>
            <a:r>
              <a:rPr lang="en-GB" sz="2000" dirty="0"/>
              <a:t> come «</a:t>
            </a:r>
            <a:r>
              <a:rPr lang="en-GB" sz="2000" dirty="0" err="1"/>
              <a:t>sentimenti</a:t>
            </a:r>
            <a:r>
              <a:rPr lang="en-GB" sz="2000" dirty="0"/>
              <a:t>», «</a:t>
            </a:r>
            <a:r>
              <a:rPr lang="en-GB" sz="2000" dirty="0" err="1"/>
              <a:t>facoltà</a:t>
            </a:r>
            <a:r>
              <a:rPr lang="en-GB" sz="2000" dirty="0"/>
              <a:t>», «idee» e «</a:t>
            </a:r>
            <a:r>
              <a:rPr lang="en-GB" sz="2000" dirty="0" err="1"/>
              <a:t>ideali</a:t>
            </a:r>
            <a:r>
              <a:rPr lang="en-GB" sz="2000" dirty="0"/>
              <a:t>» </a:t>
            </a:r>
            <a:r>
              <a:rPr lang="en-GB" sz="2000" dirty="0" err="1"/>
              <a:t>individuali</a:t>
            </a:r>
            <a:r>
              <a:rPr lang="en-GB" sz="2000" dirty="0"/>
              <a:t>), non «</a:t>
            </a:r>
            <a:r>
              <a:rPr lang="en-GB" sz="2000" dirty="0" err="1"/>
              <a:t>cose</a:t>
            </a:r>
            <a:r>
              <a:rPr lang="en-GB" sz="2000" dirty="0"/>
              <a:t>» </a:t>
            </a:r>
            <a:r>
              <a:rPr lang="en-GB" sz="2000" dirty="0" err="1"/>
              <a:t>presenti</a:t>
            </a:r>
            <a:r>
              <a:rPr lang="en-GB" sz="2000" dirty="0"/>
              <a:t> </a:t>
            </a:r>
            <a:r>
              <a:rPr lang="en-GB" sz="2000" dirty="0" err="1"/>
              <a:t>all’interno</a:t>
            </a:r>
            <a:r>
              <a:rPr lang="en-GB" sz="2000" dirty="0"/>
              <a:t> </a:t>
            </a:r>
            <a:r>
              <a:rPr lang="en-GB" sz="2000" dirty="0" err="1"/>
              <a:t>della</a:t>
            </a:r>
            <a:r>
              <a:rPr lang="en-GB" sz="2000" dirty="0"/>
              <a:t> </a:t>
            </a:r>
            <a:r>
              <a:rPr lang="en-GB" sz="2000" dirty="0" err="1"/>
              <a:t>società</a:t>
            </a:r>
            <a:r>
              <a:rPr lang="en-GB" sz="2000" dirty="0"/>
              <a:t> e </a:t>
            </a:r>
            <a:r>
              <a:rPr lang="en-GB" sz="2000" dirty="0" err="1"/>
              <a:t>dunque</a:t>
            </a:r>
            <a:r>
              <a:rPr lang="en-GB" sz="2000" dirty="0"/>
              <a:t> </a:t>
            </a:r>
            <a:r>
              <a:rPr lang="en-GB" sz="2000" dirty="0" err="1"/>
              <a:t>separabili</a:t>
            </a:r>
            <a:r>
              <a:rPr lang="en-GB" sz="2000" dirty="0"/>
              <a:t> da </a:t>
            </a:r>
            <a:r>
              <a:rPr lang="en-GB" sz="2000" dirty="0" err="1"/>
              <a:t>essa</a:t>
            </a:r>
            <a:r>
              <a:rPr lang="en-GB" sz="2000" dirty="0"/>
              <a:t>, </a:t>
            </a:r>
            <a:r>
              <a:rPr lang="en-GB" sz="2000" dirty="0" err="1"/>
              <a:t>bensì</a:t>
            </a:r>
            <a:r>
              <a:rPr lang="en-GB" sz="2000" dirty="0"/>
              <a:t> come una </a:t>
            </a:r>
            <a:r>
              <a:rPr lang="en-GB" sz="2000" dirty="0" err="1"/>
              <a:t>parte</a:t>
            </a:r>
            <a:r>
              <a:rPr lang="en-GB" sz="2000" dirty="0"/>
              <a:t> </a:t>
            </a:r>
            <a:r>
              <a:rPr lang="en-GB" sz="2000" dirty="0" err="1"/>
              <a:t>costitutiva</a:t>
            </a:r>
            <a:r>
              <a:rPr lang="en-GB" sz="2000" dirty="0"/>
              <a:t> </a:t>
            </a:r>
            <a:r>
              <a:rPr lang="en-GB" sz="2000" dirty="0" err="1"/>
              <a:t>della</a:t>
            </a:r>
            <a:r>
              <a:rPr lang="en-GB" sz="2000" dirty="0"/>
              <a:t> </a:t>
            </a:r>
            <a:r>
              <a:rPr lang="en-GB" sz="2000" dirty="0" err="1"/>
              <a:t>società</a:t>
            </a:r>
            <a:r>
              <a:rPr lang="en-GB" sz="2000" dirty="0"/>
              <a:t> </a:t>
            </a:r>
            <a:r>
              <a:rPr lang="en-GB" sz="2000" dirty="0" err="1"/>
              <a:t>stessa</a:t>
            </a:r>
            <a:r>
              <a:rPr lang="en-GB" sz="2000" dirty="0"/>
              <a:t>.</a:t>
            </a:r>
          </a:p>
          <a:p>
            <a:r>
              <a:rPr lang="en-GB" sz="2000" dirty="0" err="1"/>
              <a:t>Assioma</a:t>
            </a:r>
            <a:r>
              <a:rPr lang="en-GB" sz="2000" dirty="0"/>
              <a:t> secondo il quale a </a:t>
            </a:r>
            <a:r>
              <a:rPr lang="en-GB" sz="2000" dirty="0" err="1"/>
              <a:t>ciascun</a:t>
            </a:r>
            <a:r>
              <a:rPr lang="en-GB" sz="2000" dirty="0"/>
              <a:t> </a:t>
            </a:r>
            <a:r>
              <a:rPr lang="en-GB" sz="2000" dirty="0" err="1"/>
              <a:t>gruppo</a:t>
            </a:r>
            <a:r>
              <a:rPr lang="en-GB" sz="2000" dirty="0"/>
              <a:t> </a:t>
            </a:r>
            <a:r>
              <a:rPr lang="en-GB" sz="2000" dirty="0" err="1"/>
              <a:t>corrisponderebbe</a:t>
            </a:r>
            <a:r>
              <a:rPr lang="en-GB" sz="2000" dirty="0"/>
              <a:t> un interesse: «In </a:t>
            </a:r>
            <a:r>
              <a:rPr lang="en-GB" sz="2000" dirty="0" err="1"/>
              <a:t>effetti</a:t>
            </a:r>
            <a:r>
              <a:rPr lang="en-GB" sz="2000" dirty="0"/>
              <a:t> le idee </a:t>
            </a:r>
            <a:r>
              <a:rPr lang="en-GB" sz="2000" dirty="0" err="1"/>
              <a:t>sono</a:t>
            </a:r>
            <a:r>
              <a:rPr lang="en-GB" sz="2000" dirty="0"/>
              <a:t> </a:t>
            </a:r>
            <a:r>
              <a:rPr lang="en-GB" sz="2000" dirty="0" err="1"/>
              <a:t>reali</a:t>
            </a:r>
            <a:r>
              <a:rPr lang="en-GB" sz="2000" dirty="0"/>
              <a:t> in </a:t>
            </a:r>
            <a:r>
              <a:rPr lang="en-GB" sz="2000" dirty="0" err="1"/>
              <a:t>quanto</a:t>
            </a:r>
            <a:r>
              <a:rPr lang="en-GB" sz="2000" dirty="0"/>
              <a:t> </a:t>
            </a:r>
            <a:r>
              <a:rPr lang="en-GB" sz="2000" dirty="0" err="1"/>
              <a:t>riflettono</a:t>
            </a:r>
            <a:r>
              <a:rPr lang="en-GB" sz="2000" dirty="0"/>
              <a:t> </a:t>
            </a:r>
            <a:r>
              <a:rPr lang="en-GB" sz="2000" dirty="0" err="1"/>
              <a:t>i</a:t>
            </a:r>
            <a:r>
              <a:rPr lang="en-GB" sz="2000" dirty="0"/>
              <a:t> </a:t>
            </a:r>
            <a:r>
              <a:rPr lang="en-GB" sz="2000" dirty="0" err="1"/>
              <a:t>gruppi</a:t>
            </a:r>
            <a:r>
              <a:rPr lang="en-GB" sz="2000" dirty="0"/>
              <a:t>. Le idee </a:t>
            </a:r>
            <a:r>
              <a:rPr lang="en-GB" sz="2000" dirty="0" err="1"/>
              <a:t>possono</a:t>
            </a:r>
            <a:r>
              <a:rPr lang="en-GB" sz="2000" dirty="0"/>
              <a:t> </a:t>
            </a:r>
            <a:r>
              <a:rPr lang="en-GB" sz="2000" dirty="0" err="1"/>
              <a:t>essere</a:t>
            </a:r>
            <a:r>
              <a:rPr lang="en-GB" sz="2000" dirty="0"/>
              <a:t> definite in termini di </a:t>
            </a:r>
            <a:r>
              <a:rPr lang="en-GB" sz="2000" dirty="0" err="1"/>
              <a:t>gruppi</a:t>
            </a:r>
            <a:r>
              <a:rPr lang="en-GB" sz="2000" dirty="0"/>
              <a:t>; </a:t>
            </a:r>
            <a:r>
              <a:rPr lang="en-GB" sz="2000" dirty="0" err="1"/>
              <a:t>i</a:t>
            </a:r>
            <a:r>
              <a:rPr lang="en-GB" sz="2000" dirty="0"/>
              <a:t> </a:t>
            </a:r>
            <a:r>
              <a:rPr lang="en-GB" sz="2000" dirty="0" err="1"/>
              <a:t>gruppi</a:t>
            </a:r>
            <a:r>
              <a:rPr lang="en-GB" sz="2000" dirty="0"/>
              <a:t> </a:t>
            </a:r>
            <a:r>
              <a:rPr lang="en-GB" sz="2000" dirty="0" err="1"/>
              <a:t>mai</a:t>
            </a:r>
            <a:r>
              <a:rPr lang="en-GB" sz="2000" dirty="0"/>
              <a:t> in termini di idee. […] Non vi </a:t>
            </a:r>
            <a:r>
              <a:rPr lang="en-GB" sz="2000" dirty="0" err="1"/>
              <a:t>è</a:t>
            </a:r>
            <a:r>
              <a:rPr lang="en-GB" sz="2000" dirty="0"/>
              <a:t> </a:t>
            </a:r>
            <a:r>
              <a:rPr lang="en-GB" sz="2000" dirty="0" err="1"/>
              <a:t>gruppo</a:t>
            </a:r>
            <a:r>
              <a:rPr lang="en-GB" sz="2000" dirty="0"/>
              <a:t> senza un proprio interesse. Un interesse […] </a:t>
            </a:r>
            <a:r>
              <a:rPr lang="en-GB" sz="2000" dirty="0" err="1"/>
              <a:t>è</a:t>
            </a:r>
            <a:r>
              <a:rPr lang="en-GB" sz="2000" dirty="0"/>
              <a:t> </a:t>
            </a:r>
            <a:r>
              <a:rPr lang="en-GB" sz="2000" dirty="0" err="1"/>
              <a:t>l’equivalente</a:t>
            </a:r>
            <a:r>
              <a:rPr lang="en-GB" sz="2000" dirty="0"/>
              <a:t> di un </a:t>
            </a:r>
            <a:r>
              <a:rPr lang="en-GB" sz="2000" dirty="0" err="1"/>
              <a:t>gruppo</a:t>
            </a:r>
            <a:r>
              <a:rPr lang="en-GB" sz="2000" dirty="0"/>
              <a:t>» (</a:t>
            </a:r>
            <a:r>
              <a:rPr lang="en-GB" sz="2000" i="1" dirty="0" err="1"/>
              <a:t>ivi</a:t>
            </a:r>
            <a:r>
              <a:rPr lang="en-GB" sz="2000" dirty="0"/>
              <a:t>, 253 e 259). </a:t>
            </a:r>
          </a:p>
          <a:p>
            <a:r>
              <a:rPr lang="en-GB" sz="2000" dirty="0"/>
              <a:t>Per Bentley, </a:t>
            </a:r>
            <a:r>
              <a:rPr lang="en-GB" sz="2000" dirty="0" err="1"/>
              <a:t>tutta</a:t>
            </a:r>
            <a:r>
              <a:rPr lang="en-GB" sz="2000" dirty="0"/>
              <a:t> la </a:t>
            </a:r>
            <a:r>
              <a:rPr lang="en-GB" sz="2000" dirty="0" err="1"/>
              <a:t>politica</a:t>
            </a:r>
            <a:r>
              <a:rPr lang="en-GB" sz="2000" dirty="0"/>
              <a:t> </a:t>
            </a:r>
            <a:r>
              <a:rPr lang="en-GB" sz="2000" dirty="0" err="1"/>
              <a:t>è</a:t>
            </a:r>
            <a:r>
              <a:rPr lang="en-GB" sz="2000" dirty="0"/>
              <a:t> </a:t>
            </a:r>
            <a:r>
              <a:rPr lang="en-GB" sz="2000" dirty="0" err="1"/>
              <a:t>espressione</a:t>
            </a:r>
            <a:r>
              <a:rPr lang="en-GB" sz="2000" dirty="0"/>
              <a:t> di </a:t>
            </a:r>
            <a:r>
              <a:rPr lang="en-GB" sz="2000" dirty="0" err="1"/>
              <a:t>relazioni</a:t>
            </a:r>
            <a:r>
              <a:rPr lang="en-GB" sz="2000" dirty="0"/>
              <a:t> </a:t>
            </a:r>
            <a:r>
              <a:rPr lang="en-GB" sz="2000" dirty="0" err="1"/>
              <a:t>tra</a:t>
            </a:r>
            <a:r>
              <a:rPr lang="en-GB" sz="2000" dirty="0"/>
              <a:t> </a:t>
            </a:r>
            <a:r>
              <a:rPr lang="en-GB" sz="2000" dirty="0" err="1"/>
              <a:t>gruppi</a:t>
            </a:r>
            <a:r>
              <a:rPr lang="en-GB" sz="2000" dirty="0"/>
              <a:t>.</a:t>
            </a:r>
          </a:p>
          <a:p>
            <a:endParaRPr lang="en-GB" dirty="0"/>
          </a:p>
          <a:p>
            <a:endParaRPr lang="it-IT" dirty="0"/>
          </a:p>
        </p:txBody>
      </p:sp>
      <p:sp>
        <p:nvSpPr>
          <p:cNvPr id="4" name="Slide Number Placeholder 3">
            <a:extLst>
              <a:ext uri="{FF2B5EF4-FFF2-40B4-BE49-F238E27FC236}">
                <a16:creationId xmlns:a16="http://schemas.microsoft.com/office/drawing/2014/main" id="{D749AF4C-1042-6744-BF5E-BB454BE5CB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dirty="0"/>
          </a:p>
        </p:txBody>
      </p:sp>
    </p:spTree>
    <p:extLst>
      <p:ext uri="{BB962C8B-B14F-4D97-AF65-F5344CB8AC3E}">
        <p14:creationId xmlns:p14="http://schemas.microsoft.com/office/powerpoint/2010/main" val="76942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2667-E799-1842-82D3-E94F082BB533}"/>
              </a:ext>
            </a:extLst>
          </p:cNvPr>
          <p:cNvSpPr>
            <a:spLocks noGrp="1"/>
          </p:cNvSpPr>
          <p:nvPr>
            <p:ph type="title"/>
          </p:nvPr>
        </p:nvSpPr>
        <p:spPr/>
        <p:txBody>
          <a:bodyPr/>
          <a:lstStyle/>
          <a:p>
            <a:r>
              <a:rPr lang="it-IT" dirty="0"/>
              <a:t>Truman (1951)</a:t>
            </a:r>
          </a:p>
        </p:txBody>
      </p:sp>
      <p:sp>
        <p:nvSpPr>
          <p:cNvPr id="3" name="Text Placeholder 2">
            <a:extLst>
              <a:ext uri="{FF2B5EF4-FFF2-40B4-BE49-F238E27FC236}">
                <a16:creationId xmlns:a16="http://schemas.microsoft.com/office/drawing/2014/main" id="{686BF04F-5738-FB40-AB5A-09AAD88FB35F}"/>
              </a:ext>
            </a:extLst>
          </p:cNvPr>
          <p:cNvSpPr>
            <a:spLocks noGrp="1"/>
          </p:cNvSpPr>
          <p:nvPr>
            <p:ph type="body" idx="1"/>
          </p:nvPr>
        </p:nvSpPr>
        <p:spPr/>
        <p:txBody>
          <a:bodyPr/>
          <a:lstStyle/>
          <a:p>
            <a:r>
              <a:rPr lang="it-IT" sz="1700" dirty="0"/>
              <a:t>Truman definisce un gruppo d’interesse «qualsiasi gruppo che, sulla base di una o più attitudini condivise, avanza determinate richieste ad altri gruppi presenti nella società per il conseguimento, il mantenimento o il miglioramento delle forme di comportamento che sono implicati in quelle attitudini condivise» (ivi, 33). </a:t>
            </a:r>
          </a:p>
          <a:p>
            <a:r>
              <a:rPr lang="it-IT" sz="1700" dirty="0"/>
              <a:t>Così la definizione di Truman, sottolineando la sola condivisione di attitudini come requisito minimo per l’individuazione di un gruppo, «permette l’identificazione di vari gruppi d’interesse potenziali oltre che di quelli già esistenti» (ivi, 34).</a:t>
            </a:r>
            <a:endParaRPr lang="en-GB" sz="1700" dirty="0"/>
          </a:p>
          <a:p>
            <a:r>
              <a:rPr lang="en-GB" sz="1700" dirty="0" err="1"/>
              <a:t>Pertanto</a:t>
            </a:r>
            <a:r>
              <a:rPr lang="en-GB" sz="1700" dirty="0"/>
              <a:t>, se una </a:t>
            </a:r>
            <a:r>
              <a:rPr lang="en-GB" sz="1700" dirty="0" err="1"/>
              <a:t>società</a:t>
            </a:r>
            <a:r>
              <a:rPr lang="en-GB" sz="1700" dirty="0"/>
              <a:t> </a:t>
            </a:r>
            <a:r>
              <a:rPr lang="en-GB" sz="1700" dirty="0" err="1"/>
              <a:t>è</a:t>
            </a:r>
            <a:r>
              <a:rPr lang="en-GB" sz="1700" dirty="0"/>
              <a:t> </a:t>
            </a:r>
            <a:r>
              <a:rPr lang="en-GB" sz="1700" dirty="0" err="1"/>
              <a:t>composta</a:t>
            </a:r>
            <a:r>
              <a:rPr lang="en-GB" sz="1700" dirty="0"/>
              <a:t> da </a:t>
            </a:r>
            <a:r>
              <a:rPr lang="en-GB" sz="1700" dirty="0" err="1"/>
              <a:t>gruppi</a:t>
            </a:r>
            <a:r>
              <a:rPr lang="en-GB" sz="1700" dirty="0"/>
              <a:t>, in </a:t>
            </a:r>
            <a:r>
              <a:rPr lang="en-GB" sz="1700" dirty="0" err="1"/>
              <a:t>quanto</a:t>
            </a:r>
            <a:r>
              <a:rPr lang="en-GB" sz="1700" dirty="0"/>
              <a:t> forma </a:t>
            </a:r>
            <a:r>
              <a:rPr lang="en-GB" sz="1700" dirty="0" err="1"/>
              <a:t>consueta</a:t>
            </a:r>
            <a:r>
              <a:rPr lang="en-GB" sz="1700" dirty="0"/>
              <a:t> </a:t>
            </a:r>
            <a:r>
              <a:rPr lang="en-GB" sz="1700" dirty="0" err="1"/>
              <a:t>dell’interazione</a:t>
            </a:r>
            <a:r>
              <a:rPr lang="en-GB" sz="1700" dirty="0"/>
              <a:t> </a:t>
            </a:r>
            <a:r>
              <a:rPr lang="en-GB" sz="1700" dirty="0" err="1"/>
              <a:t>tra</a:t>
            </a:r>
            <a:r>
              <a:rPr lang="en-GB" sz="1700" dirty="0"/>
              <a:t> </a:t>
            </a:r>
            <a:r>
              <a:rPr lang="en-GB" sz="1700" dirty="0" err="1"/>
              <a:t>gli</a:t>
            </a:r>
            <a:r>
              <a:rPr lang="en-GB" sz="1700" dirty="0"/>
              <a:t> </a:t>
            </a:r>
            <a:r>
              <a:rPr lang="en-GB" sz="1700" dirty="0" err="1"/>
              <a:t>individui</a:t>
            </a:r>
            <a:r>
              <a:rPr lang="en-GB" sz="1700" dirty="0"/>
              <a:t>, la </a:t>
            </a:r>
            <a:r>
              <a:rPr lang="en-GB" sz="1700" dirty="0" err="1"/>
              <a:t>presenta</a:t>
            </a:r>
            <a:r>
              <a:rPr lang="en-GB" sz="1700" dirty="0"/>
              <a:t> al </a:t>
            </a:r>
            <a:r>
              <a:rPr lang="en-GB" sz="1700" dirty="0" err="1"/>
              <a:t>suo</a:t>
            </a:r>
            <a:r>
              <a:rPr lang="en-GB" sz="1700" dirty="0"/>
              <a:t> </a:t>
            </a:r>
            <a:r>
              <a:rPr lang="en-GB" sz="1700" dirty="0" err="1"/>
              <a:t>interno</a:t>
            </a:r>
            <a:r>
              <a:rPr lang="en-GB" sz="1700" dirty="0"/>
              <a:t> di </a:t>
            </a:r>
            <a:r>
              <a:rPr lang="en-GB" sz="1700" dirty="0" err="1"/>
              <a:t>gruppi</a:t>
            </a:r>
            <a:r>
              <a:rPr lang="en-GB" sz="1700" dirty="0"/>
              <a:t> «</a:t>
            </a:r>
            <a:r>
              <a:rPr lang="en-GB" sz="1700" dirty="0" err="1"/>
              <a:t>potenziali</a:t>
            </a:r>
            <a:r>
              <a:rPr lang="en-GB" sz="1700" dirty="0"/>
              <a:t>» </a:t>
            </a:r>
            <a:r>
              <a:rPr lang="en-GB" sz="1700" dirty="0" err="1"/>
              <a:t>modifica</a:t>
            </a:r>
            <a:r>
              <a:rPr lang="en-GB" sz="1700" dirty="0"/>
              <a:t>, </a:t>
            </a:r>
            <a:r>
              <a:rPr lang="en-GB" sz="1700" dirty="0" err="1"/>
              <a:t>ribaltandolo</a:t>
            </a:r>
            <a:r>
              <a:rPr lang="en-GB" sz="1700" dirty="0"/>
              <a:t>, </a:t>
            </a:r>
            <a:r>
              <a:rPr lang="en-GB" sz="1700" dirty="0" err="1"/>
              <a:t>l’assioma</a:t>
            </a:r>
            <a:r>
              <a:rPr lang="en-GB" sz="1700" dirty="0"/>
              <a:t> di Bentley: non solo ad </a:t>
            </a:r>
            <a:r>
              <a:rPr lang="en-GB" sz="1700" dirty="0" err="1"/>
              <a:t>ogni</a:t>
            </a:r>
            <a:r>
              <a:rPr lang="en-GB" sz="1700" dirty="0"/>
              <a:t> </a:t>
            </a:r>
            <a:r>
              <a:rPr lang="en-GB" sz="1700" dirty="0" err="1"/>
              <a:t>gruppo</a:t>
            </a:r>
            <a:r>
              <a:rPr lang="en-GB" sz="1700" dirty="0"/>
              <a:t> </a:t>
            </a:r>
            <a:r>
              <a:rPr lang="en-GB" sz="1700" dirty="0" err="1"/>
              <a:t>corrisponde</a:t>
            </a:r>
            <a:r>
              <a:rPr lang="en-GB" sz="1700" dirty="0"/>
              <a:t> un interesse, ma ad </a:t>
            </a:r>
            <a:r>
              <a:rPr lang="en-GB" sz="1700" dirty="0" err="1"/>
              <a:t>ogni</a:t>
            </a:r>
            <a:r>
              <a:rPr lang="en-GB" sz="1700" dirty="0"/>
              <a:t> interesse o </a:t>
            </a:r>
            <a:r>
              <a:rPr lang="en-GB" sz="1700" dirty="0" err="1"/>
              <a:t>attitudine</a:t>
            </a:r>
            <a:r>
              <a:rPr lang="en-GB" sz="1700" dirty="0"/>
              <a:t> </a:t>
            </a:r>
            <a:r>
              <a:rPr lang="en-GB" sz="1700" dirty="0" err="1"/>
              <a:t>diffusa</a:t>
            </a:r>
            <a:r>
              <a:rPr lang="en-GB" sz="1700" dirty="0"/>
              <a:t> e </a:t>
            </a:r>
            <a:r>
              <a:rPr lang="en-GB" sz="1700" dirty="0" err="1"/>
              <a:t>condivisa</a:t>
            </a:r>
            <a:r>
              <a:rPr lang="en-GB" sz="1700" dirty="0"/>
              <a:t> </a:t>
            </a:r>
            <a:r>
              <a:rPr lang="en-GB" sz="1700" dirty="0" err="1"/>
              <a:t>corrisponde</a:t>
            </a:r>
            <a:r>
              <a:rPr lang="en-GB" sz="1700" dirty="0"/>
              <a:t> un </a:t>
            </a:r>
            <a:r>
              <a:rPr lang="en-GB" sz="1700" dirty="0" err="1"/>
              <a:t>gruppo</a:t>
            </a:r>
            <a:r>
              <a:rPr lang="en-GB" sz="1700" dirty="0"/>
              <a:t>. </a:t>
            </a:r>
          </a:p>
        </p:txBody>
      </p:sp>
      <p:sp>
        <p:nvSpPr>
          <p:cNvPr id="4" name="Slide Number Placeholder 3">
            <a:extLst>
              <a:ext uri="{FF2B5EF4-FFF2-40B4-BE49-F238E27FC236}">
                <a16:creationId xmlns:a16="http://schemas.microsoft.com/office/drawing/2014/main" id="{E19FF947-EE1B-D747-A159-98B44D8645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53094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4" y="1513525"/>
            <a:ext cx="710717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2F3848"/>
                </a:solidFill>
              </a:rPr>
              <a:t>3.</a:t>
            </a:r>
            <a:endParaRPr dirty="0">
              <a:solidFill>
                <a:srgbClr val="2F3848"/>
              </a:solidFill>
            </a:endParaRPr>
          </a:p>
          <a:p>
            <a:pPr marL="0" lvl="0" indent="0" algn="l" rtl="0">
              <a:spcBef>
                <a:spcPts val="0"/>
              </a:spcBef>
              <a:spcAft>
                <a:spcPts val="0"/>
              </a:spcAft>
              <a:buNone/>
            </a:pPr>
            <a:r>
              <a:rPr lang="en" dirty="0" err="1"/>
              <a:t>L’elitismo</a:t>
            </a:r>
            <a:endParaRPr dirty="0"/>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953983"/>
      </p:ext>
    </p:extLst>
  </p:cSld>
  <p:clrMapOvr>
    <a:masterClrMapping/>
  </p:clrMapOvr>
</p:sld>
</file>

<file path=ppt/theme/theme1.xml><?xml version="1.0" encoding="utf-8"?>
<a:theme xmlns:a="http://schemas.openxmlformats.org/drawingml/2006/main"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97A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7451F492845C84DA18EFF9A188B9BAA" ma:contentTypeVersion="2" ma:contentTypeDescription="Creare un nuovo documento." ma:contentTypeScope="" ma:versionID="7d5b27d26330a23e44169b356011d918">
  <xsd:schema xmlns:xsd="http://www.w3.org/2001/XMLSchema" xmlns:xs="http://www.w3.org/2001/XMLSchema" xmlns:p="http://schemas.microsoft.com/office/2006/metadata/properties" xmlns:ns2="8f252208-b4f6-4f17-8deb-824ca8349c4a" targetNamespace="http://schemas.microsoft.com/office/2006/metadata/properties" ma:root="true" ma:fieldsID="a73c619b30d429bbfc542cc05785fc6d" ns2:_="">
    <xsd:import namespace="8f252208-b4f6-4f17-8deb-824ca8349c4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52208-b4f6-4f17-8deb-824ca8349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C75AA1-880A-4ED0-864A-09BF3C6AE337}"/>
</file>

<file path=customXml/itemProps2.xml><?xml version="1.0" encoding="utf-8"?>
<ds:datastoreItem xmlns:ds="http://schemas.openxmlformats.org/officeDocument/2006/customXml" ds:itemID="{E0100E9E-C2CC-4468-BDA1-F738BBE102AB}"/>
</file>

<file path=customXml/itemProps3.xml><?xml version="1.0" encoding="utf-8"?>
<ds:datastoreItem xmlns:ds="http://schemas.openxmlformats.org/officeDocument/2006/customXml" ds:itemID="{541315A0-01DE-468F-9148-51FD508D526A}"/>
</file>

<file path=docProps/app.xml><?xml version="1.0" encoding="utf-8"?>
<Properties xmlns="http://schemas.openxmlformats.org/officeDocument/2006/extended-properties" xmlns:vt="http://schemas.openxmlformats.org/officeDocument/2006/docPropsVTypes">
  <TotalTime>325</TotalTime>
  <Words>2952</Words>
  <Application>Microsoft Macintosh PowerPoint</Application>
  <PresentationFormat>On-screen Show (16:9)</PresentationFormat>
  <Paragraphs>132</Paragraphs>
  <Slides>35</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Source Sans Pro</vt:lpstr>
      <vt:lpstr>Benedick template</vt:lpstr>
      <vt:lpstr>Le teorie: il pluralismo e l’elitismo</vt:lpstr>
      <vt:lpstr>1. Intro</vt:lpstr>
      <vt:lpstr>La policy determina la politics</vt:lpstr>
      <vt:lpstr>2. Il pluralismo</vt:lpstr>
      <vt:lpstr>Il pluralismo</vt:lpstr>
      <vt:lpstr>Il pluralismo</vt:lpstr>
      <vt:lpstr>Bentley (1908)</vt:lpstr>
      <vt:lpstr>Truman (1951)</vt:lpstr>
      <vt:lpstr>3. L’elitismo</vt:lpstr>
      <vt:lpstr>L’elitismo di Mosca </vt:lpstr>
      <vt:lpstr>La stratificazione del potere in Mosca</vt:lpstr>
      <vt:lpstr>Robert Michels</vt:lpstr>
      <vt:lpstr>Robert Michels</vt:lpstr>
      <vt:lpstr>Elementi essenziali della legge di Michels</vt:lpstr>
      <vt:lpstr>Pareto</vt:lpstr>
      <vt:lpstr>Mills</vt:lpstr>
      <vt:lpstr>Parsons</vt:lpstr>
      <vt:lpstr>Parsons </vt:lpstr>
      <vt:lpstr>4. Chi governa?</vt:lpstr>
      <vt:lpstr>Hunter e il metodo reputazionale</vt:lpstr>
      <vt:lpstr>Hunter e il metodo reputazionale</vt:lpstr>
      <vt:lpstr>Dahl (1958)</vt:lpstr>
      <vt:lpstr>Dahl (1958)</vt:lpstr>
      <vt:lpstr>I risultati della ricerca Dahl (1958)</vt:lpstr>
      <vt:lpstr>L’elitismo democratico: le caratteristiche</vt:lpstr>
      <vt:lpstr>5. Decisioni e non decisioni</vt:lpstr>
      <vt:lpstr>Bachrach e Baratz (1962)</vt:lpstr>
      <vt:lpstr>Il meccanismo delle reazioni previste (Friedrich 1963)</vt:lpstr>
      <vt:lpstr>Il meccanismo delle reazioni previste (Friedrich 1963)</vt:lpstr>
      <vt:lpstr>6. Perché l’elitismo e il pluralismo sono non-teorie?</vt:lpstr>
      <vt:lpstr>L’errore teorico degli approcci pluralista ed elitista</vt:lpstr>
      <vt:lpstr>L’errore metodologico degli approcci pluralista ed elitista</vt:lpstr>
      <vt:lpstr>Approcci diversi per aspetti diversi delle policy</vt:lpstr>
      <vt:lpstr>La definizione di Lowi (1999 ma 1964) di politica pubblica</vt:lpstr>
      <vt:lpstr>La definizione di Lowi (1999 ma 1964) di politica pubblica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modelli di decisione</dc:title>
  <cp:lastModifiedBy>Mattia Zulianello</cp:lastModifiedBy>
  <cp:revision>15</cp:revision>
  <dcterms:modified xsi:type="dcterms:W3CDTF">2021-11-05T17:31:28Z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0x01010097451F492845C84DA18EFF9A188B9BAA</vt:lpwstr>
  </property>
</Properties>
</file>