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4"/>
  </p:sldMasterIdLst>
  <p:notesMasterIdLst>
    <p:notesMasterId r:id="rId39"/>
  </p:notesMasterIdLst>
  <p:sldIdLst>
    <p:sldId id="256" r:id="rId5"/>
    <p:sldId id="259" r:id="rId6"/>
    <p:sldId id="261" r:id="rId7"/>
    <p:sldId id="262" r:id="rId8"/>
    <p:sldId id="263" r:id="rId9"/>
    <p:sldId id="264" r:id="rId10"/>
    <p:sldId id="265" r:id="rId11"/>
    <p:sldId id="266" r:id="rId12"/>
    <p:sldId id="267" r:id="rId13"/>
    <p:sldId id="268" r:id="rId14"/>
    <p:sldId id="269" r:id="rId15"/>
    <p:sldId id="270" r:id="rId16"/>
    <p:sldId id="368" r:id="rId17"/>
    <p:sldId id="369" r:id="rId18"/>
    <p:sldId id="370" r:id="rId19"/>
    <p:sldId id="371" r:id="rId20"/>
    <p:sldId id="372" r:id="rId21"/>
    <p:sldId id="373" r:id="rId22"/>
    <p:sldId id="374" r:id="rId23"/>
    <p:sldId id="375" r:id="rId24"/>
    <p:sldId id="376" r:id="rId25"/>
    <p:sldId id="377" r:id="rId26"/>
    <p:sldId id="378" r:id="rId27"/>
    <p:sldId id="379" r:id="rId28"/>
    <p:sldId id="380" r:id="rId29"/>
    <p:sldId id="385" r:id="rId30"/>
    <p:sldId id="386" r:id="rId31"/>
    <p:sldId id="389" r:id="rId32"/>
    <p:sldId id="382" r:id="rId33"/>
    <p:sldId id="381" r:id="rId34"/>
    <p:sldId id="383" r:id="rId35"/>
    <p:sldId id="384" r:id="rId36"/>
    <p:sldId id="388" r:id="rId37"/>
    <p:sldId id="387" r:id="rId38"/>
  </p:sldIdLst>
  <p:sldSz cx="9144000" cy="5143500" type="screen16x9"/>
  <p:notesSz cx="6858000" cy="9144000"/>
  <p:embeddedFontLst>
    <p:embeddedFont>
      <p:font typeface="Source Sans Pro" panose="020B0503030403020204" pitchFamily="34" charset="0"/>
      <p:regular r:id="rId40"/>
      <p:bold r:id="rId41"/>
      <p:italic r:id="rId42"/>
      <p:boldItalic r:id="rId43"/>
    </p:embeddedFont>
    <p:embeddedFont>
      <p:font typeface="Times" panose="02020603050405020304" pitchFamily="18"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BEA7D-2FF1-4075-9DDE-BE47617700B7}" v="2" dt="2021-11-12T19:05:59.764"/>
    <p1510:client id="{D3945690-3112-4E18-9DD3-E39594C8514F}" v="3" dt="2021-11-12T19:38:46.598"/>
  </p1510:revLst>
</p1510:revInfo>
</file>

<file path=ppt/tableStyles.xml><?xml version="1.0" encoding="utf-8"?>
<a:tblStyleLst xmlns:a="http://schemas.openxmlformats.org/drawingml/2006/main" def="{5DB2AE32-5F83-4F36-B0C4-EC3A7E9488D7}">
  <a:tblStyle styleId="{5DB2AE32-5F83-4F36-B0C4-EC3A7E9488D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7BAB3E-7E30-4776-B4C8-C32909BA5FB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1"/>
    <p:restoredTop sz="95204"/>
  </p:normalViewPr>
  <p:slideViewPr>
    <p:cSldViewPr snapToGrid="0" snapToObjects="1">
      <p:cViewPr varScale="1">
        <p:scale>
          <a:sx n="129" d="100"/>
          <a:sy n="129" d="100"/>
        </p:scale>
        <p:origin x="3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ULIANELLO MATTIA" userId="S::34753@ds.units.it::528d51dd-d01a-40ca-b6f4-4afeb984b8a7" providerId="AD" clId="Web-{5C5BEA7D-2FF1-4075-9DDE-BE47617700B7}"/>
    <pc:docChg chg="modSld">
      <pc:chgData name="ZULIANELLO MATTIA" userId="S::34753@ds.units.it::528d51dd-d01a-40ca-b6f4-4afeb984b8a7" providerId="AD" clId="Web-{5C5BEA7D-2FF1-4075-9DDE-BE47617700B7}" dt="2021-11-12T19:05:59.764" v="1" actId="20577"/>
      <pc:docMkLst>
        <pc:docMk/>
      </pc:docMkLst>
      <pc:sldChg chg="modSp">
        <pc:chgData name="ZULIANELLO MATTIA" userId="S::34753@ds.units.it::528d51dd-d01a-40ca-b6f4-4afeb984b8a7" providerId="AD" clId="Web-{5C5BEA7D-2FF1-4075-9DDE-BE47617700B7}" dt="2021-11-12T19:05:59.764" v="1" actId="20577"/>
        <pc:sldMkLst>
          <pc:docMk/>
          <pc:sldMk cId="3529953623" sldId="386"/>
        </pc:sldMkLst>
        <pc:spChg chg="mod">
          <ac:chgData name="ZULIANELLO MATTIA" userId="S::34753@ds.units.it::528d51dd-d01a-40ca-b6f4-4afeb984b8a7" providerId="AD" clId="Web-{5C5BEA7D-2FF1-4075-9DDE-BE47617700B7}" dt="2021-11-12T19:05:59.764" v="1" actId="20577"/>
          <ac:spMkLst>
            <pc:docMk/>
            <pc:sldMk cId="3529953623" sldId="386"/>
            <ac:spMk id="3" creationId="{3E0F521C-00A4-C44A-91F6-D6C2DCD30FB7}"/>
          </ac:spMkLst>
        </pc:spChg>
      </pc:sldChg>
    </pc:docChg>
  </pc:docChgLst>
  <pc:docChgLst>
    <pc:chgData name="ZULIANELLO MATTIA" userId="S::34753@ds.units.it::528d51dd-d01a-40ca-b6f4-4afeb984b8a7" providerId="AD" clId="Web-{D3945690-3112-4E18-9DD3-E39594C8514F}"/>
    <pc:docChg chg="modSld">
      <pc:chgData name="ZULIANELLO MATTIA" userId="S::34753@ds.units.it::528d51dd-d01a-40ca-b6f4-4afeb984b8a7" providerId="AD" clId="Web-{D3945690-3112-4E18-9DD3-E39594C8514F}" dt="2021-11-12T19:38:46.598" v="2" actId="20577"/>
      <pc:docMkLst>
        <pc:docMk/>
      </pc:docMkLst>
      <pc:sldChg chg="modSp">
        <pc:chgData name="ZULIANELLO MATTIA" userId="S::34753@ds.units.it::528d51dd-d01a-40ca-b6f4-4afeb984b8a7" providerId="AD" clId="Web-{D3945690-3112-4E18-9DD3-E39594C8514F}" dt="2021-11-12T19:38:46.598" v="2" actId="20577"/>
        <pc:sldMkLst>
          <pc:docMk/>
          <pc:sldMk cId="3529953623" sldId="386"/>
        </pc:sldMkLst>
        <pc:spChg chg="mod">
          <ac:chgData name="ZULIANELLO MATTIA" userId="S::34753@ds.units.it::528d51dd-d01a-40ca-b6f4-4afeb984b8a7" providerId="AD" clId="Web-{D3945690-3112-4E18-9DD3-E39594C8514F}" dt="2021-11-12T19:38:46.598" v="2" actId="20577"/>
          <ac:spMkLst>
            <pc:docMk/>
            <pc:sldMk cId="3529953623" sldId="386"/>
            <ac:spMk id="3" creationId="{3E0F521C-00A4-C44A-91F6-D6C2DCD30F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68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262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89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8250" y="0"/>
            <a:ext cx="9152400" cy="5143500"/>
          </a:xfrm>
          <a:prstGeom prst="frame">
            <a:avLst>
              <a:gd name="adj1" fmla="val 24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4800">
                <a:solidFill>
                  <a:schemeClr val="accent3"/>
                </a:solidFill>
              </a:defRPr>
            </a:lvl1pPr>
            <a:lvl2pPr lvl="1" algn="ctr">
              <a:spcBef>
                <a:spcPts val="0"/>
              </a:spcBef>
              <a:spcAft>
                <a:spcPts val="0"/>
              </a:spcAft>
              <a:buClr>
                <a:schemeClr val="accent3"/>
              </a:buClr>
              <a:buSzPts val="4800"/>
              <a:buNone/>
              <a:defRPr sz="4800">
                <a:solidFill>
                  <a:schemeClr val="accent3"/>
                </a:solidFill>
              </a:defRPr>
            </a:lvl2pPr>
            <a:lvl3pPr lvl="2" algn="ctr">
              <a:spcBef>
                <a:spcPts val="0"/>
              </a:spcBef>
              <a:spcAft>
                <a:spcPts val="0"/>
              </a:spcAft>
              <a:buClr>
                <a:schemeClr val="accent3"/>
              </a:buClr>
              <a:buSzPts val="4800"/>
              <a:buNone/>
              <a:defRPr sz="4800">
                <a:solidFill>
                  <a:schemeClr val="accent3"/>
                </a:solidFill>
              </a:defRPr>
            </a:lvl3pPr>
            <a:lvl4pPr lvl="3" algn="ctr">
              <a:spcBef>
                <a:spcPts val="0"/>
              </a:spcBef>
              <a:spcAft>
                <a:spcPts val="0"/>
              </a:spcAft>
              <a:buClr>
                <a:schemeClr val="accent3"/>
              </a:buClr>
              <a:buSzPts val="4800"/>
              <a:buNone/>
              <a:defRPr sz="4800">
                <a:solidFill>
                  <a:schemeClr val="accent3"/>
                </a:solidFill>
              </a:defRPr>
            </a:lvl4pPr>
            <a:lvl5pPr lvl="4" algn="ctr">
              <a:spcBef>
                <a:spcPts val="0"/>
              </a:spcBef>
              <a:spcAft>
                <a:spcPts val="0"/>
              </a:spcAft>
              <a:buClr>
                <a:schemeClr val="accent3"/>
              </a:buClr>
              <a:buSzPts val="4800"/>
              <a:buNone/>
              <a:defRPr sz="4800">
                <a:solidFill>
                  <a:schemeClr val="accent3"/>
                </a:solidFill>
              </a:defRPr>
            </a:lvl5pPr>
            <a:lvl6pPr lvl="5" algn="ctr">
              <a:spcBef>
                <a:spcPts val="0"/>
              </a:spcBef>
              <a:spcAft>
                <a:spcPts val="0"/>
              </a:spcAft>
              <a:buClr>
                <a:schemeClr val="accent3"/>
              </a:buClr>
              <a:buSzPts val="4800"/>
              <a:buNone/>
              <a:defRPr sz="4800">
                <a:solidFill>
                  <a:schemeClr val="accent3"/>
                </a:solidFill>
              </a:defRPr>
            </a:lvl6pPr>
            <a:lvl7pPr lvl="6" algn="ctr">
              <a:spcBef>
                <a:spcPts val="0"/>
              </a:spcBef>
              <a:spcAft>
                <a:spcPts val="0"/>
              </a:spcAft>
              <a:buClr>
                <a:schemeClr val="accent3"/>
              </a:buClr>
              <a:buSzPts val="4800"/>
              <a:buNone/>
              <a:defRPr sz="4800">
                <a:solidFill>
                  <a:schemeClr val="accent3"/>
                </a:solidFill>
              </a:defRPr>
            </a:lvl7pPr>
            <a:lvl8pPr lvl="7" algn="ctr">
              <a:spcBef>
                <a:spcPts val="0"/>
              </a:spcBef>
              <a:spcAft>
                <a:spcPts val="0"/>
              </a:spcAft>
              <a:buClr>
                <a:schemeClr val="accent3"/>
              </a:buClr>
              <a:buSzPts val="4800"/>
              <a:buNone/>
              <a:defRPr sz="4800">
                <a:solidFill>
                  <a:schemeClr val="accent3"/>
                </a:solidFill>
              </a:defRPr>
            </a:lvl8pPr>
            <a:lvl9pPr lvl="8" algn="ctr">
              <a:spcBef>
                <a:spcPts val="0"/>
              </a:spcBef>
              <a:spcAft>
                <a:spcPts val="0"/>
              </a:spcAft>
              <a:buClr>
                <a:schemeClr val="accent3"/>
              </a:buClr>
              <a:buSzPts val="4800"/>
              <a:buNone/>
              <a:defRPr sz="4800">
                <a:solidFill>
                  <a:schemeClr val="accent3"/>
                </a:solidFill>
              </a:defRPr>
            </a:lvl9pPr>
          </a:lstStyle>
          <a:p>
            <a:endParaRPr/>
          </a:p>
        </p:txBody>
      </p:sp>
      <p:sp>
        <p:nvSpPr>
          <p:cNvPr id="12" name="Google Shape;12;p2"/>
          <p:cNvSpPr/>
          <p:nvPr/>
        </p:nvSpPr>
        <p:spPr>
          <a:xfrm>
            <a:off x="3855150" y="1151950"/>
            <a:ext cx="1433700" cy="944700"/>
          </a:xfrm>
          <a:prstGeom prst="wedgeRectCallout">
            <a:avLst>
              <a:gd name="adj1" fmla="val 8366"/>
              <a:gd name="adj2" fmla="val 80819"/>
            </a:avLst>
          </a:prstGeom>
          <a:noFill/>
          <a:ln w="1143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teal">
  <p:cSld name="TITLE_1">
    <p:bg>
      <p:bgPr>
        <a:solidFill>
          <a:schemeClr val="accent1"/>
        </a:solidFill>
        <a:effectLst/>
      </p:bgPr>
    </p:bg>
    <p:spTree>
      <p:nvGrpSpPr>
        <p:cNvPr id="1" name="Shape 13"/>
        <p:cNvGrpSpPr/>
        <p:nvPr/>
      </p:nvGrpSpPr>
      <p:grpSpPr>
        <a:xfrm>
          <a:off x="0" y="0"/>
          <a:ext cx="0" cy="0"/>
          <a:chOff x="0" y="0"/>
          <a:chExt cx="0" cy="0"/>
        </a:xfrm>
      </p:grpSpPr>
      <p:sp>
        <p:nvSpPr>
          <p:cNvPr id="14" name="Google Shape;14;p3"/>
          <p:cNvSpPr/>
          <p:nvPr/>
        </p:nvSpPr>
        <p:spPr>
          <a:xfrm>
            <a:off x="-8250" y="0"/>
            <a:ext cx="9152400" cy="5143500"/>
          </a:xfrm>
          <a:prstGeom prst="frame">
            <a:avLst>
              <a:gd name="adj1" fmla="val 2412"/>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665225" y="1513525"/>
            <a:ext cx="5880300" cy="11598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4800"/>
              <a:buNone/>
              <a:defRPr sz="4800">
                <a:solidFill>
                  <a:schemeClr val="lt1"/>
                </a:solidFill>
              </a:defRPr>
            </a:lvl1pPr>
            <a:lvl2pPr lvl="1" algn="l" rtl="0">
              <a:spcBef>
                <a:spcPts val="0"/>
              </a:spcBef>
              <a:spcAft>
                <a:spcPts val="0"/>
              </a:spcAft>
              <a:buClr>
                <a:schemeClr val="lt1"/>
              </a:buClr>
              <a:buSzPts val="4800"/>
              <a:buNone/>
              <a:defRPr sz="4800">
                <a:solidFill>
                  <a:schemeClr val="lt1"/>
                </a:solidFill>
              </a:defRPr>
            </a:lvl2pPr>
            <a:lvl3pPr lvl="2" algn="l" rtl="0">
              <a:spcBef>
                <a:spcPts val="0"/>
              </a:spcBef>
              <a:spcAft>
                <a:spcPts val="0"/>
              </a:spcAft>
              <a:buClr>
                <a:schemeClr val="lt1"/>
              </a:buClr>
              <a:buSzPts val="4800"/>
              <a:buNone/>
              <a:defRPr sz="4800">
                <a:solidFill>
                  <a:schemeClr val="lt1"/>
                </a:solidFill>
              </a:defRPr>
            </a:lvl3pPr>
            <a:lvl4pPr lvl="3" algn="l" rtl="0">
              <a:spcBef>
                <a:spcPts val="0"/>
              </a:spcBef>
              <a:spcAft>
                <a:spcPts val="0"/>
              </a:spcAft>
              <a:buClr>
                <a:schemeClr val="lt1"/>
              </a:buClr>
              <a:buSzPts val="4800"/>
              <a:buNone/>
              <a:defRPr sz="4800">
                <a:solidFill>
                  <a:schemeClr val="lt1"/>
                </a:solidFill>
              </a:defRPr>
            </a:lvl4pPr>
            <a:lvl5pPr lvl="4" algn="l" rtl="0">
              <a:spcBef>
                <a:spcPts val="0"/>
              </a:spcBef>
              <a:spcAft>
                <a:spcPts val="0"/>
              </a:spcAft>
              <a:buClr>
                <a:schemeClr val="lt1"/>
              </a:buClr>
              <a:buSzPts val="4800"/>
              <a:buNone/>
              <a:defRPr sz="4800">
                <a:solidFill>
                  <a:schemeClr val="lt1"/>
                </a:solidFill>
              </a:defRPr>
            </a:lvl5pPr>
            <a:lvl6pPr lvl="5" algn="l" rtl="0">
              <a:spcBef>
                <a:spcPts val="0"/>
              </a:spcBef>
              <a:spcAft>
                <a:spcPts val="0"/>
              </a:spcAft>
              <a:buClr>
                <a:schemeClr val="lt1"/>
              </a:buClr>
              <a:buSzPts val="4800"/>
              <a:buNone/>
              <a:defRPr sz="4800">
                <a:solidFill>
                  <a:schemeClr val="lt1"/>
                </a:solidFill>
              </a:defRPr>
            </a:lvl6pPr>
            <a:lvl7pPr lvl="6" algn="l" rtl="0">
              <a:spcBef>
                <a:spcPts val="0"/>
              </a:spcBef>
              <a:spcAft>
                <a:spcPts val="0"/>
              </a:spcAft>
              <a:buClr>
                <a:schemeClr val="lt1"/>
              </a:buClr>
              <a:buSzPts val="4800"/>
              <a:buNone/>
              <a:defRPr sz="4800">
                <a:solidFill>
                  <a:schemeClr val="lt1"/>
                </a:solidFill>
              </a:defRPr>
            </a:lvl7pPr>
            <a:lvl8pPr lvl="7" algn="l" rtl="0">
              <a:spcBef>
                <a:spcPts val="0"/>
              </a:spcBef>
              <a:spcAft>
                <a:spcPts val="0"/>
              </a:spcAft>
              <a:buClr>
                <a:schemeClr val="lt1"/>
              </a:buClr>
              <a:buSzPts val="4800"/>
              <a:buNone/>
              <a:defRPr sz="4800">
                <a:solidFill>
                  <a:schemeClr val="lt1"/>
                </a:solidFill>
              </a:defRPr>
            </a:lvl8pPr>
            <a:lvl9pPr lvl="8" algn="l" rtl="0">
              <a:spcBef>
                <a:spcPts val="0"/>
              </a:spcBef>
              <a:spcAft>
                <a:spcPts val="0"/>
              </a:spcAft>
              <a:buClr>
                <a:schemeClr val="lt1"/>
              </a:buClr>
              <a:buSzPts val="4800"/>
              <a:buNone/>
              <a:defRPr sz="4800">
                <a:solidFill>
                  <a:schemeClr val="lt1"/>
                </a:solidFill>
              </a:defRPr>
            </a:lvl9pPr>
          </a:lstStyle>
          <a:p>
            <a:endParaRPr/>
          </a:p>
        </p:txBody>
      </p:sp>
      <p:sp>
        <p:nvSpPr>
          <p:cNvPr id="16" name="Google Shape;16;p3"/>
          <p:cNvSpPr txBox="1">
            <a:spLocks noGrp="1"/>
          </p:cNvSpPr>
          <p:nvPr>
            <p:ph type="subTitle" idx="1"/>
          </p:nvPr>
        </p:nvSpPr>
        <p:spPr>
          <a:xfrm>
            <a:off x="854250" y="2941700"/>
            <a:ext cx="4738500" cy="745500"/>
          </a:xfrm>
          <a:prstGeom prst="rect">
            <a:avLst/>
          </a:prstGeom>
          <a:ln w="114300"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2400"/>
              <a:buFont typeface="Source Sans Pro"/>
              <a:buNone/>
              <a:defRPr>
                <a:solidFill>
                  <a:schemeClr val="lt1"/>
                </a:solidFill>
                <a:latin typeface="Source Sans Pro"/>
                <a:ea typeface="Source Sans Pro"/>
                <a:cs typeface="Source Sans Pro"/>
                <a:sym typeface="Source Sans Pro"/>
              </a:defRPr>
            </a:lvl2pPr>
            <a:lvl3pPr lvl="2" rtl="0">
              <a:spcBef>
                <a:spcPts val="0"/>
              </a:spcBef>
              <a:spcAft>
                <a:spcPts val="0"/>
              </a:spcAft>
              <a:buClr>
                <a:schemeClr val="lt1"/>
              </a:buClr>
              <a:buSzPts val="2400"/>
              <a:buFont typeface="Source Sans Pro"/>
              <a:buNone/>
              <a:defRPr>
                <a:solidFill>
                  <a:schemeClr val="lt1"/>
                </a:solidFill>
                <a:latin typeface="Source Sans Pro"/>
                <a:ea typeface="Source Sans Pro"/>
                <a:cs typeface="Source Sans Pro"/>
                <a:sym typeface="Source Sans Pro"/>
              </a:defRPr>
            </a:lvl3pPr>
            <a:lvl4pPr lvl="3"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4pPr>
            <a:lvl5pPr lvl="4"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5pPr>
            <a:lvl6pPr lvl="5"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6pPr>
            <a:lvl7pPr lvl="6"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7pPr>
            <a:lvl8pPr lvl="7"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8pPr>
            <a:lvl9pPr lvl="8"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9pPr>
          </a:lstStyle>
          <a:p>
            <a:endParaRPr/>
          </a:p>
        </p:txBody>
      </p:sp>
      <p:sp>
        <p:nvSpPr>
          <p:cNvPr id="17" name="Google Shape;17;p3"/>
          <p:cNvSpPr/>
          <p:nvPr/>
        </p:nvSpPr>
        <p:spPr>
          <a:xfrm>
            <a:off x="1139933" y="2730544"/>
            <a:ext cx="274800" cy="2061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lt1"/>
        </a:solidFill>
        <a:effectLst/>
      </p:bgPr>
    </p:bg>
    <p:spTree>
      <p:nvGrpSpPr>
        <p:cNvPr id="1" name="Shape 29"/>
        <p:cNvGrpSpPr/>
        <p:nvPr/>
      </p:nvGrpSpPr>
      <p:grpSpPr>
        <a:xfrm>
          <a:off x="0" y="0"/>
          <a:ext cx="0" cy="0"/>
          <a:chOff x="0" y="0"/>
          <a:chExt cx="0" cy="0"/>
        </a:xfrm>
      </p:grpSpPr>
      <p:sp>
        <p:nvSpPr>
          <p:cNvPr id="30" name="Google Shape;30;p6"/>
          <p:cNvSpPr/>
          <p:nvPr/>
        </p:nvSpPr>
        <p:spPr>
          <a:xfrm>
            <a:off x="132602" y="998975"/>
            <a:ext cx="8878800" cy="40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6"/>
          <p:cNvGrpSpPr/>
          <p:nvPr/>
        </p:nvGrpSpPr>
        <p:grpSpPr>
          <a:xfrm>
            <a:off x="132394" y="126350"/>
            <a:ext cx="8878501" cy="972488"/>
            <a:chOff x="180850" y="168450"/>
            <a:chExt cx="8781900" cy="1296650"/>
          </a:xfrm>
        </p:grpSpPr>
        <p:sp>
          <p:nvSpPr>
            <p:cNvPr id="32" name="Google Shape;32;p6"/>
            <p:cNvSpPr/>
            <p:nvPr/>
          </p:nvSpPr>
          <p:spPr>
            <a:xfrm>
              <a:off x="180850" y="168450"/>
              <a:ext cx="8781900" cy="97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rot="5400000">
              <a:off x="904149" y="1053500"/>
              <a:ext cx="442800" cy="3804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a:off x="328185" y="341583"/>
              <a:ext cx="8487000" cy="62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6"/>
          <p:cNvSpPr txBox="1">
            <a:spLocks noGrp="1"/>
          </p:cNvSpPr>
          <p:nvPr>
            <p:ph type="title"/>
          </p:nvPr>
        </p:nvSpPr>
        <p:spPr>
          <a:xfrm>
            <a:off x="832475" y="126338"/>
            <a:ext cx="7951800" cy="7302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a:lvl1pPr>
            <a:lvl2pPr lvl="1" algn="l">
              <a:spcBef>
                <a:spcPts val="0"/>
              </a:spcBef>
              <a:spcAft>
                <a:spcPts val="0"/>
              </a:spcAft>
              <a:buSzPts val="2400"/>
              <a:buNone/>
              <a:defRPr/>
            </a:lvl2pPr>
            <a:lvl3pPr lvl="2" algn="l">
              <a:spcBef>
                <a:spcPts val="0"/>
              </a:spcBef>
              <a:spcAft>
                <a:spcPts val="0"/>
              </a:spcAft>
              <a:buSzPts val="2400"/>
              <a:buNone/>
              <a:defRPr/>
            </a:lvl3pPr>
            <a:lvl4pPr lvl="3" algn="l">
              <a:spcBef>
                <a:spcPts val="0"/>
              </a:spcBef>
              <a:spcAft>
                <a:spcPts val="0"/>
              </a:spcAft>
              <a:buSzPts val="2400"/>
              <a:buNone/>
              <a:defRPr/>
            </a:lvl4pPr>
            <a:lvl5pPr lvl="4" algn="l">
              <a:spcBef>
                <a:spcPts val="0"/>
              </a:spcBef>
              <a:spcAft>
                <a:spcPts val="0"/>
              </a:spcAft>
              <a:buSzPts val="2400"/>
              <a:buNone/>
              <a:defRPr/>
            </a:lvl5pPr>
            <a:lvl6pPr lvl="5" algn="l">
              <a:spcBef>
                <a:spcPts val="0"/>
              </a:spcBef>
              <a:spcAft>
                <a:spcPts val="0"/>
              </a:spcAft>
              <a:buSzPts val="2400"/>
              <a:buNone/>
              <a:defRPr/>
            </a:lvl6pPr>
            <a:lvl7pPr lvl="6" algn="l">
              <a:spcBef>
                <a:spcPts val="0"/>
              </a:spcBef>
              <a:spcAft>
                <a:spcPts val="0"/>
              </a:spcAft>
              <a:buSzPts val="2400"/>
              <a:buNone/>
              <a:defRPr/>
            </a:lvl7pPr>
            <a:lvl8pPr lvl="7" algn="l">
              <a:spcBef>
                <a:spcPts val="0"/>
              </a:spcBef>
              <a:spcAft>
                <a:spcPts val="0"/>
              </a:spcAft>
              <a:buSzPts val="2400"/>
              <a:buNone/>
              <a:defRPr/>
            </a:lvl8pPr>
            <a:lvl9pPr lvl="8" algn="l">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37" name="Google Shape;37;p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0050" y="205988"/>
            <a:ext cx="7383900" cy="857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1pPr>
            <a:lvl2pPr lvl="1"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2pPr>
            <a:lvl3pPr lvl="2"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3pPr>
            <a:lvl4pPr lvl="3"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4pPr>
            <a:lvl5pPr lvl="4"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5pPr>
            <a:lvl6pPr lvl="5"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6pPr>
            <a:lvl7pPr lvl="6"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7pPr>
            <a:lvl8pPr lvl="7"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8pPr>
            <a:lvl9pPr lvl="8"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880050" y="1200157"/>
            <a:ext cx="7383900" cy="37257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t" anchorCtr="0">
            <a:noAutofit/>
          </a:bodyPr>
          <a:lstStyle>
            <a:lvl1pPr lvl="0" algn="ctr">
              <a:buNone/>
              <a:defRPr sz="1100">
                <a:solidFill>
                  <a:schemeClr val="dk1"/>
                </a:solidFill>
                <a:latin typeface="Source Sans Pro"/>
                <a:ea typeface="Source Sans Pro"/>
                <a:cs typeface="Source Sans Pro"/>
                <a:sym typeface="Source Sans Pro"/>
              </a:defRPr>
            </a:lvl1pPr>
            <a:lvl2pPr lvl="1" algn="ctr">
              <a:buNone/>
              <a:defRPr sz="1100">
                <a:solidFill>
                  <a:schemeClr val="dk1"/>
                </a:solidFill>
                <a:latin typeface="Source Sans Pro"/>
                <a:ea typeface="Source Sans Pro"/>
                <a:cs typeface="Source Sans Pro"/>
                <a:sym typeface="Source Sans Pro"/>
              </a:defRPr>
            </a:lvl2pPr>
            <a:lvl3pPr lvl="2" algn="ctr">
              <a:buNone/>
              <a:defRPr sz="1100">
                <a:solidFill>
                  <a:schemeClr val="dk1"/>
                </a:solidFill>
                <a:latin typeface="Source Sans Pro"/>
                <a:ea typeface="Source Sans Pro"/>
                <a:cs typeface="Source Sans Pro"/>
                <a:sym typeface="Source Sans Pro"/>
              </a:defRPr>
            </a:lvl3pPr>
            <a:lvl4pPr lvl="3" algn="ctr">
              <a:buNone/>
              <a:defRPr sz="1100">
                <a:solidFill>
                  <a:schemeClr val="dk1"/>
                </a:solidFill>
                <a:latin typeface="Source Sans Pro"/>
                <a:ea typeface="Source Sans Pro"/>
                <a:cs typeface="Source Sans Pro"/>
                <a:sym typeface="Source Sans Pro"/>
              </a:defRPr>
            </a:lvl4pPr>
            <a:lvl5pPr lvl="4" algn="ctr">
              <a:buNone/>
              <a:defRPr sz="1100">
                <a:solidFill>
                  <a:schemeClr val="dk1"/>
                </a:solidFill>
                <a:latin typeface="Source Sans Pro"/>
                <a:ea typeface="Source Sans Pro"/>
                <a:cs typeface="Source Sans Pro"/>
                <a:sym typeface="Source Sans Pro"/>
              </a:defRPr>
            </a:lvl5pPr>
            <a:lvl6pPr lvl="5" algn="ctr">
              <a:buNone/>
              <a:defRPr sz="1100">
                <a:solidFill>
                  <a:schemeClr val="dk1"/>
                </a:solidFill>
                <a:latin typeface="Source Sans Pro"/>
                <a:ea typeface="Source Sans Pro"/>
                <a:cs typeface="Source Sans Pro"/>
                <a:sym typeface="Source Sans Pro"/>
              </a:defRPr>
            </a:lvl6pPr>
            <a:lvl7pPr lvl="6" algn="ctr">
              <a:buNone/>
              <a:defRPr sz="1100">
                <a:solidFill>
                  <a:schemeClr val="dk1"/>
                </a:solidFill>
                <a:latin typeface="Source Sans Pro"/>
                <a:ea typeface="Source Sans Pro"/>
                <a:cs typeface="Source Sans Pro"/>
                <a:sym typeface="Source Sans Pro"/>
              </a:defRPr>
            </a:lvl7pPr>
            <a:lvl8pPr lvl="7" algn="ctr">
              <a:buNone/>
              <a:defRPr sz="1100">
                <a:solidFill>
                  <a:schemeClr val="dk1"/>
                </a:solidFill>
                <a:latin typeface="Source Sans Pro"/>
                <a:ea typeface="Source Sans Pro"/>
                <a:cs typeface="Source Sans Pro"/>
                <a:sym typeface="Source Sans Pro"/>
              </a:defRPr>
            </a:lvl8pPr>
            <a:lvl9pPr lvl="8" algn="ctr">
              <a:buNone/>
              <a:defRPr sz="1100">
                <a:solidFill>
                  <a:schemeClr val="dk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IT" dirty="0"/>
              <a:t>Le arene di policy e le tipologie delle politiche pubbliche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6184-E65C-EC4F-B71D-B66E8181C6F3}"/>
              </a:ext>
            </a:extLst>
          </p:cNvPr>
          <p:cNvSpPr>
            <a:spLocks noGrp="1"/>
          </p:cNvSpPr>
          <p:nvPr>
            <p:ph type="title"/>
          </p:nvPr>
        </p:nvSpPr>
        <p:spPr/>
        <p:txBody>
          <a:bodyPr/>
          <a:lstStyle/>
          <a:p>
            <a:r>
              <a:rPr lang="it-IT" dirty="0"/>
              <a:t>Stratificazione e conflitto nell’elitismo</a:t>
            </a:r>
          </a:p>
        </p:txBody>
      </p:sp>
      <p:sp>
        <p:nvSpPr>
          <p:cNvPr id="3" name="Text Placeholder 2">
            <a:extLst>
              <a:ext uri="{FF2B5EF4-FFF2-40B4-BE49-F238E27FC236}">
                <a16:creationId xmlns:a16="http://schemas.microsoft.com/office/drawing/2014/main" id="{E58BAAFF-A191-2248-9E6D-C521D196B281}"/>
              </a:ext>
            </a:extLst>
          </p:cNvPr>
          <p:cNvSpPr>
            <a:spLocks noGrp="1"/>
          </p:cNvSpPr>
          <p:nvPr>
            <p:ph type="body" idx="1"/>
          </p:nvPr>
        </p:nvSpPr>
        <p:spPr/>
        <p:txBody>
          <a:bodyPr/>
          <a:lstStyle/>
          <a:p>
            <a:r>
              <a:rPr lang="it-IT" sz="2000" dirty="0"/>
              <a:t>Proprio perché la stratificazione rende esclusivo l’esercizio del potere, gli interessi in gioco non sono organizzati secondo coalizioni, come nell’interpretazione pluralista, ma per classi. Le classi lottano e confliggono per il controllo delle risorse socio-economiche, quindi i loro rapporti non potranno in alcun modo essere improntati alla reciproca non-interferenza: per ciascuna classe, acquisire alcune risorse significa sottrarle ad un’altra.</a:t>
            </a:r>
          </a:p>
          <a:p>
            <a:r>
              <a:rPr lang="it-IT" sz="2000" dirty="0"/>
              <a:t>Questa lotta per il controllo delle risorse ed il suo esito stabiliscono la stratificazione del potere in una data società. In ultimo, dalla stratificazione del potere dipende il modo in cui le risorse sono redistribuite una volta messe in circolo. Più si è in alto, più risorse si otterranno.</a:t>
            </a:r>
          </a:p>
        </p:txBody>
      </p:sp>
      <p:sp>
        <p:nvSpPr>
          <p:cNvPr id="4" name="Slide Number Placeholder 3">
            <a:extLst>
              <a:ext uri="{FF2B5EF4-FFF2-40B4-BE49-F238E27FC236}">
                <a16:creationId xmlns:a16="http://schemas.microsoft.com/office/drawing/2014/main" id="{AAF6F29B-8424-7444-8B07-880FB775096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dirty="0"/>
          </a:p>
        </p:txBody>
      </p:sp>
    </p:spTree>
    <p:extLst>
      <p:ext uri="{BB962C8B-B14F-4D97-AF65-F5344CB8AC3E}">
        <p14:creationId xmlns:p14="http://schemas.microsoft.com/office/powerpoint/2010/main" val="806844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1AF7-8528-EA43-BC6E-B7FA00606DC3}"/>
              </a:ext>
            </a:extLst>
          </p:cNvPr>
          <p:cNvSpPr>
            <a:spLocks noGrp="1"/>
          </p:cNvSpPr>
          <p:nvPr>
            <p:ph type="title"/>
          </p:nvPr>
        </p:nvSpPr>
        <p:spPr/>
        <p:txBody>
          <a:bodyPr/>
          <a:lstStyle/>
          <a:p>
            <a:r>
              <a:rPr lang="it-IT" dirty="0"/>
              <a:t>Il ruolo ancillare dello stato nell’elitismo</a:t>
            </a:r>
          </a:p>
        </p:txBody>
      </p:sp>
      <p:sp>
        <p:nvSpPr>
          <p:cNvPr id="3" name="Text Placeholder 2">
            <a:extLst>
              <a:ext uri="{FF2B5EF4-FFF2-40B4-BE49-F238E27FC236}">
                <a16:creationId xmlns:a16="http://schemas.microsoft.com/office/drawing/2014/main" id="{47A0D730-D984-524C-87D9-FA53D31D9C49}"/>
              </a:ext>
            </a:extLst>
          </p:cNvPr>
          <p:cNvSpPr>
            <a:spLocks noGrp="1"/>
          </p:cNvSpPr>
          <p:nvPr>
            <p:ph type="body" idx="1"/>
          </p:nvPr>
        </p:nvSpPr>
        <p:spPr/>
        <p:txBody>
          <a:bodyPr/>
          <a:lstStyle/>
          <a:p>
            <a:r>
              <a:rPr lang="en-GB" dirty="0" err="1"/>
              <a:t>Lowi</a:t>
            </a:r>
            <a:r>
              <a:rPr lang="en-GB" dirty="0"/>
              <a:t> </a:t>
            </a:r>
            <a:r>
              <a:rPr lang="en-GB" dirty="0" err="1"/>
              <a:t>rigetta</a:t>
            </a:r>
            <a:r>
              <a:rPr lang="en-GB" dirty="0"/>
              <a:t> </a:t>
            </a:r>
            <a:r>
              <a:rPr lang="en-GB" dirty="0" err="1"/>
              <a:t>questa</a:t>
            </a:r>
            <a:r>
              <a:rPr lang="en-GB" dirty="0"/>
              <a:t> </a:t>
            </a:r>
            <a:r>
              <a:rPr lang="en-GB" dirty="0" err="1"/>
              <a:t>visione</a:t>
            </a:r>
            <a:r>
              <a:rPr lang="en-GB" dirty="0"/>
              <a:t>, </a:t>
            </a:r>
            <a:r>
              <a:rPr lang="en-GB" dirty="0" err="1"/>
              <a:t>definendola</a:t>
            </a:r>
            <a:r>
              <a:rPr lang="en-GB" dirty="0"/>
              <a:t> </a:t>
            </a:r>
            <a:r>
              <a:rPr lang="en-GB" dirty="0" err="1"/>
              <a:t>anch’essa</a:t>
            </a:r>
            <a:r>
              <a:rPr lang="en-GB" dirty="0"/>
              <a:t> una «non-</a:t>
            </a:r>
            <a:r>
              <a:rPr lang="en-GB" dirty="0" err="1"/>
              <a:t>teoria</a:t>
            </a:r>
            <a:r>
              <a:rPr lang="en-GB" dirty="0"/>
              <a:t> del </a:t>
            </a:r>
            <a:r>
              <a:rPr lang="en-GB" dirty="0" err="1"/>
              <a:t>potere</a:t>
            </a:r>
            <a:r>
              <a:rPr lang="en-GB" dirty="0"/>
              <a:t>», </a:t>
            </a:r>
            <a:r>
              <a:rPr lang="en-GB" dirty="0" err="1"/>
              <a:t>perché</a:t>
            </a:r>
            <a:r>
              <a:rPr lang="en-GB" dirty="0"/>
              <a:t> assume </a:t>
            </a:r>
            <a:r>
              <a:rPr lang="en-GB" dirty="0" err="1"/>
              <a:t>che</a:t>
            </a:r>
            <a:r>
              <a:rPr lang="en-GB" dirty="0"/>
              <a:t> </a:t>
            </a:r>
            <a:r>
              <a:rPr lang="en-GB" dirty="0" err="1"/>
              <a:t>controllare</a:t>
            </a:r>
            <a:r>
              <a:rPr lang="en-GB" dirty="0"/>
              <a:t> </a:t>
            </a:r>
            <a:r>
              <a:rPr lang="en-GB" dirty="0" err="1"/>
              <a:t>certe</a:t>
            </a:r>
            <a:r>
              <a:rPr lang="en-GB" dirty="0"/>
              <a:t> </a:t>
            </a:r>
            <a:r>
              <a:rPr lang="en-GB" dirty="0" err="1"/>
              <a:t>risorse</a:t>
            </a:r>
            <a:r>
              <a:rPr lang="en-GB" dirty="0"/>
              <a:t> </a:t>
            </a:r>
            <a:r>
              <a:rPr lang="en-GB" dirty="0" err="1"/>
              <a:t>significhi</a:t>
            </a:r>
            <a:r>
              <a:rPr lang="en-GB" dirty="0"/>
              <a:t> </a:t>
            </a:r>
            <a:r>
              <a:rPr lang="en-GB" i="1" dirty="0"/>
              <a:t>ipso facto </a:t>
            </a:r>
            <a:r>
              <a:rPr lang="en-GB" dirty="0" err="1"/>
              <a:t>esercitare</a:t>
            </a:r>
            <a:r>
              <a:rPr lang="en-GB" dirty="0"/>
              <a:t> </a:t>
            </a:r>
            <a:r>
              <a:rPr lang="en-GB" dirty="0" err="1"/>
              <a:t>potere</a:t>
            </a:r>
            <a:r>
              <a:rPr lang="en-GB" dirty="0"/>
              <a:t>, e </a:t>
            </a:r>
            <a:r>
              <a:rPr lang="en-GB" dirty="0" err="1"/>
              <a:t>perché</a:t>
            </a:r>
            <a:r>
              <a:rPr lang="en-GB" dirty="0"/>
              <a:t> </a:t>
            </a:r>
            <a:r>
              <a:rPr lang="en-GB" dirty="0" err="1"/>
              <a:t>riduce</a:t>
            </a:r>
            <a:r>
              <a:rPr lang="en-GB" dirty="0"/>
              <a:t> lo </a:t>
            </a:r>
            <a:r>
              <a:rPr lang="en-GB" dirty="0" err="1"/>
              <a:t>Stato</a:t>
            </a:r>
            <a:r>
              <a:rPr lang="en-GB" dirty="0"/>
              <a:t> ad un </a:t>
            </a:r>
            <a:r>
              <a:rPr lang="en-GB" dirty="0" err="1"/>
              <a:t>ruolo</a:t>
            </a:r>
            <a:r>
              <a:rPr lang="en-GB" dirty="0"/>
              <a:t> </a:t>
            </a:r>
            <a:r>
              <a:rPr lang="en-GB" dirty="0" err="1"/>
              <a:t>ancillare</a:t>
            </a:r>
            <a:r>
              <a:rPr lang="en-GB" dirty="0"/>
              <a:t> rispetto alle </a:t>
            </a:r>
            <a:r>
              <a:rPr lang="en-GB" dirty="0" err="1"/>
              <a:t>classi</a:t>
            </a:r>
            <a:r>
              <a:rPr lang="en-GB" dirty="0"/>
              <a:t>: le </a:t>
            </a:r>
            <a:r>
              <a:rPr lang="en-GB" dirty="0" err="1"/>
              <a:t>risorse</a:t>
            </a:r>
            <a:r>
              <a:rPr lang="en-GB" dirty="0"/>
              <a:t> di </a:t>
            </a:r>
            <a:r>
              <a:rPr lang="en-GB" dirty="0" err="1"/>
              <a:t>coercizione</a:t>
            </a:r>
            <a:r>
              <a:rPr lang="en-GB" dirty="0"/>
              <a:t>, per </a:t>
            </a:r>
            <a:r>
              <a:rPr lang="en-GB" dirty="0" err="1"/>
              <a:t>Lowi</a:t>
            </a:r>
            <a:r>
              <a:rPr lang="en-GB" dirty="0"/>
              <a:t> il </a:t>
            </a:r>
            <a:r>
              <a:rPr lang="en-GB" dirty="0" err="1"/>
              <a:t>tratto</a:t>
            </a:r>
            <a:r>
              <a:rPr lang="en-GB" dirty="0"/>
              <a:t> </a:t>
            </a:r>
            <a:r>
              <a:rPr lang="en-GB" dirty="0" err="1"/>
              <a:t>distintivo</a:t>
            </a:r>
            <a:r>
              <a:rPr lang="en-GB" dirty="0"/>
              <a:t> </a:t>
            </a:r>
            <a:r>
              <a:rPr lang="en-GB" dirty="0" err="1"/>
              <a:t>dello</a:t>
            </a:r>
            <a:r>
              <a:rPr lang="en-GB" dirty="0"/>
              <a:t> </a:t>
            </a:r>
            <a:r>
              <a:rPr lang="en-GB" dirty="0" err="1"/>
              <a:t>Stato</a:t>
            </a:r>
            <a:r>
              <a:rPr lang="en-GB" dirty="0"/>
              <a:t>, </a:t>
            </a:r>
            <a:r>
              <a:rPr lang="en-GB" dirty="0" err="1"/>
              <a:t>sono</a:t>
            </a:r>
            <a:r>
              <a:rPr lang="en-GB" dirty="0"/>
              <a:t> “serve” </a:t>
            </a:r>
            <a:r>
              <a:rPr lang="en-GB" dirty="0" err="1"/>
              <a:t>degli</a:t>
            </a:r>
            <a:r>
              <a:rPr lang="en-GB" dirty="0"/>
              <a:t> </a:t>
            </a:r>
            <a:r>
              <a:rPr lang="en-GB" dirty="0" err="1"/>
              <a:t>interessi</a:t>
            </a:r>
            <a:r>
              <a:rPr lang="en-GB" dirty="0"/>
              <a:t> </a:t>
            </a:r>
            <a:r>
              <a:rPr lang="en-GB" dirty="0" err="1"/>
              <a:t>dominanti</a:t>
            </a:r>
            <a:r>
              <a:rPr lang="en-GB" dirty="0"/>
              <a:t> in </a:t>
            </a:r>
            <a:r>
              <a:rPr lang="en-GB" dirty="0" err="1"/>
              <a:t>quella</a:t>
            </a:r>
            <a:r>
              <a:rPr lang="en-GB" dirty="0"/>
              <a:t> data </a:t>
            </a:r>
            <a:r>
              <a:rPr lang="en-GB" dirty="0" err="1"/>
              <a:t>struttura</a:t>
            </a:r>
            <a:r>
              <a:rPr lang="en-GB" dirty="0"/>
              <a:t> socio-</a:t>
            </a:r>
            <a:r>
              <a:rPr lang="en-GB" dirty="0" err="1"/>
              <a:t>politica</a:t>
            </a:r>
            <a:r>
              <a:rPr lang="en-GB" dirty="0"/>
              <a:t>. </a:t>
            </a:r>
            <a:endParaRPr lang="it-IT" dirty="0"/>
          </a:p>
        </p:txBody>
      </p:sp>
      <p:sp>
        <p:nvSpPr>
          <p:cNvPr id="4" name="Slide Number Placeholder 3">
            <a:extLst>
              <a:ext uri="{FF2B5EF4-FFF2-40B4-BE49-F238E27FC236}">
                <a16:creationId xmlns:a16="http://schemas.microsoft.com/office/drawing/2014/main" id="{699E2127-3E68-5F4D-8C44-65DE7910FF6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580326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11E7-1C27-1F46-8AAF-DA3375EED038}"/>
              </a:ext>
            </a:extLst>
          </p:cNvPr>
          <p:cNvSpPr>
            <a:spLocks noGrp="1"/>
          </p:cNvSpPr>
          <p:nvPr>
            <p:ph type="title"/>
          </p:nvPr>
        </p:nvSpPr>
        <p:spPr/>
        <p:txBody>
          <a:bodyPr/>
          <a:lstStyle/>
          <a:p>
            <a:r>
              <a:rPr lang="it-IT" dirty="0"/>
              <a:t>Il ruolo ancillare dello stato nell’elitismo</a:t>
            </a:r>
          </a:p>
        </p:txBody>
      </p:sp>
      <p:sp>
        <p:nvSpPr>
          <p:cNvPr id="3" name="Text Placeholder 2">
            <a:extLst>
              <a:ext uri="{FF2B5EF4-FFF2-40B4-BE49-F238E27FC236}">
                <a16:creationId xmlns:a16="http://schemas.microsoft.com/office/drawing/2014/main" id="{8ED2AAE0-BC06-E647-9232-FBA23A7C30AE}"/>
              </a:ext>
            </a:extLst>
          </p:cNvPr>
          <p:cNvSpPr>
            <a:spLocks noGrp="1"/>
          </p:cNvSpPr>
          <p:nvPr>
            <p:ph type="body" idx="1"/>
          </p:nvPr>
        </p:nvSpPr>
        <p:spPr/>
        <p:txBody>
          <a:bodyPr/>
          <a:lstStyle/>
          <a:p>
            <a:r>
              <a:rPr lang="en-GB" dirty="0" err="1"/>
              <a:t>Lowi</a:t>
            </a:r>
            <a:r>
              <a:rPr lang="en-GB" dirty="0"/>
              <a:t> </a:t>
            </a:r>
            <a:r>
              <a:rPr lang="en-GB" dirty="0" err="1"/>
              <a:t>nega</a:t>
            </a:r>
            <a:r>
              <a:rPr lang="en-GB" dirty="0"/>
              <a:t> </a:t>
            </a:r>
            <a:r>
              <a:rPr lang="en-GB" dirty="0" err="1"/>
              <a:t>che</a:t>
            </a:r>
            <a:r>
              <a:rPr lang="en-GB" dirty="0"/>
              <a:t> </a:t>
            </a:r>
            <a:r>
              <a:rPr lang="en-GB" dirty="0" err="1"/>
              <a:t>si</a:t>
            </a:r>
            <a:r>
              <a:rPr lang="en-GB" dirty="0"/>
              <a:t> </a:t>
            </a:r>
            <a:r>
              <a:rPr lang="en-GB" dirty="0" err="1"/>
              <a:t>possa</a:t>
            </a:r>
            <a:r>
              <a:rPr lang="en-GB" dirty="0"/>
              <a:t> </a:t>
            </a:r>
            <a:r>
              <a:rPr lang="en-GB" dirty="0" err="1"/>
              <a:t>identificare</a:t>
            </a:r>
            <a:r>
              <a:rPr lang="en-GB" dirty="0"/>
              <a:t> una </a:t>
            </a:r>
            <a:r>
              <a:rPr lang="en-GB" i="1" dirty="0"/>
              <a:t>power élite</a:t>
            </a:r>
            <a:r>
              <a:rPr lang="en-GB" dirty="0"/>
              <a:t>, ma </a:t>
            </a:r>
            <a:r>
              <a:rPr lang="en-GB" dirty="0" err="1"/>
              <a:t>ammette</a:t>
            </a:r>
            <a:r>
              <a:rPr lang="en-GB" dirty="0"/>
              <a:t> </a:t>
            </a:r>
            <a:r>
              <a:rPr lang="en-GB" dirty="0" err="1"/>
              <a:t>che</a:t>
            </a:r>
            <a:r>
              <a:rPr lang="en-GB" dirty="0"/>
              <a:t> </a:t>
            </a:r>
            <a:r>
              <a:rPr lang="en-GB" dirty="0" err="1"/>
              <a:t>i</a:t>
            </a:r>
            <a:r>
              <a:rPr lang="en-GB" dirty="0"/>
              <a:t> </a:t>
            </a:r>
            <a:r>
              <a:rPr lang="en-GB" dirty="0" err="1"/>
              <a:t>contatti</a:t>
            </a:r>
            <a:r>
              <a:rPr lang="en-GB" dirty="0"/>
              <a:t> e le </a:t>
            </a:r>
            <a:r>
              <a:rPr lang="en-GB" dirty="0" err="1"/>
              <a:t>risorse</a:t>
            </a:r>
            <a:r>
              <a:rPr lang="en-GB" dirty="0"/>
              <a:t> a </a:t>
            </a:r>
            <a:r>
              <a:rPr lang="en-GB" dirty="0" err="1"/>
              <a:t>disposizione</a:t>
            </a:r>
            <a:r>
              <a:rPr lang="en-GB" dirty="0"/>
              <a:t> </a:t>
            </a:r>
            <a:r>
              <a:rPr lang="en-GB" dirty="0" err="1"/>
              <a:t>delle</a:t>
            </a:r>
            <a:r>
              <a:rPr lang="en-GB" dirty="0"/>
              <a:t> </a:t>
            </a:r>
            <a:r>
              <a:rPr lang="en-GB" dirty="0" err="1"/>
              <a:t>grandi</a:t>
            </a:r>
            <a:r>
              <a:rPr lang="en-GB" dirty="0"/>
              <a:t> </a:t>
            </a:r>
            <a:r>
              <a:rPr lang="en-GB" dirty="0" err="1"/>
              <a:t>associazioni</a:t>
            </a:r>
            <a:r>
              <a:rPr lang="en-GB" dirty="0"/>
              <a:t> di </a:t>
            </a:r>
            <a:r>
              <a:rPr lang="en-GB" dirty="0" err="1"/>
              <a:t>categoria</a:t>
            </a:r>
            <a:r>
              <a:rPr lang="en-GB" dirty="0"/>
              <a:t> </a:t>
            </a:r>
            <a:r>
              <a:rPr lang="en-GB" dirty="0" err="1"/>
              <a:t>finiscono</a:t>
            </a:r>
            <a:r>
              <a:rPr lang="en-GB" dirty="0"/>
              <a:t> per </a:t>
            </a:r>
            <a:r>
              <a:rPr lang="en-GB" dirty="0" err="1"/>
              <a:t>influenzare</a:t>
            </a:r>
            <a:r>
              <a:rPr lang="en-GB" dirty="0"/>
              <a:t> </a:t>
            </a:r>
            <a:r>
              <a:rPr lang="en-GB" dirty="0" err="1"/>
              <a:t>i</a:t>
            </a:r>
            <a:r>
              <a:rPr lang="en-GB" dirty="0"/>
              <a:t> </a:t>
            </a:r>
            <a:r>
              <a:rPr lang="en-GB" dirty="0" err="1"/>
              <a:t>rapporti</a:t>
            </a:r>
            <a:r>
              <a:rPr lang="en-GB" dirty="0"/>
              <a:t> di </a:t>
            </a:r>
            <a:r>
              <a:rPr lang="en-GB" dirty="0" err="1"/>
              <a:t>potere</a:t>
            </a:r>
            <a:r>
              <a:rPr lang="en-GB" dirty="0"/>
              <a:t>, </a:t>
            </a:r>
            <a:r>
              <a:rPr lang="en-GB" dirty="0" err="1"/>
              <a:t>dando</a:t>
            </a:r>
            <a:r>
              <a:rPr lang="en-GB" dirty="0"/>
              <a:t> vita a una </a:t>
            </a:r>
            <a:r>
              <a:rPr lang="en-GB" dirty="0" err="1"/>
              <a:t>struttura</a:t>
            </a:r>
            <a:r>
              <a:rPr lang="en-GB" dirty="0"/>
              <a:t> </a:t>
            </a:r>
            <a:r>
              <a:rPr lang="en-GB" dirty="0" err="1"/>
              <a:t>politica</a:t>
            </a:r>
            <a:r>
              <a:rPr lang="en-GB" dirty="0"/>
              <a:t> «</a:t>
            </a:r>
            <a:r>
              <a:rPr lang="en-GB" dirty="0" err="1"/>
              <a:t>altamente</a:t>
            </a:r>
            <a:r>
              <a:rPr lang="en-GB" dirty="0"/>
              <a:t> </a:t>
            </a:r>
            <a:r>
              <a:rPr lang="en-GB" dirty="0" err="1"/>
              <a:t>stabilizzata</a:t>
            </a:r>
            <a:r>
              <a:rPr lang="en-GB" dirty="0"/>
              <a:t>, quasi </a:t>
            </a:r>
            <a:r>
              <a:rPr lang="en-GB" dirty="0" err="1"/>
              <a:t>istituzionalizzata</a:t>
            </a:r>
            <a:r>
              <a:rPr lang="en-GB" dirty="0"/>
              <a:t>»; </a:t>
            </a:r>
            <a:r>
              <a:rPr lang="en-GB" dirty="0" err="1"/>
              <a:t>infine</a:t>
            </a:r>
            <a:r>
              <a:rPr lang="en-GB" dirty="0"/>
              <a:t>, </a:t>
            </a:r>
            <a:r>
              <a:rPr lang="en-GB" dirty="0" err="1"/>
              <a:t>gli</a:t>
            </a:r>
            <a:r>
              <a:rPr lang="en-GB" dirty="0"/>
              <a:t> </a:t>
            </a:r>
            <a:r>
              <a:rPr lang="en-GB" dirty="0" err="1"/>
              <a:t>interessi</a:t>
            </a:r>
            <a:r>
              <a:rPr lang="en-GB" dirty="0"/>
              <a:t> </a:t>
            </a:r>
            <a:r>
              <a:rPr lang="en-GB" dirty="0" err="1"/>
              <a:t>condivisi</a:t>
            </a:r>
            <a:r>
              <a:rPr lang="en-GB" dirty="0"/>
              <a:t> </a:t>
            </a:r>
            <a:r>
              <a:rPr lang="en-GB" dirty="0" err="1"/>
              <a:t>entro</a:t>
            </a:r>
            <a:r>
              <a:rPr lang="en-GB" dirty="0"/>
              <a:t> </a:t>
            </a:r>
            <a:r>
              <a:rPr lang="en-GB" dirty="0" err="1"/>
              <a:t>questa</a:t>
            </a:r>
            <a:r>
              <a:rPr lang="en-GB" dirty="0"/>
              <a:t> </a:t>
            </a:r>
            <a:r>
              <a:rPr lang="en-GB" dirty="0" err="1"/>
              <a:t>struttura</a:t>
            </a:r>
            <a:r>
              <a:rPr lang="en-GB" dirty="0"/>
              <a:t> </a:t>
            </a:r>
            <a:r>
              <a:rPr lang="en-GB" dirty="0" err="1"/>
              <a:t>politica</a:t>
            </a:r>
            <a:r>
              <a:rPr lang="en-GB" dirty="0"/>
              <a:t> «</a:t>
            </a:r>
            <a:r>
              <a:rPr lang="en-GB" dirty="0" err="1"/>
              <a:t>sono</a:t>
            </a:r>
            <a:r>
              <a:rPr lang="en-GB" dirty="0"/>
              <a:t> </a:t>
            </a:r>
            <a:r>
              <a:rPr lang="en-GB" dirty="0" err="1"/>
              <a:t>sufficientemente</a:t>
            </a:r>
            <a:r>
              <a:rPr lang="en-GB" dirty="0"/>
              <a:t> </a:t>
            </a:r>
            <a:r>
              <a:rPr lang="en-GB" dirty="0" err="1"/>
              <a:t>stabili</a:t>
            </a:r>
            <a:r>
              <a:rPr lang="en-GB" dirty="0"/>
              <a:t> e </a:t>
            </a:r>
            <a:r>
              <a:rPr lang="en-GB" dirty="0" err="1"/>
              <a:t>chiari</a:t>
            </a:r>
            <a:r>
              <a:rPr lang="en-GB" dirty="0"/>
              <a:t> e </a:t>
            </a:r>
            <a:r>
              <a:rPr lang="en-GB" dirty="0" err="1"/>
              <a:t>coerenti</a:t>
            </a:r>
            <a:r>
              <a:rPr lang="en-GB" dirty="0"/>
              <a:t> da </a:t>
            </a:r>
            <a:r>
              <a:rPr lang="en-GB" dirty="0" err="1"/>
              <a:t>fornire</a:t>
            </a:r>
            <a:r>
              <a:rPr lang="en-GB" dirty="0"/>
              <a:t> il </a:t>
            </a:r>
            <a:r>
              <a:rPr lang="en-GB" dirty="0" err="1"/>
              <a:t>fondamento</a:t>
            </a:r>
            <a:r>
              <a:rPr lang="en-GB" dirty="0"/>
              <a:t> per </a:t>
            </a:r>
            <a:r>
              <a:rPr lang="en-GB" dirty="0" err="1"/>
              <a:t>ideologie</a:t>
            </a:r>
            <a:r>
              <a:rPr lang="en-GB" dirty="0"/>
              <a:t>» (</a:t>
            </a:r>
            <a:r>
              <a:rPr lang="en-GB" dirty="0" err="1"/>
              <a:t>Lowi</a:t>
            </a:r>
            <a:r>
              <a:rPr lang="en-GB" dirty="0"/>
              <a:t> 1999, ma 1964, 33).</a:t>
            </a:r>
          </a:p>
        </p:txBody>
      </p:sp>
      <p:sp>
        <p:nvSpPr>
          <p:cNvPr id="4" name="Slide Number Placeholder 3">
            <a:extLst>
              <a:ext uri="{FF2B5EF4-FFF2-40B4-BE49-F238E27FC236}">
                <a16:creationId xmlns:a16="http://schemas.microsoft.com/office/drawing/2014/main" id="{5A307582-3819-A043-AD96-BF5BDAA7C47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22976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AAC8-BF4A-904F-8438-7E09089034EB}"/>
              </a:ext>
            </a:extLst>
          </p:cNvPr>
          <p:cNvSpPr>
            <a:spLocks noGrp="1"/>
          </p:cNvSpPr>
          <p:nvPr>
            <p:ph type="title"/>
          </p:nvPr>
        </p:nvSpPr>
        <p:spPr/>
        <p:txBody>
          <a:bodyPr/>
          <a:lstStyle/>
          <a:p>
            <a:r>
              <a:rPr lang="it-IT" dirty="0"/>
              <a:t>Pluralismo ed elitismo</a:t>
            </a:r>
          </a:p>
        </p:txBody>
      </p:sp>
      <p:sp>
        <p:nvSpPr>
          <p:cNvPr id="3" name="Text Placeholder 2">
            <a:extLst>
              <a:ext uri="{FF2B5EF4-FFF2-40B4-BE49-F238E27FC236}">
                <a16:creationId xmlns:a16="http://schemas.microsoft.com/office/drawing/2014/main" id="{D6BC02D7-A079-1F49-A0E2-FD8C963C4D7C}"/>
              </a:ext>
            </a:extLst>
          </p:cNvPr>
          <p:cNvSpPr>
            <a:spLocks noGrp="1"/>
          </p:cNvSpPr>
          <p:nvPr>
            <p:ph type="body" idx="1"/>
          </p:nvPr>
        </p:nvSpPr>
        <p:spPr>
          <a:xfrm>
            <a:off x="426277" y="2447569"/>
            <a:ext cx="4803684" cy="2351944"/>
          </a:xfrm>
        </p:spPr>
        <p:txBody>
          <a:bodyPr/>
          <a:lstStyle/>
          <a:p>
            <a:endParaRPr lang="it-IT" dirty="0"/>
          </a:p>
        </p:txBody>
      </p:sp>
      <p:sp>
        <p:nvSpPr>
          <p:cNvPr id="4" name="Slide Number Placeholder 3">
            <a:extLst>
              <a:ext uri="{FF2B5EF4-FFF2-40B4-BE49-F238E27FC236}">
                <a16:creationId xmlns:a16="http://schemas.microsoft.com/office/drawing/2014/main" id="{A48F385C-9F03-364B-B867-8C32E8EC70E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pic>
        <p:nvPicPr>
          <p:cNvPr id="1026" name="Picture 2" descr="Montagne Tè Fogliame - Foto gratis su Pixabay">
            <a:extLst>
              <a:ext uri="{FF2B5EF4-FFF2-40B4-BE49-F238E27FC236}">
                <a16:creationId xmlns:a16="http://schemas.microsoft.com/office/drawing/2014/main" id="{4A1B108E-EB44-0B4E-9CE9-4141F2959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64" y="2665218"/>
            <a:ext cx="3763110" cy="2351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ali sono le più alte montagne del sistema solare? - Focus.it">
            <a:extLst>
              <a:ext uri="{FF2B5EF4-FFF2-40B4-BE49-F238E27FC236}">
                <a16:creationId xmlns:a16="http://schemas.microsoft.com/office/drawing/2014/main" id="{5356D44A-158D-E64B-9DB6-15C5A4C91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350" y="2665217"/>
            <a:ext cx="3937925" cy="23519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FC2A2F-55E8-DC45-A0B9-6256305098EB}"/>
              </a:ext>
            </a:extLst>
          </p:cNvPr>
          <p:cNvSpPr txBox="1"/>
          <p:nvPr/>
        </p:nvSpPr>
        <p:spPr>
          <a:xfrm>
            <a:off x="330764" y="1207911"/>
            <a:ext cx="3966886" cy="1169551"/>
          </a:xfrm>
          <a:prstGeom prst="rect">
            <a:avLst/>
          </a:prstGeom>
          <a:noFill/>
        </p:spPr>
        <p:txBody>
          <a:bodyPr wrap="square" rtlCol="0">
            <a:spAutoFit/>
          </a:bodyPr>
          <a:lstStyle/>
          <a:p>
            <a:r>
              <a:rPr lang="it-IT" dirty="0"/>
              <a:t>La teoria pluralista raffigura un paesaggio politico che potremmo descrivere come un susseguirsi di colline (i gruppi sociali) dal profilo molto uniforme (quindi, gruppi sociali di potenza equivalente).</a:t>
            </a:r>
          </a:p>
        </p:txBody>
      </p:sp>
      <p:sp>
        <p:nvSpPr>
          <p:cNvPr id="10" name="TextBox 9">
            <a:extLst>
              <a:ext uri="{FF2B5EF4-FFF2-40B4-BE49-F238E27FC236}">
                <a16:creationId xmlns:a16="http://schemas.microsoft.com/office/drawing/2014/main" id="{E7F88417-CE71-8A46-B993-AD924CB7BA4A}"/>
              </a:ext>
            </a:extLst>
          </p:cNvPr>
          <p:cNvSpPr txBox="1"/>
          <p:nvPr/>
        </p:nvSpPr>
        <p:spPr>
          <a:xfrm>
            <a:off x="4808375" y="1227928"/>
            <a:ext cx="3966886" cy="954107"/>
          </a:xfrm>
          <a:prstGeom prst="rect">
            <a:avLst/>
          </a:prstGeom>
          <a:noFill/>
        </p:spPr>
        <p:txBody>
          <a:bodyPr wrap="square" rtlCol="0">
            <a:spAutoFit/>
          </a:bodyPr>
          <a:lstStyle/>
          <a:p>
            <a:pPr algn="just"/>
            <a:r>
              <a:rPr lang="it-IT" dirty="0"/>
              <a:t>La teoria elitista, invece, raffigura il paesaggio politico come una impervia montagna, caratterizzata da stratificazione sociale e politica.</a:t>
            </a:r>
          </a:p>
        </p:txBody>
      </p:sp>
    </p:spTree>
    <p:extLst>
      <p:ext uri="{BB962C8B-B14F-4D97-AF65-F5344CB8AC3E}">
        <p14:creationId xmlns:p14="http://schemas.microsoft.com/office/powerpoint/2010/main" val="3587466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FF2F-B661-714E-A1B0-407F6E1B249D}"/>
              </a:ext>
            </a:extLst>
          </p:cNvPr>
          <p:cNvSpPr>
            <a:spLocks noGrp="1"/>
          </p:cNvSpPr>
          <p:nvPr>
            <p:ph type="title"/>
          </p:nvPr>
        </p:nvSpPr>
        <p:spPr/>
        <p:txBody>
          <a:bodyPr/>
          <a:lstStyle/>
          <a:p>
            <a:r>
              <a:rPr lang="it-IT" dirty="0"/>
              <a:t>La politica pubblica secondo </a:t>
            </a:r>
            <a:r>
              <a:rPr lang="it-IT" dirty="0" err="1"/>
              <a:t>Lowi</a:t>
            </a:r>
            <a:endParaRPr lang="it-IT" dirty="0"/>
          </a:p>
        </p:txBody>
      </p:sp>
      <p:sp>
        <p:nvSpPr>
          <p:cNvPr id="3" name="Text Placeholder 2">
            <a:extLst>
              <a:ext uri="{FF2B5EF4-FFF2-40B4-BE49-F238E27FC236}">
                <a16:creationId xmlns:a16="http://schemas.microsoft.com/office/drawing/2014/main" id="{22C08F64-2651-FD46-A05C-55B314148AA1}"/>
              </a:ext>
            </a:extLst>
          </p:cNvPr>
          <p:cNvSpPr>
            <a:spLocks noGrp="1"/>
          </p:cNvSpPr>
          <p:nvPr>
            <p:ph type="body" idx="1"/>
          </p:nvPr>
        </p:nvSpPr>
        <p:spPr/>
        <p:txBody>
          <a:bodyPr/>
          <a:lstStyle/>
          <a:p>
            <a:r>
              <a:rPr lang="en-GB" sz="2200" dirty="0"/>
              <a:t>Come </a:t>
            </a:r>
            <a:r>
              <a:rPr lang="en-GB" sz="2200" dirty="0" err="1"/>
              <a:t>abbiamo</a:t>
            </a:r>
            <a:r>
              <a:rPr lang="en-GB" sz="2200" dirty="0"/>
              <a:t> visto, per </a:t>
            </a:r>
            <a:r>
              <a:rPr lang="en-GB" sz="2200" dirty="0" err="1"/>
              <a:t>Lowi</a:t>
            </a:r>
            <a:r>
              <a:rPr lang="en-GB" sz="2200" dirty="0"/>
              <a:t> il </a:t>
            </a:r>
            <a:r>
              <a:rPr lang="en-GB" sz="2200" dirty="0" err="1"/>
              <a:t>ruolo</a:t>
            </a:r>
            <a:r>
              <a:rPr lang="en-GB" sz="2200" dirty="0"/>
              <a:t> </a:t>
            </a:r>
            <a:r>
              <a:rPr lang="en-GB" sz="2200" dirty="0" err="1"/>
              <a:t>dello</a:t>
            </a:r>
            <a:r>
              <a:rPr lang="en-GB" sz="2200" dirty="0"/>
              <a:t> </a:t>
            </a:r>
            <a:r>
              <a:rPr lang="en-GB" sz="2200" dirty="0" err="1"/>
              <a:t>Stato</a:t>
            </a:r>
            <a:r>
              <a:rPr lang="en-GB" sz="2200" dirty="0"/>
              <a:t> o, se </a:t>
            </a:r>
            <a:r>
              <a:rPr lang="en-GB" sz="2200" dirty="0" err="1"/>
              <a:t>si</a:t>
            </a:r>
            <a:r>
              <a:rPr lang="en-GB" sz="2200" dirty="0"/>
              <a:t> </a:t>
            </a:r>
            <a:r>
              <a:rPr lang="en-GB" sz="2200" dirty="0" err="1"/>
              <a:t>preferisce</a:t>
            </a:r>
            <a:r>
              <a:rPr lang="en-GB" sz="2200" dirty="0"/>
              <a:t>, di </a:t>
            </a:r>
            <a:r>
              <a:rPr lang="en-GB" sz="2200" dirty="0" err="1"/>
              <a:t>qualche</a:t>
            </a:r>
            <a:r>
              <a:rPr lang="en-GB" sz="2200" dirty="0"/>
              <a:t> </a:t>
            </a:r>
            <a:r>
              <a:rPr lang="en-GB" sz="2200" dirty="0" err="1"/>
              <a:t>autorità</a:t>
            </a:r>
            <a:r>
              <a:rPr lang="en-GB" sz="2200" dirty="0"/>
              <a:t> di </a:t>
            </a:r>
            <a:r>
              <a:rPr lang="en-GB" sz="2200" dirty="0" err="1"/>
              <a:t>governo</a:t>
            </a:r>
            <a:r>
              <a:rPr lang="en-GB" sz="2200" dirty="0"/>
              <a:t>, </a:t>
            </a:r>
            <a:r>
              <a:rPr lang="en-GB" sz="2200" dirty="0" err="1"/>
              <a:t>che</a:t>
            </a:r>
            <a:r>
              <a:rPr lang="en-GB" sz="2200" dirty="0"/>
              <a:t> </a:t>
            </a:r>
            <a:r>
              <a:rPr lang="en-GB" sz="2200" dirty="0" err="1"/>
              <a:t>è</a:t>
            </a:r>
            <a:r>
              <a:rPr lang="en-GB" sz="2200" dirty="0"/>
              <a:t> in </a:t>
            </a:r>
            <a:r>
              <a:rPr lang="en-GB" sz="2200" dirty="0" err="1"/>
              <a:t>grado</a:t>
            </a:r>
            <a:r>
              <a:rPr lang="en-GB" sz="2200" dirty="0"/>
              <a:t> di </a:t>
            </a:r>
            <a:r>
              <a:rPr lang="en-GB" sz="2200" dirty="0" err="1"/>
              <a:t>erogare</a:t>
            </a:r>
            <a:r>
              <a:rPr lang="en-GB" sz="2200" dirty="0"/>
              <a:t> </a:t>
            </a:r>
            <a:r>
              <a:rPr lang="en-GB" sz="2200" dirty="0" err="1"/>
              <a:t>sanzioni</a:t>
            </a:r>
            <a:r>
              <a:rPr lang="en-GB" sz="2200" dirty="0"/>
              <a:t> positive o negative in </a:t>
            </a:r>
            <a:r>
              <a:rPr lang="en-GB" sz="2200" dirty="0" err="1"/>
              <a:t>ragione</a:t>
            </a:r>
            <a:r>
              <a:rPr lang="en-GB" sz="2200" dirty="0"/>
              <a:t> del </a:t>
            </a:r>
            <a:r>
              <a:rPr lang="en-GB" sz="2200" dirty="0" err="1"/>
              <a:t>suo</a:t>
            </a:r>
            <a:r>
              <a:rPr lang="en-GB" sz="2200" dirty="0"/>
              <a:t> </a:t>
            </a:r>
            <a:r>
              <a:rPr lang="en-GB" sz="2200" dirty="0" err="1"/>
              <a:t>esclusivo</a:t>
            </a:r>
            <a:r>
              <a:rPr lang="en-GB" sz="2200" dirty="0"/>
              <a:t> </a:t>
            </a:r>
            <a:r>
              <a:rPr lang="en-GB" sz="2200" dirty="0" err="1"/>
              <a:t>controllo</a:t>
            </a:r>
            <a:r>
              <a:rPr lang="en-GB" sz="2200" dirty="0"/>
              <a:t> </a:t>
            </a:r>
            <a:r>
              <a:rPr lang="en-GB" sz="2200" dirty="0" err="1"/>
              <a:t>sulle</a:t>
            </a:r>
            <a:r>
              <a:rPr lang="en-GB" sz="2200" dirty="0"/>
              <a:t> </a:t>
            </a:r>
            <a:r>
              <a:rPr lang="en-GB" sz="2200" dirty="0" err="1"/>
              <a:t>risorse</a:t>
            </a:r>
            <a:r>
              <a:rPr lang="en-GB" sz="2200" dirty="0"/>
              <a:t> di </a:t>
            </a:r>
            <a:r>
              <a:rPr lang="en-GB" sz="2200" dirty="0" err="1"/>
              <a:t>coercizione</a:t>
            </a:r>
            <a:r>
              <a:rPr lang="en-GB" sz="2200" dirty="0"/>
              <a:t>, </a:t>
            </a:r>
            <a:r>
              <a:rPr lang="en-GB" sz="2200" dirty="0" err="1"/>
              <a:t>è</a:t>
            </a:r>
            <a:r>
              <a:rPr lang="en-GB" sz="2200" dirty="0"/>
              <a:t> in </a:t>
            </a:r>
            <a:r>
              <a:rPr lang="en-GB" sz="2200" dirty="0" err="1"/>
              <a:t>definitiva</a:t>
            </a:r>
            <a:r>
              <a:rPr lang="en-GB" sz="2200" dirty="0"/>
              <a:t> </a:t>
            </a:r>
            <a:r>
              <a:rPr lang="en-GB" sz="2200" dirty="0" err="1"/>
              <a:t>ineliminabile</a:t>
            </a:r>
            <a:r>
              <a:rPr lang="en-GB" sz="2200" dirty="0"/>
              <a:t>: </a:t>
            </a:r>
          </a:p>
          <a:p>
            <a:r>
              <a:rPr lang="en-GB" sz="2200" dirty="0"/>
              <a:t>«Una </a:t>
            </a:r>
            <a:r>
              <a:rPr lang="en-GB" sz="2200" dirty="0" err="1"/>
              <a:t>politica</a:t>
            </a:r>
            <a:r>
              <a:rPr lang="en-GB" sz="2200" dirty="0"/>
              <a:t> </a:t>
            </a:r>
            <a:r>
              <a:rPr lang="en-GB" sz="2200" dirty="0" err="1"/>
              <a:t>pubblica</a:t>
            </a:r>
            <a:r>
              <a:rPr lang="en-GB" sz="2200" dirty="0"/>
              <a:t> </a:t>
            </a:r>
            <a:r>
              <a:rPr lang="en-GB" sz="2200" dirty="0" err="1"/>
              <a:t>è</a:t>
            </a:r>
            <a:r>
              <a:rPr lang="en-GB" sz="2200" dirty="0"/>
              <a:t>, </a:t>
            </a:r>
            <a:r>
              <a:rPr lang="en-GB" sz="2200" dirty="0" err="1"/>
              <a:t>dunque</a:t>
            </a:r>
            <a:r>
              <a:rPr lang="en-GB" sz="2200" dirty="0"/>
              <a:t>, una </a:t>
            </a:r>
            <a:r>
              <a:rPr lang="en-GB" sz="2200" dirty="0" err="1"/>
              <a:t>norma</a:t>
            </a:r>
            <a:r>
              <a:rPr lang="en-GB" sz="2200" dirty="0"/>
              <a:t> </a:t>
            </a:r>
            <a:r>
              <a:rPr lang="en-GB" sz="2200" dirty="0" err="1"/>
              <a:t>formulata</a:t>
            </a:r>
            <a:r>
              <a:rPr lang="en-GB" sz="2200" dirty="0"/>
              <a:t> da una </a:t>
            </a:r>
            <a:r>
              <a:rPr lang="en-GB" sz="2200" dirty="0" err="1"/>
              <a:t>qualche</a:t>
            </a:r>
            <a:r>
              <a:rPr lang="en-GB" sz="2200" dirty="0"/>
              <a:t> </a:t>
            </a:r>
            <a:r>
              <a:rPr lang="en-GB" sz="2200" dirty="0" err="1"/>
              <a:t>autorità</a:t>
            </a:r>
            <a:r>
              <a:rPr lang="en-GB" sz="2200" dirty="0"/>
              <a:t> </a:t>
            </a:r>
            <a:r>
              <a:rPr lang="en-GB" sz="2200" dirty="0" err="1"/>
              <a:t>governativa</a:t>
            </a:r>
            <a:r>
              <a:rPr lang="en-GB" sz="2200" dirty="0"/>
              <a:t> </a:t>
            </a:r>
            <a:r>
              <a:rPr lang="en-GB" sz="2200" dirty="0" err="1"/>
              <a:t>che</a:t>
            </a:r>
            <a:r>
              <a:rPr lang="en-GB" sz="2200" dirty="0"/>
              <a:t> </a:t>
            </a:r>
            <a:r>
              <a:rPr lang="en-GB" sz="2200" dirty="0" err="1"/>
              <a:t>esprime</a:t>
            </a:r>
            <a:r>
              <a:rPr lang="en-GB" sz="2200" dirty="0"/>
              <a:t> una </a:t>
            </a:r>
            <a:r>
              <a:rPr lang="en-GB" sz="2200" dirty="0" err="1"/>
              <a:t>intenzione</a:t>
            </a:r>
            <a:r>
              <a:rPr lang="en-GB" sz="2200" dirty="0"/>
              <a:t> di </a:t>
            </a:r>
            <a:r>
              <a:rPr lang="en-GB" sz="2200" dirty="0" err="1"/>
              <a:t>influenzare</a:t>
            </a:r>
            <a:r>
              <a:rPr lang="en-GB" sz="2200" dirty="0"/>
              <a:t> il </a:t>
            </a:r>
            <a:r>
              <a:rPr lang="en-GB" sz="2200" dirty="0" err="1"/>
              <a:t>comportamento</a:t>
            </a:r>
            <a:r>
              <a:rPr lang="en-GB" sz="2200" dirty="0"/>
              <a:t> </a:t>
            </a:r>
            <a:r>
              <a:rPr lang="en-GB" sz="2200" dirty="0" err="1"/>
              <a:t>dei</a:t>
            </a:r>
            <a:r>
              <a:rPr lang="en-GB" sz="2200" dirty="0"/>
              <a:t> </a:t>
            </a:r>
            <a:r>
              <a:rPr lang="en-GB" sz="2200" dirty="0" err="1"/>
              <a:t>cittadini</a:t>
            </a:r>
            <a:r>
              <a:rPr lang="en-GB" sz="2200" dirty="0"/>
              <a:t>, </a:t>
            </a:r>
            <a:r>
              <a:rPr lang="en-GB" sz="2200" dirty="0" err="1"/>
              <a:t>individualmente</a:t>
            </a:r>
            <a:r>
              <a:rPr lang="en-GB" sz="2200" dirty="0"/>
              <a:t> o </a:t>
            </a:r>
            <a:r>
              <a:rPr lang="en-GB" sz="2200" dirty="0" err="1"/>
              <a:t>collettivamente</a:t>
            </a:r>
            <a:r>
              <a:rPr lang="en-GB" sz="2200" dirty="0"/>
              <a:t>, </a:t>
            </a:r>
            <a:r>
              <a:rPr lang="en-GB" sz="2200" dirty="0" err="1"/>
              <a:t>attraverso</a:t>
            </a:r>
            <a:r>
              <a:rPr lang="en-GB" sz="2200" dirty="0"/>
              <a:t> </a:t>
            </a:r>
            <a:r>
              <a:rPr lang="en-GB" sz="2200" dirty="0" err="1"/>
              <a:t>l’uso</a:t>
            </a:r>
            <a:r>
              <a:rPr lang="en-GB" sz="2200" dirty="0"/>
              <a:t> di </a:t>
            </a:r>
            <a:r>
              <a:rPr lang="en-GB" sz="2200" dirty="0" err="1"/>
              <a:t>sanzioni</a:t>
            </a:r>
            <a:r>
              <a:rPr lang="en-GB" sz="2200" dirty="0"/>
              <a:t> positive o negative» (</a:t>
            </a:r>
            <a:r>
              <a:rPr lang="en-GB" sz="2200" dirty="0" err="1"/>
              <a:t>Lowi</a:t>
            </a:r>
            <a:r>
              <a:rPr lang="en-GB" sz="2200" dirty="0"/>
              <a:t> 1999, ma 1985, 230).</a:t>
            </a:r>
          </a:p>
          <a:p>
            <a:endParaRPr lang="it-IT" dirty="0"/>
          </a:p>
        </p:txBody>
      </p:sp>
      <p:sp>
        <p:nvSpPr>
          <p:cNvPr id="4" name="Slide Number Placeholder 3">
            <a:extLst>
              <a:ext uri="{FF2B5EF4-FFF2-40B4-BE49-F238E27FC236}">
                <a16:creationId xmlns:a16="http://schemas.microsoft.com/office/drawing/2014/main" id="{F2598C68-0A88-7F4E-965F-2C9FCA4F569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4100840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665224" y="1513525"/>
            <a:ext cx="7107175"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2F3848"/>
                </a:solidFill>
              </a:rPr>
              <a:t>2.</a:t>
            </a:r>
            <a:endParaRPr dirty="0">
              <a:solidFill>
                <a:srgbClr val="2F3848"/>
              </a:solidFill>
            </a:endParaRPr>
          </a:p>
          <a:p>
            <a:pPr marL="0" lvl="0" indent="0" algn="l" rtl="0">
              <a:spcBef>
                <a:spcPts val="0"/>
              </a:spcBef>
              <a:spcAft>
                <a:spcPts val="0"/>
              </a:spcAft>
              <a:buNone/>
            </a:pPr>
            <a:r>
              <a:rPr lang="it-IT" dirty="0"/>
              <a:t>Le arene</a:t>
            </a:r>
            <a:endParaRPr dirty="0"/>
          </a:p>
        </p:txBody>
      </p:sp>
      <p:sp>
        <p:nvSpPr>
          <p:cNvPr id="111" name="Google Shape;111;p18"/>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0976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FF2F-B661-714E-A1B0-407F6E1B249D}"/>
              </a:ext>
            </a:extLst>
          </p:cNvPr>
          <p:cNvSpPr>
            <a:spLocks noGrp="1"/>
          </p:cNvSpPr>
          <p:nvPr>
            <p:ph type="title"/>
          </p:nvPr>
        </p:nvSpPr>
        <p:spPr/>
        <p:txBody>
          <a:bodyPr/>
          <a:lstStyle/>
          <a:p>
            <a:r>
              <a:rPr lang="it-IT" dirty="0"/>
              <a:t>Le arene dei pluralisti ed elitisti</a:t>
            </a:r>
          </a:p>
        </p:txBody>
      </p:sp>
      <p:sp>
        <p:nvSpPr>
          <p:cNvPr id="3" name="Text Placeholder 2">
            <a:extLst>
              <a:ext uri="{FF2B5EF4-FFF2-40B4-BE49-F238E27FC236}">
                <a16:creationId xmlns:a16="http://schemas.microsoft.com/office/drawing/2014/main" id="{22C08F64-2651-FD46-A05C-55B314148AA1}"/>
              </a:ext>
            </a:extLst>
          </p:cNvPr>
          <p:cNvSpPr>
            <a:spLocks noGrp="1"/>
          </p:cNvSpPr>
          <p:nvPr>
            <p:ph type="body" idx="1"/>
          </p:nvPr>
        </p:nvSpPr>
        <p:spPr/>
        <p:txBody>
          <a:bodyPr/>
          <a:lstStyle/>
          <a:p>
            <a:r>
              <a:rPr lang="en-GB" dirty="0"/>
              <a:t>Le </a:t>
            </a:r>
            <a:r>
              <a:rPr lang="en-GB" dirty="0" err="1"/>
              <a:t>critiche</a:t>
            </a:r>
            <a:r>
              <a:rPr lang="en-GB" dirty="0"/>
              <a:t> di </a:t>
            </a:r>
            <a:r>
              <a:rPr lang="en-GB" dirty="0" err="1"/>
              <a:t>Lowi</a:t>
            </a:r>
            <a:r>
              <a:rPr lang="en-GB" dirty="0"/>
              <a:t> al </a:t>
            </a:r>
            <a:r>
              <a:rPr lang="en-GB" dirty="0" err="1"/>
              <a:t>pluralismo</a:t>
            </a:r>
            <a:r>
              <a:rPr lang="en-GB" dirty="0"/>
              <a:t> e </a:t>
            </a:r>
            <a:r>
              <a:rPr lang="en-GB" dirty="0" err="1"/>
              <a:t>all’elitismo</a:t>
            </a:r>
            <a:r>
              <a:rPr lang="en-GB" dirty="0"/>
              <a:t> </a:t>
            </a:r>
            <a:r>
              <a:rPr lang="en-GB" dirty="0" err="1"/>
              <a:t>sono</a:t>
            </a:r>
            <a:r>
              <a:rPr lang="en-GB" dirty="0"/>
              <a:t> </a:t>
            </a:r>
            <a:r>
              <a:rPr lang="en-GB" dirty="0" err="1"/>
              <a:t>servite</a:t>
            </a:r>
            <a:r>
              <a:rPr lang="en-GB" dirty="0"/>
              <a:t> a </a:t>
            </a:r>
            <a:r>
              <a:rPr lang="en-GB" dirty="0" err="1"/>
              <a:t>isolare</a:t>
            </a:r>
            <a:r>
              <a:rPr lang="en-GB" dirty="0"/>
              <a:t> due </a:t>
            </a:r>
            <a:r>
              <a:rPr lang="en-GB" dirty="0" err="1"/>
              <a:t>specifiche</a:t>
            </a:r>
            <a:r>
              <a:rPr lang="en-GB" dirty="0"/>
              <a:t> </a:t>
            </a:r>
            <a:r>
              <a:rPr lang="en-GB" dirty="0" err="1"/>
              <a:t>politiche</a:t>
            </a:r>
            <a:r>
              <a:rPr lang="en-GB" dirty="0"/>
              <a:t>, </a:t>
            </a:r>
            <a:r>
              <a:rPr lang="en-GB" dirty="0" err="1"/>
              <a:t>quella</a:t>
            </a:r>
            <a:r>
              <a:rPr lang="en-GB" dirty="0"/>
              <a:t> </a:t>
            </a:r>
            <a:r>
              <a:rPr lang="en-GB" dirty="0" err="1"/>
              <a:t>regolativa</a:t>
            </a:r>
            <a:r>
              <a:rPr lang="en-GB" dirty="0"/>
              <a:t> e </a:t>
            </a:r>
            <a:r>
              <a:rPr lang="en-GB" dirty="0" err="1"/>
              <a:t>quella</a:t>
            </a:r>
            <a:r>
              <a:rPr lang="en-GB" dirty="0"/>
              <a:t> </a:t>
            </a:r>
            <a:r>
              <a:rPr lang="en-GB" dirty="0" err="1"/>
              <a:t>redistributiva</a:t>
            </a:r>
            <a:endParaRPr lang="en-GB" dirty="0"/>
          </a:p>
          <a:p>
            <a:r>
              <a:rPr lang="en-GB" dirty="0"/>
              <a:t>I </a:t>
            </a:r>
            <a:r>
              <a:rPr lang="en-GB" dirty="0" err="1"/>
              <a:t>pluralisti</a:t>
            </a:r>
            <a:r>
              <a:rPr lang="en-GB" dirty="0"/>
              <a:t> </a:t>
            </a:r>
            <a:r>
              <a:rPr lang="en-GB" dirty="0" err="1"/>
              <a:t>vedono</a:t>
            </a:r>
            <a:r>
              <a:rPr lang="en-GB" dirty="0"/>
              <a:t> la </a:t>
            </a:r>
            <a:r>
              <a:rPr lang="en-GB" dirty="0" err="1"/>
              <a:t>politica</a:t>
            </a:r>
            <a:r>
              <a:rPr lang="en-GB" dirty="0"/>
              <a:t> come un </a:t>
            </a:r>
            <a:r>
              <a:rPr lang="en-GB" dirty="0" err="1"/>
              <a:t>processo</a:t>
            </a:r>
            <a:r>
              <a:rPr lang="en-GB" dirty="0"/>
              <a:t> continuo </a:t>
            </a:r>
            <a:r>
              <a:rPr lang="en-GB" dirty="0" err="1"/>
              <a:t>d’interazioni</a:t>
            </a:r>
            <a:r>
              <a:rPr lang="en-GB" dirty="0"/>
              <a:t> </a:t>
            </a:r>
            <a:r>
              <a:rPr lang="en-GB" dirty="0" err="1"/>
              <a:t>tra</a:t>
            </a:r>
            <a:r>
              <a:rPr lang="en-GB" dirty="0"/>
              <a:t> </a:t>
            </a:r>
            <a:r>
              <a:rPr lang="en-GB" dirty="0" err="1"/>
              <a:t>i</a:t>
            </a:r>
            <a:r>
              <a:rPr lang="en-GB" dirty="0"/>
              <a:t> </a:t>
            </a:r>
            <a:r>
              <a:rPr lang="en-GB" dirty="0" err="1"/>
              <a:t>gruppi</a:t>
            </a:r>
            <a:r>
              <a:rPr lang="en-GB" dirty="0"/>
              <a:t>. </a:t>
            </a:r>
          </a:p>
          <a:p>
            <a:r>
              <a:rPr lang="en-GB" dirty="0" err="1"/>
              <a:t>Gli</a:t>
            </a:r>
            <a:r>
              <a:rPr lang="en-GB" dirty="0"/>
              <a:t> </a:t>
            </a:r>
            <a:r>
              <a:rPr lang="en-GB" dirty="0" err="1"/>
              <a:t>elitisti</a:t>
            </a:r>
            <a:r>
              <a:rPr lang="en-GB" dirty="0"/>
              <a:t> </a:t>
            </a:r>
            <a:r>
              <a:rPr lang="en-GB" dirty="0" err="1"/>
              <a:t>vedono</a:t>
            </a:r>
            <a:r>
              <a:rPr lang="en-GB" dirty="0"/>
              <a:t> la </a:t>
            </a:r>
            <a:r>
              <a:rPr lang="en-GB" dirty="0" err="1"/>
              <a:t>politica</a:t>
            </a:r>
            <a:r>
              <a:rPr lang="en-GB" dirty="0"/>
              <a:t> come uno </a:t>
            </a:r>
            <a:r>
              <a:rPr lang="en-GB" dirty="0" err="1"/>
              <a:t>scontro</a:t>
            </a:r>
            <a:r>
              <a:rPr lang="en-GB" dirty="0"/>
              <a:t> </a:t>
            </a:r>
            <a:r>
              <a:rPr lang="en-GB" dirty="0" err="1"/>
              <a:t>tra</a:t>
            </a:r>
            <a:r>
              <a:rPr lang="en-GB" dirty="0"/>
              <a:t> chi </a:t>
            </a:r>
            <a:r>
              <a:rPr lang="en-GB" dirty="0" err="1"/>
              <a:t>domina</a:t>
            </a:r>
            <a:r>
              <a:rPr lang="en-GB" dirty="0"/>
              <a:t> e chi </a:t>
            </a:r>
            <a:r>
              <a:rPr lang="en-GB" dirty="0" err="1"/>
              <a:t>è</a:t>
            </a:r>
            <a:r>
              <a:rPr lang="en-GB" dirty="0"/>
              <a:t> </a:t>
            </a:r>
            <a:r>
              <a:rPr lang="en-GB" dirty="0" err="1"/>
              <a:t>dominato</a:t>
            </a:r>
            <a:r>
              <a:rPr lang="en-GB" dirty="0"/>
              <a:t> e </a:t>
            </a:r>
            <a:r>
              <a:rPr lang="en-GB" dirty="0" err="1"/>
              <a:t>studiano</a:t>
            </a:r>
            <a:r>
              <a:rPr lang="en-GB" dirty="0"/>
              <a:t> quelle </a:t>
            </a:r>
            <a:r>
              <a:rPr lang="en-GB" dirty="0" err="1"/>
              <a:t>situazioni</a:t>
            </a:r>
            <a:r>
              <a:rPr lang="en-GB" dirty="0"/>
              <a:t> </a:t>
            </a:r>
            <a:r>
              <a:rPr lang="en-GB" dirty="0" err="1"/>
              <a:t>nelle</a:t>
            </a:r>
            <a:r>
              <a:rPr lang="en-GB" dirty="0"/>
              <a:t> </a:t>
            </a:r>
            <a:r>
              <a:rPr lang="en-GB" dirty="0" err="1"/>
              <a:t>quali</a:t>
            </a:r>
            <a:r>
              <a:rPr lang="en-GB" dirty="0"/>
              <a:t> </a:t>
            </a:r>
            <a:r>
              <a:rPr lang="en-GB" dirty="0" err="1"/>
              <a:t>è</a:t>
            </a:r>
            <a:r>
              <a:rPr lang="en-GB" dirty="0"/>
              <a:t> </a:t>
            </a:r>
            <a:r>
              <a:rPr lang="en-GB" dirty="0" err="1"/>
              <a:t>evidente</a:t>
            </a:r>
            <a:r>
              <a:rPr lang="en-GB" dirty="0"/>
              <a:t> uno </a:t>
            </a:r>
            <a:r>
              <a:rPr lang="en-GB" dirty="0" err="1"/>
              <a:t>sbilancio</a:t>
            </a:r>
            <a:r>
              <a:rPr lang="en-GB" dirty="0"/>
              <a:t> marcato di </a:t>
            </a:r>
            <a:r>
              <a:rPr lang="en-GB" dirty="0" err="1"/>
              <a:t>risorse</a:t>
            </a:r>
            <a:r>
              <a:rPr lang="en-GB" dirty="0"/>
              <a:t> e di </a:t>
            </a:r>
            <a:r>
              <a:rPr lang="en-GB" dirty="0" err="1"/>
              <a:t>capacità</a:t>
            </a:r>
            <a:r>
              <a:rPr lang="en-GB" dirty="0"/>
              <a:t>. </a:t>
            </a:r>
            <a:endParaRPr lang="it-IT" dirty="0"/>
          </a:p>
        </p:txBody>
      </p:sp>
      <p:sp>
        <p:nvSpPr>
          <p:cNvPr id="4" name="Slide Number Placeholder 3">
            <a:extLst>
              <a:ext uri="{FF2B5EF4-FFF2-40B4-BE49-F238E27FC236}">
                <a16:creationId xmlns:a16="http://schemas.microsoft.com/office/drawing/2014/main" id="{F2598C68-0A88-7F4E-965F-2C9FCA4F569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2377716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4232-B66E-9B46-8E24-DD33A8B1C134}"/>
              </a:ext>
            </a:extLst>
          </p:cNvPr>
          <p:cNvSpPr>
            <a:spLocks noGrp="1"/>
          </p:cNvSpPr>
          <p:nvPr>
            <p:ph type="title"/>
          </p:nvPr>
        </p:nvSpPr>
        <p:spPr/>
        <p:txBody>
          <a:bodyPr/>
          <a:lstStyle/>
          <a:p>
            <a:r>
              <a:rPr lang="it-IT" dirty="0"/>
              <a:t>Le arene dei pluralisti ed elitisti</a:t>
            </a:r>
          </a:p>
        </p:txBody>
      </p:sp>
      <p:sp>
        <p:nvSpPr>
          <p:cNvPr id="3" name="Text Placeholder 2">
            <a:extLst>
              <a:ext uri="{FF2B5EF4-FFF2-40B4-BE49-F238E27FC236}">
                <a16:creationId xmlns:a16="http://schemas.microsoft.com/office/drawing/2014/main" id="{10FA74AC-82DC-9948-961B-FD42B4765D92}"/>
              </a:ext>
            </a:extLst>
          </p:cNvPr>
          <p:cNvSpPr>
            <a:spLocks noGrp="1"/>
          </p:cNvSpPr>
          <p:nvPr>
            <p:ph type="body" idx="1"/>
          </p:nvPr>
        </p:nvSpPr>
        <p:spPr/>
        <p:txBody>
          <a:bodyPr/>
          <a:lstStyle/>
          <a:p>
            <a:r>
              <a:rPr lang="en-GB" sz="1800" dirty="0"/>
              <a:t>Ma </a:t>
            </a:r>
            <a:r>
              <a:rPr lang="en-GB" sz="1800" dirty="0" err="1"/>
              <a:t>queste</a:t>
            </a:r>
            <a:r>
              <a:rPr lang="en-GB" sz="1800" dirty="0"/>
              <a:t> </a:t>
            </a:r>
            <a:r>
              <a:rPr lang="en-GB" sz="1800" dirty="0" err="1"/>
              <a:t>sono</a:t>
            </a:r>
            <a:r>
              <a:rPr lang="en-GB" sz="1800" dirty="0"/>
              <a:t> solo due </a:t>
            </a:r>
            <a:r>
              <a:rPr lang="en-GB" sz="1800" dirty="0" err="1"/>
              <a:t>possibili</a:t>
            </a:r>
            <a:r>
              <a:rPr lang="en-GB" sz="1800" dirty="0"/>
              <a:t> «arene di </a:t>
            </a:r>
            <a:r>
              <a:rPr lang="en-GB" sz="1800" dirty="0" err="1"/>
              <a:t>potere</a:t>
            </a:r>
            <a:r>
              <a:rPr lang="en-GB" sz="1800" dirty="0"/>
              <a:t>», </a:t>
            </a:r>
            <a:r>
              <a:rPr lang="en-GB" sz="1800" dirty="0" err="1"/>
              <a:t>ciascuna</a:t>
            </a:r>
            <a:r>
              <a:rPr lang="en-GB" sz="1800" dirty="0"/>
              <a:t> con «la propria </a:t>
            </a:r>
            <a:r>
              <a:rPr lang="en-GB" sz="1800" dirty="0" err="1"/>
              <a:t>caratteristica</a:t>
            </a:r>
            <a:r>
              <a:rPr lang="en-GB" sz="1800" dirty="0"/>
              <a:t> </a:t>
            </a:r>
            <a:r>
              <a:rPr lang="en-GB" sz="1800" dirty="0" err="1"/>
              <a:t>struttura</a:t>
            </a:r>
            <a:r>
              <a:rPr lang="en-GB" sz="1800" dirty="0"/>
              <a:t> </a:t>
            </a:r>
            <a:r>
              <a:rPr lang="en-GB" sz="1800" dirty="0" err="1"/>
              <a:t>politica</a:t>
            </a:r>
            <a:r>
              <a:rPr lang="en-GB" sz="1800" dirty="0"/>
              <a:t>, il </a:t>
            </a:r>
            <a:r>
              <a:rPr lang="en-GB" sz="1800" dirty="0" err="1"/>
              <a:t>suo</a:t>
            </a:r>
            <a:r>
              <a:rPr lang="en-GB" sz="1800" dirty="0"/>
              <a:t> </a:t>
            </a:r>
            <a:r>
              <a:rPr lang="en-GB" sz="1800" dirty="0" err="1"/>
              <a:t>processo</a:t>
            </a:r>
            <a:r>
              <a:rPr lang="en-GB" sz="1800" dirty="0"/>
              <a:t> politico, le sue élite e </a:t>
            </a:r>
            <a:r>
              <a:rPr lang="en-GB" sz="1800" dirty="0" err="1"/>
              <a:t>i</a:t>
            </a:r>
            <a:r>
              <a:rPr lang="en-GB" sz="1800" dirty="0"/>
              <a:t> </a:t>
            </a:r>
            <a:r>
              <a:rPr lang="en-GB" sz="1800" dirty="0" err="1"/>
              <a:t>suoi</a:t>
            </a:r>
            <a:r>
              <a:rPr lang="en-GB" sz="1800" dirty="0"/>
              <a:t> tipi di </a:t>
            </a:r>
            <a:r>
              <a:rPr lang="en-GB" sz="1800" dirty="0" err="1"/>
              <a:t>rapporti</a:t>
            </a:r>
            <a:r>
              <a:rPr lang="en-GB" sz="1800" dirty="0"/>
              <a:t> </a:t>
            </a:r>
            <a:r>
              <a:rPr lang="en-GB" sz="1800" dirty="0" err="1"/>
              <a:t>tra</a:t>
            </a:r>
            <a:r>
              <a:rPr lang="en-GB" sz="1800" dirty="0"/>
              <a:t> </a:t>
            </a:r>
            <a:r>
              <a:rPr lang="en-GB" sz="1800" dirty="0" err="1"/>
              <a:t>gruppi</a:t>
            </a:r>
            <a:r>
              <a:rPr lang="en-GB" sz="1800" dirty="0"/>
              <a:t>» (</a:t>
            </a:r>
            <a:r>
              <a:rPr lang="en-GB" sz="1800" dirty="0" err="1"/>
              <a:t>Lowi</a:t>
            </a:r>
            <a:r>
              <a:rPr lang="en-GB" sz="1800" dirty="0"/>
              <a:t> 1999, ma 1964, 20). </a:t>
            </a:r>
          </a:p>
          <a:p>
            <a:r>
              <a:rPr lang="en-GB" sz="1800" dirty="0" err="1"/>
              <a:t>Quella</a:t>
            </a:r>
            <a:r>
              <a:rPr lang="en-GB" sz="1800" dirty="0"/>
              <a:t> </a:t>
            </a:r>
            <a:r>
              <a:rPr lang="en-GB" sz="1800" dirty="0" err="1"/>
              <a:t>pluralista</a:t>
            </a:r>
            <a:r>
              <a:rPr lang="en-GB" sz="1800" dirty="0"/>
              <a:t> </a:t>
            </a:r>
            <a:r>
              <a:rPr lang="en-GB" sz="1800" dirty="0" err="1"/>
              <a:t>è</a:t>
            </a:r>
            <a:r>
              <a:rPr lang="en-GB" sz="1800" dirty="0"/>
              <a:t> </a:t>
            </a:r>
            <a:r>
              <a:rPr lang="en-GB" sz="1800" dirty="0" err="1"/>
              <a:t>un’arena</a:t>
            </a:r>
            <a:r>
              <a:rPr lang="en-GB" sz="1800" dirty="0"/>
              <a:t> </a:t>
            </a:r>
            <a:r>
              <a:rPr lang="en-GB" sz="1800" i="1" dirty="0" err="1"/>
              <a:t>regolativa</a:t>
            </a:r>
            <a:r>
              <a:rPr lang="en-GB" sz="1800" dirty="0"/>
              <a:t>, </a:t>
            </a:r>
            <a:r>
              <a:rPr lang="en-GB" sz="1800" dirty="0" err="1"/>
              <a:t>mentre</a:t>
            </a:r>
            <a:r>
              <a:rPr lang="en-GB" sz="1800" dirty="0"/>
              <a:t> </a:t>
            </a:r>
            <a:r>
              <a:rPr lang="en-GB" sz="1800" dirty="0" err="1"/>
              <a:t>quella</a:t>
            </a:r>
            <a:r>
              <a:rPr lang="en-GB" sz="1800" dirty="0"/>
              <a:t> </a:t>
            </a:r>
            <a:r>
              <a:rPr lang="en-GB" sz="1800" dirty="0" err="1"/>
              <a:t>elitista</a:t>
            </a:r>
            <a:r>
              <a:rPr lang="en-GB" sz="1800" dirty="0"/>
              <a:t> </a:t>
            </a:r>
            <a:r>
              <a:rPr lang="en-GB" sz="1800" dirty="0" err="1"/>
              <a:t>è</a:t>
            </a:r>
            <a:r>
              <a:rPr lang="en-GB" sz="1800" dirty="0"/>
              <a:t> un arena </a:t>
            </a:r>
            <a:r>
              <a:rPr lang="en-GB" sz="1800" i="1" dirty="0" err="1"/>
              <a:t>redistributiva</a:t>
            </a:r>
            <a:r>
              <a:rPr lang="en-GB" sz="1800" dirty="0"/>
              <a:t>. </a:t>
            </a:r>
          </a:p>
          <a:p>
            <a:r>
              <a:rPr lang="en-GB" sz="1800" dirty="0" err="1"/>
              <a:t>Nell’arena</a:t>
            </a:r>
            <a:r>
              <a:rPr lang="en-GB" sz="1800" dirty="0"/>
              <a:t> </a:t>
            </a:r>
            <a:r>
              <a:rPr lang="en-GB" sz="1800" dirty="0" err="1"/>
              <a:t>regolativa</a:t>
            </a:r>
            <a:r>
              <a:rPr lang="en-GB" sz="1800" dirty="0"/>
              <a:t> </a:t>
            </a:r>
            <a:r>
              <a:rPr lang="en-GB" sz="1800" dirty="0" err="1"/>
              <a:t>dominano</a:t>
            </a:r>
            <a:r>
              <a:rPr lang="en-GB" sz="1800" dirty="0"/>
              <a:t> </a:t>
            </a:r>
            <a:r>
              <a:rPr lang="en-GB" sz="1800" dirty="0" err="1"/>
              <a:t>i</a:t>
            </a:r>
            <a:r>
              <a:rPr lang="en-GB" sz="1800" dirty="0"/>
              <a:t> </a:t>
            </a:r>
            <a:r>
              <a:rPr lang="en-GB" sz="1800" dirty="0" err="1"/>
              <a:t>gruppi</a:t>
            </a:r>
            <a:r>
              <a:rPr lang="en-GB" sz="1800" dirty="0"/>
              <a:t> </a:t>
            </a:r>
            <a:r>
              <a:rPr lang="en-GB" sz="1800" dirty="0" err="1"/>
              <a:t>organizzati</a:t>
            </a:r>
            <a:r>
              <a:rPr lang="en-GB" sz="1800" dirty="0"/>
              <a:t>, </a:t>
            </a:r>
            <a:r>
              <a:rPr lang="en-GB" sz="1800" dirty="0" err="1"/>
              <a:t>che</a:t>
            </a:r>
            <a:r>
              <a:rPr lang="en-GB" sz="1800" dirty="0"/>
              <a:t> </a:t>
            </a:r>
            <a:r>
              <a:rPr lang="en-GB" sz="1800" dirty="0" err="1"/>
              <a:t>formano</a:t>
            </a:r>
            <a:r>
              <a:rPr lang="en-GB" sz="1800" dirty="0"/>
              <a:t> </a:t>
            </a:r>
            <a:r>
              <a:rPr lang="en-GB" sz="1800" dirty="0" err="1"/>
              <a:t>coalizioni</a:t>
            </a:r>
            <a:r>
              <a:rPr lang="en-GB" sz="1800" dirty="0"/>
              <a:t> </a:t>
            </a:r>
            <a:r>
              <a:rPr lang="en-GB" sz="1800" dirty="0" err="1"/>
              <a:t>politiche</a:t>
            </a:r>
            <a:r>
              <a:rPr lang="en-GB" sz="1800" dirty="0"/>
              <a:t> per </a:t>
            </a:r>
            <a:r>
              <a:rPr lang="en-GB" sz="1800" dirty="0" err="1"/>
              <a:t>ottenere</a:t>
            </a:r>
            <a:r>
              <a:rPr lang="en-GB" sz="1800" dirty="0"/>
              <a:t> </a:t>
            </a:r>
            <a:r>
              <a:rPr lang="en-GB" sz="1800" dirty="0" err="1"/>
              <a:t>dei</a:t>
            </a:r>
            <a:r>
              <a:rPr lang="en-GB" sz="1800" dirty="0"/>
              <a:t> </a:t>
            </a:r>
            <a:r>
              <a:rPr lang="en-GB" sz="1800" dirty="0" err="1"/>
              <a:t>vantaggi</a:t>
            </a:r>
            <a:r>
              <a:rPr lang="en-GB" sz="1800" dirty="0"/>
              <a:t>, </a:t>
            </a:r>
            <a:r>
              <a:rPr lang="en-GB" sz="1800" dirty="0" err="1"/>
              <a:t>determinando</a:t>
            </a:r>
            <a:r>
              <a:rPr lang="en-GB" sz="1800" dirty="0"/>
              <a:t> con le </a:t>
            </a:r>
            <a:r>
              <a:rPr lang="en-GB" sz="1800" dirty="0" err="1"/>
              <a:t>loro</a:t>
            </a:r>
            <a:r>
              <a:rPr lang="en-GB" sz="1800" dirty="0"/>
              <a:t> </a:t>
            </a:r>
            <a:r>
              <a:rPr lang="en-GB" sz="1800" dirty="0" err="1"/>
              <a:t>azioni</a:t>
            </a:r>
            <a:r>
              <a:rPr lang="en-GB" sz="1800" dirty="0"/>
              <a:t> </a:t>
            </a:r>
            <a:r>
              <a:rPr lang="en-GB" sz="1800" dirty="0" err="1"/>
              <a:t>dei</a:t>
            </a:r>
            <a:r>
              <a:rPr lang="en-GB" sz="1800" dirty="0"/>
              <a:t> </a:t>
            </a:r>
            <a:r>
              <a:rPr lang="en-GB" sz="1800" dirty="0" err="1"/>
              <a:t>compromessi</a:t>
            </a:r>
            <a:r>
              <a:rPr lang="en-GB" sz="1800" dirty="0"/>
              <a:t> </a:t>
            </a:r>
            <a:r>
              <a:rPr lang="en-GB" sz="1800" dirty="0" err="1"/>
              <a:t>che</a:t>
            </a:r>
            <a:r>
              <a:rPr lang="en-GB" sz="1800" dirty="0"/>
              <a:t> </a:t>
            </a:r>
            <a:r>
              <a:rPr lang="en-GB" sz="1800" dirty="0" err="1"/>
              <a:t>hanno</a:t>
            </a:r>
            <a:r>
              <a:rPr lang="en-GB" sz="1800" dirty="0"/>
              <a:t> </a:t>
            </a:r>
            <a:r>
              <a:rPr lang="en-GB" sz="1800" dirty="0" err="1"/>
              <a:t>valenza</a:t>
            </a:r>
            <a:r>
              <a:rPr lang="en-GB" sz="1800" dirty="0"/>
              <a:t> </a:t>
            </a:r>
            <a:r>
              <a:rPr lang="en-GB" sz="1800" dirty="0" err="1"/>
              <a:t>generale</a:t>
            </a:r>
            <a:r>
              <a:rPr lang="en-GB" sz="1800" dirty="0"/>
              <a:t> e non </a:t>
            </a:r>
            <a:r>
              <a:rPr lang="en-GB" sz="1800" dirty="0" err="1"/>
              <a:t>disaggregabile</a:t>
            </a:r>
            <a:r>
              <a:rPr lang="en-GB" sz="1800" dirty="0"/>
              <a:t>; </a:t>
            </a:r>
            <a:r>
              <a:rPr lang="en-GB" sz="1800" dirty="0" err="1"/>
              <a:t>nell’arena</a:t>
            </a:r>
            <a:r>
              <a:rPr lang="en-GB" sz="1800" dirty="0"/>
              <a:t> </a:t>
            </a:r>
            <a:r>
              <a:rPr lang="en-GB" sz="1800" dirty="0" err="1"/>
              <a:t>redistributiva</a:t>
            </a:r>
            <a:r>
              <a:rPr lang="en-GB" sz="1800" dirty="0"/>
              <a:t> </a:t>
            </a:r>
            <a:r>
              <a:rPr lang="en-GB" sz="1800" dirty="0" err="1"/>
              <a:t>entrano</a:t>
            </a:r>
            <a:r>
              <a:rPr lang="en-GB" sz="1800" dirty="0"/>
              <a:t> in </a:t>
            </a:r>
            <a:r>
              <a:rPr lang="en-GB" sz="1800" dirty="0" err="1"/>
              <a:t>gioco</a:t>
            </a:r>
            <a:r>
              <a:rPr lang="en-GB" sz="1800" dirty="0"/>
              <a:t> </a:t>
            </a:r>
            <a:r>
              <a:rPr lang="en-GB" sz="1800" dirty="0" err="1"/>
              <a:t>divisioni</a:t>
            </a:r>
            <a:r>
              <a:rPr lang="en-GB" sz="1800" dirty="0"/>
              <a:t> e </a:t>
            </a:r>
            <a:r>
              <a:rPr lang="en-GB" sz="1800" dirty="0" err="1"/>
              <a:t>interessi</a:t>
            </a:r>
            <a:r>
              <a:rPr lang="en-GB" sz="1800" dirty="0"/>
              <a:t> di </a:t>
            </a:r>
            <a:r>
              <a:rPr lang="en-GB" sz="1800" dirty="0" err="1"/>
              <a:t>classe</a:t>
            </a:r>
            <a:r>
              <a:rPr lang="en-GB" sz="1800" dirty="0"/>
              <a:t>, ma </a:t>
            </a:r>
            <a:r>
              <a:rPr lang="en-GB" sz="1800" dirty="0" err="1"/>
              <a:t>mai</a:t>
            </a:r>
            <a:r>
              <a:rPr lang="en-GB" sz="1800" dirty="0"/>
              <a:t> </a:t>
            </a:r>
            <a:r>
              <a:rPr lang="en-GB" sz="1800" dirty="0" err="1"/>
              <a:t>più</a:t>
            </a:r>
            <a:r>
              <a:rPr lang="en-GB" sz="1800" dirty="0"/>
              <a:t> di due, e il </a:t>
            </a:r>
            <a:r>
              <a:rPr lang="en-GB" sz="1800" dirty="0" err="1"/>
              <a:t>conflitto</a:t>
            </a:r>
            <a:r>
              <a:rPr lang="en-GB" sz="1800" dirty="0"/>
              <a:t>, </a:t>
            </a:r>
            <a:r>
              <a:rPr lang="en-GB" sz="1800" dirty="0" err="1"/>
              <a:t>oltre</a:t>
            </a:r>
            <a:r>
              <a:rPr lang="en-GB" sz="1800" dirty="0"/>
              <a:t> </a:t>
            </a:r>
            <a:r>
              <a:rPr lang="en-GB" sz="1800" dirty="0" err="1"/>
              <a:t>che</a:t>
            </a:r>
            <a:r>
              <a:rPr lang="en-GB" sz="1800" dirty="0"/>
              <a:t> </a:t>
            </a:r>
            <a:r>
              <a:rPr lang="en-GB" sz="1800" dirty="0" err="1"/>
              <a:t>intenso</a:t>
            </a:r>
            <a:r>
              <a:rPr lang="en-GB" sz="1800" dirty="0"/>
              <a:t>, </a:t>
            </a:r>
            <a:r>
              <a:rPr lang="en-GB" sz="1800" dirty="0" err="1"/>
              <a:t>è</a:t>
            </a:r>
            <a:r>
              <a:rPr lang="en-GB" sz="1800" dirty="0"/>
              <a:t> </a:t>
            </a:r>
            <a:r>
              <a:rPr lang="en-GB" sz="1800" dirty="0" err="1"/>
              <a:t>centralizzato</a:t>
            </a:r>
            <a:r>
              <a:rPr lang="en-GB" sz="1800" dirty="0"/>
              <a:t>, in </a:t>
            </a:r>
            <a:r>
              <a:rPr lang="en-GB" sz="1800" dirty="0" err="1"/>
              <a:t>quanto</a:t>
            </a:r>
            <a:r>
              <a:rPr lang="en-GB" sz="1800" dirty="0"/>
              <a:t> </a:t>
            </a:r>
            <a:r>
              <a:rPr lang="en-GB" sz="1800" dirty="0" err="1"/>
              <a:t>occorre</a:t>
            </a:r>
            <a:r>
              <a:rPr lang="en-GB" sz="1800" dirty="0"/>
              <a:t> </a:t>
            </a:r>
            <a:r>
              <a:rPr lang="en-GB" sz="1800" dirty="0" err="1"/>
              <a:t>stabilire</a:t>
            </a:r>
            <a:r>
              <a:rPr lang="en-GB" sz="1800" dirty="0"/>
              <a:t> “a chi </a:t>
            </a:r>
            <a:r>
              <a:rPr lang="en-GB" sz="1800" dirty="0" err="1"/>
              <a:t>togliere</a:t>
            </a:r>
            <a:r>
              <a:rPr lang="en-GB" sz="1800" dirty="0"/>
              <a:t>” e “a chi dare”, come </a:t>
            </a:r>
            <a:r>
              <a:rPr lang="en-GB" sz="1800" dirty="0" err="1"/>
              <a:t>esemplificato</a:t>
            </a:r>
            <a:r>
              <a:rPr lang="en-GB" sz="1800" dirty="0"/>
              <a:t> </a:t>
            </a:r>
            <a:r>
              <a:rPr lang="en-GB" sz="1800" dirty="0" err="1"/>
              <a:t>dalla</a:t>
            </a:r>
            <a:r>
              <a:rPr lang="en-GB" sz="1800" dirty="0"/>
              <a:t> «</a:t>
            </a:r>
            <a:r>
              <a:rPr lang="en-GB" sz="1800" dirty="0" err="1"/>
              <a:t>battaglia</a:t>
            </a:r>
            <a:r>
              <a:rPr lang="en-GB" sz="1800" dirty="0"/>
              <a:t> per il “Welfare State” </a:t>
            </a:r>
            <a:r>
              <a:rPr lang="en-GB" sz="1800" dirty="0" err="1"/>
              <a:t>degli</a:t>
            </a:r>
            <a:r>
              <a:rPr lang="en-GB" sz="1800" dirty="0"/>
              <a:t> anni </a:t>
            </a:r>
            <a:r>
              <a:rPr lang="en-GB" sz="1800" dirty="0" err="1"/>
              <a:t>Trenta</a:t>
            </a:r>
            <a:r>
              <a:rPr lang="en-GB" sz="1800" dirty="0"/>
              <a:t>» </a:t>
            </a:r>
          </a:p>
          <a:p>
            <a:endParaRPr lang="en-GB" dirty="0"/>
          </a:p>
          <a:p>
            <a:endParaRPr lang="it-IT" dirty="0"/>
          </a:p>
        </p:txBody>
      </p:sp>
      <p:sp>
        <p:nvSpPr>
          <p:cNvPr id="4" name="Slide Number Placeholder 3">
            <a:extLst>
              <a:ext uri="{FF2B5EF4-FFF2-40B4-BE49-F238E27FC236}">
                <a16:creationId xmlns:a16="http://schemas.microsoft.com/office/drawing/2014/main" id="{C3AC740B-1D3A-0047-88D6-FDE2DBCD141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335175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1DFC-EAAA-AD43-AC42-0FC32094AE85}"/>
              </a:ext>
            </a:extLst>
          </p:cNvPr>
          <p:cNvSpPr>
            <a:spLocks noGrp="1"/>
          </p:cNvSpPr>
          <p:nvPr>
            <p:ph type="title"/>
          </p:nvPr>
        </p:nvSpPr>
        <p:spPr/>
        <p:txBody>
          <a:bodyPr/>
          <a:lstStyle/>
          <a:p>
            <a:r>
              <a:rPr lang="it-IT" dirty="0"/>
              <a:t>L’arena distributiva</a:t>
            </a:r>
          </a:p>
        </p:txBody>
      </p:sp>
      <p:sp>
        <p:nvSpPr>
          <p:cNvPr id="3" name="Text Placeholder 2">
            <a:extLst>
              <a:ext uri="{FF2B5EF4-FFF2-40B4-BE49-F238E27FC236}">
                <a16:creationId xmlns:a16="http://schemas.microsoft.com/office/drawing/2014/main" id="{6FADB974-284B-6D4B-9DE8-E343B55C3C3C}"/>
              </a:ext>
            </a:extLst>
          </p:cNvPr>
          <p:cNvSpPr>
            <a:spLocks noGrp="1"/>
          </p:cNvSpPr>
          <p:nvPr>
            <p:ph type="body" idx="1"/>
          </p:nvPr>
        </p:nvSpPr>
        <p:spPr/>
        <p:txBody>
          <a:bodyPr/>
          <a:lstStyle/>
          <a:p>
            <a:r>
              <a:rPr lang="en-GB" dirty="0" err="1">
                <a:latin typeface="Times" pitchFamily="2" charset="0"/>
              </a:rPr>
              <a:t>Tra</a:t>
            </a:r>
            <a:r>
              <a:rPr lang="en-GB" dirty="0">
                <a:latin typeface="Times" pitchFamily="2" charset="0"/>
              </a:rPr>
              <a:t> </a:t>
            </a:r>
            <a:r>
              <a:rPr lang="en-GB" dirty="0" err="1">
                <a:latin typeface="Times" pitchFamily="2" charset="0"/>
              </a:rPr>
              <a:t>l’arena</a:t>
            </a:r>
            <a:r>
              <a:rPr lang="en-GB" dirty="0">
                <a:latin typeface="Times" pitchFamily="2" charset="0"/>
              </a:rPr>
              <a:t> </a:t>
            </a:r>
            <a:r>
              <a:rPr lang="en-GB" dirty="0" err="1">
                <a:latin typeface="Times" pitchFamily="2" charset="0"/>
              </a:rPr>
              <a:t>regolativa</a:t>
            </a:r>
            <a:r>
              <a:rPr lang="en-GB" dirty="0">
                <a:latin typeface="Times" pitchFamily="2" charset="0"/>
              </a:rPr>
              <a:t> e </a:t>
            </a:r>
            <a:r>
              <a:rPr lang="en-GB" dirty="0" err="1">
                <a:latin typeface="Times" pitchFamily="2" charset="0"/>
              </a:rPr>
              <a:t>l’arena</a:t>
            </a:r>
            <a:r>
              <a:rPr lang="en-GB" dirty="0">
                <a:latin typeface="Times" pitchFamily="2" charset="0"/>
              </a:rPr>
              <a:t> </a:t>
            </a:r>
            <a:r>
              <a:rPr lang="en-GB" dirty="0" err="1">
                <a:latin typeface="Times" pitchFamily="2" charset="0"/>
              </a:rPr>
              <a:t>redistributiva</a:t>
            </a:r>
            <a:r>
              <a:rPr lang="en-GB" dirty="0">
                <a:latin typeface="Times" pitchFamily="2" charset="0"/>
              </a:rPr>
              <a:t> </a:t>
            </a:r>
            <a:r>
              <a:rPr lang="en-GB" dirty="0" err="1">
                <a:latin typeface="Times" pitchFamily="2" charset="0"/>
              </a:rPr>
              <a:t>si</a:t>
            </a:r>
            <a:r>
              <a:rPr lang="en-GB" dirty="0">
                <a:latin typeface="Times" pitchFamily="2" charset="0"/>
              </a:rPr>
              <a:t> </a:t>
            </a:r>
            <a:r>
              <a:rPr lang="en-GB" dirty="0" err="1">
                <a:latin typeface="Times" pitchFamily="2" charset="0"/>
              </a:rPr>
              <a:t>colloca</a:t>
            </a:r>
            <a:r>
              <a:rPr lang="en-GB" dirty="0">
                <a:latin typeface="Times" pitchFamily="2" charset="0"/>
              </a:rPr>
              <a:t> </a:t>
            </a:r>
            <a:r>
              <a:rPr lang="en-GB" dirty="0" err="1">
                <a:latin typeface="Times" pitchFamily="2" charset="0"/>
              </a:rPr>
              <a:t>l’arena</a:t>
            </a:r>
            <a:r>
              <a:rPr lang="en-GB" dirty="0">
                <a:latin typeface="Times" pitchFamily="2" charset="0"/>
              </a:rPr>
              <a:t> </a:t>
            </a:r>
            <a:r>
              <a:rPr lang="en-GB" i="1" dirty="0" err="1">
                <a:latin typeface="Times" pitchFamily="2" charset="0"/>
              </a:rPr>
              <a:t>distributiva</a:t>
            </a:r>
            <a:r>
              <a:rPr lang="en-GB" dirty="0">
                <a:latin typeface="Times" pitchFamily="2" charset="0"/>
              </a:rPr>
              <a:t>, </a:t>
            </a:r>
            <a:r>
              <a:rPr lang="en-GB" dirty="0" err="1">
                <a:latin typeface="Times" pitchFamily="2" charset="0"/>
              </a:rPr>
              <a:t>nella</a:t>
            </a:r>
            <a:r>
              <a:rPr lang="en-GB" dirty="0">
                <a:latin typeface="Times" pitchFamily="2" charset="0"/>
              </a:rPr>
              <a:t> quale </a:t>
            </a:r>
            <a:r>
              <a:rPr lang="en-GB" dirty="0" err="1">
                <a:latin typeface="Times" pitchFamily="2" charset="0"/>
              </a:rPr>
              <a:t>operano</a:t>
            </a:r>
            <a:r>
              <a:rPr lang="en-GB" dirty="0">
                <a:latin typeface="Times" pitchFamily="2" charset="0"/>
              </a:rPr>
              <a:t> una </a:t>
            </a:r>
            <a:r>
              <a:rPr lang="en-GB" dirty="0" err="1">
                <a:latin typeface="Times" pitchFamily="2" charset="0"/>
              </a:rPr>
              <a:t>moltitudine</a:t>
            </a:r>
            <a:r>
              <a:rPr lang="en-GB" dirty="0">
                <a:latin typeface="Times" pitchFamily="2" charset="0"/>
              </a:rPr>
              <a:t> di </a:t>
            </a:r>
            <a:r>
              <a:rPr lang="en-GB" dirty="0" err="1">
                <a:latin typeface="Times" pitchFamily="2" charset="0"/>
              </a:rPr>
              <a:t>piccoli</a:t>
            </a:r>
            <a:r>
              <a:rPr lang="en-GB" dirty="0">
                <a:latin typeface="Times" pitchFamily="2" charset="0"/>
              </a:rPr>
              <a:t> </a:t>
            </a:r>
            <a:r>
              <a:rPr lang="en-GB" dirty="0" err="1">
                <a:latin typeface="Times" pitchFamily="2" charset="0"/>
              </a:rPr>
              <a:t>interessi</a:t>
            </a:r>
            <a:r>
              <a:rPr lang="en-GB" dirty="0">
                <a:latin typeface="Times" pitchFamily="2" charset="0"/>
              </a:rPr>
              <a:t> </a:t>
            </a:r>
            <a:r>
              <a:rPr lang="en-GB" dirty="0" err="1">
                <a:latin typeface="Times" pitchFamily="2" charset="0"/>
              </a:rPr>
              <a:t>organizzati</a:t>
            </a:r>
            <a:r>
              <a:rPr lang="en-GB" dirty="0">
                <a:latin typeface="Times" pitchFamily="2" charset="0"/>
              </a:rPr>
              <a:t> </a:t>
            </a:r>
            <a:r>
              <a:rPr lang="en-GB" dirty="0" err="1">
                <a:latin typeface="Times" pitchFamily="2" charset="0"/>
              </a:rPr>
              <a:t>che</a:t>
            </a:r>
            <a:r>
              <a:rPr lang="en-GB" dirty="0">
                <a:latin typeface="Times" pitchFamily="2" charset="0"/>
              </a:rPr>
              <a:t> </a:t>
            </a:r>
            <a:r>
              <a:rPr lang="en-GB" dirty="0" err="1">
                <a:latin typeface="Times" pitchFamily="2" charset="0"/>
              </a:rPr>
              <a:t>spingono</a:t>
            </a:r>
            <a:r>
              <a:rPr lang="en-GB" dirty="0">
                <a:latin typeface="Times" pitchFamily="2" charset="0"/>
              </a:rPr>
              <a:t> il </a:t>
            </a:r>
            <a:r>
              <a:rPr lang="en-GB" dirty="0" err="1">
                <a:latin typeface="Times" pitchFamily="2" charset="0"/>
              </a:rPr>
              <a:t>decisore</a:t>
            </a:r>
            <a:r>
              <a:rPr lang="en-GB" dirty="0">
                <a:latin typeface="Times" pitchFamily="2" charset="0"/>
              </a:rPr>
              <a:t> </a:t>
            </a:r>
            <a:r>
              <a:rPr lang="en-GB" dirty="0" err="1">
                <a:latin typeface="Times" pitchFamily="2" charset="0"/>
              </a:rPr>
              <a:t>alla</a:t>
            </a:r>
            <a:r>
              <a:rPr lang="en-GB" dirty="0">
                <a:latin typeface="Times" pitchFamily="2" charset="0"/>
              </a:rPr>
              <a:t> </a:t>
            </a:r>
            <a:r>
              <a:rPr lang="en-GB" dirty="0" err="1">
                <a:latin typeface="Times" pitchFamily="2" charset="0"/>
              </a:rPr>
              <a:t>disaggregazione</a:t>
            </a:r>
            <a:r>
              <a:rPr lang="en-GB" dirty="0">
                <a:latin typeface="Times" pitchFamily="2" charset="0"/>
              </a:rPr>
              <a:t> </a:t>
            </a:r>
            <a:r>
              <a:rPr lang="en-GB" dirty="0" err="1">
                <a:latin typeface="Times" pitchFamily="2" charset="0"/>
              </a:rPr>
              <a:t>delle</a:t>
            </a:r>
            <a:r>
              <a:rPr lang="en-GB" dirty="0">
                <a:latin typeface="Times" pitchFamily="2" charset="0"/>
              </a:rPr>
              <a:t> </a:t>
            </a:r>
            <a:r>
              <a:rPr lang="en-GB" dirty="0" err="1">
                <a:latin typeface="Times" pitchFamily="2" charset="0"/>
              </a:rPr>
              <a:t>risorse</a:t>
            </a:r>
            <a:r>
              <a:rPr lang="en-GB" dirty="0">
                <a:latin typeface="Times" pitchFamily="2" charset="0"/>
              </a:rPr>
              <a:t> in </a:t>
            </a:r>
            <a:r>
              <a:rPr lang="en-GB" dirty="0" err="1">
                <a:latin typeface="Times" pitchFamily="2" charset="0"/>
              </a:rPr>
              <a:t>palio</a:t>
            </a:r>
            <a:r>
              <a:rPr lang="en-GB" dirty="0">
                <a:latin typeface="Times" pitchFamily="2" charset="0"/>
              </a:rPr>
              <a:t>, al fine di </a:t>
            </a:r>
            <a:r>
              <a:rPr lang="en-GB" dirty="0" err="1">
                <a:latin typeface="Times" pitchFamily="2" charset="0"/>
              </a:rPr>
              <a:t>ridurre</a:t>
            </a:r>
            <a:r>
              <a:rPr lang="en-GB" dirty="0">
                <a:latin typeface="Times" pitchFamily="2" charset="0"/>
              </a:rPr>
              <a:t> il </a:t>
            </a:r>
            <a:r>
              <a:rPr lang="en-GB" dirty="0" err="1">
                <a:latin typeface="Times" pitchFamily="2" charset="0"/>
              </a:rPr>
              <a:t>conflitto</a:t>
            </a:r>
            <a:r>
              <a:rPr lang="en-GB" dirty="0">
                <a:latin typeface="Times" pitchFamily="2" charset="0"/>
              </a:rPr>
              <a:t> e </a:t>
            </a:r>
            <a:r>
              <a:rPr lang="en-GB" dirty="0" err="1">
                <a:latin typeface="Times" pitchFamily="2" charset="0"/>
              </a:rPr>
              <a:t>soddisfare</a:t>
            </a:r>
            <a:r>
              <a:rPr lang="en-GB" dirty="0">
                <a:latin typeface="Times" pitchFamily="2" charset="0"/>
              </a:rPr>
              <a:t> tutti </a:t>
            </a:r>
            <a:r>
              <a:rPr lang="en-GB" dirty="0" err="1">
                <a:latin typeface="Times" pitchFamily="2" charset="0"/>
              </a:rPr>
              <a:t>gli</a:t>
            </a:r>
            <a:r>
              <a:rPr lang="en-GB" dirty="0">
                <a:latin typeface="Times" pitchFamily="2" charset="0"/>
              </a:rPr>
              <a:t> </a:t>
            </a:r>
            <a:r>
              <a:rPr lang="en-GB" dirty="0" err="1">
                <a:latin typeface="Times" pitchFamily="2" charset="0"/>
              </a:rPr>
              <a:t>interessi</a:t>
            </a:r>
            <a:r>
              <a:rPr lang="en-GB" dirty="0">
                <a:latin typeface="Times" pitchFamily="2" charset="0"/>
              </a:rPr>
              <a:t> in </a:t>
            </a:r>
            <a:r>
              <a:rPr lang="en-GB" dirty="0" err="1">
                <a:latin typeface="Times" pitchFamily="2" charset="0"/>
              </a:rPr>
              <a:t>gioco</a:t>
            </a:r>
            <a:r>
              <a:rPr lang="en-GB" dirty="0">
                <a:latin typeface="Times" pitchFamily="2" charset="0"/>
              </a:rPr>
              <a:t>.</a:t>
            </a:r>
          </a:p>
          <a:p>
            <a:pPr marL="76200" indent="0">
              <a:buNone/>
            </a:pPr>
            <a:endParaRPr lang="en-GB" dirty="0">
              <a:latin typeface="Times" pitchFamily="2" charset="0"/>
            </a:endParaRPr>
          </a:p>
          <a:p>
            <a:endParaRPr lang="it-IT" dirty="0"/>
          </a:p>
        </p:txBody>
      </p:sp>
      <p:sp>
        <p:nvSpPr>
          <p:cNvPr id="4" name="Slide Number Placeholder 3">
            <a:extLst>
              <a:ext uri="{FF2B5EF4-FFF2-40B4-BE49-F238E27FC236}">
                <a16:creationId xmlns:a16="http://schemas.microsoft.com/office/drawing/2014/main" id="{0E94C615-C0D6-324E-903F-596DD53C828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142392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D2252-6D4D-6C4C-A6E3-A6AD0C978C79}"/>
              </a:ext>
            </a:extLst>
          </p:cNvPr>
          <p:cNvSpPr>
            <a:spLocks noGrp="1"/>
          </p:cNvSpPr>
          <p:nvPr>
            <p:ph type="title"/>
          </p:nvPr>
        </p:nvSpPr>
        <p:spPr/>
        <p:txBody>
          <a:bodyPr/>
          <a:lstStyle/>
          <a:p>
            <a:r>
              <a:rPr lang="it-IT" dirty="0"/>
              <a:t>Ogni arena ha la sua logica</a:t>
            </a:r>
          </a:p>
        </p:txBody>
      </p:sp>
      <p:sp>
        <p:nvSpPr>
          <p:cNvPr id="3" name="Text Placeholder 2">
            <a:extLst>
              <a:ext uri="{FF2B5EF4-FFF2-40B4-BE49-F238E27FC236}">
                <a16:creationId xmlns:a16="http://schemas.microsoft.com/office/drawing/2014/main" id="{94B210C6-D3F2-B847-96FE-9312C73EBADB}"/>
              </a:ext>
            </a:extLst>
          </p:cNvPr>
          <p:cNvSpPr>
            <a:spLocks noGrp="1"/>
          </p:cNvSpPr>
          <p:nvPr>
            <p:ph type="body" idx="1"/>
          </p:nvPr>
        </p:nvSpPr>
        <p:spPr/>
        <p:txBody>
          <a:bodyPr/>
          <a:lstStyle/>
          <a:p>
            <a:r>
              <a:rPr lang="en-GB" sz="2200" dirty="0"/>
              <a:t>Il punto </a:t>
            </a:r>
            <a:r>
              <a:rPr lang="en-GB" sz="2200" dirty="0" err="1"/>
              <a:t>saliente</a:t>
            </a:r>
            <a:r>
              <a:rPr lang="en-GB" sz="2200" dirty="0"/>
              <a:t> per </a:t>
            </a:r>
            <a:r>
              <a:rPr lang="en-GB" sz="2200" dirty="0" err="1"/>
              <a:t>Lowi</a:t>
            </a:r>
            <a:r>
              <a:rPr lang="en-GB" sz="2200" dirty="0"/>
              <a:t> </a:t>
            </a:r>
            <a:r>
              <a:rPr lang="en-GB" sz="2200" dirty="0" err="1"/>
              <a:t>è</a:t>
            </a:r>
            <a:r>
              <a:rPr lang="en-GB" sz="2200" dirty="0"/>
              <a:t> </a:t>
            </a:r>
            <a:r>
              <a:rPr lang="en-GB" sz="2200" dirty="0" err="1"/>
              <a:t>che</a:t>
            </a:r>
            <a:r>
              <a:rPr lang="en-GB" sz="2200" dirty="0"/>
              <a:t> </a:t>
            </a:r>
            <a:r>
              <a:rPr lang="en-GB" sz="2200" dirty="0" err="1"/>
              <a:t>ciascuna</a:t>
            </a:r>
            <a:r>
              <a:rPr lang="en-GB" sz="2200" dirty="0"/>
              <a:t> di </a:t>
            </a:r>
            <a:r>
              <a:rPr lang="en-GB" sz="2200" dirty="0" err="1"/>
              <a:t>queste</a:t>
            </a:r>
            <a:r>
              <a:rPr lang="en-GB" sz="2200" dirty="0"/>
              <a:t> arene </a:t>
            </a:r>
            <a:r>
              <a:rPr lang="en-GB" sz="2200" dirty="0" err="1"/>
              <a:t>possiede</a:t>
            </a:r>
            <a:r>
              <a:rPr lang="en-GB" sz="2200" dirty="0"/>
              <a:t> una </a:t>
            </a:r>
            <a:r>
              <a:rPr lang="en-GB" sz="2200" dirty="0" err="1"/>
              <a:t>sua</a:t>
            </a:r>
            <a:r>
              <a:rPr lang="en-GB" sz="2200" dirty="0"/>
              <a:t> </a:t>
            </a:r>
            <a:r>
              <a:rPr lang="en-GB" sz="2200" dirty="0" err="1"/>
              <a:t>logica</a:t>
            </a:r>
            <a:r>
              <a:rPr lang="en-GB" sz="2200" dirty="0"/>
              <a:t> interna ben </a:t>
            </a:r>
            <a:r>
              <a:rPr lang="en-GB" sz="2200" dirty="0" err="1"/>
              <a:t>distinta</a:t>
            </a:r>
            <a:r>
              <a:rPr lang="en-GB" sz="2200" dirty="0"/>
              <a:t>: </a:t>
            </a:r>
            <a:r>
              <a:rPr lang="en-GB" sz="2200" dirty="0" err="1"/>
              <a:t>nell’arena</a:t>
            </a:r>
            <a:r>
              <a:rPr lang="en-GB" sz="2200" dirty="0"/>
              <a:t> </a:t>
            </a:r>
            <a:r>
              <a:rPr lang="en-GB" sz="2200" dirty="0" err="1"/>
              <a:t>regolativa</a:t>
            </a:r>
            <a:r>
              <a:rPr lang="en-GB" sz="2200" dirty="0"/>
              <a:t> </a:t>
            </a:r>
            <a:r>
              <a:rPr lang="en-GB" sz="2200" dirty="0" err="1"/>
              <a:t>troviamo</a:t>
            </a:r>
            <a:r>
              <a:rPr lang="en-GB" sz="2200" dirty="0"/>
              <a:t> </a:t>
            </a:r>
            <a:r>
              <a:rPr lang="en-GB" sz="2200" dirty="0" err="1"/>
              <a:t>i</a:t>
            </a:r>
            <a:r>
              <a:rPr lang="en-GB" sz="2200" dirty="0"/>
              <a:t> </a:t>
            </a:r>
            <a:r>
              <a:rPr lang="en-GB" sz="2200" dirty="0" err="1"/>
              <a:t>gruppi</a:t>
            </a:r>
            <a:r>
              <a:rPr lang="en-GB" sz="2200" dirty="0"/>
              <a:t> </a:t>
            </a:r>
            <a:r>
              <a:rPr lang="en-GB" sz="2200" dirty="0" err="1"/>
              <a:t>organizzati</a:t>
            </a:r>
            <a:r>
              <a:rPr lang="en-GB" sz="2200" dirty="0"/>
              <a:t>, </a:t>
            </a:r>
            <a:r>
              <a:rPr lang="en-GB" sz="2200" dirty="0" err="1"/>
              <a:t>che</a:t>
            </a:r>
            <a:r>
              <a:rPr lang="en-GB" sz="2200" dirty="0"/>
              <a:t> </a:t>
            </a:r>
            <a:r>
              <a:rPr lang="en-GB" sz="2200" dirty="0" err="1"/>
              <a:t>danno</a:t>
            </a:r>
            <a:r>
              <a:rPr lang="en-GB" sz="2200" dirty="0"/>
              <a:t> vita a </a:t>
            </a:r>
            <a:r>
              <a:rPr lang="en-GB" sz="2200" dirty="0" err="1"/>
              <a:t>coalizioni</a:t>
            </a:r>
            <a:r>
              <a:rPr lang="en-GB" sz="2200" dirty="0"/>
              <a:t> e </a:t>
            </a:r>
            <a:r>
              <a:rPr lang="en-GB" sz="2200" dirty="0" err="1"/>
              <a:t>fanno</a:t>
            </a:r>
            <a:r>
              <a:rPr lang="en-GB" sz="2200" dirty="0"/>
              <a:t> </a:t>
            </a:r>
            <a:r>
              <a:rPr lang="en-GB" sz="2200" dirty="0" err="1"/>
              <a:t>trattative</a:t>
            </a:r>
            <a:r>
              <a:rPr lang="en-GB" sz="2200" dirty="0"/>
              <a:t>; </a:t>
            </a:r>
            <a:r>
              <a:rPr lang="en-GB" sz="2200" dirty="0" err="1"/>
              <a:t>nell’arena</a:t>
            </a:r>
            <a:r>
              <a:rPr lang="en-GB" sz="2200" dirty="0"/>
              <a:t> </a:t>
            </a:r>
            <a:r>
              <a:rPr lang="en-GB" sz="2200" dirty="0" err="1"/>
              <a:t>redistributiva</a:t>
            </a:r>
            <a:r>
              <a:rPr lang="en-GB" sz="2200" dirty="0"/>
              <a:t> </a:t>
            </a:r>
            <a:r>
              <a:rPr lang="en-GB" sz="2200" dirty="0" err="1"/>
              <a:t>abbiamo</a:t>
            </a:r>
            <a:r>
              <a:rPr lang="en-GB" sz="2200" dirty="0"/>
              <a:t> le </a:t>
            </a:r>
            <a:r>
              <a:rPr lang="en-GB" sz="2200" dirty="0" err="1"/>
              <a:t>grandi</a:t>
            </a:r>
            <a:r>
              <a:rPr lang="en-GB" sz="2200" dirty="0"/>
              <a:t> </a:t>
            </a:r>
            <a:r>
              <a:rPr lang="en-GB" sz="2200" dirty="0" err="1"/>
              <a:t>associazioni</a:t>
            </a:r>
            <a:r>
              <a:rPr lang="en-GB" sz="2200" dirty="0"/>
              <a:t> di </a:t>
            </a:r>
            <a:r>
              <a:rPr lang="en-GB" sz="2200" dirty="0" err="1"/>
              <a:t>categoria</a:t>
            </a:r>
            <a:r>
              <a:rPr lang="en-GB" sz="2200" dirty="0"/>
              <a:t>, </a:t>
            </a:r>
            <a:r>
              <a:rPr lang="en-GB" sz="2200" dirty="0" err="1"/>
              <a:t>che</a:t>
            </a:r>
            <a:r>
              <a:rPr lang="en-GB" sz="2200" dirty="0"/>
              <a:t> </a:t>
            </a:r>
            <a:r>
              <a:rPr lang="en-GB" sz="2200" dirty="0" err="1"/>
              <a:t>si</a:t>
            </a:r>
            <a:r>
              <a:rPr lang="en-GB" sz="2200" dirty="0"/>
              <a:t> </a:t>
            </a:r>
            <a:r>
              <a:rPr lang="en-GB" sz="2200" dirty="0" err="1"/>
              <a:t>confrontano</a:t>
            </a:r>
            <a:r>
              <a:rPr lang="en-GB" sz="2200" dirty="0"/>
              <a:t> in base a </a:t>
            </a:r>
            <a:r>
              <a:rPr lang="en-GB" sz="2200" dirty="0" err="1"/>
              <a:t>identificazioni</a:t>
            </a:r>
            <a:r>
              <a:rPr lang="en-GB" sz="2200" dirty="0"/>
              <a:t> di </a:t>
            </a:r>
            <a:r>
              <a:rPr lang="en-GB" sz="2200" dirty="0" err="1"/>
              <a:t>classe</a:t>
            </a:r>
            <a:r>
              <a:rPr lang="en-GB" sz="2200" dirty="0"/>
              <a:t> ed </a:t>
            </a:r>
            <a:r>
              <a:rPr lang="en-GB" sz="2200" dirty="0" err="1"/>
              <a:t>entrano</a:t>
            </a:r>
            <a:r>
              <a:rPr lang="en-GB" sz="2200" dirty="0"/>
              <a:t> </a:t>
            </a:r>
            <a:r>
              <a:rPr lang="en-GB" sz="2200" dirty="0" err="1"/>
              <a:t>inevitabilmente</a:t>
            </a:r>
            <a:r>
              <a:rPr lang="en-GB" sz="2200" dirty="0"/>
              <a:t> in </a:t>
            </a:r>
            <a:r>
              <a:rPr lang="en-GB" sz="2200" dirty="0" err="1"/>
              <a:t>conflitto</a:t>
            </a:r>
            <a:r>
              <a:rPr lang="en-GB" sz="2200" dirty="0"/>
              <a:t>; </a:t>
            </a:r>
            <a:r>
              <a:rPr lang="en-GB" sz="2200" dirty="0" err="1"/>
              <a:t>infine</a:t>
            </a:r>
            <a:r>
              <a:rPr lang="en-GB" sz="2200" dirty="0"/>
              <a:t>, </a:t>
            </a:r>
            <a:r>
              <a:rPr lang="en-GB" sz="2200" dirty="0" err="1"/>
              <a:t>nell’arena</a:t>
            </a:r>
            <a:r>
              <a:rPr lang="en-GB" sz="2200" dirty="0"/>
              <a:t> </a:t>
            </a:r>
            <a:r>
              <a:rPr lang="en-GB" sz="2200" dirty="0" err="1"/>
              <a:t>distributiva</a:t>
            </a:r>
            <a:r>
              <a:rPr lang="en-GB" sz="2200" dirty="0"/>
              <a:t> </a:t>
            </a:r>
            <a:r>
              <a:rPr lang="en-GB" sz="2200" dirty="0" err="1"/>
              <a:t>incontriamo</a:t>
            </a:r>
            <a:r>
              <a:rPr lang="en-GB" sz="2200" dirty="0"/>
              <a:t> </a:t>
            </a:r>
            <a:r>
              <a:rPr lang="en-GB" sz="2200" dirty="0" err="1"/>
              <a:t>gli</a:t>
            </a:r>
            <a:r>
              <a:rPr lang="en-GB" sz="2200" dirty="0"/>
              <a:t> </a:t>
            </a:r>
            <a:r>
              <a:rPr lang="en-GB" sz="2200" dirty="0" err="1"/>
              <a:t>individui</a:t>
            </a:r>
            <a:r>
              <a:rPr lang="en-GB" sz="2200" dirty="0"/>
              <a:t> e le </a:t>
            </a:r>
            <a:r>
              <a:rPr lang="en-GB" sz="2200" dirty="0" err="1"/>
              <a:t>imprese</a:t>
            </a:r>
            <a:r>
              <a:rPr lang="en-GB" sz="2200" dirty="0"/>
              <a:t> </a:t>
            </a:r>
            <a:r>
              <a:rPr lang="en-GB" sz="2200" dirty="0" err="1"/>
              <a:t>che</a:t>
            </a:r>
            <a:r>
              <a:rPr lang="en-GB" sz="2200" dirty="0"/>
              <a:t>, in </a:t>
            </a:r>
            <a:r>
              <a:rPr lang="en-GB" sz="2200" dirty="0" err="1"/>
              <a:t>assenza</a:t>
            </a:r>
            <a:r>
              <a:rPr lang="en-GB" sz="2200" dirty="0"/>
              <a:t> di </a:t>
            </a:r>
            <a:r>
              <a:rPr lang="en-GB" sz="2200" dirty="0" err="1"/>
              <a:t>interessi</a:t>
            </a:r>
            <a:r>
              <a:rPr lang="en-GB" sz="2200" dirty="0"/>
              <a:t> in </a:t>
            </a:r>
            <a:r>
              <a:rPr lang="en-GB" sz="2200" dirty="0" err="1"/>
              <a:t>comune</a:t>
            </a:r>
            <a:r>
              <a:rPr lang="en-GB" sz="2200" dirty="0"/>
              <a:t> </a:t>
            </a:r>
            <a:r>
              <a:rPr lang="en-GB" sz="2200" dirty="0" err="1"/>
              <a:t>sono</a:t>
            </a:r>
            <a:r>
              <a:rPr lang="en-GB" sz="2200" dirty="0"/>
              <a:t> </a:t>
            </a:r>
            <a:r>
              <a:rPr lang="en-GB" sz="2200" dirty="0" err="1"/>
              <a:t>disposti</a:t>
            </a:r>
            <a:r>
              <a:rPr lang="en-GB" sz="2200" dirty="0"/>
              <a:t> a “</a:t>
            </a:r>
            <a:r>
              <a:rPr lang="en-GB" sz="2200" dirty="0" err="1"/>
              <a:t>spartirsi</a:t>
            </a:r>
            <a:r>
              <a:rPr lang="en-GB" sz="2200" dirty="0"/>
              <a:t> la torta” </a:t>
            </a:r>
            <a:r>
              <a:rPr lang="en-GB" sz="2200" dirty="0" err="1"/>
              <a:t>quanto</a:t>
            </a:r>
            <a:r>
              <a:rPr lang="en-GB" sz="2200" dirty="0"/>
              <a:t> </a:t>
            </a:r>
            <a:r>
              <a:rPr lang="en-GB" sz="2200" dirty="0" err="1"/>
              <a:t>più</a:t>
            </a:r>
            <a:r>
              <a:rPr lang="en-GB" sz="2200" dirty="0"/>
              <a:t> </a:t>
            </a:r>
            <a:r>
              <a:rPr lang="en-GB" sz="2200" dirty="0" err="1"/>
              <a:t>equamente</a:t>
            </a:r>
            <a:r>
              <a:rPr lang="en-GB" sz="2200" dirty="0"/>
              <a:t>, </a:t>
            </a:r>
            <a:r>
              <a:rPr lang="en-GB" sz="2200" dirty="0" err="1"/>
              <a:t>pur</a:t>
            </a:r>
            <a:r>
              <a:rPr lang="en-GB" sz="2200" dirty="0"/>
              <a:t> di </a:t>
            </a:r>
            <a:r>
              <a:rPr lang="en-GB" sz="2200" dirty="0" err="1"/>
              <a:t>evitare</a:t>
            </a:r>
            <a:r>
              <a:rPr lang="en-GB" sz="2200" dirty="0"/>
              <a:t> </a:t>
            </a:r>
            <a:r>
              <a:rPr lang="en-GB" sz="2200" dirty="0" err="1"/>
              <a:t>qualsiasi</a:t>
            </a:r>
            <a:r>
              <a:rPr lang="en-GB" sz="2200" dirty="0"/>
              <a:t> </a:t>
            </a:r>
            <a:r>
              <a:rPr lang="en-GB" sz="2200" dirty="0" err="1"/>
              <a:t>conflitto</a:t>
            </a:r>
            <a:r>
              <a:rPr lang="en-GB" sz="2200" dirty="0"/>
              <a:t>. </a:t>
            </a:r>
          </a:p>
          <a:p>
            <a:r>
              <a:rPr lang="en-GB" sz="2200" dirty="0"/>
              <a:t>Ecco </a:t>
            </a:r>
            <a:r>
              <a:rPr lang="en-GB" sz="2200" dirty="0" err="1"/>
              <a:t>perché</a:t>
            </a:r>
            <a:r>
              <a:rPr lang="en-GB" sz="2200" dirty="0"/>
              <a:t> le “policy </a:t>
            </a:r>
            <a:r>
              <a:rPr lang="en-GB" sz="2200" dirty="0" err="1"/>
              <a:t>determinano</a:t>
            </a:r>
            <a:r>
              <a:rPr lang="en-GB" sz="2200" dirty="0"/>
              <a:t> la politics”</a:t>
            </a:r>
          </a:p>
          <a:p>
            <a:endParaRPr lang="it-IT" dirty="0"/>
          </a:p>
        </p:txBody>
      </p:sp>
      <p:sp>
        <p:nvSpPr>
          <p:cNvPr id="4" name="Slide Number Placeholder 3">
            <a:extLst>
              <a:ext uri="{FF2B5EF4-FFF2-40B4-BE49-F238E27FC236}">
                <a16:creationId xmlns:a16="http://schemas.microsoft.com/office/drawing/2014/main" id="{23B15E39-A3B6-6447-9961-138D8F5FFDA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20916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665224" y="1513525"/>
            <a:ext cx="7107175"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2F3848"/>
                </a:solidFill>
              </a:rPr>
              <a:t>1.</a:t>
            </a:r>
            <a:endParaRPr dirty="0">
              <a:solidFill>
                <a:srgbClr val="2F3848"/>
              </a:solidFill>
            </a:endParaRPr>
          </a:p>
          <a:p>
            <a:pPr marL="0" lvl="0" indent="0" algn="l" rtl="0">
              <a:spcBef>
                <a:spcPts val="0"/>
              </a:spcBef>
              <a:spcAft>
                <a:spcPts val="0"/>
              </a:spcAft>
              <a:buNone/>
            </a:pPr>
            <a:r>
              <a:rPr lang="it-IT" dirty="0"/>
              <a:t>Intro</a:t>
            </a:r>
            <a:endParaRPr dirty="0"/>
          </a:p>
        </p:txBody>
      </p:sp>
      <p:sp>
        <p:nvSpPr>
          <p:cNvPr id="111" name="Google Shape;111;p18"/>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5699B-083D-6F45-86D6-465C1A74EA0C}"/>
              </a:ext>
            </a:extLst>
          </p:cNvPr>
          <p:cNvSpPr>
            <a:spLocks noGrp="1"/>
          </p:cNvSpPr>
          <p:nvPr>
            <p:ph type="title"/>
          </p:nvPr>
        </p:nvSpPr>
        <p:spPr/>
        <p:txBody>
          <a:bodyPr/>
          <a:lstStyle/>
          <a:p>
            <a:r>
              <a:rPr lang="it-IT" dirty="0"/>
              <a:t>Ogni arena ha la sua logica</a:t>
            </a:r>
          </a:p>
        </p:txBody>
      </p:sp>
      <p:sp>
        <p:nvSpPr>
          <p:cNvPr id="3" name="Text Placeholder 2">
            <a:extLst>
              <a:ext uri="{FF2B5EF4-FFF2-40B4-BE49-F238E27FC236}">
                <a16:creationId xmlns:a16="http://schemas.microsoft.com/office/drawing/2014/main" id="{BB41A5DC-82FA-9A4F-B428-105E00FE7CDE}"/>
              </a:ext>
            </a:extLst>
          </p:cNvPr>
          <p:cNvSpPr>
            <a:spLocks noGrp="1"/>
          </p:cNvSpPr>
          <p:nvPr>
            <p:ph type="body" idx="1"/>
          </p:nvPr>
        </p:nvSpPr>
        <p:spPr/>
        <p:txBody>
          <a:bodyPr/>
          <a:lstStyle/>
          <a:p>
            <a:r>
              <a:rPr lang="en-GB" sz="2200" dirty="0"/>
              <a:t>La </a:t>
            </a:r>
            <a:r>
              <a:rPr lang="en-GB" sz="2200" dirty="0" err="1"/>
              <a:t>politica</a:t>
            </a:r>
            <a:r>
              <a:rPr lang="en-GB" sz="2200" dirty="0"/>
              <a:t> </a:t>
            </a:r>
            <a:r>
              <a:rPr lang="en-GB" sz="2200" dirty="0" err="1"/>
              <a:t>regolativa</a:t>
            </a:r>
            <a:r>
              <a:rPr lang="en-GB" sz="2200" dirty="0"/>
              <a:t> </a:t>
            </a:r>
            <a:r>
              <a:rPr lang="en-GB" sz="2200" dirty="0" err="1"/>
              <a:t>è</a:t>
            </a:r>
            <a:r>
              <a:rPr lang="en-GB" sz="2200" dirty="0"/>
              <a:t> </a:t>
            </a:r>
            <a:r>
              <a:rPr lang="en-GB" sz="2200" dirty="0" err="1"/>
              <a:t>pluralistica</a:t>
            </a:r>
            <a:r>
              <a:rPr lang="en-GB" sz="2200" dirty="0"/>
              <a:t>, </a:t>
            </a:r>
            <a:r>
              <a:rPr lang="en-GB" sz="2200" dirty="0" err="1"/>
              <a:t>policentrica</a:t>
            </a:r>
            <a:r>
              <a:rPr lang="en-GB" sz="2200" dirty="0"/>
              <a:t>, </a:t>
            </a:r>
            <a:r>
              <a:rPr lang="en-GB" sz="2200" dirty="0" err="1"/>
              <a:t>inerentemente</a:t>
            </a:r>
            <a:r>
              <a:rPr lang="en-GB" sz="2200" dirty="0"/>
              <a:t> </a:t>
            </a:r>
            <a:r>
              <a:rPr lang="en-GB" sz="2200" dirty="0" err="1"/>
              <a:t>instabile</a:t>
            </a:r>
            <a:r>
              <a:rPr lang="en-GB" sz="2200" dirty="0"/>
              <a:t> e </a:t>
            </a:r>
            <a:r>
              <a:rPr lang="en-GB" sz="2200" dirty="0" err="1"/>
              <a:t>tipicamente</a:t>
            </a:r>
            <a:r>
              <a:rPr lang="en-GB" sz="2200" dirty="0"/>
              <a:t> </a:t>
            </a:r>
            <a:r>
              <a:rPr lang="en-GB" sz="2200" dirty="0" err="1"/>
              <a:t>si</a:t>
            </a:r>
            <a:r>
              <a:rPr lang="en-GB" sz="2200" dirty="0"/>
              <a:t> </a:t>
            </a:r>
            <a:r>
              <a:rPr lang="en-GB" sz="2200" dirty="0" err="1"/>
              <a:t>svolge</a:t>
            </a:r>
            <a:r>
              <a:rPr lang="en-GB" sz="2200" dirty="0"/>
              <a:t> </a:t>
            </a:r>
            <a:r>
              <a:rPr lang="en-GB" sz="2200" dirty="0" err="1"/>
              <a:t>nell’ambito</a:t>
            </a:r>
            <a:r>
              <a:rPr lang="en-GB" sz="2200" dirty="0"/>
              <a:t> </a:t>
            </a:r>
            <a:r>
              <a:rPr lang="en-GB" sz="2200" dirty="0" err="1"/>
              <a:t>parlamentare</a:t>
            </a:r>
            <a:endParaRPr lang="en-GB" sz="2200" dirty="0"/>
          </a:p>
          <a:p>
            <a:r>
              <a:rPr lang="en-GB" sz="2200" dirty="0"/>
              <a:t>La </a:t>
            </a:r>
            <a:r>
              <a:rPr lang="en-GB" sz="2200" dirty="0" err="1"/>
              <a:t>politica</a:t>
            </a:r>
            <a:r>
              <a:rPr lang="en-GB" sz="2200" dirty="0"/>
              <a:t> </a:t>
            </a:r>
            <a:r>
              <a:rPr lang="en-GB" sz="2200" dirty="0" err="1"/>
              <a:t>redistributiva</a:t>
            </a:r>
            <a:r>
              <a:rPr lang="en-GB" sz="2200" dirty="0"/>
              <a:t> </a:t>
            </a:r>
            <a:r>
              <a:rPr lang="en-GB" sz="2200" dirty="0" err="1"/>
              <a:t>è</a:t>
            </a:r>
            <a:r>
              <a:rPr lang="en-GB" sz="2200" dirty="0"/>
              <a:t> </a:t>
            </a:r>
            <a:r>
              <a:rPr lang="en-GB" sz="2200" dirty="0" err="1"/>
              <a:t>ideologica</a:t>
            </a:r>
            <a:r>
              <a:rPr lang="en-GB" sz="2200" dirty="0"/>
              <a:t>, </a:t>
            </a:r>
            <a:r>
              <a:rPr lang="en-GB" sz="2200" dirty="0" err="1"/>
              <a:t>classista</a:t>
            </a:r>
            <a:r>
              <a:rPr lang="en-GB" sz="2200" dirty="0"/>
              <a:t>, </a:t>
            </a:r>
            <a:r>
              <a:rPr lang="en-GB" sz="2200" dirty="0" err="1"/>
              <a:t>conflittuale</a:t>
            </a:r>
            <a:r>
              <a:rPr lang="en-GB" sz="2200" dirty="0"/>
              <a:t>, </a:t>
            </a:r>
            <a:r>
              <a:rPr lang="en-GB" sz="2200" dirty="0" err="1"/>
              <a:t>inerentemente</a:t>
            </a:r>
            <a:r>
              <a:rPr lang="en-GB" sz="2200" dirty="0"/>
              <a:t> stabile e </a:t>
            </a:r>
            <a:r>
              <a:rPr lang="en-GB" sz="2200" dirty="0" err="1"/>
              <a:t>coinvolge</a:t>
            </a:r>
            <a:r>
              <a:rPr lang="en-GB" sz="2200" dirty="0"/>
              <a:t> </a:t>
            </a:r>
            <a:r>
              <a:rPr lang="en-GB" sz="2200" dirty="0" err="1"/>
              <a:t>l’esecutivo</a:t>
            </a:r>
            <a:r>
              <a:rPr lang="en-GB" sz="2200" dirty="0"/>
              <a:t> e </a:t>
            </a:r>
            <a:r>
              <a:rPr lang="en-GB" sz="2200" dirty="0" err="1"/>
              <a:t>i</a:t>
            </a:r>
            <a:r>
              <a:rPr lang="en-GB" sz="2200" dirty="0"/>
              <a:t> </a:t>
            </a:r>
            <a:r>
              <a:rPr lang="en-GB" sz="2200" dirty="0" err="1"/>
              <a:t>vertici</a:t>
            </a:r>
            <a:r>
              <a:rPr lang="en-GB" sz="2200" dirty="0"/>
              <a:t> </a:t>
            </a:r>
            <a:r>
              <a:rPr lang="en-GB" sz="2200" dirty="0" err="1"/>
              <a:t>associativi</a:t>
            </a:r>
            <a:endParaRPr lang="en-GB" sz="2200" dirty="0"/>
          </a:p>
          <a:p>
            <a:r>
              <a:rPr lang="en-GB" sz="2200" dirty="0"/>
              <a:t>La </a:t>
            </a:r>
            <a:r>
              <a:rPr lang="en-GB" sz="2200" dirty="0" err="1"/>
              <a:t>politica</a:t>
            </a:r>
            <a:r>
              <a:rPr lang="en-GB" sz="2200" dirty="0"/>
              <a:t> </a:t>
            </a:r>
            <a:r>
              <a:rPr lang="en-GB" sz="2200" dirty="0" err="1"/>
              <a:t>distributiva</a:t>
            </a:r>
            <a:r>
              <a:rPr lang="en-GB" sz="2200" dirty="0"/>
              <a:t> </a:t>
            </a:r>
            <a:r>
              <a:rPr lang="en-GB" sz="2200" dirty="0" err="1"/>
              <a:t>si</a:t>
            </a:r>
            <a:r>
              <a:rPr lang="en-GB" sz="2200" dirty="0"/>
              <a:t> </a:t>
            </a:r>
            <a:r>
              <a:rPr lang="en-GB" sz="2200" dirty="0" err="1"/>
              <a:t>basa</a:t>
            </a:r>
            <a:r>
              <a:rPr lang="en-GB" sz="2200" dirty="0"/>
              <a:t> </a:t>
            </a:r>
            <a:r>
              <a:rPr lang="en-GB" sz="2200" dirty="0" err="1"/>
              <a:t>sulla</a:t>
            </a:r>
            <a:r>
              <a:rPr lang="en-GB" sz="2200" dirty="0"/>
              <a:t> «</a:t>
            </a:r>
            <a:r>
              <a:rPr lang="en-GB" sz="2200" dirty="0" err="1"/>
              <a:t>reciproca</a:t>
            </a:r>
            <a:r>
              <a:rPr lang="en-GB" sz="2200" dirty="0"/>
              <a:t> non </a:t>
            </a:r>
            <a:r>
              <a:rPr lang="en-GB" sz="2200" dirty="0" err="1"/>
              <a:t>interferenza</a:t>
            </a:r>
            <a:r>
              <a:rPr lang="en-GB" sz="2200" dirty="0"/>
              <a:t>» </a:t>
            </a:r>
            <a:r>
              <a:rPr lang="en-GB" sz="2200" dirty="0" err="1"/>
              <a:t>tra</a:t>
            </a:r>
            <a:r>
              <a:rPr lang="en-GB" sz="2200" dirty="0"/>
              <a:t> </a:t>
            </a:r>
            <a:r>
              <a:rPr lang="en-GB" sz="2200" dirty="0" err="1"/>
              <a:t>gli</a:t>
            </a:r>
            <a:r>
              <a:rPr lang="en-GB" sz="2200" dirty="0"/>
              <a:t> </a:t>
            </a:r>
            <a:r>
              <a:rPr lang="en-GB" sz="2200" dirty="0" err="1"/>
              <a:t>interessi</a:t>
            </a:r>
            <a:r>
              <a:rPr lang="en-GB" sz="2200" dirty="0"/>
              <a:t> </a:t>
            </a:r>
            <a:r>
              <a:rPr lang="en-GB" sz="2200" dirty="0" err="1"/>
              <a:t>individuali</a:t>
            </a:r>
            <a:r>
              <a:rPr lang="en-GB" sz="2200" dirty="0"/>
              <a:t> </a:t>
            </a:r>
            <a:r>
              <a:rPr lang="en-GB" sz="2200" dirty="0" err="1"/>
              <a:t>coinvolti</a:t>
            </a:r>
            <a:r>
              <a:rPr lang="en-GB" sz="2200" dirty="0"/>
              <a:t> e </a:t>
            </a:r>
            <a:r>
              <a:rPr lang="en-GB" sz="2200" dirty="0" err="1"/>
              <a:t>si</a:t>
            </a:r>
            <a:r>
              <a:rPr lang="en-GB" sz="2200" dirty="0"/>
              <a:t> </a:t>
            </a:r>
            <a:r>
              <a:rPr lang="en-GB" sz="2200" dirty="0" err="1"/>
              <a:t>svolge</a:t>
            </a:r>
            <a:r>
              <a:rPr lang="en-GB" sz="2200" dirty="0"/>
              <a:t> </a:t>
            </a:r>
            <a:r>
              <a:rPr lang="en-GB" sz="2200" dirty="0" err="1"/>
              <a:t>prevalentemente</a:t>
            </a:r>
            <a:r>
              <a:rPr lang="en-GB" sz="2200" dirty="0"/>
              <a:t> in modo poco </a:t>
            </a:r>
            <a:r>
              <a:rPr lang="en-GB" sz="2200" dirty="0" err="1"/>
              <a:t>visibile</a:t>
            </a:r>
            <a:r>
              <a:rPr lang="en-GB" sz="2200" dirty="0"/>
              <a:t>, </a:t>
            </a:r>
            <a:r>
              <a:rPr lang="en-GB" sz="2200" dirty="0" err="1"/>
              <a:t>nelle</a:t>
            </a:r>
            <a:r>
              <a:rPr lang="en-GB" sz="2200" dirty="0"/>
              <a:t> </a:t>
            </a:r>
            <a:r>
              <a:rPr lang="en-GB" sz="2200" dirty="0" err="1"/>
              <a:t>commissioni</a:t>
            </a:r>
            <a:r>
              <a:rPr lang="en-GB" sz="2200" dirty="0"/>
              <a:t> </a:t>
            </a:r>
            <a:r>
              <a:rPr lang="en-GB" sz="2200" dirty="0" err="1"/>
              <a:t>parlamentari</a:t>
            </a:r>
            <a:r>
              <a:rPr lang="en-GB" sz="2200" dirty="0"/>
              <a:t> e </a:t>
            </a:r>
            <a:r>
              <a:rPr lang="en-GB" sz="2200" dirty="0" err="1"/>
              <a:t>nelle</a:t>
            </a:r>
            <a:r>
              <a:rPr lang="en-GB" sz="2200" dirty="0"/>
              <a:t> </a:t>
            </a:r>
            <a:r>
              <a:rPr lang="en-GB" sz="2200" dirty="0" err="1"/>
              <a:t>agenzie</a:t>
            </a:r>
            <a:r>
              <a:rPr lang="en-GB" sz="2200" dirty="0"/>
              <a:t> </a:t>
            </a:r>
            <a:r>
              <a:rPr lang="en-GB" sz="2200" dirty="0" err="1"/>
              <a:t>implementative</a:t>
            </a:r>
            <a:r>
              <a:rPr lang="en-GB" sz="2200" dirty="0"/>
              <a:t>. </a:t>
            </a:r>
          </a:p>
          <a:p>
            <a:endParaRPr lang="it-IT" dirty="0"/>
          </a:p>
        </p:txBody>
      </p:sp>
      <p:sp>
        <p:nvSpPr>
          <p:cNvPr id="4" name="Slide Number Placeholder 3">
            <a:extLst>
              <a:ext uri="{FF2B5EF4-FFF2-40B4-BE49-F238E27FC236}">
                <a16:creationId xmlns:a16="http://schemas.microsoft.com/office/drawing/2014/main" id="{12D69AC6-ABB4-164F-8545-4AF391E89B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411648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F634-095A-B848-9D91-F8B45248833F}"/>
              </a:ext>
            </a:extLst>
          </p:cNvPr>
          <p:cNvSpPr>
            <a:spLocks noGrp="1"/>
          </p:cNvSpPr>
          <p:nvPr>
            <p:ph type="title"/>
          </p:nvPr>
        </p:nvSpPr>
        <p:spPr/>
        <p:txBody>
          <a:bodyPr/>
          <a:lstStyle/>
          <a:p>
            <a:r>
              <a:rPr lang="it-IT" dirty="0"/>
              <a:t>Le arene di policy</a:t>
            </a:r>
          </a:p>
        </p:txBody>
      </p:sp>
      <p:pic>
        <p:nvPicPr>
          <p:cNvPr id="5" name="Picture 4">
            <a:extLst>
              <a:ext uri="{FF2B5EF4-FFF2-40B4-BE49-F238E27FC236}">
                <a16:creationId xmlns:a16="http://schemas.microsoft.com/office/drawing/2014/main" id="{D807DB9A-9AD9-944C-85AB-5DD10C1593E5}"/>
              </a:ext>
            </a:extLst>
          </p:cNvPr>
          <p:cNvPicPr>
            <a:picLocks noChangeAspect="1"/>
          </p:cNvPicPr>
          <p:nvPr/>
        </p:nvPicPr>
        <p:blipFill>
          <a:blip r:embed="rId2"/>
          <a:stretch>
            <a:fillRect/>
          </a:stretch>
        </p:blipFill>
        <p:spPr>
          <a:xfrm>
            <a:off x="1486704" y="1077238"/>
            <a:ext cx="6170592" cy="4066262"/>
          </a:xfrm>
          <a:prstGeom prst="rect">
            <a:avLst/>
          </a:prstGeom>
        </p:spPr>
      </p:pic>
      <p:sp>
        <p:nvSpPr>
          <p:cNvPr id="3" name="Text Placeholder 2">
            <a:extLst>
              <a:ext uri="{FF2B5EF4-FFF2-40B4-BE49-F238E27FC236}">
                <a16:creationId xmlns:a16="http://schemas.microsoft.com/office/drawing/2014/main" id="{18EA3002-3A03-CA47-86A6-BD68762F2108}"/>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75A5DC7E-B9A5-CE40-8377-E2C346813DF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765069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230F-A6E4-5A49-92D1-294C0A4D4C17}"/>
              </a:ext>
            </a:extLst>
          </p:cNvPr>
          <p:cNvSpPr>
            <a:spLocks noGrp="1"/>
          </p:cNvSpPr>
          <p:nvPr>
            <p:ph type="title"/>
          </p:nvPr>
        </p:nvSpPr>
        <p:spPr/>
        <p:txBody>
          <a:bodyPr/>
          <a:lstStyle/>
          <a:p>
            <a:r>
              <a:rPr lang="it-IT" dirty="0"/>
              <a:t>Arena distributiva (reciproca non interferenza)</a:t>
            </a:r>
          </a:p>
        </p:txBody>
      </p:sp>
      <p:sp>
        <p:nvSpPr>
          <p:cNvPr id="3" name="Text Placeholder 2">
            <a:extLst>
              <a:ext uri="{FF2B5EF4-FFF2-40B4-BE49-F238E27FC236}">
                <a16:creationId xmlns:a16="http://schemas.microsoft.com/office/drawing/2014/main" id="{00DB964E-3242-F649-A39B-5B2FF3DC8A56}"/>
              </a:ext>
            </a:extLst>
          </p:cNvPr>
          <p:cNvSpPr>
            <a:spLocks noGrp="1"/>
          </p:cNvSpPr>
          <p:nvPr>
            <p:ph type="body" idx="1"/>
          </p:nvPr>
        </p:nvSpPr>
        <p:spPr>
          <a:xfrm>
            <a:off x="753150" y="1021246"/>
            <a:ext cx="7637700" cy="3725700"/>
          </a:xfrm>
        </p:spPr>
        <p:txBody>
          <a:bodyPr/>
          <a:lstStyle/>
          <a:p>
            <a:pPr lvl="0"/>
            <a:r>
              <a:rPr lang="it-IT" sz="1500" dirty="0"/>
              <a:t>Evoca la teoria del pluralismo strutturato, nel quale sono presenti l'elevato numero di interessi organizzati, ognuno dei quali agisce per sé (individui e imprese).</a:t>
            </a:r>
          </a:p>
          <a:p>
            <a:pPr lvl="0"/>
            <a:r>
              <a:rPr lang="it-IT" sz="1500" dirty="0"/>
              <a:t>Esempio: </a:t>
            </a:r>
            <a:r>
              <a:rPr lang="it-IT" sz="1500" dirty="0" err="1"/>
              <a:t>Homesteadt</a:t>
            </a:r>
            <a:r>
              <a:rPr lang="it-IT" sz="1500" dirty="0"/>
              <a:t> </a:t>
            </a:r>
            <a:r>
              <a:rPr lang="it-IT" sz="1500" dirty="0" err="1"/>
              <a:t>act</a:t>
            </a:r>
            <a:r>
              <a:rPr lang="it-IT" sz="1500" dirty="0"/>
              <a:t>  (Colonizzazione dell’Ovest americano)</a:t>
            </a:r>
            <a:endParaRPr lang="en-GB" sz="1500" dirty="0"/>
          </a:p>
          <a:p>
            <a:pPr lvl="0"/>
            <a:r>
              <a:rPr lang="it-IT" sz="1500" dirty="0"/>
              <a:t>Offerte garanzie a tutti i gruppi abbastanza forti e capaci di esercitare un condizionamento permanente attraverso il </a:t>
            </a:r>
            <a:r>
              <a:rPr lang="it-IT" sz="1500" dirty="0" err="1"/>
              <a:t>ﬂusso</a:t>
            </a:r>
            <a:r>
              <a:rPr lang="it-IT" sz="1500" dirty="0"/>
              <a:t> di sostegno e delle informazioni rilevanti per il ciclo della politica. </a:t>
            </a:r>
            <a:endParaRPr lang="en-GB" sz="1500" dirty="0"/>
          </a:p>
          <a:p>
            <a:pPr lvl="0"/>
            <a:r>
              <a:rPr lang="it-IT" sz="1500" dirty="0"/>
              <a:t>La politica distributiva si basa sulla reciproca non interferenza, in assenza di interessi in comune, e si svolge prevalentemente in modo poco visibile nelle nelle commissioni parlamentari e nelle agenzie implementative.</a:t>
            </a:r>
            <a:endParaRPr lang="en-GB" sz="1500" dirty="0"/>
          </a:p>
          <a:p>
            <a:pPr lvl="0"/>
            <a:r>
              <a:rPr lang="it-IT" sz="1500" dirty="0"/>
              <a:t>La politica distributiva presuppone una relativa disponibilità di risorse e la loro </a:t>
            </a:r>
            <a:r>
              <a:rPr lang="it-IT" sz="1500" dirty="0" err="1"/>
              <a:t>disaggregabilità</a:t>
            </a:r>
            <a:r>
              <a:rPr lang="it-IT" sz="1500" dirty="0"/>
              <a:t> in micro-provvedimenti. Esse presuppongono inoltre una continuità dei rapporti tra gli attori </a:t>
            </a:r>
            <a:r>
              <a:rPr lang="it-IT" sz="1500" dirty="0" err="1"/>
              <a:t>beneﬁciari</a:t>
            </a:r>
            <a:r>
              <a:rPr lang="it-IT" sz="1500" dirty="0"/>
              <a:t> e il potere. </a:t>
            </a:r>
          </a:p>
          <a:p>
            <a:pPr lvl="0"/>
            <a:r>
              <a:rPr lang="it-IT" sz="1500" dirty="0"/>
              <a:t>Ciò rende comitati e commissioni parlamentari particolarmente adatte per la scarsa visibilità e per i meccanismi di compensazione reciproca che agiscono al loro interno</a:t>
            </a:r>
            <a:r>
              <a:rPr lang="en-GB" sz="1500" dirty="0"/>
              <a:t> </a:t>
            </a:r>
            <a:r>
              <a:rPr lang="it-IT" sz="1500" dirty="0"/>
              <a:t>nel lungo periodo né risulta una struttura di potere stabile, fatta di attori che pur non avendo alcun interesse in comune partecipano sistematicamente alla distribuzione, traendone beneficio. </a:t>
            </a:r>
            <a:endParaRPr lang="en-GB" sz="1500" dirty="0"/>
          </a:p>
          <a:p>
            <a:endParaRPr lang="it-IT" dirty="0"/>
          </a:p>
        </p:txBody>
      </p:sp>
      <p:sp>
        <p:nvSpPr>
          <p:cNvPr id="4" name="Slide Number Placeholder 3">
            <a:extLst>
              <a:ext uri="{FF2B5EF4-FFF2-40B4-BE49-F238E27FC236}">
                <a16:creationId xmlns:a16="http://schemas.microsoft.com/office/drawing/2014/main" id="{25C3500F-F743-1E41-8654-530EC02894D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1173798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D0F1-ABEE-0E49-9FDC-4A16177BF8B5}"/>
              </a:ext>
            </a:extLst>
          </p:cNvPr>
          <p:cNvSpPr>
            <a:spLocks noGrp="1"/>
          </p:cNvSpPr>
          <p:nvPr>
            <p:ph type="title"/>
          </p:nvPr>
        </p:nvSpPr>
        <p:spPr/>
        <p:txBody>
          <a:bodyPr/>
          <a:lstStyle/>
          <a:p>
            <a:r>
              <a:rPr lang="it-IT" dirty="0"/>
              <a:t>Arena regolativa (teoria pluralistica)</a:t>
            </a:r>
          </a:p>
        </p:txBody>
      </p:sp>
      <p:sp>
        <p:nvSpPr>
          <p:cNvPr id="3" name="Text Placeholder 2">
            <a:extLst>
              <a:ext uri="{FF2B5EF4-FFF2-40B4-BE49-F238E27FC236}">
                <a16:creationId xmlns:a16="http://schemas.microsoft.com/office/drawing/2014/main" id="{9364437B-2607-7B46-9448-8631B9C1C150}"/>
              </a:ext>
            </a:extLst>
          </p:cNvPr>
          <p:cNvSpPr>
            <a:spLocks noGrp="1"/>
          </p:cNvSpPr>
          <p:nvPr>
            <p:ph type="body" idx="1"/>
          </p:nvPr>
        </p:nvSpPr>
        <p:spPr/>
        <p:txBody>
          <a:bodyPr/>
          <a:lstStyle/>
          <a:p>
            <a:pPr lvl="0"/>
            <a:r>
              <a:rPr lang="it-IT" sz="1700" dirty="0"/>
              <a:t>Evoca la teoria pluralistica, gruppi portatori di interesse esercitano una pressione sul potere politico e sono disposti a coordinare i loro sforzi dando vita a coalizioni sulla base di interessi condivisi, se ne ricavano diverse strutture di potere a seconda del settore della regolazione.</a:t>
            </a:r>
          </a:p>
          <a:p>
            <a:pPr lvl="0"/>
            <a:r>
              <a:rPr lang="it-IT" sz="1700" dirty="0"/>
              <a:t>Gli attori sono tenuti insieme dal vincolo di coalizione finché è raggiunto lo scopo, ma successivamente il venire meno dell'interesse comune può portare la coalizione a sciogliersi. Per questo la struttura decisionale risulta altamente instabile.</a:t>
            </a:r>
            <a:endParaRPr lang="en-GB" sz="1700" dirty="0"/>
          </a:p>
          <a:p>
            <a:pPr lvl="0"/>
            <a:r>
              <a:rPr lang="it-IT" sz="1700" dirty="0"/>
              <a:t>La politica regolativa è pluralistica, policentrica, instabile e tipicamente si svolge nell'ambito parlamentare, luogo decisionale dove si svolge la funzione di conversione delle domande di gruppi in output politici facendo perno sulla loro rappresentatività e potendo contare sui legami molto stretti con i gruppi sociali e gli individui che erogano sostegno.</a:t>
            </a:r>
            <a:endParaRPr lang="en-GB" sz="1700" dirty="0"/>
          </a:p>
          <a:p>
            <a:endParaRPr lang="it-IT" dirty="0"/>
          </a:p>
        </p:txBody>
      </p:sp>
      <p:sp>
        <p:nvSpPr>
          <p:cNvPr id="4" name="Slide Number Placeholder 3">
            <a:extLst>
              <a:ext uri="{FF2B5EF4-FFF2-40B4-BE49-F238E27FC236}">
                <a16:creationId xmlns:a16="http://schemas.microsoft.com/office/drawing/2014/main" id="{1F0F2E2B-9053-E548-9FC4-32BE359101F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166096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B1E6-A7C1-CF43-98EC-181D1D49CB6A}"/>
              </a:ext>
            </a:extLst>
          </p:cNvPr>
          <p:cNvSpPr>
            <a:spLocks noGrp="1"/>
          </p:cNvSpPr>
          <p:nvPr>
            <p:ph type="title"/>
          </p:nvPr>
        </p:nvSpPr>
        <p:spPr/>
        <p:txBody>
          <a:bodyPr/>
          <a:lstStyle/>
          <a:p>
            <a:r>
              <a:rPr lang="it-IT" dirty="0"/>
              <a:t>Arena </a:t>
            </a:r>
            <a:r>
              <a:rPr lang="it-IT" dirty="0" err="1"/>
              <a:t>redistibutiva</a:t>
            </a:r>
            <a:r>
              <a:rPr lang="it-IT" dirty="0"/>
              <a:t> (elitista/</a:t>
            </a:r>
            <a:r>
              <a:rPr lang="it-IT" dirty="0" err="1"/>
              <a:t>statificazione</a:t>
            </a:r>
            <a:r>
              <a:rPr lang="it-IT" dirty="0"/>
              <a:t> del potere)</a:t>
            </a:r>
          </a:p>
        </p:txBody>
      </p:sp>
      <p:sp>
        <p:nvSpPr>
          <p:cNvPr id="3" name="Text Placeholder 2">
            <a:extLst>
              <a:ext uri="{FF2B5EF4-FFF2-40B4-BE49-F238E27FC236}">
                <a16:creationId xmlns:a16="http://schemas.microsoft.com/office/drawing/2014/main" id="{576AFA4A-1527-4443-82C7-C1AF57E55650}"/>
              </a:ext>
            </a:extLst>
          </p:cNvPr>
          <p:cNvSpPr>
            <a:spLocks noGrp="1"/>
          </p:cNvSpPr>
          <p:nvPr>
            <p:ph type="body" idx="1"/>
          </p:nvPr>
        </p:nvSpPr>
        <p:spPr/>
        <p:txBody>
          <a:bodyPr/>
          <a:lstStyle/>
          <a:p>
            <a:pPr algn="just"/>
            <a:r>
              <a:rPr lang="it-IT" sz="1400" dirty="0"/>
              <a:t>I processi decisionali che si svolgono al suo interno sono volti, appunto, a redistribuire la ricchezza. Ne consegue che gli attori interessati sono molto più ampi, «fin quasi ad identificarsi con le classi sociali» (</a:t>
            </a:r>
            <a:r>
              <a:rPr lang="it-IT" sz="1400" dirty="0" err="1"/>
              <a:t>Lowi</a:t>
            </a:r>
            <a:r>
              <a:rPr lang="it-IT" sz="1400" dirty="0"/>
              <a:t> 1999, ma 1964, 22), la politica redistributiva ha un impatto sistemico ed è scarsamente </a:t>
            </a:r>
            <a:r>
              <a:rPr lang="it-IT" sz="1400" dirty="0" err="1"/>
              <a:t>disaggreggabile</a:t>
            </a:r>
            <a:r>
              <a:rPr lang="it-IT" sz="1400" dirty="0"/>
              <a:t>.</a:t>
            </a:r>
          </a:p>
          <a:p>
            <a:pPr algn="just"/>
            <a:r>
              <a:rPr lang="it-IT" sz="1400" dirty="0"/>
              <a:t>Es. periodo del New Deal</a:t>
            </a:r>
          </a:p>
          <a:p>
            <a:pPr algn="just"/>
            <a:r>
              <a:rPr lang="it-IT" sz="1400" dirty="0"/>
              <a:t>Classi e/o associazioni, infatti, possono presentarsi come «organizzazioni apicali», come nel caso delle grandi confederazioni o unioni sindacali e delle organizzazioni nazionali di categoria, ed esse sono guidate da élite politiche. Queste élite sviluppano relazioni stabili, sulla base di un’ideologia condivisa e di una concezione dei rapporti sociali che approssima il «confronto di classe», poiché gli interessi perseguiti non cambiano nel breve-medio periodo.</a:t>
            </a:r>
          </a:p>
          <a:p>
            <a:pPr algn="just"/>
            <a:r>
              <a:rPr lang="it-IT" sz="1400" dirty="0"/>
              <a:t>Inoltre, la stabilizzazione della struttura del potere è favorita dalla rappresentanza quasi-monopolistica di interi settori sociali ed economico-funzionali che è detenuta dalle organizzazioni apicali. Il parlamento, pertanto, è scavalcato da questa nuova forma di rappresentanza socio-economica ed il luogo primario della decisione diviene l’esecutivo, che promuove «incontri al vertice» con le grandi associazioni di categoria (ad esempio, Sindacati e Confindustria), secondo un modello di relazione che verrà in seguito denominato «neocorporativismo» </a:t>
            </a:r>
          </a:p>
          <a:p>
            <a:endParaRPr lang="en-GB" sz="1800" dirty="0"/>
          </a:p>
        </p:txBody>
      </p:sp>
      <p:sp>
        <p:nvSpPr>
          <p:cNvPr id="4" name="Slide Number Placeholder 3">
            <a:extLst>
              <a:ext uri="{FF2B5EF4-FFF2-40B4-BE49-F238E27FC236}">
                <a16:creationId xmlns:a16="http://schemas.microsoft.com/office/drawing/2014/main" id="{A56A8294-9ED0-C04F-BB44-E6BE18BD551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dirty="0"/>
          </a:p>
        </p:txBody>
      </p:sp>
    </p:spTree>
    <p:extLst>
      <p:ext uri="{BB962C8B-B14F-4D97-AF65-F5344CB8AC3E}">
        <p14:creationId xmlns:p14="http://schemas.microsoft.com/office/powerpoint/2010/main" val="1109297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1B0D-1FE6-964A-A8CC-465E1D3A669B}"/>
              </a:ext>
            </a:extLst>
          </p:cNvPr>
          <p:cNvSpPr>
            <a:spLocks noGrp="1"/>
          </p:cNvSpPr>
          <p:nvPr>
            <p:ph type="title"/>
          </p:nvPr>
        </p:nvSpPr>
        <p:spPr/>
        <p:txBody>
          <a:bodyPr/>
          <a:lstStyle/>
          <a:p>
            <a:r>
              <a:rPr lang="it-IT" dirty="0"/>
              <a:t>La relazione policy-</a:t>
            </a:r>
            <a:r>
              <a:rPr lang="it-IT" dirty="0" err="1"/>
              <a:t>politics</a:t>
            </a:r>
            <a:r>
              <a:rPr lang="it-IT" dirty="0"/>
              <a:t> secondo </a:t>
            </a:r>
            <a:r>
              <a:rPr lang="it-IT"/>
              <a:t>Lowi</a:t>
            </a:r>
          </a:p>
        </p:txBody>
      </p:sp>
      <p:pic>
        <p:nvPicPr>
          <p:cNvPr id="5" name="Picture 4">
            <a:extLst>
              <a:ext uri="{FF2B5EF4-FFF2-40B4-BE49-F238E27FC236}">
                <a16:creationId xmlns:a16="http://schemas.microsoft.com/office/drawing/2014/main" id="{8F72E61B-EC61-C64E-AE1A-8827EDFCFDA9}"/>
              </a:ext>
            </a:extLst>
          </p:cNvPr>
          <p:cNvPicPr>
            <a:picLocks noChangeAspect="1"/>
          </p:cNvPicPr>
          <p:nvPr/>
        </p:nvPicPr>
        <p:blipFill>
          <a:blip r:embed="rId2"/>
          <a:stretch>
            <a:fillRect/>
          </a:stretch>
        </p:blipFill>
        <p:spPr>
          <a:xfrm>
            <a:off x="2379676" y="1200150"/>
            <a:ext cx="4180150" cy="3785637"/>
          </a:xfrm>
          <a:prstGeom prst="rect">
            <a:avLst/>
          </a:prstGeom>
        </p:spPr>
      </p:pic>
      <p:sp>
        <p:nvSpPr>
          <p:cNvPr id="3" name="Text Placeholder 2">
            <a:extLst>
              <a:ext uri="{FF2B5EF4-FFF2-40B4-BE49-F238E27FC236}">
                <a16:creationId xmlns:a16="http://schemas.microsoft.com/office/drawing/2014/main" id="{3D982EBE-9360-6D4F-91D9-5B9E0D506F9D}"/>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B704A179-E59A-CD4E-952D-E76F33CCE71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370009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665224" y="1513525"/>
            <a:ext cx="7107175"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2F3848"/>
                </a:solidFill>
              </a:rPr>
              <a:t>2.</a:t>
            </a:r>
            <a:endParaRPr dirty="0">
              <a:solidFill>
                <a:srgbClr val="2F3848"/>
              </a:solidFill>
            </a:endParaRPr>
          </a:p>
          <a:p>
            <a:pPr marL="0" lvl="0" indent="0" algn="l" rtl="0">
              <a:spcBef>
                <a:spcPts val="0"/>
              </a:spcBef>
              <a:spcAft>
                <a:spcPts val="0"/>
              </a:spcAft>
              <a:buNone/>
            </a:pPr>
            <a:r>
              <a:rPr lang="it-IT" dirty="0"/>
              <a:t>Le tipologie</a:t>
            </a:r>
            <a:endParaRPr dirty="0"/>
          </a:p>
        </p:txBody>
      </p:sp>
      <p:sp>
        <p:nvSpPr>
          <p:cNvPr id="111" name="Google Shape;111;p18"/>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1633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9074-A04C-0245-BFCA-55210C25DA61}"/>
              </a:ext>
            </a:extLst>
          </p:cNvPr>
          <p:cNvSpPr>
            <a:spLocks noGrp="1"/>
          </p:cNvSpPr>
          <p:nvPr>
            <p:ph type="title"/>
          </p:nvPr>
        </p:nvSpPr>
        <p:spPr/>
        <p:txBody>
          <a:bodyPr/>
          <a:lstStyle/>
          <a:p>
            <a:r>
              <a:rPr lang="it-IT" dirty="0"/>
              <a:t>Cos’è una tipologia?</a:t>
            </a:r>
          </a:p>
        </p:txBody>
      </p:sp>
      <p:sp>
        <p:nvSpPr>
          <p:cNvPr id="3" name="Text Placeholder 2">
            <a:extLst>
              <a:ext uri="{FF2B5EF4-FFF2-40B4-BE49-F238E27FC236}">
                <a16:creationId xmlns:a16="http://schemas.microsoft.com/office/drawing/2014/main" id="{3E0F521C-00A4-C44A-91F6-D6C2DCD30FB7}"/>
              </a:ext>
            </a:extLst>
          </p:cNvPr>
          <p:cNvSpPr>
            <a:spLocks noGrp="1"/>
          </p:cNvSpPr>
          <p:nvPr>
            <p:ph type="body" idx="1"/>
          </p:nvPr>
        </p:nvSpPr>
        <p:spPr/>
        <p:txBody>
          <a:bodyPr/>
          <a:lstStyle/>
          <a:p>
            <a:r>
              <a:rPr lang="en-GB" sz="1800" dirty="0"/>
              <a:t>La </a:t>
            </a:r>
            <a:r>
              <a:rPr lang="en-GB" sz="1800" b="1" dirty="0" err="1"/>
              <a:t>tipologia</a:t>
            </a:r>
            <a:r>
              <a:rPr lang="en-GB" sz="1800" b="1" dirty="0"/>
              <a:t> </a:t>
            </a:r>
            <a:r>
              <a:rPr lang="en-GB" sz="1800" dirty="0" err="1"/>
              <a:t>viene</a:t>
            </a:r>
            <a:r>
              <a:rPr lang="en-GB" sz="1800" dirty="0"/>
              <a:t> </a:t>
            </a:r>
            <a:r>
              <a:rPr lang="en-GB" sz="1800" dirty="0" err="1"/>
              <a:t>prodotta</a:t>
            </a:r>
            <a:r>
              <a:rPr lang="en-GB" sz="1800" dirty="0"/>
              <a:t> </a:t>
            </a:r>
            <a:r>
              <a:rPr lang="en-GB" sz="1800" dirty="0" err="1"/>
              <a:t>articolando</a:t>
            </a:r>
            <a:r>
              <a:rPr lang="en-GB" sz="1800" dirty="0"/>
              <a:t> </a:t>
            </a:r>
            <a:r>
              <a:rPr lang="en-GB" sz="1800" dirty="0" err="1"/>
              <a:t>simultaneamente</a:t>
            </a:r>
            <a:r>
              <a:rPr lang="en-GB" sz="1800" dirty="0"/>
              <a:t> due o </a:t>
            </a:r>
            <a:r>
              <a:rPr lang="en-GB" sz="1800" dirty="0" err="1"/>
              <a:t>più</a:t>
            </a:r>
            <a:r>
              <a:rPr lang="en-GB" sz="1800" dirty="0"/>
              <a:t> </a:t>
            </a:r>
            <a:r>
              <a:rPr lang="en-GB" sz="1800" dirty="0" err="1"/>
              <a:t>aspetti</a:t>
            </a:r>
            <a:r>
              <a:rPr lang="en-GB" sz="1800" dirty="0"/>
              <a:t> </a:t>
            </a:r>
            <a:r>
              <a:rPr lang="en-GB" sz="1800" dirty="0" err="1"/>
              <a:t>dell’intensione</a:t>
            </a:r>
            <a:r>
              <a:rPr lang="en-GB" sz="1800" dirty="0"/>
              <a:t> di un </a:t>
            </a:r>
            <a:r>
              <a:rPr lang="en-GB" sz="1800" dirty="0" err="1"/>
              <a:t>concetto</a:t>
            </a:r>
            <a:r>
              <a:rPr lang="en-GB" sz="1800" dirty="0"/>
              <a:t>. In </a:t>
            </a:r>
            <a:r>
              <a:rPr lang="en-GB" sz="1800" dirty="0" err="1"/>
              <a:t>tal</a:t>
            </a:r>
            <a:r>
              <a:rPr lang="en-GB" sz="1800" dirty="0"/>
              <a:t> modo, </a:t>
            </a:r>
            <a:r>
              <a:rPr lang="en-GB" sz="1800" dirty="0" err="1"/>
              <a:t>anziché</a:t>
            </a:r>
            <a:r>
              <a:rPr lang="en-GB" sz="1800" dirty="0"/>
              <a:t> una </a:t>
            </a:r>
            <a:r>
              <a:rPr lang="en-GB" sz="1800" dirty="0" err="1"/>
              <a:t>serie</a:t>
            </a:r>
            <a:r>
              <a:rPr lang="en-GB" sz="1800" dirty="0"/>
              <a:t> </a:t>
            </a:r>
            <a:r>
              <a:rPr lang="en-GB" sz="1800" dirty="0" err="1"/>
              <a:t>unidimensionale</a:t>
            </a:r>
            <a:r>
              <a:rPr lang="en-GB" sz="1800" dirty="0"/>
              <a:t> di </a:t>
            </a:r>
            <a:r>
              <a:rPr lang="en-GB" sz="1800" dirty="0" err="1"/>
              <a:t>classi</a:t>
            </a:r>
            <a:r>
              <a:rPr lang="en-GB" sz="1800" dirty="0"/>
              <a:t>, </a:t>
            </a:r>
            <a:r>
              <a:rPr lang="en-GB" sz="1800" dirty="0" err="1"/>
              <a:t>si</a:t>
            </a:r>
            <a:r>
              <a:rPr lang="en-GB" sz="1800" dirty="0"/>
              <a:t> </a:t>
            </a:r>
            <a:r>
              <a:rPr lang="en-GB" sz="1800" dirty="0" err="1"/>
              <a:t>crea</a:t>
            </a:r>
            <a:r>
              <a:rPr lang="en-GB" sz="1800" dirty="0"/>
              <a:t> un </a:t>
            </a:r>
            <a:r>
              <a:rPr lang="en-GB" sz="1800" dirty="0" err="1"/>
              <a:t>insieme</a:t>
            </a:r>
            <a:r>
              <a:rPr lang="en-GB" sz="1800" dirty="0"/>
              <a:t> </a:t>
            </a:r>
            <a:r>
              <a:rPr lang="en-GB" sz="1800" i="1" dirty="0"/>
              <a:t>n</a:t>
            </a:r>
            <a:r>
              <a:rPr lang="en-GB" sz="1800" dirty="0"/>
              <a:t>-</a:t>
            </a:r>
            <a:r>
              <a:rPr lang="en-GB" sz="1800" dirty="0" err="1"/>
              <a:t>dimensionale</a:t>
            </a:r>
            <a:r>
              <a:rPr lang="en-GB" sz="1800" dirty="0"/>
              <a:t> di tipi. Un </a:t>
            </a:r>
            <a:r>
              <a:rPr lang="en-GB" sz="1800" b="1" dirty="0" err="1"/>
              <a:t>tipo</a:t>
            </a:r>
            <a:r>
              <a:rPr lang="en-GB" sz="1800" dirty="0"/>
              <a:t> </a:t>
            </a:r>
            <a:r>
              <a:rPr lang="en-GB" sz="1800" dirty="0" err="1"/>
              <a:t>è</a:t>
            </a:r>
            <a:r>
              <a:rPr lang="en-GB" sz="1800" dirty="0"/>
              <a:t> </a:t>
            </a:r>
            <a:r>
              <a:rPr lang="en-GB" sz="1800" dirty="0" err="1"/>
              <a:t>pertanto</a:t>
            </a:r>
            <a:r>
              <a:rPr lang="en-GB" sz="1800" dirty="0"/>
              <a:t> un </a:t>
            </a:r>
            <a:r>
              <a:rPr lang="en-GB" sz="1800" dirty="0" err="1"/>
              <a:t>concetto</a:t>
            </a:r>
            <a:r>
              <a:rPr lang="en-GB" sz="1800" dirty="0"/>
              <a:t> la cui </a:t>
            </a:r>
            <a:r>
              <a:rPr lang="en-GB" sz="1800" dirty="0" err="1"/>
              <a:t>estensione</a:t>
            </a:r>
            <a:r>
              <a:rPr lang="en-GB" sz="1800" dirty="0"/>
              <a:t> </a:t>
            </a:r>
            <a:r>
              <a:rPr lang="en-GB" sz="1800" dirty="0" err="1"/>
              <a:t>è</a:t>
            </a:r>
            <a:r>
              <a:rPr lang="en-GB" sz="1800" dirty="0"/>
              <a:t> </a:t>
            </a:r>
            <a:r>
              <a:rPr lang="en-GB" sz="1800" dirty="0" err="1"/>
              <a:t>l’intersezione</a:t>
            </a:r>
            <a:r>
              <a:rPr lang="en-GB" sz="1800" dirty="0"/>
              <a:t> </a:t>
            </a:r>
            <a:r>
              <a:rPr lang="en-GB" sz="1800" dirty="0" err="1"/>
              <a:t>delle</a:t>
            </a:r>
            <a:r>
              <a:rPr lang="en-GB" sz="1800" dirty="0"/>
              <a:t> </a:t>
            </a:r>
            <a:r>
              <a:rPr lang="en-GB" sz="1800" dirty="0" err="1"/>
              <a:t>estensioni</a:t>
            </a:r>
            <a:r>
              <a:rPr lang="en-GB" sz="1800" dirty="0"/>
              <a:t> </a:t>
            </a:r>
            <a:r>
              <a:rPr lang="en-GB" sz="1800" dirty="0" err="1"/>
              <a:t>delle</a:t>
            </a:r>
            <a:r>
              <a:rPr lang="en-GB" sz="1800" dirty="0"/>
              <a:t> </a:t>
            </a:r>
            <a:r>
              <a:rPr lang="en-GB" sz="1800" i="1" dirty="0"/>
              <a:t>n</a:t>
            </a:r>
            <a:r>
              <a:rPr lang="en-GB" sz="1800" dirty="0"/>
              <a:t> </a:t>
            </a:r>
            <a:r>
              <a:rPr lang="en-GB" sz="1800" dirty="0" err="1"/>
              <a:t>classi</a:t>
            </a:r>
            <a:r>
              <a:rPr lang="en-GB" sz="1800" dirty="0"/>
              <a:t> </a:t>
            </a:r>
            <a:r>
              <a:rPr lang="en-GB" sz="1800" dirty="0" err="1"/>
              <a:t>che</a:t>
            </a:r>
            <a:r>
              <a:rPr lang="en-GB" sz="1800" dirty="0"/>
              <a:t> </a:t>
            </a:r>
            <a:r>
              <a:rPr lang="en-GB" sz="1800" dirty="0" err="1"/>
              <a:t>vengono</a:t>
            </a:r>
            <a:r>
              <a:rPr lang="en-GB" sz="1800" dirty="0"/>
              <a:t> combinate per </a:t>
            </a:r>
            <a:r>
              <a:rPr lang="en-GB" sz="1800" dirty="0" err="1"/>
              <a:t>formarlo</a:t>
            </a:r>
            <a:r>
              <a:rPr lang="en-GB" sz="1800" dirty="0"/>
              <a:t>.</a:t>
            </a:r>
          </a:p>
          <a:p>
            <a:r>
              <a:rPr lang="en-GB" sz="1800" dirty="0"/>
              <a:t>I tipi </a:t>
            </a:r>
            <a:r>
              <a:rPr lang="en-GB" sz="1800" dirty="0" err="1"/>
              <a:t>devono</a:t>
            </a:r>
            <a:r>
              <a:rPr lang="en-GB" sz="1800" dirty="0"/>
              <a:t> </a:t>
            </a:r>
            <a:r>
              <a:rPr lang="en-GB" sz="1800" dirty="0" err="1"/>
              <a:t>essere</a:t>
            </a:r>
            <a:r>
              <a:rPr lang="en-GB" sz="1800" dirty="0"/>
              <a:t> </a:t>
            </a:r>
            <a:r>
              <a:rPr lang="en-GB" sz="1800"/>
              <a:t>mutualmente </a:t>
            </a:r>
            <a:r>
              <a:rPr lang="en-GB" sz="1800" dirty="0" err="1"/>
              <a:t>esclusivi</a:t>
            </a:r>
            <a:r>
              <a:rPr lang="en-GB" sz="1800" dirty="0"/>
              <a:t> e </a:t>
            </a:r>
            <a:r>
              <a:rPr lang="en-GB" sz="1800" dirty="0" err="1"/>
              <a:t>complessivamente</a:t>
            </a:r>
            <a:r>
              <a:rPr lang="en-GB" sz="1800" dirty="0"/>
              <a:t> </a:t>
            </a:r>
            <a:r>
              <a:rPr lang="en-GB" sz="1800" dirty="0" err="1"/>
              <a:t>esaustivi</a:t>
            </a:r>
            <a:r>
              <a:rPr lang="en-GB" sz="1800" dirty="0"/>
              <a:t>.</a:t>
            </a:r>
          </a:p>
          <a:p>
            <a:r>
              <a:rPr lang="en-GB" sz="1800" err="1"/>
              <a:t>Esclusività</a:t>
            </a:r>
            <a:r>
              <a:rPr lang="en-GB" sz="1800" dirty="0"/>
              <a:t>: </a:t>
            </a:r>
            <a:r>
              <a:rPr lang="en-GB" sz="1800" err="1"/>
              <a:t>ogni</a:t>
            </a:r>
            <a:r>
              <a:rPr lang="en-GB" sz="1800" dirty="0"/>
              <a:t> </a:t>
            </a:r>
            <a:r>
              <a:rPr lang="en-GB" sz="1800" err="1"/>
              <a:t>caso</a:t>
            </a:r>
            <a:r>
              <a:rPr lang="en-GB" sz="1800" dirty="0"/>
              <a:t> (</a:t>
            </a:r>
            <a:r>
              <a:rPr lang="en-GB" sz="1800" err="1"/>
              <a:t>empirico</a:t>
            </a:r>
            <a:r>
              <a:rPr lang="en-GB" sz="1800" dirty="0"/>
              <a:t> o </a:t>
            </a:r>
            <a:r>
              <a:rPr lang="en-GB" sz="1800" err="1"/>
              <a:t>teorico</a:t>
            </a:r>
            <a:r>
              <a:rPr lang="en-GB" sz="1800" dirty="0"/>
              <a:t>) </a:t>
            </a:r>
            <a:r>
              <a:rPr lang="en-GB" sz="1800" err="1"/>
              <a:t>è</a:t>
            </a:r>
            <a:r>
              <a:rPr lang="en-GB" sz="1800" dirty="0"/>
              <a:t> </a:t>
            </a:r>
            <a:r>
              <a:rPr lang="en-GB" sz="1800" err="1"/>
              <a:t>riconducibile</a:t>
            </a:r>
            <a:r>
              <a:rPr lang="en-GB" sz="1800" dirty="0"/>
              <a:t> a una sola </a:t>
            </a:r>
            <a:r>
              <a:rPr lang="en-GB" sz="1800" err="1"/>
              <a:t>cella</a:t>
            </a:r>
            <a:r>
              <a:rPr lang="en-GB" sz="1800" dirty="0"/>
              <a:t> </a:t>
            </a:r>
            <a:r>
              <a:rPr lang="en-GB" sz="1800" err="1"/>
              <a:t>della</a:t>
            </a:r>
            <a:r>
              <a:rPr lang="en-GB" sz="1800" dirty="0"/>
              <a:t> </a:t>
            </a:r>
            <a:r>
              <a:rPr lang="en-GB" sz="1800"/>
              <a:t>tipologia (cioè a un solo tipo)</a:t>
            </a:r>
            <a:r>
              <a:rPr lang="en-GB" sz="1800" dirty="0"/>
              <a:t>.</a:t>
            </a:r>
          </a:p>
          <a:p>
            <a:r>
              <a:rPr lang="en-GB" sz="1800" err="1"/>
              <a:t>Esaustività</a:t>
            </a:r>
            <a:r>
              <a:rPr lang="en-GB" sz="1800" dirty="0"/>
              <a:t>: tutti </a:t>
            </a:r>
            <a:r>
              <a:rPr lang="en-GB" sz="1800" err="1"/>
              <a:t>i</a:t>
            </a:r>
            <a:r>
              <a:rPr lang="en-GB" sz="1800" dirty="0"/>
              <a:t> </a:t>
            </a:r>
            <a:r>
              <a:rPr lang="en-GB" sz="1800" err="1"/>
              <a:t>casi</a:t>
            </a:r>
            <a:r>
              <a:rPr lang="en-GB" sz="1800" dirty="0"/>
              <a:t> (</a:t>
            </a:r>
            <a:r>
              <a:rPr lang="en-GB" sz="1800" err="1"/>
              <a:t>empirici</a:t>
            </a:r>
            <a:r>
              <a:rPr lang="en-GB" sz="1800" dirty="0"/>
              <a:t> o </a:t>
            </a:r>
            <a:r>
              <a:rPr lang="en-GB" sz="1800" err="1"/>
              <a:t>teorici</a:t>
            </a:r>
            <a:r>
              <a:rPr lang="en-GB" sz="1800" dirty="0"/>
              <a:t>) </a:t>
            </a:r>
            <a:r>
              <a:rPr lang="en-GB" sz="1800" err="1"/>
              <a:t>sono</a:t>
            </a:r>
            <a:r>
              <a:rPr lang="en-GB" sz="1800" dirty="0"/>
              <a:t> </a:t>
            </a:r>
            <a:r>
              <a:rPr lang="en-GB" sz="1800" err="1"/>
              <a:t>riconducibili</a:t>
            </a:r>
            <a:r>
              <a:rPr lang="en-GB" sz="1800" dirty="0"/>
              <a:t> a una </a:t>
            </a:r>
            <a:r>
              <a:rPr lang="en-GB" sz="1800" err="1"/>
              <a:t>cella</a:t>
            </a:r>
            <a:r>
              <a:rPr lang="en-GB" sz="1800" dirty="0"/>
              <a:t> </a:t>
            </a:r>
            <a:r>
              <a:rPr lang="en-GB" sz="1800" err="1"/>
              <a:t>della</a:t>
            </a:r>
            <a:r>
              <a:rPr lang="en-GB" sz="1800" dirty="0"/>
              <a:t> </a:t>
            </a:r>
            <a:r>
              <a:rPr lang="en-GB" sz="1800"/>
              <a:t>tipologia (cioè trovano una collocazione)</a:t>
            </a:r>
            <a:r>
              <a:rPr lang="en-GB" sz="1800" dirty="0"/>
              <a:t>. </a:t>
            </a:r>
            <a:endParaRPr lang="it-IT" sz="1800"/>
          </a:p>
        </p:txBody>
      </p:sp>
      <p:sp>
        <p:nvSpPr>
          <p:cNvPr id="4" name="Slide Number Placeholder 3">
            <a:extLst>
              <a:ext uri="{FF2B5EF4-FFF2-40B4-BE49-F238E27FC236}">
                <a16:creationId xmlns:a16="http://schemas.microsoft.com/office/drawing/2014/main" id="{B4179226-535F-2649-98F3-53E9F8302CF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529953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665224" y="1513525"/>
            <a:ext cx="7107175"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2F3848"/>
                </a:solidFill>
              </a:rPr>
              <a:t>3.</a:t>
            </a:r>
            <a:endParaRPr dirty="0">
              <a:solidFill>
                <a:srgbClr val="2F3848"/>
              </a:solidFill>
            </a:endParaRPr>
          </a:p>
          <a:p>
            <a:pPr marL="0" lvl="0" indent="0" algn="l" rtl="0">
              <a:spcBef>
                <a:spcPts val="0"/>
              </a:spcBef>
              <a:spcAft>
                <a:spcPts val="0"/>
              </a:spcAft>
              <a:buNone/>
            </a:pPr>
            <a:r>
              <a:rPr lang="it-IT" dirty="0"/>
              <a:t>Le tipologie delle politiche pubbliche</a:t>
            </a:r>
            <a:endParaRPr dirty="0"/>
          </a:p>
        </p:txBody>
      </p:sp>
      <p:sp>
        <p:nvSpPr>
          <p:cNvPr id="111" name="Google Shape;111;p18"/>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3075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CA35-B2A6-394B-8E18-D5AED32B1451}"/>
              </a:ext>
            </a:extLst>
          </p:cNvPr>
          <p:cNvSpPr>
            <a:spLocks noGrp="1"/>
          </p:cNvSpPr>
          <p:nvPr>
            <p:ph type="title"/>
          </p:nvPr>
        </p:nvSpPr>
        <p:spPr/>
        <p:txBody>
          <a:bodyPr/>
          <a:lstStyle/>
          <a:p>
            <a:r>
              <a:rPr lang="it-IT" dirty="0"/>
              <a:t>La «nuova» tipologia di </a:t>
            </a:r>
            <a:r>
              <a:rPr lang="it-IT" dirty="0" err="1"/>
              <a:t>Lowi</a:t>
            </a:r>
            <a:endParaRPr lang="it-IT" dirty="0"/>
          </a:p>
        </p:txBody>
      </p:sp>
      <p:sp>
        <p:nvSpPr>
          <p:cNvPr id="3" name="Text Placeholder 2">
            <a:extLst>
              <a:ext uri="{FF2B5EF4-FFF2-40B4-BE49-F238E27FC236}">
                <a16:creationId xmlns:a16="http://schemas.microsoft.com/office/drawing/2014/main" id="{6A079FCE-5DB2-8E4B-8D77-F22BB18B512B}"/>
              </a:ext>
            </a:extLst>
          </p:cNvPr>
          <p:cNvSpPr>
            <a:spLocks noGrp="1"/>
          </p:cNvSpPr>
          <p:nvPr>
            <p:ph type="body" idx="1"/>
          </p:nvPr>
        </p:nvSpPr>
        <p:spPr/>
        <p:txBody>
          <a:bodyPr/>
          <a:lstStyle/>
          <a:p>
            <a:r>
              <a:rPr lang="en-GB" dirty="0" err="1"/>
              <a:t>Lowi</a:t>
            </a:r>
            <a:r>
              <a:rPr lang="en-GB" dirty="0"/>
              <a:t> (1972) </a:t>
            </a:r>
            <a:r>
              <a:rPr lang="en-GB" dirty="0" err="1"/>
              <a:t>abbandona</a:t>
            </a:r>
            <a:r>
              <a:rPr lang="en-GB" dirty="0"/>
              <a:t> </a:t>
            </a:r>
            <a:r>
              <a:rPr lang="en-GB" dirty="0" err="1"/>
              <a:t>l’impianto</a:t>
            </a:r>
            <a:r>
              <a:rPr lang="en-GB" dirty="0"/>
              <a:t> </a:t>
            </a:r>
            <a:r>
              <a:rPr lang="en-GB" dirty="0" err="1"/>
              <a:t>storico-induttivo</a:t>
            </a:r>
            <a:r>
              <a:rPr lang="en-GB" dirty="0"/>
              <a:t> in </a:t>
            </a:r>
            <a:r>
              <a:rPr lang="en-GB" dirty="0" err="1"/>
              <a:t>precedenza</a:t>
            </a:r>
            <a:r>
              <a:rPr lang="en-GB" dirty="0"/>
              <a:t> </a:t>
            </a:r>
            <a:r>
              <a:rPr lang="en-GB" dirty="0" err="1"/>
              <a:t>impiegato</a:t>
            </a:r>
            <a:r>
              <a:rPr lang="en-GB" dirty="0"/>
              <a:t> e </a:t>
            </a:r>
            <a:r>
              <a:rPr lang="en-GB" dirty="0" err="1"/>
              <a:t>avanza</a:t>
            </a:r>
            <a:r>
              <a:rPr lang="en-GB" dirty="0"/>
              <a:t> una </a:t>
            </a:r>
            <a:r>
              <a:rPr lang="en-GB" dirty="0" err="1"/>
              <a:t>tipologia</a:t>
            </a:r>
            <a:r>
              <a:rPr lang="en-GB" dirty="0"/>
              <a:t> </a:t>
            </a:r>
            <a:r>
              <a:rPr lang="en-GB" dirty="0" err="1"/>
              <a:t>costruita</a:t>
            </a:r>
            <a:r>
              <a:rPr lang="en-GB" dirty="0"/>
              <a:t> </a:t>
            </a:r>
            <a:r>
              <a:rPr lang="en-GB" dirty="0" err="1"/>
              <a:t>deduttivamente</a:t>
            </a:r>
            <a:r>
              <a:rPr lang="en-GB" dirty="0"/>
              <a:t>, </a:t>
            </a:r>
            <a:r>
              <a:rPr lang="en-GB" dirty="0" err="1"/>
              <a:t>sulla</a:t>
            </a:r>
            <a:r>
              <a:rPr lang="en-GB" dirty="0"/>
              <a:t> base di due </a:t>
            </a:r>
            <a:r>
              <a:rPr lang="en-GB" dirty="0" err="1"/>
              <a:t>criteri</a:t>
            </a:r>
            <a:r>
              <a:rPr lang="en-GB" dirty="0"/>
              <a:t> </a:t>
            </a:r>
            <a:r>
              <a:rPr lang="en-GB" dirty="0" err="1"/>
              <a:t>analitici</a:t>
            </a:r>
            <a:r>
              <a:rPr lang="en-GB" dirty="0"/>
              <a:t>: </a:t>
            </a:r>
            <a:r>
              <a:rPr lang="en-GB" dirty="0" err="1"/>
              <a:t>l’</a:t>
            </a:r>
            <a:r>
              <a:rPr lang="en-GB" i="1" dirty="0" err="1"/>
              <a:t>applicabilità</a:t>
            </a:r>
            <a:r>
              <a:rPr lang="en-GB" i="1" dirty="0"/>
              <a:t> </a:t>
            </a:r>
            <a:r>
              <a:rPr lang="en-GB" i="1" dirty="0" err="1"/>
              <a:t>della</a:t>
            </a:r>
            <a:r>
              <a:rPr lang="en-GB" i="1" dirty="0"/>
              <a:t> </a:t>
            </a:r>
            <a:r>
              <a:rPr lang="en-GB" i="1" dirty="0" err="1"/>
              <a:t>coercizione</a:t>
            </a:r>
            <a:r>
              <a:rPr lang="en-GB" i="1" dirty="0"/>
              <a:t> </a:t>
            </a:r>
            <a:r>
              <a:rPr lang="en-GB" dirty="0"/>
              <a:t>(</a:t>
            </a:r>
            <a:r>
              <a:rPr lang="en-GB" dirty="0" err="1"/>
              <a:t>all’azione</a:t>
            </a:r>
            <a:r>
              <a:rPr lang="en-GB" dirty="0"/>
              <a:t> </a:t>
            </a:r>
            <a:r>
              <a:rPr lang="en-GB" dirty="0" err="1"/>
              <a:t>individuale</a:t>
            </a:r>
            <a:r>
              <a:rPr lang="en-GB" dirty="0"/>
              <a:t> o </a:t>
            </a:r>
            <a:r>
              <a:rPr lang="en-GB" dirty="0" err="1"/>
              <a:t>all’ambiente</a:t>
            </a:r>
            <a:r>
              <a:rPr lang="en-GB" dirty="0"/>
              <a:t> </a:t>
            </a:r>
            <a:r>
              <a:rPr lang="en-GB" dirty="0" err="1"/>
              <a:t>dell’azione</a:t>
            </a:r>
            <a:r>
              <a:rPr lang="en-GB" dirty="0"/>
              <a:t>) e la </a:t>
            </a:r>
            <a:r>
              <a:rPr lang="en-GB" i="1" dirty="0" err="1"/>
              <a:t>probabilità</a:t>
            </a:r>
            <a:r>
              <a:rPr lang="en-GB" i="1" dirty="0"/>
              <a:t> </a:t>
            </a:r>
            <a:r>
              <a:rPr lang="en-GB" i="1" dirty="0" err="1"/>
              <a:t>della</a:t>
            </a:r>
            <a:r>
              <a:rPr lang="en-GB" i="1" dirty="0"/>
              <a:t> </a:t>
            </a:r>
            <a:r>
              <a:rPr lang="en-GB" i="1" dirty="0" err="1"/>
              <a:t>coercizione</a:t>
            </a:r>
            <a:r>
              <a:rPr lang="en-GB" i="1" dirty="0"/>
              <a:t> </a:t>
            </a:r>
            <a:r>
              <a:rPr lang="en-GB" dirty="0"/>
              <a:t>(</a:t>
            </a:r>
            <a:r>
              <a:rPr lang="en-GB" dirty="0" err="1"/>
              <a:t>immediata</a:t>
            </a:r>
            <a:r>
              <a:rPr lang="en-GB" dirty="0"/>
              <a:t> o </a:t>
            </a:r>
            <a:r>
              <a:rPr lang="en-GB" dirty="0" err="1"/>
              <a:t>remota</a:t>
            </a:r>
            <a:r>
              <a:rPr lang="en-GB" dirty="0"/>
              <a:t>). </a:t>
            </a:r>
          </a:p>
          <a:p>
            <a:r>
              <a:rPr lang="it-IT" dirty="0"/>
              <a:t>Induttivo: dal particolare all’universale</a:t>
            </a:r>
          </a:p>
          <a:p>
            <a:r>
              <a:rPr lang="it-IT" dirty="0"/>
              <a:t>Deduttivo: dall’universale al particolare</a:t>
            </a:r>
          </a:p>
          <a:p>
            <a:endParaRPr lang="it-IT" dirty="0"/>
          </a:p>
        </p:txBody>
      </p:sp>
      <p:sp>
        <p:nvSpPr>
          <p:cNvPr id="4" name="Slide Number Placeholder 3">
            <a:extLst>
              <a:ext uri="{FF2B5EF4-FFF2-40B4-BE49-F238E27FC236}">
                <a16:creationId xmlns:a16="http://schemas.microsoft.com/office/drawing/2014/main" id="{DB801FF0-95E4-FD44-A72B-6C40077DED0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3800752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Selection bias </a:t>
            </a:r>
            <a:r>
              <a:rPr lang="en" dirty="0" err="1"/>
              <a:t>nel</a:t>
            </a:r>
            <a:r>
              <a:rPr lang="en" dirty="0"/>
              <a:t> </a:t>
            </a:r>
            <a:r>
              <a:rPr lang="en" dirty="0" err="1"/>
              <a:t>pluralismo</a:t>
            </a:r>
            <a:r>
              <a:rPr lang="en" dirty="0"/>
              <a:t> ed </a:t>
            </a:r>
            <a:r>
              <a:rPr lang="en" dirty="0" err="1"/>
              <a:t>elitismo</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r>
              <a:rPr lang="it-IT" dirty="0"/>
              <a:t>Il pluralismo e l’elitismo presentano il difetto, secondo </a:t>
            </a:r>
            <a:r>
              <a:rPr lang="it-IT" dirty="0" err="1"/>
              <a:t>Lowi</a:t>
            </a:r>
            <a:r>
              <a:rPr lang="it-IT" dirty="0"/>
              <a:t>, di selezionare casi di studio alla luce delle ipotesi che vogliono corroborare. Ciò significa, detto in modo diretto, che per mostrare la validità dei suoi assunti il pluralismo studia casi nei quali l’azione plurale dei gruppi o delle fazioni è evidente, mentre all’opposto l’elitismo privilegia casi nei quali risultano dominare pochi gruppi o forse anche uno solo. </a:t>
            </a:r>
          </a:p>
          <a:p>
            <a:endParaRPr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ABADB-2352-9145-8A8D-543801366EC8}"/>
              </a:ext>
            </a:extLst>
          </p:cNvPr>
          <p:cNvSpPr>
            <a:spLocks noGrp="1"/>
          </p:cNvSpPr>
          <p:nvPr>
            <p:ph type="title"/>
          </p:nvPr>
        </p:nvSpPr>
        <p:spPr/>
        <p:txBody>
          <a:bodyPr/>
          <a:lstStyle/>
          <a:p>
            <a:r>
              <a:rPr lang="it-IT" dirty="0"/>
              <a:t>La «nuova» tipologia di </a:t>
            </a:r>
            <a:r>
              <a:rPr lang="it-IT" dirty="0" err="1"/>
              <a:t>Lowi</a:t>
            </a:r>
            <a:endParaRPr lang="it-IT" dirty="0"/>
          </a:p>
        </p:txBody>
      </p:sp>
      <p:pic>
        <p:nvPicPr>
          <p:cNvPr id="5" name="Picture 4">
            <a:extLst>
              <a:ext uri="{FF2B5EF4-FFF2-40B4-BE49-F238E27FC236}">
                <a16:creationId xmlns:a16="http://schemas.microsoft.com/office/drawing/2014/main" id="{56B7EA5C-D356-E447-95D5-EAE46C89E596}"/>
              </a:ext>
            </a:extLst>
          </p:cNvPr>
          <p:cNvPicPr>
            <a:picLocks noChangeAspect="1"/>
          </p:cNvPicPr>
          <p:nvPr/>
        </p:nvPicPr>
        <p:blipFill>
          <a:blip r:embed="rId2"/>
          <a:stretch>
            <a:fillRect/>
          </a:stretch>
        </p:blipFill>
        <p:spPr>
          <a:xfrm>
            <a:off x="1689100" y="1361200"/>
            <a:ext cx="5765800" cy="3403600"/>
          </a:xfrm>
          <a:prstGeom prst="rect">
            <a:avLst/>
          </a:prstGeom>
        </p:spPr>
      </p:pic>
      <p:sp>
        <p:nvSpPr>
          <p:cNvPr id="3" name="Text Placeholder 2">
            <a:extLst>
              <a:ext uri="{FF2B5EF4-FFF2-40B4-BE49-F238E27FC236}">
                <a16:creationId xmlns:a16="http://schemas.microsoft.com/office/drawing/2014/main" id="{44542B00-00D7-694D-8212-CB8DFB00D835}"/>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E4815F9A-9AE5-8A41-9DA7-BCBAAC69EB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3476538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6ED6-16F9-6D49-A557-5E8B6BAEE2CF}"/>
              </a:ext>
            </a:extLst>
          </p:cNvPr>
          <p:cNvSpPr>
            <a:spLocks noGrp="1"/>
          </p:cNvSpPr>
          <p:nvPr>
            <p:ph type="title"/>
          </p:nvPr>
        </p:nvSpPr>
        <p:spPr/>
        <p:txBody>
          <a:bodyPr/>
          <a:lstStyle/>
          <a:p>
            <a:r>
              <a:rPr lang="it-IT" dirty="0"/>
              <a:t>La «nuova» tipologia di </a:t>
            </a:r>
            <a:r>
              <a:rPr lang="it-IT" dirty="0" err="1"/>
              <a:t>Lowi</a:t>
            </a:r>
            <a:endParaRPr lang="it-IT" dirty="0"/>
          </a:p>
        </p:txBody>
      </p:sp>
      <p:sp>
        <p:nvSpPr>
          <p:cNvPr id="3" name="Text Placeholder 2">
            <a:extLst>
              <a:ext uri="{FF2B5EF4-FFF2-40B4-BE49-F238E27FC236}">
                <a16:creationId xmlns:a16="http://schemas.microsoft.com/office/drawing/2014/main" id="{423F2FA7-7D42-B149-B9DA-E11B6D6E0FBD}"/>
              </a:ext>
            </a:extLst>
          </p:cNvPr>
          <p:cNvSpPr>
            <a:spLocks noGrp="1"/>
          </p:cNvSpPr>
          <p:nvPr>
            <p:ph type="body" idx="1"/>
          </p:nvPr>
        </p:nvSpPr>
        <p:spPr/>
        <p:txBody>
          <a:bodyPr/>
          <a:lstStyle/>
          <a:p>
            <a:r>
              <a:rPr lang="en-GB" sz="1700" dirty="0"/>
              <a:t>I quattro </a:t>
            </a:r>
            <a:r>
              <a:rPr lang="en-GB" sz="1700" b="1" dirty="0"/>
              <a:t>tipi</a:t>
            </a:r>
            <a:r>
              <a:rPr lang="en-GB" sz="1700" dirty="0"/>
              <a:t> </a:t>
            </a:r>
            <a:r>
              <a:rPr lang="en-GB" sz="1700" dirty="0" err="1"/>
              <a:t>sono</a:t>
            </a:r>
            <a:r>
              <a:rPr lang="en-GB" sz="1700" dirty="0"/>
              <a:t> “in </a:t>
            </a:r>
            <a:r>
              <a:rPr lang="en-GB" sz="1700" dirty="0" err="1"/>
              <a:t>realtà</a:t>
            </a:r>
            <a:r>
              <a:rPr lang="en-GB" sz="1700" dirty="0"/>
              <a:t> </a:t>
            </a:r>
            <a:r>
              <a:rPr lang="en-GB" sz="1700" dirty="0" err="1"/>
              <a:t>indicatori</a:t>
            </a:r>
            <a:r>
              <a:rPr lang="en-GB" sz="1700" dirty="0"/>
              <a:t> di </a:t>
            </a:r>
            <a:r>
              <a:rPr lang="en-GB" sz="1700" dirty="0" err="1"/>
              <a:t>altrettante</a:t>
            </a:r>
            <a:r>
              <a:rPr lang="en-GB" sz="1700" dirty="0"/>
              <a:t> </a:t>
            </a:r>
            <a:r>
              <a:rPr lang="en-GB" sz="1700" dirty="0" err="1"/>
              <a:t>funzioni</a:t>
            </a:r>
            <a:r>
              <a:rPr lang="en-GB" sz="1700" dirty="0"/>
              <a:t> </a:t>
            </a:r>
            <a:r>
              <a:rPr lang="en-GB" sz="1700" dirty="0" err="1"/>
              <a:t>dello</a:t>
            </a:r>
            <a:r>
              <a:rPr lang="en-GB" sz="1700" dirty="0"/>
              <a:t> </a:t>
            </a:r>
            <a:r>
              <a:rPr lang="en-GB" sz="1700" dirty="0" err="1"/>
              <a:t>stato</a:t>
            </a:r>
            <a:r>
              <a:rPr lang="en-GB" sz="1700" dirty="0"/>
              <a:t>. Le </a:t>
            </a:r>
            <a:r>
              <a:rPr lang="en-GB" sz="1700" dirty="0" err="1"/>
              <a:t>funzioni</a:t>
            </a:r>
            <a:r>
              <a:rPr lang="en-GB" sz="1700" dirty="0"/>
              <a:t> </a:t>
            </a:r>
            <a:r>
              <a:rPr lang="en-GB" sz="1700" dirty="0" err="1"/>
              <a:t>dello</a:t>
            </a:r>
            <a:r>
              <a:rPr lang="en-GB" sz="1700" dirty="0"/>
              <a:t> </a:t>
            </a:r>
            <a:r>
              <a:rPr lang="en-GB" sz="1700" dirty="0" err="1"/>
              <a:t>stato</a:t>
            </a:r>
            <a:r>
              <a:rPr lang="en-GB" sz="1700" dirty="0"/>
              <a:t> </a:t>
            </a:r>
            <a:r>
              <a:rPr lang="en-GB" sz="1700" dirty="0" err="1"/>
              <a:t>devono</a:t>
            </a:r>
            <a:r>
              <a:rPr lang="en-GB" sz="1700" dirty="0"/>
              <a:t> </a:t>
            </a:r>
            <a:r>
              <a:rPr lang="en-GB" sz="1700" dirty="0" err="1"/>
              <a:t>certamente</a:t>
            </a:r>
            <a:r>
              <a:rPr lang="en-GB" sz="1700" dirty="0"/>
              <a:t> </a:t>
            </a:r>
            <a:r>
              <a:rPr lang="en-GB" sz="1700" dirty="0" err="1"/>
              <a:t>generare</a:t>
            </a:r>
            <a:r>
              <a:rPr lang="en-GB" sz="1700" dirty="0"/>
              <a:t> </a:t>
            </a:r>
            <a:r>
              <a:rPr lang="en-GB" sz="1700" dirty="0" err="1"/>
              <a:t>politica</a:t>
            </a:r>
            <a:r>
              <a:rPr lang="en-GB" sz="1700" dirty="0"/>
              <a:t>, e le </a:t>
            </a:r>
            <a:r>
              <a:rPr lang="en-GB" sz="1700" dirty="0" err="1"/>
              <a:t>variazioni</a:t>
            </a:r>
            <a:r>
              <a:rPr lang="en-GB" sz="1700" dirty="0"/>
              <a:t> </a:t>
            </a:r>
            <a:r>
              <a:rPr lang="en-GB" sz="1700" dirty="0" err="1"/>
              <a:t>delle</a:t>
            </a:r>
            <a:r>
              <a:rPr lang="en-GB" sz="1700" dirty="0"/>
              <a:t> </a:t>
            </a:r>
            <a:r>
              <a:rPr lang="en-GB" sz="1700" dirty="0" err="1"/>
              <a:t>funzioni</a:t>
            </a:r>
            <a:r>
              <a:rPr lang="en-GB" sz="1700" dirty="0"/>
              <a:t> </a:t>
            </a:r>
            <a:r>
              <a:rPr lang="en-GB" sz="1700" dirty="0" err="1"/>
              <a:t>dello</a:t>
            </a:r>
            <a:r>
              <a:rPr lang="en-GB" sz="1700" dirty="0"/>
              <a:t> </a:t>
            </a:r>
            <a:r>
              <a:rPr lang="en-GB" sz="1700" dirty="0" err="1"/>
              <a:t>stato</a:t>
            </a:r>
            <a:r>
              <a:rPr lang="en-GB" sz="1700" dirty="0"/>
              <a:t> non </a:t>
            </a:r>
            <a:r>
              <a:rPr lang="en-GB" sz="1700" dirty="0" err="1"/>
              <a:t>possono</a:t>
            </a:r>
            <a:r>
              <a:rPr lang="en-GB" sz="1700" dirty="0"/>
              <a:t> </a:t>
            </a:r>
            <a:r>
              <a:rPr lang="en-GB" sz="1700" dirty="0" err="1"/>
              <a:t>certo</a:t>
            </a:r>
            <a:r>
              <a:rPr lang="en-GB" sz="1700" dirty="0"/>
              <a:t> </a:t>
            </a:r>
            <a:r>
              <a:rPr lang="en-GB" sz="1700" dirty="0" err="1"/>
              <a:t>essere</a:t>
            </a:r>
            <a:r>
              <a:rPr lang="en-GB" sz="1700" dirty="0"/>
              <a:t> </a:t>
            </a:r>
            <a:r>
              <a:rPr lang="en-GB" sz="1700" dirty="0" err="1"/>
              <a:t>estranee</a:t>
            </a:r>
            <a:r>
              <a:rPr lang="en-GB" sz="1700" dirty="0"/>
              <a:t> alle </a:t>
            </a:r>
            <a:r>
              <a:rPr lang="en-GB" sz="1700" dirty="0" err="1"/>
              <a:t>variazioni</a:t>
            </a:r>
            <a:r>
              <a:rPr lang="en-GB" sz="1700" dirty="0"/>
              <a:t> </a:t>
            </a:r>
            <a:r>
              <a:rPr lang="en-GB" sz="1700" dirty="0" err="1"/>
              <a:t>della</a:t>
            </a:r>
            <a:r>
              <a:rPr lang="en-GB" sz="1700" dirty="0"/>
              <a:t> </a:t>
            </a:r>
            <a:r>
              <a:rPr lang="en-GB" sz="1700" dirty="0" err="1"/>
              <a:t>politica</a:t>
            </a:r>
            <a:r>
              <a:rPr lang="en-GB" sz="1700" dirty="0"/>
              <a:t>” (</a:t>
            </a:r>
            <a:r>
              <a:rPr lang="en-GB" sz="1700" dirty="0" err="1"/>
              <a:t>Lowi</a:t>
            </a:r>
            <a:r>
              <a:rPr lang="en-GB" sz="1700" dirty="0"/>
              <a:t> 1999, 91).</a:t>
            </a:r>
          </a:p>
          <a:p>
            <a:r>
              <a:rPr lang="en-GB" sz="1700" dirty="0" err="1"/>
              <a:t>Lowi</a:t>
            </a:r>
            <a:r>
              <a:rPr lang="en-GB" sz="1700" dirty="0"/>
              <a:t> </a:t>
            </a:r>
            <a:r>
              <a:rPr lang="en-GB" sz="1700" dirty="0" err="1"/>
              <a:t>ribadisce</a:t>
            </a:r>
            <a:r>
              <a:rPr lang="en-GB" sz="1700" dirty="0"/>
              <a:t> </a:t>
            </a:r>
            <a:r>
              <a:rPr lang="en-GB" sz="1700" dirty="0" err="1"/>
              <a:t>che</a:t>
            </a:r>
            <a:r>
              <a:rPr lang="en-GB" sz="1700" dirty="0"/>
              <a:t> lo </a:t>
            </a:r>
            <a:r>
              <a:rPr lang="en-GB" sz="1700" dirty="0" err="1"/>
              <a:t>Stato</a:t>
            </a:r>
            <a:r>
              <a:rPr lang="en-GB" sz="1700" dirty="0"/>
              <a:t> </a:t>
            </a:r>
            <a:r>
              <a:rPr lang="en-GB" sz="1700" dirty="0" err="1"/>
              <a:t>occupa</a:t>
            </a:r>
            <a:r>
              <a:rPr lang="en-GB" sz="1700" dirty="0"/>
              <a:t> un </a:t>
            </a:r>
            <a:r>
              <a:rPr lang="en-GB" sz="1700" dirty="0" err="1"/>
              <a:t>ruolo</a:t>
            </a:r>
            <a:r>
              <a:rPr lang="en-GB" sz="1700" dirty="0"/>
              <a:t> centrale </a:t>
            </a:r>
            <a:r>
              <a:rPr lang="en-GB" sz="1700" dirty="0" err="1"/>
              <a:t>nella</a:t>
            </a:r>
            <a:r>
              <a:rPr lang="en-GB" sz="1700" dirty="0"/>
              <a:t> </a:t>
            </a:r>
            <a:r>
              <a:rPr lang="en-GB" sz="1700" dirty="0" err="1"/>
              <a:t>genesi</a:t>
            </a:r>
            <a:r>
              <a:rPr lang="en-GB" sz="1700" dirty="0"/>
              <a:t> </a:t>
            </a:r>
            <a:r>
              <a:rPr lang="en-GB" sz="1700" dirty="0" err="1"/>
              <a:t>delle</a:t>
            </a:r>
            <a:r>
              <a:rPr lang="en-GB" sz="1700" dirty="0"/>
              <a:t> </a:t>
            </a:r>
            <a:r>
              <a:rPr lang="en-GB" sz="1700" dirty="0" err="1"/>
              <a:t>politiche</a:t>
            </a:r>
            <a:r>
              <a:rPr lang="en-GB" sz="1700" dirty="0"/>
              <a:t>, </a:t>
            </a:r>
            <a:r>
              <a:rPr lang="en-GB" sz="1700" dirty="0" err="1"/>
              <a:t>che</a:t>
            </a:r>
            <a:r>
              <a:rPr lang="en-GB" sz="1700" dirty="0"/>
              <a:t> </a:t>
            </a:r>
            <a:r>
              <a:rPr lang="en-GB" sz="1700" dirty="0" err="1"/>
              <a:t>queste</a:t>
            </a:r>
            <a:r>
              <a:rPr lang="en-GB" sz="1700" dirty="0"/>
              <a:t> </a:t>
            </a:r>
            <a:r>
              <a:rPr lang="en-GB" sz="1700" dirty="0" err="1"/>
              <a:t>stesse</a:t>
            </a:r>
            <a:r>
              <a:rPr lang="en-GB" sz="1700" dirty="0"/>
              <a:t> non </a:t>
            </a:r>
            <a:r>
              <a:rPr lang="en-GB" sz="1700" dirty="0" err="1"/>
              <a:t>sarebbero</a:t>
            </a:r>
            <a:r>
              <a:rPr lang="en-GB" sz="1700" dirty="0"/>
              <a:t> </a:t>
            </a:r>
            <a:r>
              <a:rPr lang="en-GB" sz="1700" dirty="0" err="1"/>
              <a:t>forse</a:t>
            </a:r>
            <a:r>
              <a:rPr lang="en-GB" sz="1700" dirty="0"/>
              <a:t> </a:t>
            </a:r>
            <a:r>
              <a:rPr lang="en-GB" sz="1700" dirty="0" err="1"/>
              <a:t>neppure</a:t>
            </a:r>
            <a:r>
              <a:rPr lang="en-GB" sz="1700" dirty="0"/>
              <a:t> </a:t>
            </a:r>
            <a:r>
              <a:rPr lang="en-GB" sz="1700" dirty="0" err="1"/>
              <a:t>concepibili</a:t>
            </a:r>
            <a:r>
              <a:rPr lang="en-GB" sz="1700" dirty="0"/>
              <a:t> in </a:t>
            </a:r>
            <a:r>
              <a:rPr lang="en-GB" sz="1700" dirty="0" err="1"/>
              <a:t>assenza</a:t>
            </a:r>
            <a:r>
              <a:rPr lang="en-GB" sz="1700" dirty="0"/>
              <a:t> del </a:t>
            </a:r>
            <a:r>
              <a:rPr lang="en-GB" sz="1700" dirty="0" err="1"/>
              <a:t>potere</a:t>
            </a:r>
            <a:r>
              <a:rPr lang="en-GB" sz="1700" dirty="0"/>
              <a:t> </a:t>
            </a:r>
            <a:r>
              <a:rPr lang="en-GB" sz="1700" dirty="0" err="1"/>
              <a:t>statale</a:t>
            </a:r>
            <a:r>
              <a:rPr lang="en-GB" sz="1700" dirty="0"/>
              <a:t> e </a:t>
            </a:r>
            <a:r>
              <a:rPr lang="en-GB" sz="1700" dirty="0" err="1"/>
              <a:t>che</a:t>
            </a:r>
            <a:r>
              <a:rPr lang="en-GB" sz="1700" dirty="0"/>
              <a:t>, </a:t>
            </a:r>
            <a:r>
              <a:rPr lang="en-GB" sz="1700" dirty="0" err="1"/>
              <a:t>infine</a:t>
            </a:r>
            <a:r>
              <a:rPr lang="en-GB" sz="1700" dirty="0"/>
              <a:t>, </a:t>
            </a:r>
            <a:r>
              <a:rPr lang="en-GB" sz="1700" dirty="0" err="1"/>
              <a:t>questa</a:t>
            </a:r>
            <a:r>
              <a:rPr lang="en-GB" sz="1700" dirty="0"/>
              <a:t> </a:t>
            </a:r>
            <a:r>
              <a:rPr lang="en-GB" sz="1700" dirty="0" err="1"/>
              <a:t>esclusività</a:t>
            </a:r>
            <a:r>
              <a:rPr lang="en-GB" sz="1700" dirty="0"/>
              <a:t> </a:t>
            </a:r>
            <a:r>
              <a:rPr lang="en-GB" sz="1700" dirty="0" err="1"/>
              <a:t>della</a:t>
            </a:r>
            <a:r>
              <a:rPr lang="en-GB" sz="1700" dirty="0"/>
              <a:t> </a:t>
            </a:r>
            <a:r>
              <a:rPr lang="en-GB" sz="1700" dirty="0" err="1"/>
              <a:t>funzione</a:t>
            </a:r>
            <a:r>
              <a:rPr lang="en-GB" sz="1700" dirty="0"/>
              <a:t> </a:t>
            </a:r>
            <a:r>
              <a:rPr lang="en-GB" sz="1700" dirty="0" err="1"/>
              <a:t>dello</a:t>
            </a:r>
            <a:r>
              <a:rPr lang="en-GB" sz="1700" dirty="0"/>
              <a:t> </a:t>
            </a:r>
            <a:r>
              <a:rPr lang="en-GB" sz="1700" dirty="0" err="1"/>
              <a:t>stato</a:t>
            </a:r>
            <a:r>
              <a:rPr lang="en-GB" sz="1700" dirty="0"/>
              <a:t> come </a:t>
            </a:r>
            <a:r>
              <a:rPr lang="en-GB" sz="1700" dirty="0" err="1"/>
              <a:t>erogatore</a:t>
            </a:r>
            <a:r>
              <a:rPr lang="en-GB" sz="1700" dirty="0"/>
              <a:t> di </a:t>
            </a:r>
            <a:r>
              <a:rPr lang="en-GB" sz="1700" dirty="0" err="1"/>
              <a:t>politiche</a:t>
            </a:r>
            <a:r>
              <a:rPr lang="en-GB" sz="1700" dirty="0"/>
              <a:t> </a:t>
            </a:r>
            <a:r>
              <a:rPr lang="en-GB" sz="1700" dirty="0" err="1"/>
              <a:t>dipende</a:t>
            </a:r>
            <a:r>
              <a:rPr lang="en-GB" sz="1700" dirty="0"/>
              <a:t> dal </a:t>
            </a:r>
            <a:r>
              <a:rPr lang="en-GB" sz="1700" dirty="0" err="1"/>
              <a:t>controllo</a:t>
            </a:r>
            <a:r>
              <a:rPr lang="en-GB" sz="1700" dirty="0"/>
              <a:t> </a:t>
            </a:r>
            <a:r>
              <a:rPr lang="en-GB" sz="1700" dirty="0" err="1"/>
              <a:t>delle</a:t>
            </a:r>
            <a:r>
              <a:rPr lang="en-GB" sz="1700" dirty="0"/>
              <a:t> </a:t>
            </a:r>
            <a:r>
              <a:rPr lang="en-GB" sz="1700" dirty="0" err="1"/>
              <a:t>risorse</a:t>
            </a:r>
            <a:r>
              <a:rPr lang="en-GB" sz="1700" dirty="0"/>
              <a:t> di </a:t>
            </a:r>
            <a:r>
              <a:rPr lang="en-GB" sz="1700" dirty="0" err="1"/>
              <a:t>coercizione</a:t>
            </a:r>
            <a:r>
              <a:rPr lang="en-GB" sz="1700" dirty="0"/>
              <a:t>.</a:t>
            </a:r>
          </a:p>
          <a:p>
            <a:r>
              <a:rPr lang="en-GB" sz="1700" dirty="0" err="1"/>
              <a:t>Queste</a:t>
            </a:r>
            <a:r>
              <a:rPr lang="en-GB" sz="1700" dirty="0"/>
              <a:t> </a:t>
            </a:r>
            <a:r>
              <a:rPr lang="en-GB" sz="1700" dirty="0" err="1"/>
              <a:t>posizioni</a:t>
            </a:r>
            <a:r>
              <a:rPr lang="en-GB" sz="1700" dirty="0"/>
              <a:t> di </a:t>
            </a:r>
            <a:r>
              <a:rPr lang="en-GB" sz="1700" dirty="0" err="1"/>
              <a:t>Lowi</a:t>
            </a:r>
            <a:r>
              <a:rPr lang="en-GB" sz="1700" dirty="0"/>
              <a:t> </a:t>
            </a:r>
            <a:r>
              <a:rPr lang="en-GB" sz="1700" dirty="0" err="1"/>
              <a:t>servano</a:t>
            </a:r>
            <a:r>
              <a:rPr lang="en-GB" sz="1700" dirty="0"/>
              <a:t> a </a:t>
            </a:r>
            <a:r>
              <a:rPr lang="en-GB" sz="1700" dirty="0" err="1"/>
              <a:t>circoscrivere</a:t>
            </a:r>
            <a:r>
              <a:rPr lang="en-GB" sz="1700" dirty="0"/>
              <a:t>, e di </a:t>
            </a:r>
            <a:r>
              <a:rPr lang="en-GB" sz="1700" dirty="0" err="1"/>
              <a:t>molto</a:t>
            </a:r>
            <a:r>
              <a:rPr lang="en-GB" sz="1700" dirty="0"/>
              <a:t>, la </a:t>
            </a:r>
            <a:r>
              <a:rPr lang="en-GB" sz="1700" dirty="0" err="1"/>
              <a:t>perentorietà</a:t>
            </a:r>
            <a:r>
              <a:rPr lang="en-GB" sz="1700" dirty="0"/>
              <a:t> </a:t>
            </a:r>
            <a:r>
              <a:rPr lang="en-GB" sz="1700" dirty="0" err="1"/>
              <a:t>dell’assunto</a:t>
            </a:r>
            <a:r>
              <a:rPr lang="en-GB" sz="1700" dirty="0"/>
              <a:t>, </a:t>
            </a:r>
            <a:r>
              <a:rPr lang="en-GB" sz="1700" dirty="0" err="1"/>
              <a:t>già</a:t>
            </a:r>
            <a:r>
              <a:rPr lang="en-GB" sz="1700" dirty="0"/>
              <a:t> </a:t>
            </a:r>
            <a:r>
              <a:rPr lang="en-GB" sz="1700" dirty="0" err="1"/>
              <a:t>richiamato</a:t>
            </a:r>
            <a:r>
              <a:rPr lang="en-GB" sz="1700" dirty="0"/>
              <a:t>, </a:t>
            </a:r>
            <a:r>
              <a:rPr lang="en-GB" sz="1700" dirty="0" err="1"/>
              <a:t>che</a:t>
            </a:r>
            <a:r>
              <a:rPr lang="en-GB" sz="1700" dirty="0"/>
              <a:t> «le </a:t>
            </a:r>
            <a:r>
              <a:rPr lang="en-GB" sz="1700" dirty="0" err="1"/>
              <a:t>politiche</a:t>
            </a:r>
            <a:r>
              <a:rPr lang="en-GB" sz="1700" dirty="0"/>
              <a:t> </a:t>
            </a:r>
            <a:r>
              <a:rPr lang="en-GB" sz="1700" dirty="0" err="1"/>
              <a:t>determinano</a:t>
            </a:r>
            <a:r>
              <a:rPr lang="en-GB" sz="1700" dirty="0"/>
              <a:t> la </a:t>
            </a:r>
            <a:r>
              <a:rPr lang="en-GB" sz="1700" dirty="0" err="1"/>
              <a:t>politica</a:t>
            </a:r>
            <a:r>
              <a:rPr lang="en-GB" sz="1700" dirty="0"/>
              <a:t>»: </a:t>
            </a:r>
            <a:r>
              <a:rPr lang="en-GB" sz="1700" dirty="0" err="1"/>
              <a:t>almeno</a:t>
            </a:r>
            <a:r>
              <a:rPr lang="en-GB" sz="1700" dirty="0"/>
              <a:t> per un </a:t>
            </a:r>
            <a:r>
              <a:rPr lang="en-GB" sz="1700" dirty="0" err="1"/>
              <a:t>aspetto</a:t>
            </a:r>
            <a:r>
              <a:rPr lang="en-GB" sz="1700" dirty="0"/>
              <a:t>, proprio </a:t>
            </a:r>
            <a:r>
              <a:rPr lang="en-GB" sz="1700" dirty="0" err="1"/>
              <a:t>quello</a:t>
            </a:r>
            <a:r>
              <a:rPr lang="en-GB" sz="1700" dirty="0"/>
              <a:t> </a:t>
            </a:r>
            <a:r>
              <a:rPr lang="en-GB" sz="1700" dirty="0" err="1"/>
              <a:t>che</a:t>
            </a:r>
            <a:r>
              <a:rPr lang="en-GB" sz="1700" dirty="0"/>
              <a:t> </a:t>
            </a:r>
            <a:r>
              <a:rPr lang="en-GB" sz="1700" dirty="0" err="1"/>
              <a:t>concerne</a:t>
            </a:r>
            <a:r>
              <a:rPr lang="en-GB" sz="1700" dirty="0"/>
              <a:t> </a:t>
            </a:r>
            <a:r>
              <a:rPr lang="en-GB" sz="1700" dirty="0" err="1"/>
              <a:t>l’impiego</a:t>
            </a:r>
            <a:r>
              <a:rPr lang="en-GB" sz="1700" dirty="0"/>
              <a:t> </a:t>
            </a:r>
            <a:r>
              <a:rPr lang="en-GB" sz="1700" dirty="0" err="1"/>
              <a:t>della</a:t>
            </a:r>
            <a:r>
              <a:rPr lang="en-GB" sz="1700" dirty="0"/>
              <a:t> </a:t>
            </a:r>
            <a:r>
              <a:rPr lang="en-GB" sz="1700" dirty="0" err="1"/>
              <a:t>coercizione</a:t>
            </a:r>
            <a:r>
              <a:rPr lang="en-GB" sz="1700" dirty="0"/>
              <a:t>, la </a:t>
            </a:r>
            <a:r>
              <a:rPr lang="en-GB" sz="1700" dirty="0" err="1"/>
              <a:t>politica</a:t>
            </a:r>
            <a:r>
              <a:rPr lang="en-GB" sz="1700" dirty="0"/>
              <a:t> (</a:t>
            </a:r>
            <a:r>
              <a:rPr lang="en-GB" sz="1700" i="1" dirty="0"/>
              <a:t>politics</a:t>
            </a:r>
            <a:r>
              <a:rPr lang="en-GB" sz="1700" dirty="0"/>
              <a:t>) </a:t>
            </a:r>
            <a:r>
              <a:rPr lang="en-GB" sz="1700" dirty="0" err="1"/>
              <a:t>resta</a:t>
            </a:r>
            <a:r>
              <a:rPr lang="en-GB" sz="1700" dirty="0"/>
              <a:t> centrale </a:t>
            </a:r>
            <a:r>
              <a:rPr lang="en-GB" sz="1700" dirty="0" err="1"/>
              <a:t>nei</a:t>
            </a:r>
            <a:r>
              <a:rPr lang="en-GB" sz="1700" dirty="0"/>
              <a:t> </a:t>
            </a:r>
            <a:r>
              <a:rPr lang="en-GB" sz="1700" dirty="0" err="1"/>
              <a:t>processi</a:t>
            </a:r>
            <a:r>
              <a:rPr lang="en-GB" sz="1700" dirty="0"/>
              <a:t> </a:t>
            </a:r>
            <a:r>
              <a:rPr lang="en-GB" sz="1700" dirty="0" err="1"/>
              <a:t>che</a:t>
            </a:r>
            <a:r>
              <a:rPr lang="en-GB" sz="1700" dirty="0"/>
              <a:t> </a:t>
            </a:r>
            <a:r>
              <a:rPr lang="en-GB" sz="1700" dirty="0" err="1"/>
              <a:t>concernono</a:t>
            </a:r>
            <a:r>
              <a:rPr lang="en-GB" sz="1700" dirty="0"/>
              <a:t> le </a:t>
            </a:r>
            <a:r>
              <a:rPr lang="en-GB" sz="1700" dirty="0" err="1"/>
              <a:t>politiche</a:t>
            </a:r>
            <a:r>
              <a:rPr lang="en-GB" sz="1700" dirty="0"/>
              <a:t> (</a:t>
            </a:r>
            <a:r>
              <a:rPr lang="en-GB" sz="1700" i="1" dirty="0"/>
              <a:t>policies</a:t>
            </a:r>
            <a:r>
              <a:rPr lang="en-GB" sz="1700" dirty="0"/>
              <a:t>). </a:t>
            </a:r>
          </a:p>
          <a:p>
            <a:endParaRPr lang="en-GB" sz="2200" dirty="0"/>
          </a:p>
          <a:p>
            <a:endParaRPr lang="en-GB" dirty="0"/>
          </a:p>
          <a:p>
            <a:endParaRPr lang="it-IT" dirty="0"/>
          </a:p>
        </p:txBody>
      </p:sp>
      <p:sp>
        <p:nvSpPr>
          <p:cNvPr id="4" name="Slide Number Placeholder 3">
            <a:extLst>
              <a:ext uri="{FF2B5EF4-FFF2-40B4-BE49-F238E27FC236}">
                <a16:creationId xmlns:a16="http://schemas.microsoft.com/office/drawing/2014/main" id="{E9BCA31D-A5E4-AC48-B153-D1C790FBA68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dirty="0"/>
          </a:p>
        </p:txBody>
      </p:sp>
    </p:spTree>
    <p:extLst>
      <p:ext uri="{BB962C8B-B14F-4D97-AF65-F5344CB8AC3E}">
        <p14:creationId xmlns:p14="http://schemas.microsoft.com/office/powerpoint/2010/main" val="211755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B91D-DD67-8644-8B92-BED6515FB7D3}"/>
              </a:ext>
            </a:extLst>
          </p:cNvPr>
          <p:cNvSpPr>
            <a:spLocks noGrp="1"/>
          </p:cNvSpPr>
          <p:nvPr>
            <p:ph type="title"/>
          </p:nvPr>
        </p:nvSpPr>
        <p:spPr/>
        <p:txBody>
          <a:bodyPr/>
          <a:lstStyle/>
          <a:p>
            <a:r>
              <a:rPr lang="it-IT" dirty="0"/>
              <a:t>Le politiche costitutive/costituenti</a:t>
            </a:r>
          </a:p>
        </p:txBody>
      </p:sp>
      <p:sp>
        <p:nvSpPr>
          <p:cNvPr id="3" name="Text Placeholder 2">
            <a:extLst>
              <a:ext uri="{FF2B5EF4-FFF2-40B4-BE49-F238E27FC236}">
                <a16:creationId xmlns:a16="http://schemas.microsoft.com/office/drawing/2014/main" id="{E62DFF95-3DB7-6B4F-9E9C-5308BF4A5F0D}"/>
              </a:ext>
            </a:extLst>
          </p:cNvPr>
          <p:cNvSpPr>
            <a:spLocks noGrp="1"/>
          </p:cNvSpPr>
          <p:nvPr>
            <p:ph type="body" idx="1"/>
          </p:nvPr>
        </p:nvSpPr>
        <p:spPr/>
        <p:txBody>
          <a:bodyPr/>
          <a:lstStyle/>
          <a:p>
            <a:r>
              <a:rPr lang="en-GB" sz="1600" dirty="0"/>
              <a:t>Il </a:t>
            </a:r>
            <a:r>
              <a:rPr lang="en-GB" sz="1600" dirty="0" err="1"/>
              <a:t>termine</a:t>
            </a:r>
            <a:r>
              <a:rPr lang="en-GB" sz="1600" dirty="0"/>
              <a:t> </a:t>
            </a:r>
            <a:r>
              <a:rPr lang="en-GB" sz="1600" dirty="0" err="1"/>
              <a:t>costituente</a:t>
            </a:r>
            <a:r>
              <a:rPr lang="en-GB" sz="1600" dirty="0"/>
              <a:t> </a:t>
            </a:r>
            <a:r>
              <a:rPr lang="en-GB" sz="1600" dirty="0" err="1"/>
              <a:t>è</a:t>
            </a:r>
            <a:r>
              <a:rPr lang="en-GB" sz="1600" dirty="0"/>
              <a:t> </a:t>
            </a:r>
            <a:r>
              <a:rPr lang="en-GB" sz="1600" dirty="0" err="1"/>
              <a:t>usato</a:t>
            </a:r>
            <a:r>
              <a:rPr lang="en-GB" sz="1600" dirty="0"/>
              <a:t> qui </a:t>
            </a:r>
            <a:r>
              <a:rPr lang="en-GB" sz="1600" dirty="0" err="1"/>
              <a:t>nel</a:t>
            </a:r>
            <a:r>
              <a:rPr lang="en-GB" sz="1600" dirty="0"/>
              <a:t> senso </a:t>
            </a:r>
            <a:r>
              <a:rPr lang="en-GB" sz="1600" dirty="0" err="1"/>
              <a:t>europeo</a:t>
            </a:r>
            <a:r>
              <a:rPr lang="en-GB" sz="1600" dirty="0"/>
              <a:t>, </a:t>
            </a:r>
            <a:r>
              <a:rPr lang="en-GB" sz="1600" dirty="0" err="1"/>
              <a:t>che</a:t>
            </a:r>
            <a:r>
              <a:rPr lang="en-GB" sz="1600" dirty="0"/>
              <a:t> ha a </a:t>
            </a:r>
            <a:r>
              <a:rPr lang="en-GB" sz="1600" dirty="0" err="1"/>
              <a:t>che</a:t>
            </a:r>
            <a:r>
              <a:rPr lang="en-GB" sz="1600" dirty="0"/>
              <a:t> fare con la </a:t>
            </a:r>
            <a:r>
              <a:rPr lang="en-GB" sz="1600" dirty="0" err="1"/>
              <a:t>costruzione</a:t>
            </a:r>
            <a:r>
              <a:rPr lang="en-GB" sz="1600" dirty="0"/>
              <a:t> di </a:t>
            </a:r>
            <a:r>
              <a:rPr lang="en-GB" sz="1600" dirty="0" err="1"/>
              <a:t>qualcosa</a:t>
            </a:r>
            <a:r>
              <a:rPr lang="en-GB" sz="1600" dirty="0"/>
              <a:t>, come </a:t>
            </a:r>
            <a:r>
              <a:rPr lang="en-GB" sz="1600" dirty="0" err="1"/>
              <a:t>nel</a:t>
            </a:r>
            <a:r>
              <a:rPr lang="en-GB" sz="1600" dirty="0"/>
              <a:t> </a:t>
            </a:r>
            <a:r>
              <a:rPr lang="en-GB" sz="1600" dirty="0" err="1"/>
              <a:t>caso</a:t>
            </a:r>
            <a:r>
              <a:rPr lang="en-GB" sz="1600" dirty="0"/>
              <a:t> </a:t>
            </a:r>
            <a:r>
              <a:rPr lang="en-GB" sz="1600" dirty="0" err="1"/>
              <a:t>delle</a:t>
            </a:r>
            <a:r>
              <a:rPr lang="en-GB" sz="1600" dirty="0"/>
              <a:t> </a:t>
            </a:r>
            <a:r>
              <a:rPr lang="en-GB" sz="1600" dirty="0" err="1"/>
              <a:t>assemblee</a:t>
            </a:r>
            <a:r>
              <a:rPr lang="en-GB" sz="1600" dirty="0"/>
              <a:t> </a:t>
            </a:r>
            <a:r>
              <a:rPr lang="en-GB" sz="1600" dirty="0" err="1"/>
              <a:t>costituenti</a:t>
            </a:r>
            <a:r>
              <a:rPr lang="en-GB" sz="1600" dirty="0"/>
              <a:t>. Esso </a:t>
            </a:r>
            <a:r>
              <a:rPr lang="en-GB" sz="1600" dirty="0" err="1"/>
              <a:t>riguarda</a:t>
            </a:r>
            <a:r>
              <a:rPr lang="en-GB" sz="1600" dirty="0"/>
              <a:t> </a:t>
            </a:r>
            <a:r>
              <a:rPr lang="en-GB" sz="1600" dirty="0" err="1"/>
              <a:t>tutte</a:t>
            </a:r>
            <a:r>
              <a:rPr lang="en-GB" sz="1600" dirty="0"/>
              <a:t> le </a:t>
            </a:r>
            <a:r>
              <a:rPr lang="en-GB" sz="1600" dirty="0" err="1"/>
              <a:t>politiche</a:t>
            </a:r>
            <a:r>
              <a:rPr lang="en-GB" sz="1600" dirty="0"/>
              <a:t> </a:t>
            </a:r>
            <a:r>
              <a:rPr lang="en-GB" sz="1600" dirty="0" err="1"/>
              <a:t>statali</a:t>
            </a:r>
            <a:r>
              <a:rPr lang="en-GB" sz="1600" dirty="0"/>
              <a:t> </a:t>
            </a:r>
            <a:r>
              <a:rPr lang="en-GB" sz="1600" dirty="0" err="1"/>
              <a:t>che</a:t>
            </a:r>
            <a:r>
              <a:rPr lang="en-GB" sz="1600" dirty="0"/>
              <a:t> </a:t>
            </a:r>
            <a:r>
              <a:rPr lang="en-GB" sz="1600" dirty="0" err="1"/>
              <a:t>stabiliscono</a:t>
            </a:r>
            <a:r>
              <a:rPr lang="en-GB" sz="1600" dirty="0"/>
              <a:t> </a:t>
            </a:r>
            <a:r>
              <a:rPr lang="en-GB" sz="1600" dirty="0" err="1"/>
              <a:t>strutture</a:t>
            </a:r>
            <a:r>
              <a:rPr lang="en-GB" sz="1600" dirty="0"/>
              <a:t>, </a:t>
            </a:r>
            <a:r>
              <a:rPr lang="en-GB" sz="1600" dirty="0" err="1"/>
              <a:t>regole</a:t>
            </a:r>
            <a:r>
              <a:rPr lang="en-GB" sz="1600" dirty="0"/>
              <a:t> del </a:t>
            </a:r>
            <a:r>
              <a:rPr lang="en-GB" sz="1600" dirty="0" err="1"/>
              <a:t>gioco</a:t>
            </a:r>
            <a:r>
              <a:rPr lang="en-GB" sz="1600" dirty="0"/>
              <a:t>, e </a:t>
            </a:r>
            <a:r>
              <a:rPr lang="en-GB" sz="1600" dirty="0" err="1"/>
              <a:t>attribuiscono</a:t>
            </a:r>
            <a:r>
              <a:rPr lang="en-GB" sz="1600" dirty="0"/>
              <a:t> </a:t>
            </a:r>
            <a:r>
              <a:rPr lang="en-GB" sz="1600" dirty="0" err="1"/>
              <a:t>sfere</a:t>
            </a:r>
            <a:r>
              <a:rPr lang="en-GB" sz="1600" dirty="0"/>
              <a:t> </a:t>
            </a:r>
            <a:r>
              <a:rPr lang="en-GB" sz="1600" dirty="0" err="1"/>
              <a:t>d’autorità</a:t>
            </a:r>
            <a:r>
              <a:rPr lang="en-GB" sz="1600" dirty="0"/>
              <a:t> dentro </a:t>
            </a:r>
            <a:r>
              <a:rPr lang="en-GB" sz="1600" dirty="0" err="1"/>
              <a:t>i</a:t>
            </a:r>
            <a:r>
              <a:rPr lang="en-GB" sz="1600" dirty="0"/>
              <a:t> cui </a:t>
            </a:r>
            <a:r>
              <a:rPr lang="en-GB" sz="1600" dirty="0" err="1"/>
              <a:t>confini</a:t>
            </a:r>
            <a:r>
              <a:rPr lang="en-GB" sz="1600" dirty="0"/>
              <a:t> </a:t>
            </a:r>
            <a:r>
              <a:rPr lang="en-GB" sz="1600" dirty="0" err="1"/>
              <a:t>potranno</a:t>
            </a:r>
            <a:r>
              <a:rPr lang="en-GB" sz="1600" dirty="0"/>
              <a:t> </a:t>
            </a:r>
            <a:r>
              <a:rPr lang="en-GB" sz="1600" dirty="0" err="1"/>
              <a:t>essere</a:t>
            </a:r>
            <a:r>
              <a:rPr lang="en-GB" sz="1600" dirty="0"/>
              <a:t> create le future </a:t>
            </a:r>
            <a:r>
              <a:rPr lang="en-GB" sz="1600" dirty="0" err="1"/>
              <a:t>politiche</a:t>
            </a:r>
            <a:r>
              <a:rPr lang="en-GB" sz="1600" dirty="0"/>
              <a:t> </a:t>
            </a:r>
            <a:r>
              <a:rPr lang="en-GB" sz="1600" dirty="0" err="1"/>
              <a:t>governative</a:t>
            </a:r>
            <a:r>
              <a:rPr lang="en-GB" sz="1600" dirty="0"/>
              <a:t>» </a:t>
            </a:r>
            <a:endParaRPr lang="it-IT" sz="1600" dirty="0"/>
          </a:p>
          <a:p>
            <a:r>
              <a:rPr lang="it-IT" sz="1600" dirty="0"/>
              <a:t>Attribuiscono sfere d’autorità, cioè definiscono nuovi ambiti d’intervento del potere coercitivo, quale precondizione per la creazione di nuove politiche. </a:t>
            </a:r>
          </a:p>
          <a:p>
            <a:r>
              <a:rPr lang="it-IT" sz="1600" dirty="0"/>
              <a:t>Le politiche costitutive conferiscono autorità; non impongono doveri ma attribuiscono poteri o benefici. </a:t>
            </a:r>
          </a:p>
          <a:p>
            <a:r>
              <a:rPr lang="it-IT" sz="1600" dirty="0"/>
              <a:t>La dimensione «applicabilità della coercizione» non è particolarmente convincente</a:t>
            </a:r>
            <a:r>
              <a:rPr lang="en-GB" sz="1600" dirty="0"/>
              <a:t> </a:t>
            </a:r>
            <a:r>
              <a:rPr lang="en-GB" sz="1600" dirty="0" err="1"/>
              <a:t>perchè</a:t>
            </a:r>
            <a:r>
              <a:rPr lang="en-GB" sz="1600" dirty="0"/>
              <a:t> </a:t>
            </a:r>
            <a:r>
              <a:rPr lang="en-GB" sz="1600" dirty="0" err="1"/>
              <a:t>gli</a:t>
            </a:r>
            <a:r>
              <a:rPr lang="en-GB" sz="1600" dirty="0"/>
              <a:t> </a:t>
            </a:r>
            <a:r>
              <a:rPr lang="en-GB" sz="1600" dirty="0" err="1"/>
              <a:t>apparati</a:t>
            </a:r>
            <a:r>
              <a:rPr lang="en-GB" sz="1600" dirty="0"/>
              <a:t> </a:t>
            </a:r>
            <a:r>
              <a:rPr lang="en-GB" sz="1600" dirty="0" err="1"/>
              <a:t>dello</a:t>
            </a:r>
            <a:r>
              <a:rPr lang="en-GB" sz="1600" dirty="0"/>
              <a:t> </a:t>
            </a:r>
            <a:r>
              <a:rPr lang="en-GB" sz="1600" dirty="0" err="1"/>
              <a:t>stato</a:t>
            </a:r>
            <a:r>
              <a:rPr lang="en-GB" sz="1600" dirty="0"/>
              <a:t>, </a:t>
            </a:r>
            <a:r>
              <a:rPr lang="en-GB" sz="1600" dirty="0" err="1"/>
              <a:t>quando</a:t>
            </a:r>
            <a:r>
              <a:rPr lang="en-GB" sz="1600" dirty="0"/>
              <a:t> </a:t>
            </a:r>
            <a:r>
              <a:rPr lang="en-GB" sz="1600" dirty="0" err="1"/>
              <a:t>esercitano</a:t>
            </a:r>
            <a:r>
              <a:rPr lang="en-GB" sz="1600" dirty="0"/>
              <a:t> </a:t>
            </a:r>
            <a:r>
              <a:rPr lang="en-GB" sz="1600" dirty="0" err="1"/>
              <a:t>coercizione</a:t>
            </a:r>
            <a:r>
              <a:rPr lang="en-GB" sz="1600" dirty="0"/>
              <a:t> </a:t>
            </a:r>
            <a:r>
              <a:rPr lang="en-GB" sz="1600" dirty="0" err="1"/>
              <a:t>sull’ambiente</a:t>
            </a:r>
            <a:r>
              <a:rPr lang="en-GB" sz="1600" dirty="0"/>
              <a:t> </a:t>
            </a:r>
            <a:r>
              <a:rPr lang="en-GB" sz="1600" dirty="0" err="1"/>
              <a:t>della</a:t>
            </a:r>
            <a:r>
              <a:rPr lang="en-GB" sz="1600" dirty="0"/>
              <a:t> nostra azione, </a:t>
            </a:r>
            <a:r>
              <a:rPr lang="en-GB" sz="1600" dirty="0" err="1"/>
              <a:t>sono</a:t>
            </a:r>
            <a:r>
              <a:rPr lang="en-GB" sz="1600" dirty="0"/>
              <a:t> </a:t>
            </a:r>
            <a:r>
              <a:rPr lang="en-GB" sz="1600" dirty="0" err="1"/>
              <a:t>perfettamente</a:t>
            </a:r>
            <a:r>
              <a:rPr lang="en-GB" sz="1600" dirty="0"/>
              <a:t> a </a:t>
            </a:r>
            <a:r>
              <a:rPr lang="en-GB" sz="1600" dirty="0" err="1"/>
              <a:t>conoscenza</a:t>
            </a:r>
            <a:r>
              <a:rPr lang="en-GB" sz="1600" dirty="0"/>
              <a:t> </a:t>
            </a:r>
            <a:r>
              <a:rPr lang="en-GB" sz="1600" dirty="0" err="1"/>
              <a:t>dell’esistenza</a:t>
            </a:r>
            <a:r>
              <a:rPr lang="en-GB" sz="1600" dirty="0"/>
              <a:t> di </a:t>
            </a:r>
            <a:r>
              <a:rPr lang="en-GB" sz="1600" dirty="0" err="1"/>
              <a:t>individui</a:t>
            </a:r>
            <a:r>
              <a:rPr lang="en-GB" sz="1600" dirty="0"/>
              <a:t> </a:t>
            </a:r>
            <a:r>
              <a:rPr lang="en-GB" sz="1600" dirty="0" err="1"/>
              <a:t>entro</a:t>
            </a:r>
            <a:r>
              <a:rPr lang="en-GB" sz="1600" dirty="0"/>
              <a:t> </a:t>
            </a:r>
            <a:r>
              <a:rPr lang="en-GB" sz="1600" dirty="0" err="1"/>
              <a:t>quell’ambiente</a:t>
            </a:r>
            <a:r>
              <a:rPr lang="en-GB" sz="1600" dirty="0"/>
              <a:t> ed é proprio per </a:t>
            </a:r>
            <a:r>
              <a:rPr lang="en-GB" sz="1600" dirty="0" err="1"/>
              <a:t>produrre</a:t>
            </a:r>
            <a:r>
              <a:rPr lang="en-GB" sz="1600" dirty="0"/>
              <a:t> </a:t>
            </a:r>
            <a:r>
              <a:rPr lang="en-GB" sz="1600" dirty="0" err="1"/>
              <a:t>degli</a:t>
            </a:r>
            <a:r>
              <a:rPr lang="en-GB" sz="1600" dirty="0"/>
              <a:t> </a:t>
            </a:r>
            <a:r>
              <a:rPr lang="en-GB" sz="1600" dirty="0" err="1"/>
              <a:t>effetti</a:t>
            </a:r>
            <a:r>
              <a:rPr lang="en-GB" sz="1600" dirty="0"/>
              <a:t> </a:t>
            </a:r>
            <a:r>
              <a:rPr lang="en-GB" sz="1600" dirty="0" err="1"/>
              <a:t>sulle</a:t>
            </a:r>
            <a:r>
              <a:rPr lang="en-GB" sz="1600" dirty="0"/>
              <a:t> </a:t>
            </a:r>
            <a:r>
              <a:rPr lang="en-GB" sz="1600" dirty="0" err="1"/>
              <a:t>loro</a:t>
            </a:r>
            <a:r>
              <a:rPr lang="en-GB" sz="1600" dirty="0"/>
              <a:t> </a:t>
            </a:r>
            <a:r>
              <a:rPr lang="en-GB" sz="1600" dirty="0" err="1"/>
              <a:t>condotte</a:t>
            </a:r>
            <a:r>
              <a:rPr lang="en-GB" sz="1600" dirty="0"/>
              <a:t> </a:t>
            </a:r>
            <a:r>
              <a:rPr lang="en-GB" sz="1600" dirty="0" err="1"/>
              <a:t>che</a:t>
            </a:r>
            <a:r>
              <a:rPr lang="en-GB" sz="1600" dirty="0"/>
              <a:t> </a:t>
            </a:r>
            <a:r>
              <a:rPr lang="en-GB" sz="1600" dirty="0" err="1"/>
              <a:t>ricorrono</a:t>
            </a:r>
            <a:r>
              <a:rPr lang="en-GB" sz="1600" dirty="0"/>
              <a:t> </a:t>
            </a:r>
            <a:r>
              <a:rPr lang="en-GB" sz="1600" dirty="0" err="1"/>
              <a:t>alla</a:t>
            </a:r>
            <a:r>
              <a:rPr lang="en-GB" sz="1600" dirty="0"/>
              <a:t> </a:t>
            </a:r>
            <a:r>
              <a:rPr lang="en-GB" sz="1600" dirty="0" err="1"/>
              <a:t>coercizione</a:t>
            </a:r>
            <a:r>
              <a:rPr lang="en-GB" sz="1600" dirty="0"/>
              <a:t>, </a:t>
            </a:r>
            <a:r>
              <a:rPr lang="en-GB" sz="1600" dirty="0" err="1"/>
              <a:t>sia</a:t>
            </a:r>
            <a:r>
              <a:rPr lang="en-GB" sz="1600" dirty="0"/>
              <a:t> pure </a:t>
            </a:r>
            <a:r>
              <a:rPr lang="en-GB" sz="1600" dirty="0" err="1"/>
              <a:t>indiretta</a:t>
            </a:r>
            <a:r>
              <a:rPr lang="en-GB" sz="1600" dirty="0"/>
              <a:t>. </a:t>
            </a:r>
          </a:p>
          <a:p>
            <a:endParaRPr lang="it-IT" dirty="0"/>
          </a:p>
        </p:txBody>
      </p:sp>
      <p:sp>
        <p:nvSpPr>
          <p:cNvPr id="4" name="Slide Number Placeholder 3">
            <a:extLst>
              <a:ext uri="{FF2B5EF4-FFF2-40B4-BE49-F238E27FC236}">
                <a16:creationId xmlns:a16="http://schemas.microsoft.com/office/drawing/2014/main" id="{6C6FCB90-96D2-A846-8E01-138B504911C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626195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CCB9-D59F-4F4A-9B58-2264395BD985}"/>
              </a:ext>
            </a:extLst>
          </p:cNvPr>
          <p:cNvSpPr>
            <a:spLocks noGrp="1"/>
          </p:cNvSpPr>
          <p:nvPr>
            <p:ph type="title"/>
          </p:nvPr>
        </p:nvSpPr>
        <p:spPr/>
        <p:txBody>
          <a:bodyPr/>
          <a:lstStyle/>
          <a:p>
            <a:r>
              <a:rPr lang="it-IT" dirty="0"/>
              <a:t>La tipologia di Wilson</a:t>
            </a:r>
          </a:p>
        </p:txBody>
      </p:sp>
      <p:sp>
        <p:nvSpPr>
          <p:cNvPr id="3" name="Text Placeholder 2">
            <a:extLst>
              <a:ext uri="{FF2B5EF4-FFF2-40B4-BE49-F238E27FC236}">
                <a16:creationId xmlns:a16="http://schemas.microsoft.com/office/drawing/2014/main" id="{9E9C9228-C878-2B4E-9141-8EE014B0DC17}"/>
              </a:ext>
            </a:extLst>
          </p:cNvPr>
          <p:cNvSpPr>
            <a:spLocks noGrp="1"/>
          </p:cNvSpPr>
          <p:nvPr>
            <p:ph type="body" idx="1"/>
          </p:nvPr>
        </p:nvSpPr>
        <p:spPr/>
        <p:txBody>
          <a:bodyPr/>
          <a:lstStyle/>
          <a:p>
            <a:r>
              <a:rPr lang="en-GB" sz="1800" dirty="0"/>
              <a:t>Wilson </a:t>
            </a:r>
            <a:r>
              <a:rPr lang="en-GB" sz="1800" dirty="0" err="1"/>
              <a:t>parte</a:t>
            </a:r>
            <a:r>
              <a:rPr lang="en-GB" sz="1800" dirty="0"/>
              <a:t> dal </a:t>
            </a:r>
            <a:r>
              <a:rPr lang="en-GB" sz="1800" dirty="0" err="1"/>
              <a:t>presupposto</a:t>
            </a:r>
            <a:r>
              <a:rPr lang="en-GB" sz="1800" dirty="0"/>
              <a:t> </a:t>
            </a:r>
            <a:r>
              <a:rPr lang="en-GB" sz="1800" dirty="0" err="1"/>
              <a:t>che</a:t>
            </a:r>
            <a:r>
              <a:rPr lang="en-GB" sz="1800" dirty="0"/>
              <a:t> </a:t>
            </a:r>
            <a:r>
              <a:rPr lang="en-GB" sz="1800" dirty="0" err="1"/>
              <a:t>ogni</a:t>
            </a:r>
            <a:r>
              <a:rPr lang="en-GB" sz="1800" dirty="0"/>
              <a:t> </a:t>
            </a:r>
            <a:r>
              <a:rPr lang="en-GB" sz="1800" dirty="0" err="1"/>
              <a:t>politica</a:t>
            </a:r>
            <a:r>
              <a:rPr lang="en-GB" sz="1800" dirty="0"/>
              <a:t> </a:t>
            </a:r>
            <a:r>
              <a:rPr lang="en-GB" sz="1800" dirty="0" err="1"/>
              <a:t>pubblica</a:t>
            </a:r>
            <a:r>
              <a:rPr lang="en-GB" sz="1800" dirty="0"/>
              <a:t> </a:t>
            </a:r>
            <a:r>
              <a:rPr lang="en-GB" sz="1800" dirty="0" err="1"/>
              <a:t>crei</a:t>
            </a:r>
            <a:r>
              <a:rPr lang="en-GB" sz="1800" dirty="0"/>
              <a:t> </a:t>
            </a:r>
            <a:r>
              <a:rPr lang="en-GB" sz="1800" dirty="0" err="1"/>
              <a:t>vantaggi</a:t>
            </a:r>
            <a:r>
              <a:rPr lang="en-GB" sz="1800" dirty="0"/>
              <a:t> (o </a:t>
            </a:r>
            <a:r>
              <a:rPr lang="en-GB" sz="1800" dirty="0" err="1"/>
              <a:t>benefici</a:t>
            </a:r>
            <a:r>
              <a:rPr lang="en-GB" sz="1800" dirty="0"/>
              <a:t>) e </a:t>
            </a:r>
            <a:r>
              <a:rPr lang="en-GB" sz="1800" dirty="0" err="1"/>
              <a:t>svantaggi</a:t>
            </a:r>
            <a:r>
              <a:rPr lang="en-GB" sz="1800" dirty="0"/>
              <a:t> (o </a:t>
            </a:r>
            <a:r>
              <a:rPr lang="en-GB" sz="1800" dirty="0" err="1"/>
              <a:t>costi</a:t>
            </a:r>
            <a:r>
              <a:rPr lang="en-GB" sz="1800" dirty="0"/>
              <a:t>) per </a:t>
            </a:r>
            <a:r>
              <a:rPr lang="en-GB" sz="1800" dirty="0" err="1"/>
              <a:t>qualcuno</a:t>
            </a:r>
            <a:r>
              <a:rPr lang="en-GB" sz="1800" dirty="0"/>
              <a:t>: </a:t>
            </a:r>
            <a:r>
              <a:rPr lang="en-GB" sz="1800" dirty="0" err="1"/>
              <a:t>detto</a:t>
            </a:r>
            <a:r>
              <a:rPr lang="en-GB" sz="1800" dirty="0"/>
              <a:t> in </a:t>
            </a:r>
            <a:r>
              <a:rPr lang="en-GB" sz="1800" dirty="0" err="1"/>
              <a:t>altre</a:t>
            </a:r>
            <a:r>
              <a:rPr lang="en-GB" sz="1800" dirty="0"/>
              <a:t> parole </a:t>
            </a:r>
            <a:r>
              <a:rPr lang="en-GB" sz="1800" dirty="0" err="1"/>
              <a:t>c’è</a:t>
            </a:r>
            <a:r>
              <a:rPr lang="en-GB" sz="1800" dirty="0"/>
              <a:t> chi ci </a:t>
            </a:r>
            <a:r>
              <a:rPr lang="en-GB" sz="1800" dirty="0" err="1"/>
              <a:t>guadagna</a:t>
            </a:r>
            <a:r>
              <a:rPr lang="en-GB" sz="1800" dirty="0"/>
              <a:t> e chi ci </a:t>
            </a:r>
            <a:r>
              <a:rPr lang="en-GB" sz="1800" dirty="0" err="1"/>
              <a:t>perde</a:t>
            </a:r>
            <a:r>
              <a:rPr lang="en-GB" sz="1800" dirty="0"/>
              <a:t>. </a:t>
            </a:r>
          </a:p>
          <a:p>
            <a:r>
              <a:rPr lang="en-GB" sz="1800" dirty="0"/>
              <a:t>Sia </a:t>
            </a:r>
            <a:r>
              <a:rPr lang="en-GB" sz="1800" dirty="0" err="1"/>
              <a:t>i</a:t>
            </a:r>
            <a:r>
              <a:rPr lang="en-GB" sz="1800" dirty="0"/>
              <a:t> </a:t>
            </a:r>
            <a:r>
              <a:rPr lang="en-GB" sz="1800" dirty="0" err="1"/>
              <a:t>benefici</a:t>
            </a:r>
            <a:r>
              <a:rPr lang="en-GB" sz="1800" dirty="0"/>
              <a:t> </a:t>
            </a:r>
            <a:r>
              <a:rPr lang="en-GB" sz="1800" dirty="0" err="1"/>
              <a:t>che</a:t>
            </a:r>
            <a:r>
              <a:rPr lang="en-GB" sz="1800" dirty="0"/>
              <a:t> </a:t>
            </a:r>
            <a:r>
              <a:rPr lang="en-GB" sz="1800" dirty="0" err="1"/>
              <a:t>i</a:t>
            </a:r>
            <a:r>
              <a:rPr lang="en-GB" sz="1800" dirty="0"/>
              <a:t> </a:t>
            </a:r>
            <a:r>
              <a:rPr lang="en-GB" sz="1800" dirty="0" err="1"/>
              <a:t>costi</a:t>
            </a:r>
            <a:r>
              <a:rPr lang="en-GB" sz="1800" dirty="0"/>
              <a:t> </a:t>
            </a:r>
            <a:r>
              <a:rPr lang="en-GB" sz="1800" dirty="0" err="1"/>
              <a:t>possono</a:t>
            </a:r>
            <a:r>
              <a:rPr lang="en-GB" sz="1800" dirty="0"/>
              <a:t> </a:t>
            </a:r>
            <a:r>
              <a:rPr lang="en-GB" sz="1800" dirty="0" err="1"/>
              <a:t>essere</a:t>
            </a:r>
            <a:r>
              <a:rPr lang="en-GB" sz="1800" dirty="0"/>
              <a:t> </a:t>
            </a:r>
            <a:r>
              <a:rPr lang="en-GB" sz="1800" dirty="0" err="1"/>
              <a:t>diffusi</a:t>
            </a:r>
            <a:r>
              <a:rPr lang="en-GB" sz="1800" dirty="0"/>
              <a:t> o </a:t>
            </a:r>
            <a:r>
              <a:rPr lang="en-GB" sz="1800" dirty="0" err="1"/>
              <a:t>concentrati</a:t>
            </a:r>
            <a:r>
              <a:rPr lang="en-GB" sz="1800" dirty="0"/>
              <a:t>. I </a:t>
            </a:r>
            <a:r>
              <a:rPr lang="en-GB" sz="1800" dirty="0" err="1"/>
              <a:t>benefici</a:t>
            </a:r>
            <a:r>
              <a:rPr lang="en-GB" sz="1800" dirty="0"/>
              <a:t> di una </a:t>
            </a:r>
            <a:r>
              <a:rPr lang="en-GB" sz="1800" dirty="0" err="1"/>
              <a:t>politica</a:t>
            </a:r>
            <a:r>
              <a:rPr lang="en-GB" sz="1800" dirty="0"/>
              <a:t> </a:t>
            </a:r>
            <a:r>
              <a:rPr lang="en-GB" sz="1800" dirty="0" err="1"/>
              <a:t>pubblica</a:t>
            </a:r>
            <a:r>
              <a:rPr lang="en-GB" sz="1800" dirty="0"/>
              <a:t> </a:t>
            </a:r>
            <a:r>
              <a:rPr lang="en-GB" sz="1800" dirty="0" err="1"/>
              <a:t>sono</a:t>
            </a:r>
            <a:r>
              <a:rPr lang="en-GB" sz="1800" dirty="0"/>
              <a:t> </a:t>
            </a:r>
            <a:r>
              <a:rPr lang="en-GB" sz="1800" dirty="0" err="1"/>
              <a:t>concentrati</a:t>
            </a:r>
            <a:r>
              <a:rPr lang="en-GB" sz="1800" dirty="0"/>
              <a:t> </a:t>
            </a:r>
            <a:r>
              <a:rPr lang="en-GB" sz="1800" dirty="0" err="1"/>
              <a:t>quando</a:t>
            </a:r>
            <a:r>
              <a:rPr lang="en-GB" sz="1800" dirty="0"/>
              <a:t> </a:t>
            </a:r>
            <a:r>
              <a:rPr lang="en-GB" sz="1800" dirty="0" err="1"/>
              <a:t>vanno</a:t>
            </a:r>
            <a:r>
              <a:rPr lang="en-GB" sz="1800" dirty="0"/>
              <a:t> a </a:t>
            </a:r>
            <a:r>
              <a:rPr lang="en-GB" sz="1800" dirty="0" err="1"/>
              <a:t>vantaggio</a:t>
            </a:r>
            <a:r>
              <a:rPr lang="en-GB" sz="1800" dirty="0"/>
              <a:t> di </a:t>
            </a:r>
            <a:r>
              <a:rPr lang="en-GB" sz="1800" dirty="0" err="1"/>
              <a:t>specifiche</a:t>
            </a:r>
            <a:r>
              <a:rPr lang="en-GB" sz="1800" dirty="0"/>
              <a:t> </a:t>
            </a:r>
            <a:r>
              <a:rPr lang="en-GB" sz="1800" dirty="0" err="1"/>
              <a:t>categorie</a:t>
            </a:r>
            <a:r>
              <a:rPr lang="en-GB" sz="1800" dirty="0"/>
              <a:t> ben </a:t>
            </a:r>
            <a:r>
              <a:rPr lang="en-GB" sz="1800" dirty="0" err="1"/>
              <a:t>individuabili</a:t>
            </a:r>
            <a:r>
              <a:rPr lang="en-GB" sz="1800" dirty="0"/>
              <a:t> di </a:t>
            </a:r>
            <a:r>
              <a:rPr lang="en-GB" sz="1800" dirty="0" err="1"/>
              <a:t>cittadini</a:t>
            </a:r>
            <a:r>
              <a:rPr lang="en-GB" sz="1800" dirty="0"/>
              <a:t> (per </a:t>
            </a:r>
            <a:r>
              <a:rPr lang="en-GB" sz="1800" dirty="0" err="1"/>
              <a:t>esempio</a:t>
            </a:r>
            <a:r>
              <a:rPr lang="en-GB" sz="1800" dirty="0"/>
              <a:t> </a:t>
            </a:r>
            <a:r>
              <a:rPr lang="en-GB" sz="1800" dirty="0" err="1"/>
              <a:t>i</a:t>
            </a:r>
            <a:r>
              <a:rPr lang="en-GB" sz="1800" dirty="0"/>
              <a:t> contribute </a:t>
            </a:r>
            <a:r>
              <a:rPr lang="en-GB" sz="1800" dirty="0" err="1"/>
              <a:t>erogati</a:t>
            </a:r>
            <a:r>
              <a:rPr lang="en-GB" sz="1800" dirty="0"/>
              <a:t> </a:t>
            </a:r>
            <a:r>
              <a:rPr lang="en-GB" sz="1800" dirty="0" err="1"/>
              <a:t>agli</a:t>
            </a:r>
            <a:r>
              <a:rPr lang="en-GB" sz="1800" dirty="0"/>
              <a:t> </a:t>
            </a:r>
            <a:r>
              <a:rPr lang="en-GB" sz="1800" dirty="0" err="1"/>
              <a:t>agricoltori</a:t>
            </a:r>
            <a:r>
              <a:rPr lang="en-GB" sz="1800" dirty="0"/>
              <a:t> o alle </a:t>
            </a:r>
            <a:r>
              <a:rPr lang="en-GB" sz="1800" dirty="0" err="1"/>
              <a:t>imprese</a:t>
            </a:r>
            <a:r>
              <a:rPr lang="en-GB" sz="1800" dirty="0"/>
              <a:t>); </a:t>
            </a:r>
            <a:r>
              <a:rPr lang="en-GB" sz="1800" dirty="0" err="1"/>
              <a:t>sono</a:t>
            </a:r>
            <a:r>
              <a:rPr lang="en-GB" sz="1800" dirty="0"/>
              <a:t> </a:t>
            </a:r>
            <a:r>
              <a:rPr lang="en-GB" sz="1800" dirty="0" err="1"/>
              <a:t>diffusi</a:t>
            </a:r>
            <a:r>
              <a:rPr lang="en-GB" sz="1800" dirty="0"/>
              <a:t> </a:t>
            </a:r>
            <a:r>
              <a:rPr lang="en-GB" sz="1800" dirty="0" err="1"/>
              <a:t>quando</a:t>
            </a:r>
            <a:r>
              <a:rPr lang="en-GB" sz="1800" dirty="0"/>
              <a:t> </a:t>
            </a:r>
            <a:r>
              <a:rPr lang="en-GB" sz="1800" dirty="0" err="1"/>
              <a:t>riguardano</a:t>
            </a:r>
            <a:r>
              <a:rPr lang="en-GB" sz="1800" dirty="0"/>
              <a:t> la </a:t>
            </a:r>
            <a:r>
              <a:rPr lang="en-GB" sz="1800" dirty="0" err="1"/>
              <a:t>collettività</a:t>
            </a:r>
            <a:r>
              <a:rPr lang="en-GB" sz="1800" dirty="0"/>
              <a:t> </a:t>
            </a:r>
            <a:r>
              <a:rPr lang="en-GB" sz="1800" dirty="0" err="1"/>
              <a:t>nel</a:t>
            </a:r>
            <a:r>
              <a:rPr lang="en-GB" sz="1800" dirty="0"/>
              <a:t> </a:t>
            </a:r>
            <a:r>
              <a:rPr lang="en-GB" sz="1800" dirty="0" err="1"/>
              <a:t>suo</a:t>
            </a:r>
            <a:r>
              <a:rPr lang="en-GB" sz="1800" dirty="0"/>
              <a:t> </a:t>
            </a:r>
            <a:r>
              <a:rPr lang="en-GB" sz="1800" dirty="0" err="1"/>
              <a:t>complesso</a:t>
            </a:r>
            <a:r>
              <a:rPr lang="en-GB" sz="1800" dirty="0"/>
              <a:t> (per </a:t>
            </a:r>
            <a:r>
              <a:rPr lang="en-GB" sz="1800" dirty="0" err="1"/>
              <a:t>esempio</a:t>
            </a:r>
            <a:r>
              <a:rPr lang="en-GB" sz="1800" dirty="0"/>
              <a:t> </a:t>
            </a:r>
            <a:r>
              <a:rPr lang="en-GB" sz="1800" dirty="0" err="1"/>
              <a:t>gli</a:t>
            </a:r>
            <a:r>
              <a:rPr lang="en-GB" sz="1800" dirty="0"/>
              <a:t> </a:t>
            </a:r>
            <a:r>
              <a:rPr lang="en-GB" sz="1800" dirty="0" err="1"/>
              <a:t>interventi</a:t>
            </a:r>
            <a:r>
              <a:rPr lang="en-GB" sz="1800" dirty="0"/>
              <a:t> per </a:t>
            </a:r>
            <a:r>
              <a:rPr lang="en-GB" sz="1800" dirty="0" err="1"/>
              <a:t>migliorare</a:t>
            </a:r>
            <a:r>
              <a:rPr lang="en-GB" sz="1800" dirty="0"/>
              <a:t> la </a:t>
            </a:r>
            <a:r>
              <a:rPr lang="en-GB" sz="1800" dirty="0" err="1"/>
              <a:t>qualità</a:t>
            </a:r>
            <a:r>
              <a:rPr lang="en-GB" sz="1800" dirty="0"/>
              <a:t> </a:t>
            </a:r>
            <a:r>
              <a:rPr lang="en-GB" sz="1800" dirty="0" err="1"/>
              <a:t>dell’aria</a:t>
            </a:r>
            <a:r>
              <a:rPr lang="en-GB" sz="1800" dirty="0"/>
              <a:t>). </a:t>
            </a:r>
          </a:p>
          <a:p>
            <a:r>
              <a:rPr lang="en-GB" sz="1800" dirty="0"/>
              <a:t>A </a:t>
            </a:r>
            <a:r>
              <a:rPr lang="en-GB" sz="1800" dirty="0" err="1"/>
              <a:t>loro</a:t>
            </a:r>
            <a:r>
              <a:rPr lang="en-GB" sz="1800" dirty="0"/>
              <a:t> volta </a:t>
            </a:r>
            <a:r>
              <a:rPr lang="en-GB" sz="1800" dirty="0" err="1"/>
              <a:t>i</a:t>
            </a:r>
            <a:r>
              <a:rPr lang="en-GB" sz="1800" dirty="0"/>
              <a:t> </a:t>
            </a:r>
            <a:r>
              <a:rPr lang="en-GB" sz="1800" dirty="0" err="1"/>
              <a:t>costi</a:t>
            </a:r>
            <a:r>
              <a:rPr lang="en-GB" sz="1800" dirty="0"/>
              <a:t> </a:t>
            </a:r>
            <a:r>
              <a:rPr lang="en-GB" sz="1800" dirty="0" err="1"/>
              <a:t>sono</a:t>
            </a:r>
            <a:r>
              <a:rPr lang="en-GB" sz="1800" dirty="0"/>
              <a:t> </a:t>
            </a:r>
            <a:r>
              <a:rPr lang="en-GB" sz="1800" dirty="0" err="1"/>
              <a:t>concentrati</a:t>
            </a:r>
            <a:r>
              <a:rPr lang="en-GB" sz="1800" dirty="0"/>
              <a:t> </a:t>
            </a:r>
            <a:r>
              <a:rPr lang="en-GB" sz="1800" dirty="0" err="1"/>
              <a:t>quando</a:t>
            </a:r>
            <a:r>
              <a:rPr lang="en-GB" sz="1800" dirty="0"/>
              <a:t> </a:t>
            </a:r>
            <a:r>
              <a:rPr lang="en-GB" sz="1800" dirty="0" err="1"/>
              <a:t>sono</a:t>
            </a:r>
            <a:r>
              <a:rPr lang="en-GB" sz="1800" dirty="0"/>
              <a:t> </a:t>
            </a:r>
            <a:r>
              <a:rPr lang="en-GB" sz="1800" dirty="0" err="1"/>
              <a:t>sostenuti</a:t>
            </a:r>
            <a:r>
              <a:rPr lang="en-GB" sz="1800" dirty="0"/>
              <a:t> solo da </a:t>
            </a:r>
            <a:r>
              <a:rPr lang="en-GB" sz="1800" dirty="0" err="1"/>
              <a:t>alcuni</a:t>
            </a:r>
            <a:r>
              <a:rPr lang="en-GB" sz="1800" dirty="0"/>
              <a:t> </a:t>
            </a:r>
            <a:r>
              <a:rPr lang="en-GB" sz="1800" dirty="0" err="1"/>
              <a:t>gruppi</a:t>
            </a:r>
            <a:r>
              <a:rPr lang="en-GB" sz="1800" dirty="0"/>
              <a:t> di </a:t>
            </a:r>
            <a:r>
              <a:rPr lang="en-GB" sz="1800" dirty="0" err="1"/>
              <a:t>cittadini</a:t>
            </a:r>
            <a:r>
              <a:rPr lang="en-GB" sz="1800" dirty="0"/>
              <a:t> </a:t>
            </a:r>
            <a:r>
              <a:rPr lang="en-GB" sz="1800" dirty="0" err="1"/>
              <a:t>chiaramente</a:t>
            </a:r>
            <a:r>
              <a:rPr lang="en-GB" sz="1800" dirty="0"/>
              <a:t> </a:t>
            </a:r>
            <a:r>
              <a:rPr lang="en-GB" sz="1800" dirty="0" err="1"/>
              <a:t>individuati</a:t>
            </a:r>
            <a:r>
              <a:rPr lang="en-GB" sz="1800" dirty="0"/>
              <a:t> (per </a:t>
            </a:r>
            <a:r>
              <a:rPr lang="en-GB" sz="1800" dirty="0" err="1"/>
              <a:t>esempio</a:t>
            </a:r>
            <a:r>
              <a:rPr lang="en-GB" sz="1800" dirty="0"/>
              <a:t> </a:t>
            </a:r>
            <a:r>
              <a:rPr lang="en-GB" sz="1800" dirty="0" err="1"/>
              <a:t>l’obbligo</a:t>
            </a:r>
            <a:r>
              <a:rPr lang="en-GB" sz="1800" dirty="0"/>
              <a:t> per le </a:t>
            </a:r>
            <a:r>
              <a:rPr lang="en-GB" sz="1800" dirty="0" err="1"/>
              <a:t>imprese</a:t>
            </a:r>
            <a:r>
              <a:rPr lang="en-GB" sz="1800" dirty="0"/>
              <a:t> di </a:t>
            </a:r>
            <a:r>
              <a:rPr lang="en-GB" sz="1800" dirty="0" err="1"/>
              <a:t>diminuire</a:t>
            </a:r>
            <a:r>
              <a:rPr lang="en-GB" sz="1800" dirty="0"/>
              <a:t> le </a:t>
            </a:r>
            <a:r>
              <a:rPr lang="en-GB" sz="1800" dirty="0" err="1"/>
              <a:t>emissioni</a:t>
            </a:r>
            <a:r>
              <a:rPr lang="en-GB" sz="1800" dirty="0"/>
              <a:t> di CO2); </a:t>
            </a:r>
            <a:r>
              <a:rPr lang="en-GB" sz="1800" dirty="0" err="1"/>
              <a:t>sono</a:t>
            </a:r>
            <a:r>
              <a:rPr lang="en-GB" sz="1800" dirty="0"/>
              <a:t> </a:t>
            </a:r>
            <a:r>
              <a:rPr lang="en-GB" sz="1800" dirty="0" err="1"/>
              <a:t>diffusi</a:t>
            </a:r>
            <a:r>
              <a:rPr lang="en-GB" sz="1800" dirty="0"/>
              <a:t> </a:t>
            </a:r>
            <a:r>
              <a:rPr lang="en-GB" sz="1800" dirty="0" err="1"/>
              <a:t>quando</a:t>
            </a:r>
            <a:r>
              <a:rPr lang="en-GB" sz="1800" dirty="0"/>
              <a:t> </a:t>
            </a:r>
            <a:r>
              <a:rPr lang="en-GB" sz="1800" dirty="0" err="1"/>
              <a:t>sono</a:t>
            </a:r>
            <a:r>
              <a:rPr lang="en-GB" sz="1800" dirty="0"/>
              <a:t> a </a:t>
            </a:r>
            <a:r>
              <a:rPr lang="en-GB" sz="1800" dirty="0" err="1"/>
              <a:t>carico</a:t>
            </a:r>
            <a:r>
              <a:rPr lang="en-GB" sz="1800" dirty="0"/>
              <a:t> </a:t>
            </a:r>
            <a:r>
              <a:rPr lang="en-GB" sz="1800" dirty="0" err="1"/>
              <a:t>dell’insieme</a:t>
            </a:r>
            <a:r>
              <a:rPr lang="en-GB" sz="1800" dirty="0"/>
              <a:t> di </a:t>
            </a:r>
            <a:r>
              <a:rPr lang="en-GB" sz="1800" dirty="0" err="1"/>
              <a:t>cittadini</a:t>
            </a:r>
            <a:r>
              <a:rPr lang="en-GB" sz="1800" dirty="0"/>
              <a:t> (per </a:t>
            </a:r>
            <a:r>
              <a:rPr lang="en-GB" sz="1800" dirty="0" err="1"/>
              <a:t>esempio</a:t>
            </a:r>
            <a:r>
              <a:rPr lang="en-GB" sz="1800" dirty="0"/>
              <a:t> </a:t>
            </a:r>
            <a:r>
              <a:rPr lang="en-GB" sz="1800" dirty="0" err="1"/>
              <a:t>attraverso</a:t>
            </a:r>
            <a:r>
              <a:rPr lang="en-GB" sz="1800" dirty="0"/>
              <a:t> le </a:t>
            </a:r>
            <a:r>
              <a:rPr lang="en-GB" sz="1800" dirty="0" err="1"/>
              <a:t>imposte</a:t>
            </a:r>
            <a:r>
              <a:rPr lang="en-GB" sz="1800" dirty="0"/>
              <a:t>).</a:t>
            </a:r>
          </a:p>
          <a:p>
            <a:endParaRPr lang="it-IT" dirty="0"/>
          </a:p>
        </p:txBody>
      </p:sp>
      <p:sp>
        <p:nvSpPr>
          <p:cNvPr id="4" name="Slide Number Placeholder 3">
            <a:extLst>
              <a:ext uri="{FF2B5EF4-FFF2-40B4-BE49-F238E27FC236}">
                <a16:creationId xmlns:a16="http://schemas.microsoft.com/office/drawing/2014/main" id="{B1226C0A-BB7B-374A-AB92-6AE2BB7C096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3631284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40D6-CC76-C94E-A983-E21EF4E24AB0}"/>
              </a:ext>
            </a:extLst>
          </p:cNvPr>
          <p:cNvSpPr>
            <a:spLocks noGrp="1"/>
          </p:cNvSpPr>
          <p:nvPr>
            <p:ph type="title"/>
          </p:nvPr>
        </p:nvSpPr>
        <p:spPr/>
        <p:txBody>
          <a:bodyPr/>
          <a:lstStyle/>
          <a:p>
            <a:r>
              <a:rPr lang="it-IT" dirty="0"/>
              <a:t>La tipologia di Wilson</a:t>
            </a:r>
          </a:p>
        </p:txBody>
      </p:sp>
      <p:pic>
        <p:nvPicPr>
          <p:cNvPr id="5" name="Picture 4">
            <a:extLst>
              <a:ext uri="{FF2B5EF4-FFF2-40B4-BE49-F238E27FC236}">
                <a16:creationId xmlns:a16="http://schemas.microsoft.com/office/drawing/2014/main" id="{34E88E69-A878-3A47-9B01-C9FDC284394D}"/>
              </a:ext>
            </a:extLst>
          </p:cNvPr>
          <p:cNvPicPr>
            <a:picLocks noChangeAspect="1"/>
          </p:cNvPicPr>
          <p:nvPr/>
        </p:nvPicPr>
        <p:blipFill>
          <a:blip r:embed="rId2"/>
          <a:stretch>
            <a:fillRect/>
          </a:stretch>
        </p:blipFill>
        <p:spPr>
          <a:xfrm>
            <a:off x="1107332" y="1018762"/>
            <a:ext cx="6814156" cy="3893804"/>
          </a:xfrm>
          <a:prstGeom prst="rect">
            <a:avLst/>
          </a:prstGeom>
        </p:spPr>
      </p:pic>
      <p:sp>
        <p:nvSpPr>
          <p:cNvPr id="3" name="Text Placeholder 2">
            <a:extLst>
              <a:ext uri="{FF2B5EF4-FFF2-40B4-BE49-F238E27FC236}">
                <a16:creationId xmlns:a16="http://schemas.microsoft.com/office/drawing/2014/main" id="{F24269DA-2E8B-A248-997B-70CB7533E721}"/>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60F57198-3CAF-EF41-BBC5-6C6C4314E63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166401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4E296-1948-6843-A91A-65845AFDAF04}"/>
              </a:ext>
            </a:extLst>
          </p:cNvPr>
          <p:cNvSpPr>
            <a:spLocks noGrp="1"/>
          </p:cNvSpPr>
          <p:nvPr>
            <p:ph type="title"/>
          </p:nvPr>
        </p:nvSpPr>
        <p:spPr/>
        <p:txBody>
          <a:bodyPr/>
          <a:lstStyle/>
          <a:p>
            <a:r>
              <a:rPr lang="it-IT" dirty="0" err="1"/>
              <a:t>Selection</a:t>
            </a:r>
            <a:r>
              <a:rPr lang="it-IT" dirty="0"/>
              <a:t> </a:t>
            </a:r>
            <a:r>
              <a:rPr lang="it-IT" dirty="0" err="1"/>
              <a:t>bias</a:t>
            </a:r>
            <a:r>
              <a:rPr lang="it-IT" dirty="0"/>
              <a:t> nel pluralismo ed elitismo</a:t>
            </a:r>
          </a:p>
        </p:txBody>
      </p:sp>
      <p:sp>
        <p:nvSpPr>
          <p:cNvPr id="3" name="Text Placeholder 2">
            <a:extLst>
              <a:ext uri="{FF2B5EF4-FFF2-40B4-BE49-F238E27FC236}">
                <a16:creationId xmlns:a16="http://schemas.microsoft.com/office/drawing/2014/main" id="{2F1BD401-3562-7942-AB8E-4D6196A741E3}"/>
              </a:ext>
            </a:extLst>
          </p:cNvPr>
          <p:cNvSpPr>
            <a:spLocks noGrp="1"/>
          </p:cNvSpPr>
          <p:nvPr>
            <p:ph type="body" idx="1"/>
          </p:nvPr>
        </p:nvSpPr>
        <p:spPr/>
        <p:txBody>
          <a:bodyPr/>
          <a:lstStyle/>
          <a:p>
            <a:r>
              <a:rPr lang="it-IT" sz="1800" dirty="0"/>
              <a:t>Secondo </a:t>
            </a:r>
            <a:r>
              <a:rPr lang="it-IT" sz="1800" dirty="0" err="1"/>
              <a:t>Lowi</a:t>
            </a:r>
            <a:r>
              <a:rPr lang="it-IT" sz="1800" dirty="0"/>
              <a:t>, le ricerche dei pluralisti vogliono mostrare che prevale l’attività dei gruppi o delle fazioni, in </a:t>
            </a:r>
            <a:r>
              <a:rPr lang="it-IT" sz="1800" i="1" dirty="0"/>
              <a:t>relativa assenza di vincoli strutturali o istituzionali</a:t>
            </a:r>
            <a:r>
              <a:rPr lang="it-IT" sz="1800" dirty="0"/>
              <a:t>, e si scelgono casi nei quali il conflitto è pubblico e vi partecipano molteplici gruppi con capacità variabile di esercitare influenza, cosicché si osserva l’operare di coalizioni di gruppi antagonistici. </a:t>
            </a:r>
          </a:p>
          <a:p>
            <a:r>
              <a:rPr lang="it-IT" sz="1800" dirty="0"/>
              <a:t>Se viceversa si intende sostenere, secondo il modello caro alla scuola elitista italiana, che domina una struttura del potere permanente, </a:t>
            </a:r>
            <a:r>
              <a:rPr lang="it-IT" sz="1800" i="1" dirty="0"/>
              <a:t>sottostante alla distribuzione formale dei poteri potestativi</a:t>
            </a:r>
            <a:r>
              <a:rPr lang="it-IT" sz="1800" dirty="0"/>
              <a:t>, si scartano a priori quei casi in cui compaia in modo significativo un’attività di gruppi o di coalizioni. </a:t>
            </a:r>
          </a:p>
          <a:p>
            <a:endParaRPr lang="it-IT" dirty="0"/>
          </a:p>
        </p:txBody>
      </p:sp>
      <p:sp>
        <p:nvSpPr>
          <p:cNvPr id="4" name="Slide Number Placeholder 3">
            <a:extLst>
              <a:ext uri="{FF2B5EF4-FFF2-40B4-BE49-F238E27FC236}">
                <a16:creationId xmlns:a16="http://schemas.microsoft.com/office/drawing/2014/main" id="{B35452C4-4C3C-0748-A7D6-19A52820D74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187971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FC1D-A6EF-5345-AAA2-CEA58957160C}"/>
              </a:ext>
            </a:extLst>
          </p:cNvPr>
          <p:cNvSpPr>
            <a:spLocks noGrp="1"/>
          </p:cNvSpPr>
          <p:nvPr>
            <p:ph type="title"/>
          </p:nvPr>
        </p:nvSpPr>
        <p:spPr/>
        <p:txBody>
          <a:bodyPr/>
          <a:lstStyle/>
          <a:p>
            <a:r>
              <a:rPr lang="it-IT" dirty="0"/>
              <a:t>Le istituzioni politiche come tabula rasa</a:t>
            </a:r>
          </a:p>
        </p:txBody>
      </p:sp>
      <p:sp>
        <p:nvSpPr>
          <p:cNvPr id="3" name="Text Placeholder 2">
            <a:extLst>
              <a:ext uri="{FF2B5EF4-FFF2-40B4-BE49-F238E27FC236}">
                <a16:creationId xmlns:a16="http://schemas.microsoft.com/office/drawing/2014/main" id="{CDB5D7CC-6B45-6F4F-AFA0-E10A26C710EF}"/>
              </a:ext>
            </a:extLst>
          </p:cNvPr>
          <p:cNvSpPr>
            <a:spLocks noGrp="1"/>
          </p:cNvSpPr>
          <p:nvPr>
            <p:ph type="body" idx="1"/>
          </p:nvPr>
        </p:nvSpPr>
        <p:spPr/>
        <p:txBody>
          <a:bodyPr/>
          <a:lstStyle/>
          <a:p>
            <a:r>
              <a:rPr lang="en-GB" sz="2200" dirty="0" err="1"/>
              <a:t>L’errore</a:t>
            </a:r>
            <a:r>
              <a:rPr lang="en-GB" sz="2200" dirty="0"/>
              <a:t> di </a:t>
            </a:r>
            <a:r>
              <a:rPr lang="en-GB" sz="2200" dirty="0" err="1"/>
              <a:t>fondo</a:t>
            </a:r>
            <a:r>
              <a:rPr lang="en-GB" sz="2200" dirty="0"/>
              <a:t> del </a:t>
            </a:r>
            <a:r>
              <a:rPr lang="en-GB" sz="2200" dirty="0" err="1"/>
              <a:t>pluralismo</a:t>
            </a:r>
            <a:r>
              <a:rPr lang="en-GB" sz="2200" dirty="0"/>
              <a:t> </a:t>
            </a:r>
            <a:r>
              <a:rPr lang="en-GB" sz="2200" dirty="0" err="1"/>
              <a:t>è</a:t>
            </a:r>
            <a:r>
              <a:rPr lang="en-GB" sz="2200" dirty="0"/>
              <a:t> </a:t>
            </a:r>
            <a:r>
              <a:rPr lang="en-GB" sz="2200" dirty="0" err="1"/>
              <a:t>consistito</a:t>
            </a:r>
            <a:r>
              <a:rPr lang="en-GB" sz="2200" dirty="0"/>
              <a:t> </a:t>
            </a:r>
            <a:r>
              <a:rPr lang="en-GB" sz="2200" dirty="0" err="1"/>
              <a:t>pertanto</a:t>
            </a:r>
            <a:r>
              <a:rPr lang="en-GB" sz="2200" dirty="0"/>
              <a:t> </a:t>
            </a:r>
            <a:r>
              <a:rPr lang="en-GB" sz="2200" dirty="0" err="1"/>
              <a:t>nel</a:t>
            </a:r>
            <a:r>
              <a:rPr lang="en-GB" sz="2200" dirty="0"/>
              <a:t> </a:t>
            </a:r>
            <a:r>
              <a:rPr lang="en-GB" sz="2200" dirty="0" err="1"/>
              <a:t>ridurre</a:t>
            </a:r>
            <a:r>
              <a:rPr lang="en-GB" sz="2200" dirty="0"/>
              <a:t> le </a:t>
            </a:r>
            <a:r>
              <a:rPr lang="en-GB" sz="2200" dirty="0" err="1"/>
              <a:t>istituzioni</a:t>
            </a:r>
            <a:r>
              <a:rPr lang="en-GB" sz="2200" dirty="0"/>
              <a:t> </a:t>
            </a:r>
            <a:r>
              <a:rPr lang="en-GB" sz="2200" dirty="0" err="1"/>
              <a:t>politiche</a:t>
            </a:r>
            <a:r>
              <a:rPr lang="en-GB" sz="2200" dirty="0"/>
              <a:t> a una </a:t>
            </a:r>
            <a:r>
              <a:rPr lang="en-GB" sz="2200" i="1" dirty="0"/>
              <a:t>tabula rasa </a:t>
            </a:r>
            <a:r>
              <a:rPr lang="en-GB" sz="2200" dirty="0"/>
              <a:t>– </a:t>
            </a:r>
            <a:r>
              <a:rPr lang="en-GB" sz="2200" dirty="0" err="1"/>
              <a:t>è</a:t>
            </a:r>
            <a:r>
              <a:rPr lang="en-GB" sz="2200" dirty="0"/>
              <a:t> proprio </a:t>
            </a:r>
            <a:r>
              <a:rPr lang="en-GB" sz="2200" dirty="0" err="1"/>
              <a:t>l’espressione</a:t>
            </a:r>
            <a:r>
              <a:rPr lang="en-GB" sz="2200" dirty="0"/>
              <a:t> </a:t>
            </a:r>
            <a:r>
              <a:rPr lang="en-GB" sz="2200" dirty="0" err="1"/>
              <a:t>che</a:t>
            </a:r>
            <a:r>
              <a:rPr lang="en-GB" sz="2200" dirty="0"/>
              <a:t> </a:t>
            </a:r>
            <a:r>
              <a:rPr lang="en-GB" sz="2200" dirty="0" err="1"/>
              <a:t>impiega</a:t>
            </a:r>
            <a:r>
              <a:rPr lang="en-GB" sz="2200" dirty="0"/>
              <a:t> </a:t>
            </a:r>
            <a:r>
              <a:rPr lang="en-GB" sz="2200" dirty="0" err="1"/>
              <a:t>Lowi</a:t>
            </a:r>
            <a:r>
              <a:rPr lang="en-GB" sz="2200" dirty="0"/>
              <a:t> (1999, ma 1964, 6), </a:t>
            </a:r>
            <a:r>
              <a:rPr lang="en-GB" sz="2200" dirty="0" err="1"/>
              <a:t>che</a:t>
            </a:r>
            <a:r>
              <a:rPr lang="en-GB" sz="2200" dirty="0"/>
              <a:t> scrive: «I </a:t>
            </a:r>
            <a:r>
              <a:rPr lang="en-GB" sz="2200" dirty="0" err="1"/>
              <a:t>pluralisti</a:t>
            </a:r>
            <a:r>
              <a:rPr lang="en-GB" sz="2200" dirty="0"/>
              <a:t> </a:t>
            </a:r>
            <a:r>
              <a:rPr lang="en-GB" sz="2200" dirty="0" err="1"/>
              <a:t>più</a:t>
            </a:r>
            <a:r>
              <a:rPr lang="en-GB" sz="2200" dirty="0"/>
              <a:t> </a:t>
            </a:r>
            <a:r>
              <a:rPr lang="en-GB" sz="2200" dirty="0" err="1"/>
              <a:t>oltranzisti</a:t>
            </a:r>
            <a:r>
              <a:rPr lang="en-GB" sz="2200" dirty="0"/>
              <a:t> </a:t>
            </a:r>
            <a:r>
              <a:rPr lang="en-GB" sz="2200" dirty="0" err="1"/>
              <a:t>hanno</a:t>
            </a:r>
            <a:r>
              <a:rPr lang="en-GB" sz="2200" dirty="0"/>
              <a:t> </a:t>
            </a:r>
            <a:r>
              <a:rPr lang="en-GB" sz="2200" dirty="0" err="1"/>
              <a:t>trattato</a:t>
            </a:r>
            <a:r>
              <a:rPr lang="en-GB" sz="2200" dirty="0"/>
              <a:t> il </a:t>
            </a:r>
            <a:r>
              <a:rPr lang="en-GB" sz="2200" dirty="0" err="1"/>
              <a:t>governo</a:t>
            </a:r>
            <a:r>
              <a:rPr lang="en-GB" sz="2200" dirty="0"/>
              <a:t> (“le </a:t>
            </a:r>
            <a:r>
              <a:rPr lang="en-GB" sz="2200" dirty="0" err="1"/>
              <a:t>istituzioni</a:t>
            </a:r>
            <a:r>
              <a:rPr lang="en-GB" sz="2200" dirty="0"/>
              <a:t> </a:t>
            </a:r>
            <a:r>
              <a:rPr lang="en-GB" sz="2200" dirty="0" err="1"/>
              <a:t>formali</a:t>
            </a:r>
            <a:r>
              <a:rPr lang="en-GB" sz="2200" dirty="0"/>
              <a:t>”) come una tabula rasa, e le </a:t>
            </a:r>
            <a:r>
              <a:rPr lang="en-GB" sz="2200" dirty="0" err="1"/>
              <a:t>politiche</a:t>
            </a:r>
            <a:r>
              <a:rPr lang="en-GB" sz="2200" dirty="0"/>
              <a:t> </a:t>
            </a:r>
            <a:r>
              <a:rPr lang="en-GB" sz="2200" dirty="0" err="1"/>
              <a:t>pubbliche</a:t>
            </a:r>
            <a:r>
              <a:rPr lang="en-GB" sz="2200" dirty="0"/>
              <a:t> come </a:t>
            </a:r>
            <a:r>
              <a:rPr lang="en-GB" sz="2200" dirty="0" err="1"/>
              <a:t>l’effetto</a:t>
            </a:r>
            <a:r>
              <a:rPr lang="en-GB" sz="2200" dirty="0"/>
              <a:t> </a:t>
            </a:r>
            <a:r>
              <a:rPr lang="en-GB" sz="2200" dirty="0" err="1"/>
              <a:t>residuale</a:t>
            </a:r>
            <a:r>
              <a:rPr lang="en-GB" sz="2200" dirty="0"/>
              <a:t> di una “</a:t>
            </a:r>
            <a:r>
              <a:rPr lang="en-GB" sz="2200" dirty="0" err="1"/>
              <a:t>interazione</a:t>
            </a:r>
            <a:r>
              <a:rPr lang="en-GB" sz="2200" dirty="0"/>
              <a:t> di </a:t>
            </a:r>
            <a:r>
              <a:rPr lang="en-GB" sz="2200" dirty="0" err="1"/>
              <a:t>forze</a:t>
            </a:r>
            <a:r>
              <a:rPr lang="en-GB" sz="2200" dirty="0"/>
              <a:t>” </a:t>
            </a:r>
            <a:r>
              <a:rPr lang="en-GB" sz="2200" dirty="0" err="1"/>
              <a:t>misurabile</a:t>
            </a:r>
            <a:r>
              <a:rPr lang="en-GB" sz="2200" dirty="0"/>
              <a:t> come un “</a:t>
            </a:r>
            <a:r>
              <a:rPr lang="en-GB" sz="2200" dirty="0" err="1"/>
              <a:t>parallelogramma</a:t>
            </a:r>
            <a:r>
              <a:rPr lang="en-GB" sz="2200" dirty="0"/>
              <a:t>”». </a:t>
            </a:r>
          </a:p>
          <a:p>
            <a:r>
              <a:rPr lang="en-GB" sz="2200" dirty="0"/>
              <a:t>I </a:t>
            </a:r>
            <a:r>
              <a:rPr lang="en-GB" sz="2200" dirty="0" err="1"/>
              <a:t>gruppi</a:t>
            </a:r>
            <a:r>
              <a:rPr lang="en-GB" sz="2200" dirty="0"/>
              <a:t> </a:t>
            </a:r>
            <a:r>
              <a:rPr lang="en-GB" sz="2200" dirty="0" err="1"/>
              <a:t>impegnati</a:t>
            </a:r>
            <a:r>
              <a:rPr lang="en-GB" sz="2200" dirty="0"/>
              <a:t> </a:t>
            </a:r>
            <a:r>
              <a:rPr lang="en-GB" sz="2200" dirty="0" err="1"/>
              <a:t>nella</a:t>
            </a:r>
            <a:r>
              <a:rPr lang="en-GB" sz="2200" dirty="0"/>
              <a:t> </a:t>
            </a:r>
            <a:r>
              <a:rPr lang="en-GB" sz="2200" dirty="0" err="1"/>
              <a:t>difesa</a:t>
            </a:r>
            <a:r>
              <a:rPr lang="en-GB" sz="2200" dirty="0"/>
              <a:t> </a:t>
            </a:r>
            <a:r>
              <a:rPr lang="en-GB" sz="2200" dirty="0" err="1"/>
              <a:t>dei</a:t>
            </a:r>
            <a:r>
              <a:rPr lang="en-GB" sz="2200" dirty="0"/>
              <a:t> </a:t>
            </a:r>
            <a:r>
              <a:rPr lang="en-GB" sz="2200" dirty="0" err="1"/>
              <a:t>loro</a:t>
            </a:r>
            <a:r>
              <a:rPr lang="en-GB" sz="2200" dirty="0"/>
              <a:t> </a:t>
            </a:r>
            <a:r>
              <a:rPr lang="en-GB" sz="2200" dirty="0" err="1"/>
              <a:t>interessi</a:t>
            </a:r>
            <a:r>
              <a:rPr lang="en-GB" sz="2200" dirty="0"/>
              <a:t> </a:t>
            </a:r>
            <a:r>
              <a:rPr lang="en-GB" sz="2200" dirty="0" err="1"/>
              <a:t>entrano</a:t>
            </a:r>
            <a:r>
              <a:rPr lang="en-GB" sz="2200" dirty="0"/>
              <a:t> </a:t>
            </a:r>
            <a:r>
              <a:rPr lang="en-GB" sz="2200" dirty="0" err="1"/>
              <a:t>raramente</a:t>
            </a:r>
            <a:r>
              <a:rPr lang="en-GB" sz="2200" dirty="0"/>
              <a:t> in </a:t>
            </a:r>
            <a:r>
              <a:rPr lang="en-GB" sz="2200" dirty="0" err="1"/>
              <a:t>conflitto</a:t>
            </a:r>
            <a:r>
              <a:rPr lang="en-GB" sz="2200" dirty="0"/>
              <a:t> </a:t>
            </a:r>
            <a:r>
              <a:rPr lang="en-GB" sz="2200" dirty="0" err="1"/>
              <a:t>aperto</a:t>
            </a:r>
            <a:r>
              <a:rPr lang="en-GB" sz="2200" dirty="0"/>
              <a:t>, a </a:t>
            </a:r>
            <a:r>
              <a:rPr lang="en-GB" sz="2200" dirty="0" err="1"/>
              <a:t>meno</a:t>
            </a:r>
            <a:r>
              <a:rPr lang="en-GB" sz="2200" dirty="0"/>
              <a:t> </a:t>
            </a:r>
            <a:r>
              <a:rPr lang="en-GB" sz="2200" dirty="0" err="1"/>
              <a:t>che</a:t>
            </a:r>
            <a:r>
              <a:rPr lang="en-GB" sz="2200" dirty="0"/>
              <a:t> non </a:t>
            </a:r>
            <a:r>
              <a:rPr lang="en-GB" sz="2200" dirty="0" err="1"/>
              <a:t>occupino</a:t>
            </a:r>
            <a:r>
              <a:rPr lang="en-GB" sz="2200" dirty="0"/>
              <a:t> lo </a:t>
            </a:r>
            <a:r>
              <a:rPr lang="en-GB" sz="2200" dirty="0" err="1"/>
              <a:t>stesso</a:t>
            </a:r>
            <a:r>
              <a:rPr lang="en-GB" sz="2200" dirty="0"/>
              <a:t> </a:t>
            </a:r>
            <a:r>
              <a:rPr lang="en-GB" sz="2200" dirty="0" err="1"/>
              <a:t>settore</a:t>
            </a:r>
            <a:r>
              <a:rPr lang="en-GB" sz="2200" dirty="0"/>
              <a:t> </a:t>
            </a:r>
            <a:r>
              <a:rPr lang="en-GB" sz="2200" dirty="0" err="1"/>
              <a:t>funzionale</a:t>
            </a:r>
            <a:r>
              <a:rPr lang="en-GB" sz="2200" dirty="0"/>
              <a:t>. </a:t>
            </a:r>
          </a:p>
          <a:p>
            <a:r>
              <a:rPr lang="en-GB" sz="2200" dirty="0" err="1"/>
              <a:t>Esempio</a:t>
            </a:r>
            <a:r>
              <a:rPr lang="en-GB" sz="2200" dirty="0"/>
              <a:t> </a:t>
            </a:r>
            <a:r>
              <a:rPr lang="en-GB" sz="2200" dirty="0" err="1"/>
              <a:t>dei</a:t>
            </a:r>
            <a:r>
              <a:rPr lang="en-GB" sz="2200" dirty="0"/>
              <a:t> </a:t>
            </a:r>
            <a:r>
              <a:rPr lang="en-GB" sz="2200" dirty="0" err="1"/>
              <a:t>pescatori</a:t>
            </a:r>
            <a:r>
              <a:rPr lang="en-GB" sz="2200" dirty="0"/>
              <a:t> </a:t>
            </a:r>
          </a:p>
          <a:p>
            <a:endParaRPr lang="it-IT" dirty="0"/>
          </a:p>
        </p:txBody>
      </p:sp>
      <p:sp>
        <p:nvSpPr>
          <p:cNvPr id="4" name="Slide Number Placeholder 3">
            <a:extLst>
              <a:ext uri="{FF2B5EF4-FFF2-40B4-BE49-F238E27FC236}">
                <a16:creationId xmlns:a16="http://schemas.microsoft.com/office/drawing/2014/main" id="{73AA86C9-6A04-9F44-B36A-D2FC47F81E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dirty="0"/>
          </a:p>
        </p:txBody>
      </p:sp>
    </p:spTree>
    <p:extLst>
      <p:ext uri="{BB962C8B-B14F-4D97-AF65-F5344CB8AC3E}">
        <p14:creationId xmlns:p14="http://schemas.microsoft.com/office/powerpoint/2010/main" val="1723715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C4E9-65D7-0240-8BAD-A1E28FCFB904}"/>
              </a:ext>
            </a:extLst>
          </p:cNvPr>
          <p:cNvSpPr>
            <a:spLocks noGrp="1"/>
          </p:cNvSpPr>
          <p:nvPr>
            <p:ph type="title"/>
          </p:nvPr>
        </p:nvSpPr>
        <p:spPr/>
        <p:txBody>
          <a:bodyPr/>
          <a:lstStyle/>
          <a:p>
            <a:r>
              <a:rPr lang="it-IT" dirty="0"/>
              <a:t>La coercizione e le politiche regolative</a:t>
            </a:r>
          </a:p>
        </p:txBody>
      </p:sp>
      <p:sp>
        <p:nvSpPr>
          <p:cNvPr id="3" name="Text Placeholder 2">
            <a:extLst>
              <a:ext uri="{FF2B5EF4-FFF2-40B4-BE49-F238E27FC236}">
                <a16:creationId xmlns:a16="http://schemas.microsoft.com/office/drawing/2014/main" id="{23247A23-6F79-D347-ADBB-EDF66AAF8416}"/>
              </a:ext>
            </a:extLst>
          </p:cNvPr>
          <p:cNvSpPr>
            <a:spLocks noGrp="1"/>
          </p:cNvSpPr>
          <p:nvPr>
            <p:ph type="body" idx="1"/>
          </p:nvPr>
        </p:nvSpPr>
        <p:spPr/>
        <p:txBody>
          <a:bodyPr/>
          <a:lstStyle/>
          <a:p>
            <a:r>
              <a:rPr lang="it-IT" sz="1600" dirty="0"/>
              <a:t>Le risorse coercitive detenute dallo Stato che rendono possibile la regolazione tra i gruppi, e pertanto lo Stato diviene una condizione necessaria della politica regolativa. Le politiche regolative sussistono, non perché esse rispecchino la regolazione spontanea tra i gruppi, bensì perché sono imposte dallo Stato per i suoi fini. </a:t>
            </a:r>
          </a:p>
          <a:p>
            <a:r>
              <a:rPr lang="it-IT" sz="1600" dirty="0"/>
              <a:t>La conclusione per </a:t>
            </a:r>
            <a:r>
              <a:rPr lang="it-IT" sz="1600" dirty="0" err="1"/>
              <a:t>Lowi</a:t>
            </a:r>
            <a:r>
              <a:rPr lang="it-IT" sz="1600" dirty="0"/>
              <a:t> è molto semplice: se lo Stato ha a disposizione risorse in proprio, esso diviene più che un semplice collettore di domande sociali un “propositore” di politiche. </a:t>
            </a:r>
          </a:p>
          <a:p>
            <a:r>
              <a:rPr lang="it-IT" sz="1600" dirty="0"/>
              <a:t>Lo Stato ha i suoi fini e li persegue, vale a dire che lo Stato ha i suoi “interessi”. </a:t>
            </a:r>
          </a:p>
          <a:p>
            <a:r>
              <a:rPr lang="it-IT" sz="1600" dirty="0"/>
              <a:t>Il pluralismo coglie solo il momento inerente al processo di interazione tra i gruppi (la non-interferenza tra gli interessi socio-economici, oppure la negoziazione tra di essi una volta formate coalizioni d’interessi), ma ignora completamente la struttura che lo condiziona pesantemente (la coercizione esercitata dallo Stato e dai suoi apparati).</a:t>
            </a:r>
          </a:p>
          <a:p>
            <a:endParaRPr lang="en-GB" sz="2000" dirty="0"/>
          </a:p>
          <a:p>
            <a:endParaRPr lang="en-GB" sz="2200" dirty="0"/>
          </a:p>
          <a:p>
            <a:endParaRPr lang="it-IT" dirty="0"/>
          </a:p>
        </p:txBody>
      </p:sp>
      <p:sp>
        <p:nvSpPr>
          <p:cNvPr id="4" name="Slide Number Placeholder 3">
            <a:extLst>
              <a:ext uri="{FF2B5EF4-FFF2-40B4-BE49-F238E27FC236}">
                <a16:creationId xmlns:a16="http://schemas.microsoft.com/office/drawing/2014/main" id="{C88CBA66-5DF3-CF4A-B7CA-967EF56FA3D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766191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EF8D-E614-8943-B5F3-232B6D8F3A24}"/>
              </a:ext>
            </a:extLst>
          </p:cNvPr>
          <p:cNvSpPr>
            <a:spLocks noGrp="1"/>
          </p:cNvSpPr>
          <p:nvPr>
            <p:ph type="title"/>
          </p:nvPr>
        </p:nvSpPr>
        <p:spPr/>
        <p:txBody>
          <a:bodyPr/>
          <a:lstStyle/>
          <a:p>
            <a:r>
              <a:rPr lang="it-IT" dirty="0"/>
              <a:t>La coercizione e l’amministrazione</a:t>
            </a:r>
          </a:p>
        </p:txBody>
      </p:sp>
      <p:sp>
        <p:nvSpPr>
          <p:cNvPr id="3" name="Text Placeholder 2">
            <a:extLst>
              <a:ext uri="{FF2B5EF4-FFF2-40B4-BE49-F238E27FC236}">
                <a16:creationId xmlns:a16="http://schemas.microsoft.com/office/drawing/2014/main" id="{5922BDAC-292B-6D42-B180-A484EA00AD14}"/>
              </a:ext>
            </a:extLst>
          </p:cNvPr>
          <p:cNvSpPr>
            <a:spLocks noGrp="1"/>
          </p:cNvSpPr>
          <p:nvPr>
            <p:ph type="body" idx="1"/>
          </p:nvPr>
        </p:nvSpPr>
        <p:spPr/>
        <p:txBody>
          <a:bodyPr/>
          <a:lstStyle/>
          <a:p>
            <a:r>
              <a:rPr lang="en-GB" dirty="0" err="1"/>
              <a:t>Lowi</a:t>
            </a:r>
            <a:r>
              <a:rPr lang="en-GB" dirty="0"/>
              <a:t> </a:t>
            </a:r>
            <a:r>
              <a:rPr lang="en-GB" dirty="0" err="1"/>
              <a:t>evidenzia</a:t>
            </a:r>
            <a:r>
              <a:rPr lang="en-GB" dirty="0"/>
              <a:t> il carattere </a:t>
            </a:r>
            <a:r>
              <a:rPr lang="en-GB" dirty="0" err="1"/>
              <a:t>ideologico</a:t>
            </a:r>
            <a:r>
              <a:rPr lang="en-GB" dirty="0"/>
              <a:t> </a:t>
            </a:r>
            <a:r>
              <a:rPr lang="en-GB" dirty="0" err="1"/>
              <a:t>della</a:t>
            </a:r>
            <a:r>
              <a:rPr lang="en-GB" dirty="0"/>
              <a:t> </a:t>
            </a:r>
            <a:r>
              <a:rPr lang="en-GB" dirty="0" err="1"/>
              <a:t>teoria</a:t>
            </a:r>
            <a:r>
              <a:rPr lang="en-GB" dirty="0"/>
              <a:t> </a:t>
            </a:r>
            <a:r>
              <a:rPr lang="en-GB" dirty="0" err="1"/>
              <a:t>pluralista</a:t>
            </a:r>
            <a:r>
              <a:rPr lang="en-GB" dirty="0"/>
              <a:t>, </a:t>
            </a:r>
            <a:r>
              <a:rPr lang="en-GB" dirty="0" err="1"/>
              <a:t>che</a:t>
            </a:r>
            <a:r>
              <a:rPr lang="en-GB" dirty="0"/>
              <a:t> </a:t>
            </a:r>
            <a:r>
              <a:rPr lang="en-GB" dirty="0" err="1"/>
              <a:t>consisterebbe</a:t>
            </a:r>
            <a:r>
              <a:rPr lang="en-GB" dirty="0"/>
              <a:t> </a:t>
            </a:r>
            <a:r>
              <a:rPr lang="en-GB" dirty="0" err="1"/>
              <a:t>nella</a:t>
            </a:r>
            <a:r>
              <a:rPr lang="en-GB" dirty="0"/>
              <a:t> </a:t>
            </a:r>
            <a:r>
              <a:rPr lang="en-GB" dirty="0" err="1"/>
              <a:t>finzione</a:t>
            </a:r>
            <a:r>
              <a:rPr lang="en-GB" dirty="0"/>
              <a:t> di un </a:t>
            </a:r>
            <a:r>
              <a:rPr lang="en-GB" dirty="0" err="1"/>
              <a:t>universo</a:t>
            </a:r>
            <a:r>
              <a:rPr lang="en-GB" dirty="0"/>
              <a:t> di </a:t>
            </a:r>
            <a:r>
              <a:rPr lang="en-GB" dirty="0" err="1"/>
              <a:t>relazioni</a:t>
            </a:r>
            <a:r>
              <a:rPr lang="en-GB" dirty="0"/>
              <a:t> </a:t>
            </a:r>
            <a:r>
              <a:rPr lang="en-GB" dirty="0" err="1"/>
              <a:t>sociali</a:t>
            </a:r>
            <a:r>
              <a:rPr lang="en-GB" dirty="0"/>
              <a:t> dal quale </a:t>
            </a:r>
            <a:r>
              <a:rPr lang="en-GB" dirty="0" err="1"/>
              <a:t>viene</a:t>
            </a:r>
            <a:r>
              <a:rPr lang="en-GB" dirty="0"/>
              <a:t> </a:t>
            </a:r>
            <a:r>
              <a:rPr lang="en-GB" dirty="0" err="1"/>
              <a:t>eliminata</a:t>
            </a:r>
            <a:r>
              <a:rPr lang="en-GB" dirty="0"/>
              <a:t> </a:t>
            </a:r>
            <a:r>
              <a:rPr lang="en-GB" dirty="0" err="1"/>
              <a:t>l’amministrazione</a:t>
            </a:r>
            <a:r>
              <a:rPr lang="en-GB" dirty="0"/>
              <a:t>, vale a dire </a:t>
            </a:r>
            <a:r>
              <a:rPr lang="en-GB" dirty="0" err="1"/>
              <a:t>l’esercizio</a:t>
            </a:r>
            <a:r>
              <a:rPr lang="en-GB" dirty="0"/>
              <a:t> del </a:t>
            </a:r>
            <a:r>
              <a:rPr lang="en-GB" dirty="0" err="1"/>
              <a:t>controllo</a:t>
            </a:r>
            <a:r>
              <a:rPr lang="en-GB" dirty="0"/>
              <a:t> </a:t>
            </a:r>
            <a:r>
              <a:rPr lang="en-GB" dirty="0" err="1"/>
              <a:t>sociale</a:t>
            </a:r>
            <a:r>
              <a:rPr lang="en-GB" dirty="0"/>
              <a:t> </a:t>
            </a:r>
            <a:r>
              <a:rPr lang="en-GB" dirty="0" err="1"/>
              <a:t>mediante</a:t>
            </a:r>
            <a:r>
              <a:rPr lang="en-GB" dirty="0"/>
              <a:t> </a:t>
            </a:r>
            <a:r>
              <a:rPr lang="en-GB" dirty="0" err="1"/>
              <a:t>l’impiego</a:t>
            </a:r>
            <a:r>
              <a:rPr lang="en-GB" dirty="0"/>
              <a:t> </a:t>
            </a:r>
            <a:r>
              <a:rPr lang="en-GB" dirty="0" err="1"/>
              <a:t>sistematico</a:t>
            </a:r>
            <a:r>
              <a:rPr lang="en-GB" dirty="0"/>
              <a:t> e </a:t>
            </a:r>
            <a:r>
              <a:rPr lang="en-GB" dirty="0" err="1"/>
              <a:t>razionale</a:t>
            </a:r>
            <a:r>
              <a:rPr lang="en-GB" dirty="0"/>
              <a:t> </a:t>
            </a:r>
            <a:r>
              <a:rPr lang="en-GB" dirty="0" err="1"/>
              <a:t>della</a:t>
            </a:r>
            <a:r>
              <a:rPr lang="en-GB" dirty="0"/>
              <a:t> </a:t>
            </a:r>
            <a:r>
              <a:rPr lang="en-GB" dirty="0" err="1"/>
              <a:t>coercizione</a:t>
            </a:r>
            <a:r>
              <a:rPr lang="en-GB" dirty="0"/>
              <a:t>.</a:t>
            </a:r>
          </a:p>
          <a:p>
            <a:endParaRPr lang="it-IT" dirty="0"/>
          </a:p>
        </p:txBody>
      </p:sp>
      <p:sp>
        <p:nvSpPr>
          <p:cNvPr id="4" name="Slide Number Placeholder 3">
            <a:extLst>
              <a:ext uri="{FF2B5EF4-FFF2-40B4-BE49-F238E27FC236}">
                <a16:creationId xmlns:a16="http://schemas.microsoft.com/office/drawing/2014/main" id="{1CD8EBC9-9119-E547-9DCA-E407D3A77C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2347414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5C113-E8F3-8347-9854-100E418F92D0}"/>
              </a:ext>
            </a:extLst>
          </p:cNvPr>
          <p:cNvSpPr>
            <a:spLocks noGrp="1"/>
          </p:cNvSpPr>
          <p:nvPr>
            <p:ph type="title"/>
          </p:nvPr>
        </p:nvSpPr>
        <p:spPr/>
        <p:txBody>
          <a:bodyPr/>
          <a:lstStyle/>
          <a:p>
            <a:r>
              <a:rPr lang="it-IT" dirty="0"/>
              <a:t>La coercizione e l’amministrazione</a:t>
            </a:r>
          </a:p>
        </p:txBody>
      </p:sp>
      <p:sp>
        <p:nvSpPr>
          <p:cNvPr id="3" name="Text Placeholder 2">
            <a:extLst>
              <a:ext uri="{FF2B5EF4-FFF2-40B4-BE49-F238E27FC236}">
                <a16:creationId xmlns:a16="http://schemas.microsoft.com/office/drawing/2014/main" id="{63A9223F-A2C5-5742-B579-D745630931EF}"/>
              </a:ext>
            </a:extLst>
          </p:cNvPr>
          <p:cNvSpPr>
            <a:spLocks noGrp="1"/>
          </p:cNvSpPr>
          <p:nvPr>
            <p:ph type="body" idx="1"/>
          </p:nvPr>
        </p:nvSpPr>
        <p:spPr/>
        <p:txBody>
          <a:bodyPr/>
          <a:lstStyle/>
          <a:p>
            <a:r>
              <a:rPr lang="en-GB" dirty="0"/>
              <a:t>«Il </a:t>
            </a:r>
            <a:r>
              <a:rPr lang="en-GB" dirty="0" err="1"/>
              <a:t>metodo</a:t>
            </a:r>
            <a:r>
              <a:rPr lang="en-GB" dirty="0"/>
              <a:t> </a:t>
            </a:r>
            <a:r>
              <a:rPr lang="en-GB" dirty="0" err="1"/>
              <a:t>moderno</a:t>
            </a:r>
            <a:r>
              <a:rPr lang="en-GB" dirty="0"/>
              <a:t> di </a:t>
            </a:r>
            <a:r>
              <a:rPr lang="en-GB" dirty="0" err="1"/>
              <a:t>esercizio</a:t>
            </a:r>
            <a:r>
              <a:rPr lang="en-GB" dirty="0"/>
              <a:t> del </a:t>
            </a:r>
            <a:r>
              <a:rPr lang="en-GB" dirty="0" err="1"/>
              <a:t>controllo</a:t>
            </a:r>
            <a:r>
              <a:rPr lang="en-GB" dirty="0"/>
              <a:t> </a:t>
            </a:r>
            <a:r>
              <a:rPr lang="en-GB" dirty="0" err="1"/>
              <a:t>sociale</a:t>
            </a:r>
            <a:r>
              <a:rPr lang="en-GB" dirty="0"/>
              <a:t> </a:t>
            </a:r>
            <a:r>
              <a:rPr lang="en-GB" dirty="0" err="1"/>
              <a:t>comporta</a:t>
            </a:r>
            <a:r>
              <a:rPr lang="en-GB" dirty="0"/>
              <a:t> </a:t>
            </a:r>
            <a:r>
              <a:rPr lang="en-GB" dirty="0" err="1"/>
              <a:t>l’applicazione</a:t>
            </a:r>
            <a:r>
              <a:rPr lang="en-GB" dirty="0"/>
              <a:t> </a:t>
            </a:r>
            <a:r>
              <a:rPr lang="en-GB" dirty="0" err="1"/>
              <a:t>della</a:t>
            </a:r>
            <a:r>
              <a:rPr lang="en-GB" dirty="0"/>
              <a:t> </a:t>
            </a:r>
            <a:r>
              <a:rPr lang="en-GB" dirty="0" err="1"/>
              <a:t>razionalità</a:t>
            </a:r>
            <a:r>
              <a:rPr lang="en-GB" dirty="0"/>
              <a:t> a </a:t>
            </a:r>
            <a:r>
              <a:rPr lang="en-GB" dirty="0" err="1"/>
              <a:t>tutte</a:t>
            </a:r>
            <a:r>
              <a:rPr lang="en-GB" dirty="0"/>
              <a:t> le </a:t>
            </a:r>
            <a:r>
              <a:rPr lang="en-GB" dirty="0" err="1"/>
              <a:t>relazioni</a:t>
            </a:r>
            <a:r>
              <a:rPr lang="en-GB" dirty="0"/>
              <a:t> </a:t>
            </a:r>
            <a:r>
              <a:rPr lang="en-GB" dirty="0" err="1"/>
              <a:t>sociali</a:t>
            </a:r>
            <a:r>
              <a:rPr lang="en-GB" dirty="0"/>
              <a:t>. Nelle </a:t>
            </a:r>
            <a:r>
              <a:rPr lang="en-GB" dirty="0" err="1"/>
              <a:t>attività</a:t>
            </a:r>
            <a:r>
              <a:rPr lang="en-GB" dirty="0"/>
              <a:t> </a:t>
            </a:r>
            <a:r>
              <a:rPr lang="en-GB" dirty="0" err="1"/>
              <a:t>produttive</a:t>
            </a:r>
            <a:r>
              <a:rPr lang="en-GB" dirty="0"/>
              <a:t>, a </a:t>
            </a:r>
            <a:r>
              <a:rPr lang="en-GB" dirty="0" err="1"/>
              <a:t>ciò</a:t>
            </a:r>
            <a:r>
              <a:rPr lang="en-GB" dirty="0"/>
              <a:t> </a:t>
            </a:r>
            <a:r>
              <a:rPr lang="en-GB" dirty="0" err="1"/>
              <a:t>si</a:t>
            </a:r>
            <a:r>
              <a:rPr lang="en-GB" dirty="0"/>
              <a:t> fa </a:t>
            </a:r>
            <a:r>
              <a:rPr lang="en-GB" dirty="0" err="1"/>
              <a:t>riferimento</a:t>
            </a:r>
            <a:r>
              <a:rPr lang="en-GB" dirty="0"/>
              <a:t> con il </a:t>
            </a:r>
            <a:r>
              <a:rPr lang="en-GB" dirty="0" err="1"/>
              <a:t>termine</a:t>
            </a:r>
            <a:r>
              <a:rPr lang="en-GB" dirty="0"/>
              <a:t> </a:t>
            </a:r>
            <a:r>
              <a:rPr lang="en-GB" dirty="0" err="1"/>
              <a:t>tecnologia</a:t>
            </a:r>
            <a:r>
              <a:rPr lang="en-GB" dirty="0"/>
              <a:t>. </a:t>
            </a:r>
            <a:r>
              <a:rPr lang="en-GB" dirty="0" err="1"/>
              <a:t>Nello</a:t>
            </a:r>
            <a:r>
              <a:rPr lang="en-GB" dirty="0"/>
              <a:t> </a:t>
            </a:r>
            <a:r>
              <a:rPr lang="en-GB" dirty="0" err="1"/>
              <a:t>scambio</a:t>
            </a:r>
            <a:r>
              <a:rPr lang="en-GB" dirty="0"/>
              <a:t>, </a:t>
            </a:r>
            <a:r>
              <a:rPr lang="en-GB" dirty="0" err="1"/>
              <a:t>si</a:t>
            </a:r>
            <a:r>
              <a:rPr lang="en-GB" dirty="0"/>
              <a:t> dice </a:t>
            </a:r>
            <a:r>
              <a:rPr lang="en-GB" dirty="0" err="1"/>
              <a:t>commercio</a:t>
            </a:r>
            <a:r>
              <a:rPr lang="en-GB" dirty="0"/>
              <a:t> o </a:t>
            </a:r>
            <a:r>
              <a:rPr lang="en-GB" dirty="0" err="1"/>
              <a:t>mercati</a:t>
            </a:r>
            <a:r>
              <a:rPr lang="en-GB" dirty="0"/>
              <a:t>. Nelle </a:t>
            </a:r>
            <a:r>
              <a:rPr lang="en-GB" dirty="0" err="1"/>
              <a:t>strutture</a:t>
            </a:r>
            <a:r>
              <a:rPr lang="en-GB" dirty="0"/>
              <a:t> </a:t>
            </a:r>
            <a:r>
              <a:rPr lang="en-GB" dirty="0" err="1"/>
              <a:t>sociali</a:t>
            </a:r>
            <a:r>
              <a:rPr lang="en-GB" dirty="0"/>
              <a:t> lo </a:t>
            </a:r>
            <a:r>
              <a:rPr lang="en-GB" dirty="0" err="1"/>
              <a:t>abbiamo</a:t>
            </a:r>
            <a:r>
              <a:rPr lang="en-GB" dirty="0"/>
              <a:t> </a:t>
            </a:r>
            <a:r>
              <a:rPr lang="en-GB" dirty="0" err="1"/>
              <a:t>chiamato</a:t>
            </a:r>
            <a:r>
              <a:rPr lang="en-GB" dirty="0"/>
              <a:t> </a:t>
            </a:r>
            <a:r>
              <a:rPr lang="en-GB" dirty="0" err="1"/>
              <a:t>differenziazione</a:t>
            </a:r>
            <a:r>
              <a:rPr lang="en-GB" dirty="0"/>
              <a:t>. </a:t>
            </a:r>
            <a:r>
              <a:rPr lang="en-GB" i="1" dirty="0"/>
              <a:t>La </a:t>
            </a:r>
            <a:r>
              <a:rPr lang="en-GB" i="1" dirty="0" err="1"/>
              <a:t>razionalità</a:t>
            </a:r>
            <a:r>
              <a:rPr lang="en-GB" i="1" dirty="0"/>
              <a:t> </a:t>
            </a:r>
            <a:r>
              <a:rPr lang="en-GB" i="1" dirty="0" err="1"/>
              <a:t>applicata</a:t>
            </a:r>
            <a:r>
              <a:rPr lang="en-GB" i="1" dirty="0"/>
              <a:t> al </a:t>
            </a:r>
            <a:r>
              <a:rPr lang="en-GB" i="1" dirty="0" err="1"/>
              <a:t>controllo</a:t>
            </a:r>
            <a:r>
              <a:rPr lang="en-GB" i="1" dirty="0"/>
              <a:t> </a:t>
            </a:r>
            <a:r>
              <a:rPr lang="en-GB" i="1" dirty="0" err="1"/>
              <a:t>sociale</a:t>
            </a:r>
            <a:r>
              <a:rPr lang="en-GB" i="1" dirty="0"/>
              <a:t> </a:t>
            </a:r>
            <a:r>
              <a:rPr lang="en-GB" i="1" dirty="0" err="1"/>
              <a:t>è</a:t>
            </a:r>
            <a:r>
              <a:rPr lang="en-GB" i="1" dirty="0"/>
              <a:t> </a:t>
            </a:r>
            <a:r>
              <a:rPr lang="en-GB" i="1" dirty="0" err="1"/>
              <a:t>amministrazione</a:t>
            </a:r>
            <a:r>
              <a:rPr lang="en-GB" i="1" dirty="0"/>
              <a:t>. </a:t>
            </a:r>
            <a:r>
              <a:rPr lang="en-GB" dirty="0" err="1"/>
              <a:t>L’amministrazione</a:t>
            </a:r>
            <a:r>
              <a:rPr lang="en-GB" dirty="0"/>
              <a:t> </a:t>
            </a:r>
            <a:r>
              <a:rPr lang="en-GB" dirty="0" err="1"/>
              <a:t>può</a:t>
            </a:r>
            <a:r>
              <a:rPr lang="en-GB" dirty="0"/>
              <a:t> </a:t>
            </a:r>
            <a:r>
              <a:rPr lang="en-GB" dirty="0" err="1"/>
              <a:t>essere</a:t>
            </a:r>
            <a:r>
              <a:rPr lang="en-GB" dirty="0"/>
              <a:t> a </a:t>
            </a:r>
            <a:r>
              <a:rPr lang="en-GB" dirty="0" err="1"/>
              <a:t>ragione</a:t>
            </a:r>
            <a:r>
              <a:rPr lang="en-GB" dirty="0"/>
              <a:t> </a:t>
            </a:r>
            <a:r>
              <a:rPr lang="en-GB" dirty="0" err="1"/>
              <a:t>ritenuta</a:t>
            </a:r>
            <a:r>
              <a:rPr lang="en-GB" dirty="0"/>
              <a:t> la </a:t>
            </a:r>
            <a:r>
              <a:rPr lang="en-GB" dirty="0" err="1"/>
              <a:t>condizione</a:t>
            </a:r>
            <a:r>
              <a:rPr lang="en-GB" dirty="0"/>
              <a:t> sine qua non </a:t>
            </a:r>
            <a:r>
              <a:rPr lang="en-GB" dirty="0" err="1"/>
              <a:t>della</a:t>
            </a:r>
            <a:r>
              <a:rPr lang="en-GB" dirty="0"/>
              <a:t> </a:t>
            </a:r>
            <a:r>
              <a:rPr lang="en-GB" dirty="0" err="1"/>
              <a:t>modernità</a:t>
            </a:r>
            <a:r>
              <a:rPr lang="en-GB" dirty="0"/>
              <a:t>» (</a:t>
            </a:r>
            <a:r>
              <a:rPr lang="en-GB" dirty="0" err="1"/>
              <a:t>Lowi</a:t>
            </a:r>
            <a:r>
              <a:rPr lang="en-GB" dirty="0"/>
              <a:t> 1969, 27). </a:t>
            </a:r>
          </a:p>
          <a:p>
            <a:endParaRPr lang="it-IT" dirty="0"/>
          </a:p>
        </p:txBody>
      </p:sp>
      <p:sp>
        <p:nvSpPr>
          <p:cNvPr id="4" name="Slide Number Placeholder 3">
            <a:extLst>
              <a:ext uri="{FF2B5EF4-FFF2-40B4-BE49-F238E27FC236}">
                <a16:creationId xmlns:a16="http://schemas.microsoft.com/office/drawing/2014/main" id="{A4CF13E3-EA7E-EC4A-A425-AE8BE067984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207700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0427-94D1-E84D-80D2-5B709A27EB6D}"/>
              </a:ext>
            </a:extLst>
          </p:cNvPr>
          <p:cNvSpPr>
            <a:spLocks noGrp="1"/>
          </p:cNvSpPr>
          <p:nvPr>
            <p:ph type="title"/>
          </p:nvPr>
        </p:nvSpPr>
        <p:spPr/>
        <p:txBody>
          <a:bodyPr/>
          <a:lstStyle/>
          <a:p>
            <a:r>
              <a:rPr lang="it-IT" dirty="0"/>
              <a:t>Il mondo cristallizzato secondo l’elitismo</a:t>
            </a:r>
          </a:p>
        </p:txBody>
      </p:sp>
      <p:sp>
        <p:nvSpPr>
          <p:cNvPr id="3" name="Text Placeholder 2">
            <a:extLst>
              <a:ext uri="{FF2B5EF4-FFF2-40B4-BE49-F238E27FC236}">
                <a16:creationId xmlns:a16="http://schemas.microsoft.com/office/drawing/2014/main" id="{1E589C83-38E5-964F-8C25-812B630B8794}"/>
              </a:ext>
            </a:extLst>
          </p:cNvPr>
          <p:cNvSpPr>
            <a:spLocks noGrp="1"/>
          </p:cNvSpPr>
          <p:nvPr>
            <p:ph type="body" idx="1"/>
          </p:nvPr>
        </p:nvSpPr>
        <p:spPr/>
        <p:txBody>
          <a:bodyPr/>
          <a:lstStyle/>
          <a:p>
            <a:r>
              <a:rPr lang="it-IT" sz="2200" dirty="0"/>
              <a:t>L’elitismo, non troppo diversamente dal pluralismo, confonde il controllo di alcune risorse per l’esercizio stesso del potere.</a:t>
            </a:r>
          </a:p>
          <a:p>
            <a:r>
              <a:rPr lang="en-GB" sz="2200" dirty="0" err="1"/>
              <a:t>Queste</a:t>
            </a:r>
            <a:r>
              <a:rPr lang="en-GB" sz="2200" dirty="0"/>
              <a:t> </a:t>
            </a:r>
            <a:r>
              <a:rPr lang="en-GB" sz="2200" dirty="0" err="1"/>
              <a:t>risorse</a:t>
            </a:r>
            <a:r>
              <a:rPr lang="en-GB" sz="2200" dirty="0"/>
              <a:t> </a:t>
            </a:r>
            <a:r>
              <a:rPr lang="en-GB" sz="2200" dirty="0" err="1"/>
              <a:t>costituiscono</a:t>
            </a:r>
            <a:r>
              <a:rPr lang="en-GB" sz="2200" dirty="0"/>
              <a:t> una </a:t>
            </a:r>
            <a:r>
              <a:rPr lang="en-GB" sz="2200" dirty="0" err="1"/>
              <a:t>struttura</a:t>
            </a:r>
            <a:r>
              <a:rPr lang="en-GB" sz="2200" dirty="0"/>
              <a:t> data di </a:t>
            </a:r>
            <a:r>
              <a:rPr lang="en-GB" sz="2200" dirty="0" err="1"/>
              <a:t>interessi</a:t>
            </a:r>
            <a:r>
              <a:rPr lang="en-GB" sz="2200" dirty="0"/>
              <a:t>, </a:t>
            </a:r>
            <a:r>
              <a:rPr lang="en-GB" sz="2200" dirty="0" err="1"/>
              <a:t>capace</a:t>
            </a:r>
            <a:r>
              <a:rPr lang="en-GB" sz="2200" dirty="0"/>
              <a:t> </a:t>
            </a:r>
            <a:r>
              <a:rPr lang="en-GB" sz="2200" dirty="0" err="1"/>
              <a:t>d’impedire</a:t>
            </a:r>
            <a:r>
              <a:rPr lang="en-GB" sz="2200" dirty="0"/>
              <a:t> </a:t>
            </a:r>
            <a:r>
              <a:rPr lang="en-GB" sz="2200" dirty="0" err="1"/>
              <a:t>permanentemente</a:t>
            </a:r>
            <a:r>
              <a:rPr lang="en-GB" sz="2200" dirty="0"/>
              <a:t> </a:t>
            </a:r>
            <a:r>
              <a:rPr lang="en-GB" sz="2200" dirty="0" err="1"/>
              <a:t>l’affermazione</a:t>
            </a:r>
            <a:r>
              <a:rPr lang="en-GB" sz="2200" dirty="0"/>
              <a:t> di </a:t>
            </a:r>
            <a:r>
              <a:rPr lang="en-GB" sz="2200" dirty="0" err="1"/>
              <a:t>interessi</a:t>
            </a:r>
            <a:r>
              <a:rPr lang="en-GB" sz="2200" dirty="0"/>
              <a:t> </a:t>
            </a:r>
            <a:r>
              <a:rPr lang="en-GB" sz="2200" dirty="0" err="1"/>
              <a:t>diversi</a:t>
            </a:r>
            <a:r>
              <a:rPr lang="en-GB" sz="2200" dirty="0"/>
              <a:t>. Per </a:t>
            </a:r>
            <a:r>
              <a:rPr lang="en-GB" sz="2200" dirty="0" err="1"/>
              <a:t>l’elitista</a:t>
            </a:r>
            <a:r>
              <a:rPr lang="en-GB" sz="2200" dirty="0"/>
              <a:t>, il </a:t>
            </a:r>
            <a:r>
              <a:rPr lang="en-GB" sz="2200" dirty="0" err="1"/>
              <a:t>possesso</a:t>
            </a:r>
            <a:r>
              <a:rPr lang="en-GB" sz="2200" dirty="0"/>
              <a:t> di determinate </a:t>
            </a:r>
            <a:r>
              <a:rPr lang="en-GB" sz="2200" dirty="0" err="1"/>
              <a:t>risorse</a:t>
            </a:r>
            <a:r>
              <a:rPr lang="en-GB" sz="2200" dirty="0"/>
              <a:t> (quelle socio-</a:t>
            </a:r>
            <a:r>
              <a:rPr lang="en-GB" sz="2200" dirty="0" err="1"/>
              <a:t>economiche</a:t>
            </a:r>
            <a:r>
              <a:rPr lang="en-GB" sz="2200" dirty="0"/>
              <a:t>, </a:t>
            </a:r>
            <a:r>
              <a:rPr lang="en-GB" sz="2200" dirty="0" err="1"/>
              <a:t>essenzialmente</a:t>
            </a:r>
            <a:r>
              <a:rPr lang="en-GB" sz="2200" dirty="0"/>
              <a:t>) </a:t>
            </a:r>
            <a:r>
              <a:rPr lang="en-GB" sz="2200" dirty="0" err="1"/>
              <a:t>è</a:t>
            </a:r>
            <a:r>
              <a:rPr lang="en-GB" sz="2200" dirty="0"/>
              <a:t> </a:t>
            </a:r>
            <a:r>
              <a:rPr lang="en-GB" sz="2200" dirty="0" err="1"/>
              <a:t>l’indicatore</a:t>
            </a:r>
            <a:r>
              <a:rPr lang="en-GB" sz="2200" dirty="0"/>
              <a:t> </a:t>
            </a:r>
            <a:r>
              <a:rPr lang="en-GB" sz="2200" dirty="0" err="1"/>
              <a:t>più</a:t>
            </a:r>
            <a:r>
              <a:rPr lang="en-GB" sz="2200" dirty="0"/>
              <a:t> </a:t>
            </a:r>
            <a:r>
              <a:rPr lang="en-GB" sz="2200" dirty="0" err="1"/>
              <a:t>immediato</a:t>
            </a:r>
            <a:r>
              <a:rPr lang="en-GB" sz="2200" dirty="0"/>
              <a:t> </a:t>
            </a:r>
            <a:r>
              <a:rPr lang="en-GB" sz="2200" dirty="0" err="1"/>
              <a:t>dell’esercizio</a:t>
            </a:r>
            <a:r>
              <a:rPr lang="en-GB" sz="2200" dirty="0"/>
              <a:t> del </a:t>
            </a:r>
            <a:r>
              <a:rPr lang="en-GB" sz="2200" dirty="0" err="1"/>
              <a:t>potere</a:t>
            </a:r>
            <a:r>
              <a:rPr lang="en-GB" sz="2200" dirty="0"/>
              <a:t>, in </a:t>
            </a:r>
            <a:r>
              <a:rPr lang="en-GB" sz="2200" dirty="0" err="1"/>
              <a:t>quanto</a:t>
            </a:r>
            <a:r>
              <a:rPr lang="en-GB" sz="2200" dirty="0"/>
              <a:t> la </a:t>
            </a:r>
            <a:r>
              <a:rPr lang="en-GB" sz="2200" dirty="0" err="1"/>
              <a:t>società</a:t>
            </a:r>
            <a:r>
              <a:rPr lang="en-GB" sz="2200" dirty="0"/>
              <a:t> </a:t>
            </a:r>
            <a:r>
              <a:rPr lang="en-GB" sz="2200" dirty="0" err="1"/>
              <a:t>è</a:t>
            </a:r>
            <a:r>
              <a:rPr lang="en-GB" sz="2200" dirty="0"/>
              <a:t> </a:t>
            </a:r>
            <a:r>
              <a:rPr lang="en-GB" sz="2200" dirty="0" err="1"/>
              <a:t>tendenzialmente</a:t>
            </a:r>
            <a:r>
              <a:rPr lang="en-GB" sz="2200" dirty="0"/>
              <a:t> </a:t>
            </a:r>
            <a:r>
              <a:rPr lang="en-GB" sz="2200" dirty="0" err="1"/>
              <a:t>stratificata</a:t>
            </a:r>
            <a:r>
              <a:rPr lang="en-GB" sz="2200" dirty="0"/>
              <a:t>, e </a:t>
            </a:r>
            <a:r>
              <a:rPr lang="en-GB" sz="2200" dirty="0" err="1"/>
              <a:t>quanto</a:t>
            </a:r>
            <a:r>
              <a:rPr lang="en-GB" sz="2200" dirty="0"/>
              <a:t> </a:t>
            </a:r>
            <a:r>
              <a:rPr lang="en-GB" sz="2200" dirty="0" err="1"/>
              <a:t>più</a:t>
            </a:r>
            <a:r>
              <a:rPr lang="en-GB" sz="2200" dirty="0"/>
              <a:t> in alto </a:t>
            </a:r>
            <a:r>
              <a:rPr lang="en-GB" sz="2200" dirty="0" err="1"/>
              <a:t>si</a:t>
            </a:r>
            <a:r>
              <a:rPr lang="en-GB" sz="2200" dirty="0"/>
              <a:t> </a:t>
            </a:r>
            <a:r>
              <a:rPr lang="en-GB" sz="2200" dirty="0" err="1"/>
              <a:t>è</a:t>
            </a:r>
            <a:r>
              <a:rPr lang="en-GB" sz="2200" dirty="0"/>
              <a:t> </a:t>
            </a:r>
            <a:r>
              <a:rPr lang="en-GB" sz="2200" dirty="0" err="1"/>
              <a:t>collocati</a:t>
            </a:r>
            <a:r>
              <a:rPr lang="en-GB" sz="2200" dirty="0"/>
              <a:t> tanto </a:t>
            </a:r>
            <a:r>
              <a:rPr lang="en-GB" sz="2200" dirty="0" err="1"/>
              <a:t>maggiore</a:t>
            </a:r>
            <a:r>
              <a:rPr lang="en-GB" sz="2200" dirty="0"/>
              <a:t> </a:t>
            </a:r>
            <a:r>
              <a:rPr lang="en-GB" sz="2200" dirty="0" err="1"/>
              <a:t>è</a:t>
            </a:r>
            <a:r>
              <a:rPr lang="en-GB" sz="2200" dirty="0"/>
              <a:t> il </a:t>
            </a:r>
            <a:r>
              <a:rPr lang="en-GB" sz="2200" dirty="0" err="1"/>
              <a:t>potere</a:t>
            </a:r>
            <a:r>
              <a:rPr lang="en-GB" sz="2200" dirty="0"/>
              <a:t> </a:t>
            </a:r>
            <a:r>
              <a:rPr lang="en-GB" sz="2200" dirty="0" err="1"/>
              <a:t>esercitato</a:t>
            </a:r>
            <a:r>
              <a:rPr lang="en-GB" sz="2200" dirty="0"/>
              <a:t> </a:t>
            </a:r>
          </a:p>
          <a:p>
            <a:endParaRPr lang="it-IT" dirty="0"/>
          </a:p>
        </p:txBody>
      </p:sp>
      <p:sp>
        <p:nvSpPr>
          <p:cNvPr id="4" name="Slide Number Placeholder 3">
            <a:extLst>
              <a:ext uri="{FF2B5EF4-FFF2-40B4-BE49-F238E27FC236}">
                <a16:creationId xmlns:a16="http://schemas.microsoft.com/office/drawing/2014/main" id="{944B0843-FA50-7446-9A47-BB69CAD738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303782878"/>
      </p:ext>
    </p:extLst>
  </p:cSld>
  <p:clrMapOvr>
    <a:masterClrMapping/>
  </p:clrMapOvr>
</p:sld>
</file>

<file path=ppt/theme/theme1.xml><?xml version="1.0" encoding="utf-8"?>
<a:theme xmlns:a="http://schemas.openxmlformats.org/drawingml/2006/main" name="Benedick template">
  <a:themeElements>
    <a:clrScheme name="Custom 347">
      <a:dk1>
        <a:srgbClr val="2F3848"/>
      </a:dk1>
      <a:lt1>
        <a:srgbClr val="FFFFFF"/>
      </a:lt1>
      <a:dk2>
        <a:srgbClr val="6A717C"/>
      </a:dk2>
      <a:lt2>
        <a:srgbClr val="EFEFEF"/>
      </a:lt2>
      <a:accent1>
        <a:srgbClr val="00C5B9"/>
      </a:accent1>
      <a:accent2>
        <a:srgbClr val="6CF3CE"/>
      </a:accent2>
      <a:accent3>
        <a:srgbClr val="F05768"/>
      </a:accent3>
      <a:accent4>
        <a:srgbClr val="FD8E80"/>
      </a:accent4>
      <a:accent5>
        <a:srgbClr val="2F3848"/>
      </a:accent5>
      <a:accent6>
        <a:srgbClr val="6A717C"/>
      </a:accent6>
      <a:hlink>
        <a:srgbClr val="0097A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7451F492845C84DA18EFF9A188B9BAA" ma:contentTypeVersion="2" ma:contentTypeDescription="Creare un nuovo documento." ma:contentTypeScope="" ma:versionID="7d5b27d26330a23e44169b356011d918">
  <xsd:schema xmlns:xsd="http://www.w3.org/2001/XMLSchema" xmlns:xs="http://www.w3.org/2001/XMLSchema" xmlns:p="http://schemas.microsoft.com/office/2006/metadata/properties" xmlns:ns2="8f252208-b4f6-4f17-8deb-824ca8349c4a" targetNamespace="http://schemas.microsoft.com/office/2006/metadata/properties" ma:root="true" ma:fieldsID="a73c619b30d429bbfc542cc05785fc6d" ns2:_="">
    <xsd:import namespace="8f252208-b4f6-4f17-8deb-824ca8349c4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52208-b4f6-4f17-8deb-824ca8349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C1DE07-6F1E-4BB5-9B53-450C8BFB13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52208-b4f6-4f17-8deb-824ca8349c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B14D78-2204-40EA-8FC7-9AEACF1DBB94}">
  <ds:schemaRefs>
    <ds:schemaRef ds:uri="http://schemas.microsoft.com/sharepoint/v3/contenttype/forms"/>
  </ds:schemaRefs>
</ds:datastoreItem>
</file>

<file path=customXml/itemProps3.xml><?xml version="1.0" encoding="utf-8"?>
<ds:datastoreItem xmlns:ds="http://schemas.openxmlformats.org/officeDocument/2006/customXml" ds:itemID="{62EFAAB2-C360-4699-B161-B8E884CE487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671</TotalTime>
  <Words>2863</Words>
  <Application>Microsoft Office PowerPoint</Application>
  <PresentationFormat>Presentazione su schermo (16:9)</PresentationFormat>
  <Paragraphs>133</Paragraphs>
  <Slides>34</Slides>
  <Notes>6</Notes>
  <HiddenSlides>0</HiddenSlides>
  <MMClips>0</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Benedick template</vt:lpstr>
      <vt:lpstr>Le arene di policy e le tipologie delle politiche pubbliche</vt:lpstr>
      <vt:lpstr>1. Intro</vt:lpstr>
      <vt:lpstr>Selection bias nel pluralismo ed elitismo</vt:lpstr>
      <vt:lpstr>Selection bias nel pluralismo ed elitismo</vt:lpstr>
      <vt:lpstr>Le istituzioni politiche come tabula rasa</vt:lpstr>
      <vt:lpstr>La coercizione e le politiche regolative</vt:lpstr>
      <vt:lpstr>La coercizione e l’amministrazione</vt:lpstr>
      <vt:lpstr>La coercizione e l’amministrazione</vt:lpstr>
      <vt:lpstr>Il mondo cristallizzato secondo l’elitismo</vt:lpstr>
      <vt:lpstr>Stratificazione e conflitto nell’elitismo</vt:lpstr>
      <vt:lpstr>Il ruolo ancillare dello stato nell’elitismo</vt:lpstr>
      <vt:lpstr>Il ruolo ancillare dello stato nell’elitismo</vt:lpstr>
      <vt:lpstr>Pluralismo ed elitismo</vt:lpstr>
      <vt:lpstr>La politica pubblica secondo Lowi</vt:lpstr>
      <vt:lpstr>2. Le arene</vt:lpstr>
      <vt:lpstr>Le arene dei pluralisti ed elitisti</vt:lpstr>
      <vt:lpstr>Le arene dei pluralisti ed elitisti</vt:lpstr>
      <vt:lpstr>L’arena distributiva</vt:lpstr>
      <vt:lpstr>Ogni arena ha la sua logica</vt:lpstr>
      <vt:lpstr>Ogni arena ha la sua logica</vt:lpstr>
      <vt:lpstr>Le arene di policy</vt:lpstr>
      <vt:lpstr>Arena distributiva (reciproca non interferenza)</vt:lpstr>
      <vt:lpstr>Arena regolativa (teoria pluralistica)</vt:lpstr>
      <vt:lpstr>Arena redistibutiva (elitista/statificazione del potere)</vt:lpstr>
      <vt:lpstr>La relazione policy-politics secondo Lowi</vt:lpstr>
      <vt:lpstr>2. Le tipologie</vt:lpstr>
      <vt:lpstr>Cos’è una tipologia?</vt:lpstr>
      <vt:lpstr>3. Le tipologie delle politiche pubbliche</vt:lpstr>
      <vt:lpstr>La «nuova» tipologia di Lowi</vt:lpstr>
      <vt:lpstr>La «nuova» tipologia di Lowi</vt:lpstr>
      <vt:lpstr>La «nuova» tipologia di Lowi</vt:lpstr>
      <vt:lpstr>Le politiche costitutive/costituenti</vt:lpstr>
      <vt:lpstr>La tipologia di Wilson</vt:lpstr>
      <vt:lpstr>La tipologia di Wilson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modelli di decisione</dc:title>
  <cp:lastModifiedBy>Mattia Zulianello</cp:lastModifiedBy>
  <cp:revision>37</cp:revision>
  <dcterms:modified xsi:type="dcterms:W3CDTF">2021-11-12T19:38:52Z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0x01010097451F492845C84DA18EFF9A188B9BAA</vt:lpwstr>
  </property>
</Properties>
</file>