
<file path=[Content_Types].xml><?xml version="1.0" encoding="utf-8"?>
<Types xmlns="http://schemas.openxmlformats.org/package/2006/content-types">
  <Default Extension="rels" ContentType="application/vnd.openxmlformats-package.relationships+xml"/>
  <Default Extension="fntdata" ContentType="application/x-fontdata"/>
  <Default Extension="xml" ContentType="application/xml"/>
  <Default Extension="tiff" ContentType="image/tiff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3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1" r:id="rId1"/>
  </p:sldMasterIdLst>
  <p:notesMasterIdLst>
    <p:notesMasterId r:id="rId11"/>
  </p:notes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DB2AE32-5F83-4F36-B0C4-EC3A7E9488D7}">
  <a:tblStyle styleId="{5DB2AE32-5F83-4F36-B0C4-EC3A7E9488D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07BAB3E-7E30-4776-B4C8-C32909BA5FB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527"/>
    <p:restoredTop sz="95204"/>
  </p:normalViewPr>
  <p:slideViewPr>
    <p:cSldViewPr snapToGrid="0" snapToObjects="1">
      <p:cViewPr varScale="1">
        <p:scale>
          <a:sx n="69" d="100"/>
          <a:sy n="69" d="100"/>
        </p:scale>
        <p:origin x="184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55150" y="1151950"/>
            <a:ext cx="1433700" cy="944700"/>
          </a:xfrm>
          <a:prstGeom prst="wedgeRectCallout">
            <a:avLst>
              <a:gd name="adj1" fmla="val 8366"/>
              <a:gd name="adj2" fmla="val 80819"/>
            </a:avLst>
          </a:prstGeom>
          <a:noFill/>
          <a:ln w="114300" cap="flat" cmpd="sng">
            <a:solidFill>
              <a:schemeClr val="accent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 teal">
  <p:cSld name="TITLE_1">
    <p:bg>
      <p:bgPr>
        <a:solidFill>
          <a:schemeClr val="accen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-8250" y="0"/>
            <a:ext cx="9152400" cy="5143500"/>
          </a:xfrm>
          <a:prstGeom prst="frame">
            <a:avLst>
              <a:gd name="adj1" fmla="val 241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ctrTitle"/>
          </p:nvPr>
        </p:nvSpPr>
        <p:spPr>
          <a:xfrm>
            <a:off x="665225" y="1513525"/>
            <a:ext cx="5880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  <a:ln w="114300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Source Sans Pro"/>
              <a:buNone/>
              <a:defRPr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/>
          <p:nvPr/>
        </p:nvSpPr>
        <p:spPr>
          <a:xfrm>
            <a:off x="1139933" y="2730544"/>
            <a:ext cx="274800" cy="2061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132602" y="998975"/>
            <a:ext cx="8878800" cy="4018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6"/>
          <p:cNvGrpSpPr/>
          <p:nvPr/>
        </p:nvGrpSpPr>
        <p:grpSpPr>
          <a:xfrm>
            <a:off x="132394" y="126350"/>
            <a:ext cx="8878501" cy="972488"/>
            <a:chOff x="180850" y="168450"/>
            <a:chExt cx="8781900" cy="1296650"/>
          </a:xfrm>
        </p:grpSpPr>
        <p:sp>
          <p:nvSpPr>
            <p:cNvPr id="32" name="Google Shape;32;p6"/>
            <p:cNvSpPr/>
            <p:nvPr/>
          </p:nvSpPr>
          <p:spPr>
            <a:xfrm>
              <a:off x="180850" y="168450"/>
              <a:ext cx="8781900" cy="97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6"/>
            <p:cNvSpPr/>
            <p:nvPr/>
          </p:nvSpPr>
          <p:spPr>
            <a:xfrm rot="5400000">
              <a:off x="904149" y="1053500"/>
              <a:ext cx="442800" cy="3804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6"/>
            <p:cNvSpPr/>
            <p:nvPr/>
          </p:nvSpPr>
          <p:spPr>
            <a:xfrm>
              <a:off x="328185" y="341583"/>
              <a:ext cx="8487000" cy="6273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80050" y="205988"/>
            <a:ext cx="73839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None/>
              <a:defRPr sz="2400" b="1">
                <a:solidFill>
                  <a:schemeClr val="accen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80050" y="1200157"/>
            <a:ext cx="7383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▪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ource Sans Pro"/>
              <a:buChar char="▫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●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○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ource Sans Pro"/>
              <a:buChar char="■"/>
              <a:defRPr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buNone/>
              <a:defRPr sz="11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>
            <a:spLocks noGrp="1"/>
          </p:cNvSpPr>
          <p:nvPr>
            <p:ph type="ctrTitle"/>
          </p:nvPr>
        </p:nvSpPr>
        <p:spPr>
          <a:xfrm>
            <a:off x="1054325" y="2449025"/>
            <a:ext cx="70353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 sottosistemi di policy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8"/>
          <p:cNvSpPr txBox="1">
            <a:spLocks noGrp="1"/>
          </p:cNvSpPr>
          <p:nvPr>
            <p:ph type="ctrTitle"/>
          </p:nvPr>
        </p:nvSpPr>
        <p:spPr>
          <a:xfrm>
            <a:off x="665224" y="1513525"/>
            <a:ext cx="7107175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2F3848"/>
                </a:solidFill>
              </a:rPr>
              <a:t>1.</a:t>
            </a:r>
            <a:endParaRPr dirty="0">
              <a:solidFill>
                <a:srgbClr val="2F3848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I sottosistemi di policy</a:t>
            </a:r>
            <a:endParaRPr dirty="0"/>
          </a:p>
        </p:txBody>
      </p:sp>
      <p:sp>
        <p:nvSpPr>
          <p:cNvPr id="111" name="Google Shape;111;p18"/>
          <p:cNvSpPr txBox="1">
            <a:spLocks noGrp="1"/>
          </p:cNvSpPr>
          <p:nvPr>
            <p:ph type="subTitle" idx="1"/>
          </p:nvPr>
        </p:nvSpPr>
        <p:spPr>
          <a:xfrm>
            <a:off x="854250" y="2941700"/>
            <a:ext cx="4738500" cy="7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>
            <a:spLocks noGrp="1"/>
          </p:cNvSpPr>
          <p:nvPr>
            <p:ph type="title"/>
          </p:nvPr>
        </p:nvSpPr>
        <p:spPr>
          <a:xfrm>
            <a:off x="832475" y="126338"/>
            <a:ext cx="7951800" cy="73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 </a:t>
            </a:r>
            <a:r>
              <a:rPr lang="en" dirty="0" err="1"/>
              <a:t>sottosistemi</a:t>
            </a:r>
            <a:r>
              <a:rPr lang="en" dirty="0"/>
              <a:t> di policy</a:t>
            </a:r>
            <a:endParaRPr dirty="0"/>
          </a:p>
        </p:txBody>
      </p:sp>
      <p:sp>
        <p:nvSpPr>
          <p:cNvPr id="123" name="Google Shape;123;p20"/>
          <p:cNvSpPr txBox="1">
            <a:spLocks noGrp="1"/>
          </p:cNvSpPr>
          <p:nvPr>
            <p:ph type="body" idx="1"/>
          </p:nvPr>
        </p:nvSpPr>
        <p:spPr>
          <a:xfrm>
            <a:off x="753150" y="1200150"/>
            <a:ext cx="7637700" cy="372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it-IT" sz="2200" dirty="0"/>
              <a:t>La tipologia di </a:t>
            </a:r>
            <a:r>
              <a:rPr lang="it-IT" sz="2200" dirty="0" err="1"/>
              <a:t>Lowi</a:t>
            </a:r>
            <a:r>
              <a:rPr lang="it-IT" sz="2200" dirty="0"/>
              <a:t> troppo incentrata sullo Stato. Esistono anche altri gruppi oltre allo Stato, associazioni e gruppi. </a:t>
            </a:r>
          </a:p>
          <a:p>
            <a:r>
              <a:rPr lang="en-GB" sz="2200" dirty="0" err="1"/>
              <a:t>Tendenza</a:t>
            </a:r>
            <a:r>
              <a:rPr lang="en-GB" sz="2200" dirty="0"/>
              <a:t> ad </a:t>
            </a:r>
            <a:r>
              <a:rPr lang="en-GB" sz="2200" dirty="0" err="1"/>
              <a:t>abbandonare</a:t>
            </a:r>
            <a:r>
              <a:rPr lang="en-GB" sz="2200" dirty="0"/>
              <a:t> la </a:t>
            </a:r>
            <a:r>
              <a:rPr lang="en-GB" sz="2200" dirty="0" err="1"/>
              <a:t>nozione</a:t>
            </a:r>
            <a:r>
              <a:rPr lang="en-GB" sz="2200" dirty="0"/>
              <a:t> di arena di policy in </a:t>
            </a:r>
            <a:r>
              <a:rPr lang="en-GB" sz="2200" dirty="0" err="1"/>
              <a:t>favore</a:t>
            </a:r>
            <a:r>
              <a:rPr lang="en-GB" sz="2200" dirty="0"/>
              <a:t> </a:t>
            </a:r>
            <a:r>
              <a:rPr lang="en-GB" sz="2200" dirty="0" err="1"/>
              <a:t>della</a:t>
            </a:r>
            <a:r>
              <a:rPr lang="en-GB" sz="2200" dirty="0"/>
              <a:t> </a:t>
            </a:r>
            <a:r>
              <a:rPr lang="en-GB" sz="2200" dirty="0" err="1"/>
              <a:t>nozione</a:t>
            </a:r>
            <a:r>
              <a:rPr lang="en-GB" sz="2200" dirty="0"/>
              <a:t> di «</a:t>
            </a:r>
            <a:r>
              <a:rPr lang="en-GB" sz="2200" dirty="0" err="1"/>
              <a:t>sottosistema</a:t>
            </a:r>
            <a:r>
              <a:rPr lang="en-GB" sz="2200" dirty="0"/>
              <a:t> di policy» (</a:t>
            </a:r>
            <a:r>
              <a:rPr lang="en-GB" sz="2200" i="1" dirty="0"/>
              <a:t>policy subsystem</a:t>
            </a:r>
            <a:r>
              <a:rPr lang="en-GB" sz="2200" dirty="0"/>
              <a:t>). Questa fa </a:t>
            </a:r>
            <a:r>
              <a:rPr lang="en-GB" sz="2200" dirty="0" err="1"/>
              <a:t>riferimento</a:t>
            </a:r>
            <a:r>
              <a:rPr lang="en-GB" sz="2200" dirty="0"/>
              <a:t> </a:t>
            </a:r>
            <a:r>
              <a:rPr lang="en-GB" sz="2200" dirty="0" err="1"/>
              <a:t>all’insieme</a:t>
            </a:r>
            <a:r>
              <a:rPr lang="en-GB" sz="2200" dirty="0"/>
              <a:t> ristretto </a:t>
            </a:r>
            <a:r>
              <a:rPr lang="en-GB" sz="2200" dirty="0" err="1"/>
              <a:t>degli</a:t>
            </a:r>
            <a:r>
              <a:rPr lang="en-GB" sz="2200" dirty="0"/>
              <a:t> </a:t>
            </a:r>
            <a:r>
              <a:rPr lang="en-GB" sz="2200" dirty="0" err="1"/>
              <a:t>attori</a:t>
            </a:r>
            <a:r>
              <a:rPr lang="en-GB" sz="2200" dirty="0"/>
              <a:t> </a:t>
            </a:r>
            <a:r>
              <a:rPr lang="en-GB" sz="2200" dirty="0" err="1"/>
              <a:t>che</a:t>
            </a:r>
            <a:r>
              <a:rPr lang="en-GB" sz="2200" dirty="0"/>
              <a:t>, dentro </a:t>
            </a:r>
            <a:r>
              <a:rPr lang="en-GB" sz="2200" dirty="0" err="1"/>
              <a:t>un’area</a:t>
            </a:r>
            <a:r>
              <a:rPr lang="en-GB" sz="2200" dirty="0"/>
              <a:t> di policy, </a:t>
            </a:r>
            <a:r>
              <a:rPr lang="en-GB" sz="2200" dirty="0" err="1"/>
              <a:t>hanno</a:t>
            </a:r>
            <a:r>
              <a:rPr lang="en-GB" sz="2200" dirty="0"/>
              <a:t> un </a:t>
            </a:r>
            <a:r>
              <a:rPr lang="en-GB" sz="2200" dirty="0" err="1"/>
              <a:t>livello</a:t>
            </a:r>
            <a:r>
              <a:rPr lang="en-GB" sz="2200" dirty="0"/>
              <a:t> </a:t>
            </a:r>
            <a:r>
              <a:rPr lang="en-GB" sz="2200" dirty="0" err="1"/>
              <a:t>adeguato</a:t>
            </a:r>
            <a:r>
              <a:rPr lang="en-GB" sz="2200" dirty="0"/>
              <a:t> di </a:t>
            </a:r>
            <a:r>
              <a:rPr lang="en-GB" sz="2200" dirty="0" err="1"/>
              <a:t>conoscenza</a:t>
            </a:r>
            <a:r>
              <a:rPr lang="en-GB" sz="2200" dirty="0"/>
              <a:t> </a:t>
            </a:r>
            <a:r>
              <a:rPr lang="en-GB" sz="2200" dirty="0" err="1"/>
              <a:t>dell’ambito</a:t>
            </a:r>
            <a:r>
              <a:rPr lang="en-GB" sz="2200" dirty="0"/>
              <a:t> di </a:t>
            </a:r>
            <a:r>
              <a:rPr lang="en-GB" sz="2200" dirty="0" err="1"/>
              <a:t>applicazione</a:t>
            </a:r>
            <a:r>
              <a:rPr lang="en-GB" sz="2200" dirty="0"/>
              <a:t> </a:t>
            </a:r>
            <a:r>
              <a:rPr lang="en-GB" sz="2200" dirty="0" err="1"/>
              <a:t>della</a:t>
            </a:r>
            <a:r>
              <a:rPr lang="en-GB" sz="2200" dirty="0"/>
              <a:t> </a:t>
            </a:r>
            <a:r>
              <a:rPr lang="en-GB" sz="2200" dirty="0" err="1"/>
              <a:t>politica</a:t>
            </a:r>
            <a:r>
              <a:rPr lang="en-GB" sz="2200" dirty="0"/>
              <a:t> in </a:t>
            </a:r>
            <a:r>
              <a:rPr lang="en-GB" sz="2200" dirty="0" err="1"/>
              <a:t>oggetto</a:t>
            </a:r>
            <a:r>
              <a:rPr lang="en-GB" sz="2200" dirty="0"/>
              <a:t> e, </a:t>
            </a:r>
            <a:r>
              <a:rPr lang="en-GB" sz="2200" dirty="0" err="1"/>
              <a:t>pertanto</a:t>
            </a:r>
            <a:r>
              <a:rPr lang="en-GB" sz="2200" dirty="0"/>
              <a:t>, </a:t>
            </a:r>
            <a:r>
              <a:rPr lang="en-GB" sz="2200" dirty="0" err="1"/>
              <a:t>sono</a:t>
            </a:r>
            <a:r>
              <a:rPr lang="en-GB" sz="2200" dirty="0"/>
              <a:t> in </a:t>
            </a:r>
            <a:r>
              <a:rPr lang="en-GB" sz="2200" dirty="0" err="1"/>
              <a:t>grado</a:t>
            </a:r>
            <a:r>
              <a:rPr lang="en-GB" sz="2200" dirty="0"/>
              <a:t> di </a:t>
            </a:r>
            <a:r>
              <a:rPr lang="en-GB" sz="2200" dirty="0" err="1"/>
              <a:t>esprimere</a:t>
            </a:r>
            <a:r>
              <a:rPr lang="en-GB" sz="2200" dirty="0"/>
              <a:t> il </a:t>
            </a:r>
            <a:r>
              <a:rPr lang="en-GB" sz="2200" dirty="0" err="1"/>
              <a:t>loro</a:t>
            </a:r>
            <a:r>
              <a:rPr lang="en-GB" sz="2200" dirty="0"/>
              <a:t> </a:t>
            </a:r>
            <a:r>
              <a:rPr lang="en-GB" sz="2200" dirty="0" err="1"/>
              <a:t>condizionamento</a:t>
            </a:r>
            <a:r>
              <a:rPr lang="en-GB" sz="2200" dirty="0"/>
              <a:t> </a:t>
            </a:r>
            <a:r>
              <a:rPr lang="en-GB" sz="2200" dirty="0" err="1"/>
              <a:t>sulla</a:t>
            </a:r>
            <a:r>
              <a:rPr lang="en-GB" sz="2200" dirty="0"/>
              <a:t> </a:t>
            </a:r>
            <a:r>
              <a:rPr lang="en-GB" sz="2200" dirty="0" err="1"/>
              <a:t>soluzione</a:t>
            </a:r>
            <a:r>
              <a:rPr lang="en-GB" sz="2200" dirty="0"/>
              <a:t> del </a:t>
            </a:r>
            <a:r>
              <a:rPr lang="en-GB" sz="2200" dirty="0" err="1"/>
              <a:t>problema</a:t>
            </a:r>
            <a:r>
              <a:rPr lang="en-GB" sz="2200" dirty="0"/>
              <a:t>.</a:t>
            </a:r>
          </a:p>
          <a:p>
            <a:r>
              <a:rPr lang="en-GB" sz="2200" dirty="0"/>
              <a:t>Chi accede </a:t>
            </a:r>
            <a:r>
              <a:rPr lang="en-GB" sz="2200" dirty="0" err="1"/>
              <a:t>nei</a:t>
            </a:r>
            <a:r>
              <a:rPr lang="en-GB" sz="2200" dirty="0"/>
              <a:t> </a:t>
            </a:r>
            <a:r>
              <a:rPr lang="en-GB" sz="2200" dirty="0" err="1"/>
              <a:t>sottosistemi</a:t>
            </a:r>
            <a:r>
              <a:rPr lang="en-GB" sz="2200" dirty="0"/>
              <a:t>? </a:t>
            </a:r>
            <a:r>
              <a:rPr lang="en-GB" sz="2200" dirty="0" err="1"/>
              <a:t>Critica</a:t>
            </a:r>
            <a:r>
              <a:rPr lang="en-GB" sz="2200" dirty="0"/>
              <a:t> al </a:t>
            </a:r>
            <a:r>
              <a:rPr lang="en-GB" sz="2200" dirty="0" err="1"/>
              <a:t>pluralismo</a:t>
            </a:r>
            <a:endParaRPr lang="en-GB" sz="2200" dirty="0"/>
          </a:p>
          <a:p>
            <a:endParaRPr lang="it-IT" dirty="0"/>
          </a:p>
          <a:p>
            <a:endParaRPr dirty="0"/>
          </a:p>
        </p:txBody>
      </p:sp>
      <p:sp>
        <p:nvSpPr>
          <p:cNvPr id="124" name="Google Shape;124;p20"/>
          <p:cNvSpPr txBox="1">
            <a:spLocks noGrp="1"/>
          </p:cNvSpPr>
          <p:nvPr>
            <p:ph type="sldNum" idx="12"/>
          </p:nvPr>
        </p:nvSpPr>
        <p:spPr>
          <a:xfrm>
            <a:off x="4297650" y="46736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678EFF-4CF9-7544-BAAC-16F91FBB9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Triangoli di ferro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526859-3BB0-4244-A485-2A83E9A08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Reticolo</a:t>
            </a:r>
            <a:r>
              <a:rPr lang="en-GB" dirty="0"/>
              <a:t> di </a:t>
            </a:r>
            <a:r>
              <a:rPr lang="en-GB" dirty="0" err="1"/>
              <a:t>rapporti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unisce</a:t>
            </a:r>
            <a:r>
              <a:rPr lang="en-GB" dirty="0"/>
              <a:t> </a:t>
            </a:r>
            <a:r>
              <a:rPr lang="en-GB" dirty="0" err="1"/>
              <a:t>tre</a:t>
            </a:r>
            <a:r>
              <a:rPr lang="en-GB" dirty="0"/>
              <a:t> </a:t>
            </a:r>
            <a:r>
              <a:rPr lang="en-GB" dirty="0" err="1"/>
              <a:t>principali</a:t>
            </a:r>
            <a:r>
              <a:rPr lang="en-GB" dirty="0"/>
              <a:t> </a:t>
            </a:r>
            <a:r>
              <a:rPr lang="en-GB" dirty="0" err="1"/>
              <a:t>attori</a:t>
            </a:r>
            <a:r>
              <a:rPr lang="en-GB" dirty="0"/>
              <a:t> del </a:t>
            </a:r>
            <a:r>
              <a:rPr lang="en-GB" dirty="0" err="1"/>
              <a:t>processo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politiche</a:t>
            </a:r>
            <a:r>
              <a:rPr lang="en-GB" dirty="0"/>
              <a:t> </a:t>
            </a:r>
            <a:r>
              <a:rPr lang="en-GB" dirty="0" err="1"/>
              <a:t>nei</a:t>
            </a:r>
            <a:r>
              <a:rPr lang="en-GB" dirty="0"/>
              <a:t> </a:t>
            </a:r>
            <a:r>
              <a:rPr lang="en-GB" dirty="0" err="1"/>
              <a:t>suoi</a:t>
            </a:r>
            <a:r>
              <a:rPr lang="en-GB" dirty="0"/>
              <a:t> </a:t>
            </a:r>
            <a:r>
              <a:rPr lang="en-GB" dirty="0" err="1"/>
              <a:t>vari</a:t>
            </a:r>
            <a:r>
              <a:rPr lang="en-GB" dirty="0"/>
              <a:t> </a:t>
            </a:r>
            <a:r>
              <a:rPr lang="en-GB" dirty="0" err="1"/>
              <a:t>sottosistemi</a:t>
            </a:r>
            <a:r>
              <a:rPr lang="en-GB" dirty="0"/>
              <a:t>: </a:t>
            </a:r>
            <a:r>
              <a:rPr lang="en-GB" dirty="0" err="1"/>
              <a:t>i</a:t>
            </a:r>
            <a:r>
              <a:rPr lang="en-GB" dirty="0"/>
              <a:t> «</a:t>
            </a:r>
            <a:r>
              <a:rPr lang="en-GB" dirty="0" err="1"/>
              <a:t>lobbysti</a:t>
            </a:r>
            <a:r>
              <a:rPr lang="en-GB" dirty="0"/>
              <a:t>»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organizzazioni</a:t>
            </a:r>
            <a:r>
              <a:rPr lang="en-GB" dirty="0"/>
              <a:t> </a:t>
            </a:r>
            <a:r>
              <a:rPr lang="en-GB" dirty="0" err="1"/>
              <a:t>degli</a:t>
            </a:r>
            <a:r>
              <a:rPr lang="en-GB" dirty="0"/>
              <a:t> </a:t>
            </a:r>
            <a:r>
              <a:rPr lang="en-GB" dirty="0" err="1"/>
              <a:t>interessi</a:t>
            </a:r>
            <a:r>
              <a:rPr lang="en-GB" dirty="0"/>
              <a:t>;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funzionari-dirigenti</a:t>
            </a:r>
            <a:r>
              <a:rPr lang="en-GB" dirty="0"/>
              <a:t>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Pubblica</a:t>
            </a:r>
            <a:r>
              <a:rPr lang="en-GB" dirty="0"/>
              <a:t> </a:t>
            </a:r>
            <a:r>
              <a:rPr lang="en-GB" dirty="0" err="1"/>
              <a:t>Amministrazione</a:t>
            </a:r>
            <a:r>
              <a:rPr lang="en-GB" dirty="0"/>
              <a:t>;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membri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Commissioni</a:t>
            </a:r>
            <a:r>
              <a:rPr lang="en-GB" dirty="0"/>
              <a:t> </a:t>
            </a:r>
            <a:r>
              <a:rPr lang="en-GB" dirty="0" err="1"/>
              <a:t>parlamentari</a:t>
            </a:r>
            <a:r>
              <a:rPr lang="en-GB" dirty="0"/>
              <a:t> </a:t>
            </a:r>
            <a:r>
              <a:rPr lang="en-GB" dirty="0" err="1"/>
              <a:t>competenti</a:t>
            </a:r>
            <a:r>
              <a:rPr lang="en-GB" dirty="0"/>
              <a:t> per </a:t>
            </a:r>
            <a:r>
              <a:rPr lang="en-GB" dirty="0" err="1"/>
              <a:t>quel</a:t>
            </a:r>
            <a:r>
              <a:rPr lang="en-GB" dirty="0"/>
              <a:t> </a:t>
            </a:r>
            <a:r>
              <a:rPr lang="en-GB" dirty="0" err="1"/>
              <a:t>particolare</a:t>
            </a:r>
            <a:r>
              <a:rPr lang="en-GB" dirty="0"/>
              <a:t> </a:t>
            </a:r>
            <a:r>
              <a:rPr lang="en-GB" dirty="0" err="1"/>
              <a:t>ambito</a:t>
            </a:r>
            <a:r>
              <a:rPr lang="en-GB" dirty="0"/>
              <a:t> </a:t>
            </a:r>
            <a:r>
              <a:rPr lang="en-GB" dirty="0" err="1"/>
              <a:t>decisionale</a:t>
            </a:r>
            <a:r>
              <a:rPr lang="en-GB" dirty="0"/>
              <a:t>. </a:t>
            </a:r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C6520A-10F5-DD43-95B5-9B2C879672B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1339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15D6B5-2A91-9647-A6CE-D4420897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di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73606-ABB3-9241-B5A2-363F9A3377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900" dirty="0"/>
              <a:t>Le </a:t>
            </a:r>
            <a:r>
              <a:rPr lang="en-GB" sz="1900" dirty="0" err="1"/>
              <a:t>reti</a:t>
            </a:r>
            <a:r>
              <a:rPr lang="en-GB" sz="1900" dirty="0"/>
              <a:t> di policy («</a:t>
            </a:r>
            <a:r>
              <a:rPr lang="en-GB" sz="1900" i="1" dirty="0"/>
              <a:t>issue network</a:t>
            </a:r>
            <a:r>
              <a:rPr lang="en-GB" sz="1900" dirty="0"/>
              <a:t>») legate a </a:t>
            </a:r>
            <a:r>
              <a:rPr lang="en-GB" sz="1900" dirty="0" err="1"/>
              <a:t>questioni</a:t>
            </a:r>
            <a:r>
              <a:rPr lang="en-GB" sz="1900" dirty="0"/>
              <a:t> </a:t>
            </a:r>
            <a:r>
              <a:rPr lang="en-GB" sz="1900" dirty="0" err="1"/>
              <a:t>specifiche</a:t>
            </a:r>
            <a:r>
              <a:rPr lang="en-GB" sz="1900" dirty="0"/>
              <a:t> </a:t>
            </a:r>
            <a:r>
              <a:rPr lang="en-GB" sz="1900" dirty="0" err="1"/>
              <a:t>che</a:t>
            </a:r>
            <a:r>
              <a:rPr lang="en-GB" sz="1900" dirty="0"/>
              <a:t>, a </a:t>
            </a:r>
            <a:r>
              <a:rPr lang="en-GB" sz="1900" dirty="0" err="1"/>
              <a:t>differenza</a:t>
            </a:r>
            <a:r>
              <a:rPr lang="en-GB" sz="1900" dirty="0"/>
              <a:t> </a:t>
            </a:r>
            <a:r>
              <a:rPr lang="en-GB" sz="1900" dirty="0" err="1"/>
              <a:t>della</a:t>
            </a:r>
            <a:r>
              <a:rPr lang="en-GB" sz="1900" dirty="0"/>
              <a:t> </a:t>
            </a:r>
            <a:r>
              <a:rPr lang="en-GB" sz="1900" dirty="0" err="1"/>
              <a:t>rigidità</a:t>
            </a:r>
            <a:r>
              <a:rPr lang="en-GB" sz="1900" dirty="0"/>
              <a:t> </a:t>
            </a:r>
            <a:r>
              <a:rPr lang="en-GB" sz="1900" dirty="0" err="1"/>
              <a:t>imputata</a:t>
            </a:r>
            <a:r>
              <a:rPr lang="en-GB" sz="1900" dirty="0"/>
              <a:t> ai </a:t>
            </a:r>
            <a:r>
              <a:rPr lang="en-GB" sz="1900" dirty="0" err="1"/>
              <a:t>sottosistemi</a:t>
            </a:r>
            <a:r>
              <a:rPr lang="en-GB" sz="1900" dirty="0"/>
              <a:t> di policy e ai </a:t>
            </a:r>
            <a:r>
              <a:rPr lang="en-GB" sz="1900" dirty="0" err="1"/>
              <a:t>triangoli</a:t>
            </a:r>
            <a:r>
              <a:rPr lang="en-GB" sz="1900" dirty="0"/>
              <a:t> di ferro, «</a:t>
            </a:r>
            <a:r>
              <a:rPr lang="en-GB" sz="1900" dirty="0" err="1"/>
              <a:t>comprendono</a:t>
            </a:r>
            <a:r>
              <a:rPr lang="en-GB" sz="1900" dirty="0"/>
              <a:t> un </a:t>
            </a:r>
            <a:r>
              <a:rPr lang="en-GB" sz="1900" dirty="0" err="1"/>
              <a:t>numero</a:t>
            </a:r>
            <a:r>
              <a:rPr lang="en-GB" sz="1900" dirty="0"/>
              <a:t> </a:t>
            </a:r>
            <a:r>
              <a:rPr lang="en-GB" sz="1900" dirty="0" err="1"/>
              <a:t>elevato</a:t>
            </a:r>
            <a:r>
              <a:rPr lang="en-GB" sz="1900" dirty="0"/>
              <a:t> di </a:t>
            </a:r>
            <a:r>
              <a:rPr lang="en-GB" sz="1900" dirty="0" err="1"/>
              <a:t>partecipanti</a:t>
            </a:r>
            <a:r>
              <a:rPr lang="en-GB" sz="1900" dirty="0"/>
              <a:t>, </a:t>
            </a:r>
            <a:r>
              <a:rPr lang="en-GB" sz="1900" dirty="0" err="1"/>
              <a:t>caratterizzati</a:t>
            </a:r>
            <a:r>
              <a:rPr lang="en-GB" sz="1900" dirty="0"/>
              <a:t> da </a:t>
            </a:r>
            <a:r>
              <a:rPr lang="en-GB" sz="1900" dirty="0" err="1"/>
              <a:t>livelli</a:t>
            </a:r>
            <a:r>
              <a:rPr lang="en-GB" sz="1900" dirty="0"/>
              <a:t> </a:t>
            </a:r>
            <a:r>
              <a:rPr lang="en-GB" sz="1900" dirty="0" err="1"/>
              <a:t>variabili</a:t>
            </a:r>
            <a:r>
              <a:rPr lang="en-GB" sz="1900" dirty="0"/>
              <a:t> di </a:t>
            </a:r>
            <a:r>
              <a:rPr lang="en-GB" sz="1900" dirty="0" err="1"/>
              <a:t>coinvolgimento</a:t>
            </a:r>
            <a:r>
              <a:rPr lang="en-GB" sz="1900" dirty="0"/>
              <a:t> e di </a:t>
            </a:r>
            <a:r>
              <a:rPr lang="en-GB" sz="1900" dirty="0" err="1"/>
              <a:t>dipendenza</a:t>
            </a:r>
            <a:r>
              <a:rPr lang="en-GB" sz="1900" dirty="0"/>
              <a:t> </a:t>
            </a:r>
            <a:r>
              <a:rPr lang="en-GB" sz="1900" dirty="0" err="1"/>
              <a:t>reciproca</a:t>
            </a:r>
            <a:r>
              <a:rPr lang="en-GB" sz="1900" dirty="0"/>
              <a:t> in un </a:t>
            </a:r>
            <a:r>
              <a:rPr lang="en-GB" sz="1900" dirty="0" err="1"/>
              <a:t>dato</a:t>
            </a:r>
            <a:r>
              <a:rPr lang="en-GB" sz="1900" dirty="0"/>
              <a:t> </a:t>
            </a:r>
            <a:r>
              <a:rPr lang="en-GB" sz="1900" dirty="0" err="1"/>
              <a:t>ambiente</a:t>
            </a:r>
            <a:r>
              <a:rPr lang="en-GB" sz="1900" dirty="0"/>
              <a:t>». </a:t>
            </a:r>
            <a:r>
              <a:rPr lang="en-GB" sz="1900" dirty="0" err="1"/>
              <a:t>Queste</a:t>
            </a:r>
            <a:r>
              <a:rPr lang="en-GB" sz="1900" dirty="0"/>
              <a:t> </a:t>
            </a:r>
            <a:r>
              <a:rPr lang="en-GB" sz="1900" dirty="0" err="1"/>
              <a:t>reti</a:t>
            </a:r>
            <a:r>
              <a:rPr lang="en-GB" sz="1900" dirty="0"/>
              <a:t> di </a:t>
            </a:r>
            <a:r>
              <a:rPr lang="en-GB" sz="1900" dirty="0" err="1"/>
              <a:t>rapporti</a:t>
            </a:r>
            <a:r>
              <a:rPr lang="en-GB" sz="1900" dirty="0"/>
              <a:t> </a:t>
            </a:r>
            <a:r>
              <a:rPr lang="en-GB" sz="1900" dirty="0" err="1"/>
              <a:t>hanno</a:t>
            </a:r>
            <a:r>
              <a:rPr lang="en-GB" sz="1900" dirty="0"/>
              <a:t> un carattere </a:t>
            </a:r>
            <a:r>
              <a:rPr lang="en-GB" sz="1900" dirty="0" err="1"/>
              <a:t>frammentario</a:t>
            </a:r>
            <a:r>
              <a:rPr lang="en-GB" sz="1900" dirty="0"/>
              <a:t> e </a:t>
            </a:r>
            <a:r>
              <a:rPr lang="en-GB" sz="1900" dirty="0" err="1"/>
              <a:t>transitorio</a:t>
            </a:r>
            <a:r>
              <a:rPr lang="en-GB" sz="1900" dirty="0"/>
              <a:t>, </a:t>
            </a:r>
            <a:r>
              <a:rPr lang="en-GB" sz="1900" dirty="0" err="1"/>
              <a:t>si</a:t>
            </a:r>
            <a:r>
              <a:rPr lang="en-GB" sz="1900" dirty="0"/>
              <a:t> </a:t>
            </a:r>
            <a:r>
              <a:rPr lang="en-GB" sz="1900" dirty="0" err="1"/>
              <a:t>distinguono</a:t>
            </a:r>
            <a:r>
              <a:rPr lang="en-GB" sz="1900" dirty="0"/>
              <a:t> per </a:t>
            </a:r>
            <a:r>
              <a:rPr lang="en-GB" sz="1900" dirty="0" err="1"/>
              <a:t>l’eterogeneità</a:t>
            </a:r>
            <a:r>
              <a:rPr lang="en-GB" sz="1900" dirty="0"/>
              <a:t> </a:t>
            </a:r>
            <a:r>
              <a:rPr lang="en-GB" sz="1900" dirty="0" err="1"/>
              <a:t>degli</a:t>
            </a:r>
            <a:r>
              <a:rPr lang="en-GB" sz="1900" dirty="0"/>
              <a:t> </a:t>
            </a:r>
            <a:r>
              <a:rPr lang="en-GB" sz="1900" dirty="0" err="1"/>
              <a:t>attori</a:t>
            </a:r>
            <a:r>
              <a:rPr lang="en-GB" sz="1900" dirty="0"/>
              <a:t> </a:t>
            </a:r>
            <a:r>
              <a:rPr lang="en-GB" sz="1900" dirty="0" err="1"/>
              <a:t>coinvolti</a:t>
            </a:r>
            <a:r>
              <a:rPr lang="en-GB" sz="1900" dirty="0"/>
              <a:t>, tanto da </a:t>
            </a:r>
            <a:r>
              <a:rPr lang="en-GB" sz="1900" dirty="0" err="1"/>
              <a:t>essere</a:t>
            </a:r>
            <a:r>
              <a:rPr lang="en-GB" sz="1900" dirty="0"/>
              <a:t> </a:t>
            </a:r>
            <a:r>
              <a:rPr lang="en-GB" sz="1900" dirty="0" err="1"/>
              <a:t>presentate</a:t>
            </a:r>
            <a:r>
              <a:rPr lang="en-GB" sz="1900" dirty="0"/>
              <a:t> da </a:t>
            </a:r>
            <a:r>
              <a:rPr lang="en-GB" sz="1900" dirty="0" err="1"/>
              <a:t>Heclo</a:t>
            </a:r>
            <a:r>
              <a:rPr lang="en-GB" sz="1900" dirty="0"/>
              <a:t> quasi come </a:t>
            </a:r>
            <a:r>
              <a:rPr lang="en-GB" sz="1900" dirty="0" err="1"/>
              <a:t>l’opposto</a:t>
            </a:r>
            <a:r>
              <a:rPr lang="en-GB" sz="1900" dirty="0"/>
              <a:t> </a:t>
            </a:r>
            <a:r>
              <a:rPr lang="en-GB" sz="1900" dirty="0" err="1"/>
              <a:t>concettuale</a:t>
            </a:r>
            <a:r>
              <a:rPr lang="en-GB" sz="1900" dirty="0"/>
              <a:t> </a:t>
            </a:r>
            <a:r>
              <a:rPr lang="en-GB" sz="1900" dirty="0" err="1"/>
              <a:t>dei</a:t>
            </a:r>
            <a:r>
              <a:rPr lang="en-GB" sz="1900" dirty="0"/>
              <a:t> </a:t>
            </a:r>
            <a:r>
              <a:rPr lang="en-GB" sz="1900" dirty="0" err="1"/>
              <a:t>triangoli</a:t>
            </a:r>
            <a:r>
              <a:rPr lang="en-GB" sz="1900" dirty="0"/>
              <a:t> di ferro: </a:t>
            </a:r>
          </a:p>
          <a:p>
            <a:pPr marL="76200" indent="0">
              <a:buNone/>
            </a:pPr>
            <a:r>
              <a:rPr lang="en-GB" sz="1900" dirty="0"/>
              <a:t>«Le </a:t>
            </a:r>
            <a:r>
              <a:rPr lang="en-GB" sz="1900" dirty="0" err="1"/>
              <a:t>reti</a:t>
            </a:r>
            <a:r>
              <a:rPr lang="en-GB" sz="1900" dirty="0"/>
              <a:t> di policy (</a:t>
            </a:r>
            <a:r>
              <a:rPr lang="en-GB" sz="1900" i="1" dirty="0"/>
              <a:t>issue networks</a:t>
            </a:r>
            <a:r>
              <a:rPr lang="en-GB" sz="1900" dirty="0"/>
              <a:t>) </a:t>
            </a:r>
            <a:r>
              <a:rPr lang="en-GB" sz="1900" dirty="0" err="1"/>
              <a:t>sono</a:t>
            </a:r>
            <a:r>
              <a:rPr lang="en-GB" sz="1900" dirty="0"/>
              <a:t> quasi il </a:t>
            </a:r>
            <a:r>
              <a:rPr lang="en-GB" sz="1900" dirty="0" err="1"/>
              <a:t>contrario</a:t>
            </a:r>
            <a:r>
              <a:rPr lang="en-GB" sz="1900" dirty="0"/>
              <a:t> [</a:t>
            </a:r>
            <a:r>
              <a:rPr lang="en-GB" sz="1900" dirty="0" err="1"/>
              <a:t>dei</a:t>
            </a:r>
            <a:r>
              <a:rPr lang="en-GB" sz="1900" dirty="0"/>
              <a:t> </a:t>
            </a:r>
            <a:r>
              <a:rPr lang="en-GB" sz="1900" dirty="0" err="1"/>
              <a:t>triangoli</a:t>
            </a:r>
            <a:r>
              <a:rPr lang="en-GB" sz="1900" dirty="0"/>
              <a:t> di ferro]. Chi vi </a:t>
            </a:r>
            <a:r>
              <a:rPr lang="en-GB" sz="1900" dirty="0" err="1"/>
              <a:t>partecipa</a:t>
            </a:r>
            <a:r>
              <a:rPr lang="en-GB" sz="1900" dirty="0"/>
              <a:t> </a:t>
            </a:r>
            <a:r>
              <a:rPr lang="en-GB" sz="1900" dirty="0" err="1"/>
              <a:t>entra</a:t>
            </a:r>
            <a:r>
              <a:rPr lang="en-GB" sz="1900" dirty="0"/>
              <a:t> ed </a:t>
            </a:r>
            <a:r>
              <a:rPr lang="en-GB" sz="1900" dirty="0" err="1"/>
              <a:t>esce</a:t>
            </a:r>
            <a:r>
              <a:rPr lang="en-GB" sz="1900" dirty="0"/>
              <a:t> </a:t>
            </a:r>
            <a:r>
              <a:rPr lang="en-GB" sz="1900" dirty="0" err="1"/>
              <a:t>continuamente</a:t>
            </a:r>
            <a:r>
              <a:rPr lang="en-GB" sz="1900" dirty="0"/>
              <a:t> </a:t>
            </a:r>
            <a:r>
              <a:rPr lang="en-GB" sz="1900" dirty="0" err="1"/>
              <a:t>dalla</a:t>
            </a:r>
            <a:r>
              <a:rPr lang="en-GB" sz="1900" dirty="0"/>
              <a:t> rete. </a:t>
            </a:r>
            <a:r>
              <a:rPr lang="en-GB" sz="1900" dirty="0" err="1"/>
              <a:t>Piuttosto</a:t>
            </a:r>
            <a:r>
              <a:rPr lang="en-GB" sz="1900" dirty="0"/>
              <a:t> </a:t>
            </a:r>
            <a:r>
              <a:rPr lang="en-GB" sz="1900" dirty="0" err="1"/>
              <a:t>che</a:t>
            </a:r>
            <a:r>
              <a:rPr lang="en-GB" sz="1900" dirty="0"/>
              <a:t> </a:t>
            </a:r>
            <a:r>
              <a:rPr lang="en-GB" sz="1900" dirty="0" err="1"/>
              <a:t>confluire</a:t>
            </a:r>
            <a:r>
              <a:rPr lang="en-GB" sz="1900" dirty="0"/>
              <a:t> in </a:t>
            </a:r>
            <a:r>
              <a:rPr lang="en-GB" sz="1900" dirty="0" err="1"/>
              <a:t>gruppi</a:t>
            </a:r>
            <a:r>
              <a:rPr lang="en-GB" sz="1900" dirty="0"/>
              <a:t> </a:t>
            </a:r>
            <a:r>
              <a:rPr lang="en-GB" sz="1900" dirty="0" err="1"/>
              <a:t>capaci</a:t>
            </a:r>
            <a:r>
              <a:rPr lang="en-GB" sz="1900" dirty="0"/>
              <a:t> di </a:t>
            </a:r>
            <a:r>
              <a:rPr lang="en-GB" sz="1900" dirty="0" err="1"/>
              <a:t>dominare</a:t>
            </a:r>
            <a:r>
              <a:rPr lang="en-GB" sz="1900" dirty="0"/>
              <a:t> un </a:t>
            </a:r>
            <a:r>
              <a:rPr lang="en-GB" sz="1900" dirty="0" err="1"/>
              <a:t>programma</a:t>
            </a:r>
            <a:r>
              <a:rPr lang="en-GB" sz="1900" dirty="0"/>
              <a:t>, </a:t>
            </a:r>
            <a:r>
              <a:rPr lang="en-GB" sz="1900" dirty="0" err="1"/>
              <a:t>apparentemente</a:t>
            </a:r>
            <a:r>
              <a:rPr lang="en-GB" sz="1900" dirty="0"/>
              <a:t> </a:t>
            </a:r>
            <a:r>
              <a:rPr lang="en-GB" sz="1900" dirty="0" err="1"/>
              <a:t>nessuno</a:t>
            </a:r>
            <a:r>
              <a:rPr lang="en-GB" sz="1900" dirty="0"/>
              <a:t> di </a:t>
            </a:r>
            <a:r>
              <a:rPr lang="en-GB" sz="1900" dirty="0" err="1"/>
              <a:t>questi</a:t>
            </a:r>
            <a:r>
              <a:rPr lang="en-GB" sz="1900" dirty="0"/>
              <a:t> </a:t>
            </a:r>
            <a:r>
              <a:rPr lang="en-GB" sz="1900" dirty="0" err="1"/>
              <a:t>partecipanti</a:t>
            </a:r>
            <a:r>
              <a:rPr lang="en-GB" sz="1900" dirty="0"/>
              <a:t> </a:t>
            </a:r>
            <a:r>
              <a:rPr lang="en-GB" sz="1900" dirty="0" err="1"/>
              <a:t>controlla</a:t>
            </a:r>
            <a:r>
              <a:rPr lang="en-GB" sz="1900" dirty="0"/>
              <a:t> le </a:t>
            </a:r>
            <a:r>
              <a:rPr lang="en-GB" sz="1900" dirty="0" err="1"/>
              <a:t>politiche</a:t>
            </a:r>
            <a:r>
              <a:rPr lang="en-GB" sz="1900" dirty="0"/>
              <a:t> e </a:t>
            </a:r>
            <a:r>
              <a:rPr lang="en-GB" sz="1900" dirty="0" err="1"/>
              <a:t>i</a:t>
            </a:r>
            <a:r>
              <a:rPr lang="en-GB" sz="1900" dirty="0"/>
              <a:t> </a:t>
            </a:r>
            <a:r>
              <a:rPr lang="en-GB" sz="1900" dirty="0" err="1"/>
              <a:t>problemi</a:t>
            </a:r>
            <a:r>
              <a:rPr lang="en-GB" sz="1900" dirty="0"/>
              <a:t> ad </a:t>
            </a:r>
            <a:r>
              <a:rPr lang="en-GB" sz="1900" dirty="0" err="1"/>
              <a:t>essi</a:t>
            </a:r>
            <a:r>
              <a:rPr lang="en-GB" sz="1900" dirty="0"/>
              <a:t> </a:t>
            </a:r>
            <a:r>
              <a:rPr lang="en-GB" sz="1900" dirty="0" err="1"/>
              <a:t>collegati</a:t>
            </a:r>
            <a:r>
              <a:rPr lang="en-GB" sz="1900" dirty="0"/>
              <a:t>» (</a:t>
            </a:r>
            <a:r>
              <a:rPr lang="en-GB" sz="1900" dirty="0" err="1"/>
              <a:t>Heclo</a:t>
            </a:r>
            <a:r>
              <a:rPr lang="en-GB" sz="1900" dirty="0"/>
              <a:t> 1978, 102).</a:t>
            </a:r>
          </a:p>
          <a:p>
            <a:endParaRPr lang="en-GB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666260-6645-D14E-B863-12ABA47F3C1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14952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31205-AC35-BB42-8878-DC6186FF9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Reti di policy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ECAF06-C5B1-2945-BADE-BEC0ECF42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«Le </a:t>
            </a:r>
            <a:r>
              <a:rPr lang="en-GB" dirty="0" err="1"/>
              <a:t>reti</a:t>
            </a:r>
            <a:r>
              <a:rPr lang="en-GB" dirty="0"/>
              <a:t> di policy (</a:t>
            </a:r>
            <a:r>
              <a:rPr lang="en-GB" i="1" dirty="0"/>
              <a:t>issue networks</a:t>
            </a:r>
            <a:r>
              <a:rPr lang="en-GB" dirty="0"/>
              <a:t>) </a:t>
            </a:r>
            <a:r>
              <a:rPr lang="en-GB" dirty="0" err="1"/>
              <a:t>sono</a:t>
            </a:r>
            <a:r>
              <a:rPr lang="en-GB" dirty="0"/>
              <a:t> quasi il </a:t>
            </a:r>
            <a:r>
              <a:rPr lang="en-GB" dirty="0" err="1"/>
              <a:t>contrario</a:t>
            </a:r>
            <a:r>
              <a:rPr lang="en-GB" dirty="0"/>
              <a:t> [</a:t>
            </a:r>
            <a:r>
              <a:rPr lang="en-GB" dirty="0" err="1"/>
              <a:t>dei</a:t>
            </a:r>
            <a:r>
              <a:rPr lang="en-GB" dirty="0"/>
              <a:t> </a:t>
            </a:r>
            <a:r>
              <a:rPr lang="en-GB" dirty="0" err="1"/>
              <a:t>triangoli</a:t>
            </a:r>
            <a:r>
              <a:rPr lang="en-GB" dirty="0"/>
              <a:t> di ferro]. Chi vi </a:t>
            </a:r>
            <a:r>
              <a:rPr lang="en-GB" dirty="0" err="1"/>
              <a:t>partecipa</a:t>
            </a:r>
            <a:r>
              <a:rPr lang="en-GB" dirty="0"/>
              <a:t> </a:t>
            </a:r>
            <a:r>
              <a:rPr lang="en-GB" dirty="0" err="1"/>
              <a:t>entra</a:t>
            </a:r>
            <a:r>
              <a:rPr lang="en-GB" dirty="0"/>
              <a:t> ed </a:t>
            </a:r>
            <a:r>
              <a:rPr lang="en-GB" dirty="0" err="1"/>
              <a:t>esce</a:t>
            </a:r>
            <a:r>
              <a:rPr lang="en-GB" dirty="0"/>
              <a:t> </a:t>
            </a:r>
            <a:r>
              <a:rPr lang="en-GB" dirty="0" err="1"/>
              <a:t>continuamente</a:t>
            </a:r>
            <a:r>
              <a:rPr lang="en-GB" dirty="0"/>
              <a:t> </a:t>
            </a:r>
            <a:r>
              <a:rPr lang="en-GB" dirty="0" err="1"/>
              <a:t>dalla</a:t>
            </a:r>
            <a:r>
              <a:rPr lang="en-GB" dirty="0"/>
              <a:t> rete. </a:t>
            </a:r>
            <a:r>
              <a:rPr lang="en-GB" dirty="0" err="1"/>
              <a:t>Piuttosto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confluire</a:t>
            </a:r>
            <a:r>
              <a:rPr lang="en-GB" dirty="0"/>
              <a:t> in </a:t>
            </a:r>
            <a:r>
              <a:rPr lang="en-GB" dirty="0" err="1"/>
              <a:t>gruppi</a:t>
            </a:r>
            <a:r>
              <a:rPr lang="en-GB" dirty="0"/>
              <a:t> </a:t>
            </a:r>
            <a:r>
              <a:rPr lang="en-GB" dirty="0" err="1"/>
              <a:t>capaci</a:t>
            </a:r>
            <a:r>
              <a:rPr lang="en-GB" dirty="0"/>
              <a:t> di </a:t>
            </a:r>
            <a:r>
              <a:rPr lang="en-GB" dirty="0" err="1"/>
              <a:t>dominare</a:t>
            </a:r>
            <a:r>
              <a:rPr lang="en-GB" dirty="0"/>
              <a:t> un </a:t>
            </a:r>
            <a:r>
              <a:rPr lang="en-GB" dirty="0" err="1"/>
              <a:t>programma</a:t>
            </a:r>
            <a:r>
              <a:rPr lang="en-GB" dirty="0"/>
              <a:t>, </a:t>
            </a:r>
            <a:r>
              <a:rPr lang="en-GB" dirty="0" err="1"/>
              <a:t>apparentemente</a:t>
            </a:r>
            <a:r>
              <a:rPr lang="en-GB" dirty="0"/>
              <a:t> </a:t>
            </a:r>
            <a:r>
              <a:rPr lang="en-GB" dirty="0" err="1"/>
              <a:t>nessuno</a:t>
            </a:r>
            <a:r>
              <a:rPr lang="en-GB" dirty="0"/>
              <a:t> di </a:t>
            </a:r>
            <a:r>
              <a:rPr lang="en-GB" dirty="0" err="1"/>
              <a:t>questi</a:t>
            </a:r>
            <a:r>
              <a:rPr lang="en-GB" dirty="0"/>
              <a:t> </a:t>
            </a:r>
            <a:r>
              <a:rPr lang="en-GB" dirty="0" err="1"/>
              <a:t>partecipanti</a:t>
            </a:r>
            <a:r>
              <a:rPr lang="en-GB" dirty="0"/>
              <a:t> </a:t>
            </a:r>
            <a:r>
              <a:rPr lang="en-GB" dirty="0" err="1"/>
              <a:t>controlla</a:t>
            </a:r>
            <a:r>
              <a:rPr lang="en-GB" dirty="0"/>
              <a:t> le </a:t>
            </a:r>
            <a:r>
              <a:rPr lang="en-GB" dirty="0" err="1"/>
              <a:t>politiche</a:t>
            </a:r>
            <a:r>
              <a:rPr lang="en-GB" dirty="0"/>
              <a:t> 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problemi</a:t>
            </a:r>
            <a:r>
              <a:rPr lang="en-GB" dirty="0"/>
              <a:t> ad </a:t>
            </a:r>
            <a:r>
              <a:rPr lang="en-GB" dirty="0" err="1"/>
              <a:t>essi</a:t>
            </a:r>
            <a:r>
              <a:rPr lang="en-GB" dirty="0"/>
              <a:t> </a:t>
            </a:r>
            <a:r>
              <a:rPr lang="en-GB" dirty="0" err="1"/>
              <a:t>collegati</a:t>
            </a:r>
            <a:r>
              <a:rPr lang="en-GB" dirty="0"/>
              <a:t>» (</a:t>
            </a:r>
            <a:r>
              <a:rPr lang="en-GB" dirty="0" err="1"/>
              <a:t>Heclo</a:t>
            </a:r>
            <a:r>
              <a:rPr lang="en-GB" dirty="0"/>
              <a:t> 1978, 102).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8ECD4-4912-8742-A3AB-4D94CB28A1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27827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8C0C9-3E0D-CC47-8C37-240CA959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Advocacy</a:t>
            </a:r>
            <a:r>
              <a:rPr lang="it-IT" dirty="0"/>
              <a:t> </a:t>
            </a:r>
            <a:r>
              <a:rPr lang="it-IT" dirty="0" err="1"/>
              <a:t>coalition</a:t>
            </a:r>
            <a:endParaRPr lang="it-IT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813ED7-9BAE-1047-8AA8-98A4E3599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3150" y="856538"/>
            <a:ext cx="7637700" cy="4069312"/>
          </a:xfrm>
        </p:spPr>
        <p:txBody>
          <a:bodyPr/>
          <a:lstStyle/>
          <a:p>
            <a:r>
              <a:rPr lang="en-GB" sz="2000" dirty="0"/>
              <a:t>Un </a:t>
            </a:r>
            <a:r>
              <a:rPr lang="en-GB" sz="2000" dirty="0" err="1"/>
              <a:t>insieme</a:t>
            </a:r>
            <a:r>
              <a:rPr lang="en-GB" sz="2000" dirty="0"/>
              <a:t> </a:t>
            </a:r>
            <a:r>
              <a:rPr lang="en-GB" sz="2000" dirty="0" err="1"/>
              <a:t>d’individui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occupano</a:t>
            </a:r>
            <a:r>
              <a:rPr lang="en-GB" sz="2000" dirty="0"/>
              <a:t> </a:t>
            </a:r>
            <a:r>
              <a:rPr lang="en-GB" sz="2000" dirty="0" err="1"/>
              <a:t>svariati</a:t>
            </a:r>
            <a:r>
              <a:rPr lang="en-GB" sz="2000" dirty="0"/>
              <a:t> </a:t>
            </a:r>
            <a:r>
              <a:rPr lang="en-GB" sz="2000" dirty="0" err="1"/>
              <a:t>ruoli</a:t>
            </a:r>
            <a:r>
              <a:rPr lang="en-GB" sz="2000" dirty="0"/>
              <a:t> (</a:t>
            </a:r>
            <a:r>
              <a:rPr lang="en-GB" sz="2000" dirty="0" err="1"/>
              <a:t>funzionari</a:t>
            </a:r>
            <a:r>
              <a:rPr lang="en-GB" sz="2000" dirty="0"/>
              <a:t> </a:t>
            </a:r>
            <a:r>
              <a:rPr lang="en-GB" sz="2000" dirty="0" err="1"/>
              <a:t>elettivi</a:t>
            </a:r>
            <a:r>
              <a:rPr lang="en-GB" sz="2000" dirty="0"/>
              <a:t>, leader di </a:t>
            </a:r>
            <a:r>
              <a:rPr lang="en-GB" sz="2000" dirty="0" err="1"/>
              <a:t>gruppi</a:t>
            </a:r>
            <a:r>
              <a:rPr lang="en-GB" sz="2000" dirty="0"/>
              <a:t> </a:t>
            </a:r>
            <a:r>
              <a:rPr lang="en-GB" sz="2000" dirty="0" err="1"/>
              <a:t>d’interesse</a:t>
            </a:r>
            <a:r>
              <a:rPr lang="en-GB" sz="2000" dirty="0"/>
              <a:t>, </a:t>
            </a:r>
            <a:r>
              <a:rPr lang="en-GB" sz="2000" dirty="0" err="1"/>
              <a:t>ricercatori</a:t>
            </a:r>
            <a:r>
              <a:rPr lang="en-GB" sz="2000" dirty="0"/>
              <a:t> e </a:t>
            </a:r>
            <a:r>
              <a:rPr lang="en-GB" sz="2000" dirty="0" err="1"/>
              <a:t>altri</a:t>
            </a:r>
            <a:r>
              <a:rPr lang="en-GB" sz="2000" dirty="0"/>
              <a:t>), </a:t>
            </a:r>
            <a:r>
              <a:rPr lang="en-GB" sz="2000" dirty="0" err="1"/>
              <a:t>provenienti</a:t>
            </a:r>
            <a:r>
              <a:rPr lang="en-GB" sz="2000" dirty="0"/>
              <a:t> dal </a:t>
            </a:r>
            <a:r>
              <a:rPr lang="en-GB" sz="2000" dirty="0" err="1"/>
              <a:t>settore</a:t>
            </a:r>
            <a:r>
              <a:rPr lang="en-GB" sz="2000" dirty="0"/>
              <a:t> </a:t>
            </a:r>
            <a:r>
              <a:rPr lang="en-GB" sz="2000" dirty="0" err="1"/>
              <a:t>privato</a:t>
            </a:r>
            <a:r>
              <a:rPr lang="en-GB" sz="2000" dirty="0"/>
              <a:t> e </a:t>
            </a:r>
            <a:r>
              <a:rPr lang="en-GB" sz="2000" dirty="0" err="1"/>
              <a:t>dalle</a:t>
            </a:r>
            <a:r>
              <a:rPr lang="en-GB" sz="2000" dirty="0"/>
              <a:t> </a:t>
            </a:r>
            <a:r>
              <a:rPr lang="en-GB" sz="2000" dirty="0" err="1"/>
              <a:t>organizzazioni</a:t>
            </a:r>
            <a:r>
              <a:rPr lang="en-GB" sz="2000" dirty="0"/>
              <a:t> </a:t>
            </a:r>
            <a:r>
              <a:rPr lang="en-GB" sz="2000" dirty="0" err="1"/>
              <a:t>internazionali</a:t>
            </a:r>
            <a:r>
              <a:rPr lang="en-GB" sz="2000" dirty="0"/>
              <a:t>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condividono</a:t>
            </a:r>
            <a:r>
              <a:rPr lang="en-GB" sz="2000" dirty="0"/>
              <a:t> </a:t>
            </a:r>
            <a:r>
              <a:rPr lang="en-GB" sz="2000" dirty="0" err="1"/>
              <a:t>orientamenti</a:t>
            </a:r>
            <a:r>
              <a:rPr lang="en-GB" sz="2000" dirty="0"/>
              <a:t> </a:t>
            </a:r>
            <a:r>
              <a:rPr lang="en-GB" sz="2000" dirty="0" err="1"/>
              <a:t>valoriali</a:t>
            </a:r>
            <a:r>
              <a:rPr lang="en-GB" sz="2000" dirty="0"/>
              <a:t> e </a:t>
            </a:r>
            <a:r>
              <a:rPr lang="en-GB" sz="2000" dirty="0" err="1"/>
              <a:t>ideali</a:t>
            </a:r>
            <a:r>
              <a:rPr lang="en-GB" sz="2000" dirty="0"/>
              <a:t> e </a:t>
            </a:r>
            <a:r>
              <a:rPr lang="en-GB" sz="2000" dirty="0" err="1"/>
              <a:t>sono</a:t>
            </a:r>
            <a:r>
              <a:rPr lang="en-GB" sz="2000" dirty="0"/>
              <a:t> </a:t>
            </a:r>
            <a:r>
              <a:rPr lang="en-GB" sz="2000" dirty="0" err="1"/>
              <a:t>disposti</a:t>
            </a:r>
            <a:r>
              <a:rPr lang="en-GB" sz="2000" dirty="0"/>
              <a:t> a </a:t>
            </a:r>
            <a:r>
              <a:rPr lang="en-GB" sz="2000" dirty="0" err="1"/>
              <a:t>sostenere</a:t>
            </a:r>
            <a:r>
              <a:rPr lang="en-GB" sz="2000" dirty="0"/>
              <a:t> </a:t>
            </a:r>
            <a:r>
              <a:rPr lang="en-GB" sz="2000" dirty="0" err="1"/>
              <a:t>nel</a:t>
            </a:r>
            <a:r>
              <a:rPr lang="en-GB" sz="2000" dirty="0"/>
              <a:t> tempo una </a:t>
            </a:r>
            <a:r>
              <a:rPr lang="en-GB" sz="2000" dirty="0" err="1"/>
              <a:t>certa</a:t>
            </a:r>
            <a:r>
              <a:rPr lang="en-GB" sz="2000" dirty="0"/>
              <a:t> policy, </a:t>
            </a:r>
            <a:r>
              <a:rPr lang="en-GB" sz="2000" dirty="0" err="1"/>
              <a:t>esercitando</a:t>
            </a:r>
            <a:r>
              <a:rPr lang="en-GB" sz="2000" dirty="0"/>
              <a:t> </a:t>
            </a:r>
            <a:r>
              <a:rPr lang="en-GB" sz="2000" dirty="0" err="1"/>
              <a:t>nei</a:t>
            </a:r>
            <a:r>
              <a:rPr lang="en-GB" sz="2000" dirty="0"/>
              <a:t> </a:t>
            </a:r>
            <a:r>
              <a:rPr lang="en-GB" sz="2000" dirty="0" err="1"/>
              <a:t>suoi</a:t>
            </a:r>
            <a:r>
              <a:rPr lang="en-GB" sz="2000" dirty="0"/>
              <a:t> </a:t>
            </a:r>
            <a:r>
              <a:rPr lang="en-GB" sz="2000" dirty="0" err="1"/>
              <a:t>riguardi</a:t>
            </a:r>
            <a:r>
              <a:rPr lang="en-GB" sz="2000" dirty="0"/>
              <a:t> </a:t>
            </a:r>
            <a:r>
              <a:rPr lang="en-GB" sz="2000" dirty="0" err="1"/>
              <a:t>un’azione</a:t>
            </a:r>
            <a:r>
              <a:rPr lang="en-GB" sz="2000" dirty="0"/>
              <a:t> di «</a:t>
            </a:r>
            <a:r>
              <a:rPr lang="en-GB" sz="2000" dirty="0" err="1"/>
              <a:t>avvocatura</a:t>
            </a:r>
            <a:r>
              <a:rPr lang="en-GB" sz="2000" dirty="0"/>
              <a:t>» (Sabatier 1993, 25): </a:t>
            </a:r>
          </a:p>
          <a:p>
            <a:r>
              <a:rPr lang="en-GB" sz="2000" dirty="0"/>
              <a:t>«</a:t>
            </a:r>
            <a:r>
              <a:rPr lang="en-GB" sz="2000" dirty="0" err="1"/>
              <a:t>Un’advocacy</a:t>
            </a:r>
            <a:r>
              <a:rPr lang="en-GB" sz="2000" dirty="0"/>
              <a:t> coalition </a:t>
            </a:r>
            <a:r>
              <a:rPr lang="en-GB" sz="2000" dirty="0" err="1"/>
              <a:t>si</a:t>
            </a:r>
            <a:r>
              <a:rPr lang="en-GB" sz="2000" dirty="0"/>
              <a:t> </a:t>
            </a:r>
            <a:r>
              <a:rPr lang="en-GB" sz="2000" dirty="0" err="1"/>
              <a:t>compone</a:t>
            </a:r>
            <a:r>
              <a:rPr lang="en-GB" sz="2000" dirty="0"/>
              <a:t> di in un </a:t>
            </a:r>
            <a:r>
              <a:rPr lang="en-GB" sz="2000" dirty="0" err="1"/>
              <a:t>gruppo</a:t>
            </a:r>
            <a:r>
              <a:rPr lang="en-GB" sz="2000" dirty="0"/>
              <a:t> di </a:t>
            </a:r>
            <a:r>
              <a:rPr lang="en-GB" sz="2000" dirty="0" err="1"/>
              <a:t>attori</a:t>
            </a:r>
            <a:r>
              <a:rPr lang="en-GB" sz="2000" dirty="0"/>
              <a:t> </a:t>
            </a:r>
            <a:r>
              <a:rPr lang="en-GB" sz="2000" dirty="0" err="1"/>
              <a:t>provenienti</a:t>
            </a:r>
            <a:r>
              <a:rPr lang="en-GB" sz="2000" dirty="0"/>
              <a:t> da </a:t>
            </a:r>
            <a:r>
              <a:rPr lang="en-GB" sz="2000" dirty="0" err="1"/>
              <a:t>svariate</a:t>
            </a:r>
            <a:r>
              <a:rPr lang="en-GB" sz="2000" dirty="0"/>
              <a:t> </a:t>
            </a:r>
            <a:r>
              <a:rPr lang="en-GB" sz="2000" dirty="0" err="1"/>
              <a:t>istituzioni</a:t>
            </a:r>
            <a:r>
              <a:rPr lang="en-GB" sz="2000" dirty="0"/>
              <a:t> </a:t>
            </a:r>
            <a:r>
              <a:rPr lang="en-GB" sz="2000" dirty="0" err="1"/>
              <a:t>pubbliche</a:t>
            </a:r>
            <a:r>
              <a:rPr lang="en-GB" sz="2000" dirty="0"/>
              <a:t> e private a tutti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livelli</a:t>
            </a:r>
            <a:r>
              <a:rPr lang="en-GB" sz="2000" dirty="0"/>
              <a:t> del </a:t>
            </a:r>
            <a:r>
              <a:rPr lang="en-GB" sz="2000" dirty="0" err="1"/>
              <a:t>governo</a:t>
            </a:r>
            <a:r>
              <a:rPr lang="en-GB" sz="2000" dirty="0"/>
              <a:t>,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condividono</a:t>
            </a:r>
            <a:r>
              <a:rPr lang="en-GB" sz="2000" dirty="0"/>
              <a:t> un </a:t>
            </a:r>
            <a:r>
              <a:rPr lang="en-GB" sz="2000" dirty="0" err="1"/>
              <a:t>insieme</a:t>
            </a:r>
            <a:r>
              <a:rPr lang="en-GB" sz="2000" dirty="0"/>
              <a:t> di </a:t>
            </a:r>
            <a:r>
              <a:rPr lang="en-GB" sz="2000" dirty="0" err="1"/>
              <a:t>credenze</a:t>
            </a:r>
            <a:r>
              <a:rPr lang="en-GB" sz="2000" dirty="0"/>
              <a:t> di base (</a:t>
            </a:r>
            <a:r>
              <a:rPr lang="en-GB" sz="2000" dirty="0" err="1"/>
              <a:t>obiettivi</a:t>
            </a:r>
            <a:r>
              <a:rPr lang="en-GB" sz="2000" dirty="0"/>
              <a:t> </a:t>
            </a:r>
            <a:r>
              <a:rPr lang="en-GB" sz="2000" dirty="0" err="1"/>
              <a:t>della</a:t>
            </a:r>
            <a:r>
              <a:rPr lang="en-GB" sz="2000" dirty="0"/>
              <a:t> policy, </a:t>
            </a:r>
            <a:r>
              <a:rPr lang="en-GB" sz="2000" dirty="0" err="1"/>
              <a:t>percezione</a:t>
            </a:r>
            <a:r>
              <a:rPr lang="en-GB" sz="2000" dirty="0"/>
              <a:t> </a:t>
            </a:r>
            <a:r>
              <a:rPr lang="en-GB" sz="2000" dirty="0" err="1"/>
              <a:t>dei</a:t>
            </a:r>
            <a:r>
              <a:rPr lang="en-GB" sz="2000" dirty="0"/>
              <a:t> </a:t>
            </a:r>
            <a:r>
              <a:rPr lang="en-GB" sz="2000" dirty="0" err="1"/>
              <a:t>nessi</a:t>
            </a:r>
            <a:r>
              <a:rPr lang="en-GB" sz="2000" dirty="0"/>
              <a:t> </a:t>
            </a:r>
            <a:r>
              <a:rPr lang="en-GB" sz="2000" dirty="0" err="1"/>
              <a:t>causali</a:t>
            </a:r>
            <a:r>
              <a:rPr lang="en-GB" sz="2000" dirty="0"/>
              <a:t> e </a:t>
            </a:r>
            <a:r>
              <a:rPr lang="en-GB" sz="2000" dirty="0" err="1"/>
              <a:t>altro</a:t>
            </a:r>
            <a:r>
              <a:rPr lang="en-GB" sz="2000" dirty="0"/>
              <a:t>) e </a:t>
            </a:r>
            <a:r>
              <a:rPr lang="en-GB" sz="2000" dirty="0" err="1"/>
              <a:t>che</a:t>
            </a:r>
            <a:r>
              <a:rPr lang="en-GB" sz="2000" dirty="0"/>
              <a:t> </a:t>
            </a:r>
            <a:r>
              <a:rPr lang="en-GB" sz="2000" dirty="0" err="1"/>
              <a:t>cercano</a:t>
            </a:r>
            <a:r>
              <a:rPr lang="en-GB" sz="2000" dirty="0"/>
              <a:t> di </a:t>
            </a:r>
            <a:r>
              <a:rPr lang="en-GB" sz="2000" dirty="0" err="1"/>
              <a:t>manipolare</a:t>
            </a:r>
            <a:r>
              <a:rPr lang="en-GB" sz="2000" dirty="0"/>
              <a:t> le </a:t>
            </a:r>
            <a:r>
              <a:rPr lang="en-GB" sz="2000" dirty="0" err="1"/>
              <a:t>regole</a:t>
            </a:r>
            <a:r>
              <a:rPr lang="en-GB" sz="2000" dirty="0"/>
              <a:t>, le </a:t>
            </a:r>
            <a:r>
              <a:rPr lang="en-GB" sz="2000" dirty="0" err="1"/>
              <a:t>risorse</a:t>
            </a:r>
            <a:r>
              <a:rPr lang="en-GB" sz="2000" dirty="0"/>
              <a:t> a </a:t>
            </a:r>
            <a:r>
              <a:rPr lang="en-GB" sz="2000" dirty="0" err="1"/>
              <a:t>disposizione</a:t>
            </a:r>
            <a:r>
              <a:rPr lang="en-GB" sz="2000" dirty="0"/>
              <a:t> e il </a:t>
            </a:r>
            <a:r>
              <a:rPr lang="en-GB" sz="2000" dirty="0" err="1"/>
              <a:t>personale</a:t>
            </a:r>
            <a:r>
              <a:rPr lang="en-GB" sz="2000" dirty="0"/>
              <a:t> </a:t>
            </a:r>
            <a:r>
              <a:rPr lang="en-GB" sz="2000" dirty="0" err="1"/>
              <a:t>delle</a:t>
            </a:r>
            <a:r>
              <a:rPr lang="en-GB" sz="2000" dirty="0"/>
              <a:t> </a:t>
            </a:r>
            <a:r>
              <a:rPr lang="en-GB" sz="2000" dirty="0" err="1"/>
              <a:t>istituzioni</a:t>
            </a:r>
            <a:r>
              <a:rPr lang="en-GB" sz="2000" dirty="0"/>
              <a:t> di </a:t>
            </a:r>
            <a:r>
              <a:rPr lang="en-GB" sz="2000" dirty="0" err="1"/>
              <a:t>governo</a:t>
            </a:r>
            <a:r>
              <a:rPr lang="en-GB" sz="2000" dirty="0"/>
              <a:t> per </a:t>
            </a:r>
            <a:r>
              <a:rPr lang="en-GB" sz="2000" dirty="0" err="1"/>
              <a:t>raggiungere</a:t>
            </a:r>
            <a:r>
              <a:rPr lang="en-GB" sz="2000" dirty="0"/>
              <a:t> in ultimo </a:t>
            </a:r>
            <a:r>
              <a:rPr lang="en-GB" sz="2000" dirty="0" err="1"/>
              <a:t>gli</a:t>
            </a:r>
            <a:r>
              <a:rPr lang="en-GB" sz="2000" dirty="0"/>
              <a:t> </a:t>
            </a:r>
            <a:r>
              <a:rPr lang="en-GB" sz="2000" dirty="0" err="1"/>
              <a:t>obiettivi</a:t>
            </a:r>
            <a:r>
              <a:rPr lang="en-GB" sz="2000" dirty="0"/>
              <a:t> </a:t>
            </a:r>
            <a:r>
              <a:rPr lang="en-GB" sz="2000" dirty="0" err="1"/>
              <a:t>dati</a:t>
            </a:r>
            <a:r>
              <a:rPr lang="en-GB" sz="2000" dirty="0"/>
              <a:t>» (Jenkins-Smith e Sabatier 1993, 15). </a:t>
            </a:r>
          </a:p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F01617-5550-C148-89F3-BE7DF68A69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09401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1A73E-0A98-2544-A9C8-7DFB8BE77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L’</a:t>
            </a:r>
            <a:r>
              <a:rPr lang="it-IT" dirty="0" err="1"/>
              <a:t>advocacy</a:t>
            </a:r>
            <a:r>
              <a:rPr lang="it-IT" dirty="0"/>
              <a:t> </a:t>
            </a:r>
            <a:r>
              <a:rPr lang="it-IT" dirty="0" err="1"/>
              <a:t>coalition</a:t>
            </a:r>
            <a:endParaRPr lang="it-IT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E71E81-67D7-E948-93BF-9AD266C880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808" y="1116998"/>
            <a:ext cx="5413310" cy="3950253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0F68B7-CF81-1743-9AA1-260E4FFDA1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D6683D-0408-384A-A490-255E42B7394E}"/>
              </a:ext>
            </a:extLst>
          </p:cNvPr>
          <p:cNvSpPr txBox="1"/>
          <p:nvPr/>
        </p:nvSpPr>
        <p:spPr>
          <a:xfrm>
            <a:off x="5920118" y="1219200"/>
            <a:ext cx="311067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È</a:t>
            </a:r>
            <a:r>
              <a:rPr lang="en-GB" dirty="0"/>
              <a:t> centrale il </a:t>
            </a:r>
            <a:r>
              <a:rPr lang="en-GB" dirty="0" err="1"/>
              <a:t>ruolo</a:t>
            </a:r>
            <a:r>
              <a:rPr lang="en-GB" dirty="0"/>
              <a:t> </a:t>
            </a:r>
            <a:r>
              <a:rPr lang="en-GB" dirty="0" err="1"/>
              <a:t>dei</a:t>
            </a:r>
            <a:r>
              <a:rPr lang="en-GB" dirty="0"/>
              <a:t> «</a:t>
            </a:r>
            <a:r>
              <a:rPr lang="en-GB" dirty="0" err="1"/>
              <a:t>promotori</a:t>
            </a:r>
            <a:r>
              <a:rPr lang="en-GB" dirty="0"/>
              <a:t> di </a:t>
            </a:r>
            <a:r>
              <a:rPr lang="en-GB" dirty="0" err="1"/>
              <a:t>politica</a:t>
            </a:r>
            <a:r>
              <a:rPr lang="en-GB" dirty="0"/>
              <a:t>» (</a:t>
            </a:r>
            <a:r>
              <a:rPr lang="en-GB" i="1" dirty="0"/>
              <a:t>policy brokers</a:t>
            </a:r>
            <a:r>
              <a:rPr lang="en-GB" dirty="0"/>
              <a:t>), «il cui </a:t>
            </a:r>
            <a:r>
              <a:rPr lang="en-GB" dirty="0" err="1"/>
              <a:t>principale</a:t>
            </a:r>
            <a:r>
              <a:rPr lang="en-GB" dirty="0"/>
              <a:t> </a:t>
            </a:r>
            <a:r>
              <a:rPr lang="en-GB" dirty="0" err="1"/>
              <a:t>compito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di </a:t>
            </a:r>
            <a:r>
              <a:rPr lang="en-GB" dirty="0" err="1"/>
              <a:t>trovare</a:t>
            </a:r>
            <a:r>
              <a:rPr lang="en-GB" dirty="0"/>
              <a:t> un </a:t>
            </a:r>
            <a:r>
              <a:rPr lang="en-GB" dirty="0" err="1"/>
              <a:t>compromesso</a:t>
            </a:r>
            <a:r>
              <a:rPr lang="en-GB" dirty="0"/>
              <a:t> </a:t>
            </a:r>
            <a:r>
              <a:rPr lang="en-GB" dirty="0" err="1"/>
              <a:t>ragionevole</a:t>
            </a:r>
            <a:r>
              <a:rPr lang="en-GB" dirty="0"/>
              <a:t>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riduca</a:t>
            </a:r>
            <a:r>
              <a:rPr lang="en-GB" dirty="0"/>
              <a:t> </a:t>
            </a:r>
            <a:r>
              <a:rPr lang="en-GB" dirty="0" err="1"/>
              <a:t>l’intensità</a:t>
            </a:r>
            <a:r>
              <a:rPr lang="en-GB" dirty="0"/>
              <a:t> del </a:t>
            </a:r>
            <a:r>
              <a:rPr lang="en-GB" dirty="0" err="1"/>
              <a:t>conflitto</a:t>
            </a:r>
            <a:r>
              <a:rPr lang="en-GB" dirty="0"/>
              <a:t>» (Sabatier 1993, 18-19) e </a:t>
            </a:r>
            <a:r>
              <a:rPr lang="en-GB" dirty="0" err="1"/>
              <a:t>che</a:t>
            </a:r>
            <a:r>
              <a:rPr lang="en-GB" dirty="0"/>
              <a:t> </a:t>
            </a:r>
            <a:r>
              <a:rPr lang="en-GB" dirty="0" err="1"/>
              <a:t>consenta</a:t>
            </a:r>
            <a:r>
              <a:rPr lang="en-GB" dirty="0"/>
              <a:t> «il </a:t>
            </a:r>
            <a:r>
              <a:rPr lang="en-GB" dirty="0" err="1"/>
              <a:t>raggiungimento</a:t>
            </a:r>
            <a:r>
              <a:rPr lang="en-GB" dirty="0"/>
              <a:t> di una </a:t>
            </a:r>
            <a:r>
              <a:rPr lang="en-GB" dirty="0" err="1"/>
              <a:t>qualche</a:t>
            </a:r>
            <a:r>
              <a:rPr lang="en-GB" dirty="0"/>
              <a:t> </a:t>
            </a:r>
            <a:r>
              <a:rPr lang="en-GB" dirty="0" err="1"/>
              <a:t>soluzione</a:t>
            </a:r>
            <a:r>
              <a:rPr lang="en-GB" dirty="0"/>
              <a:t> “</a:t>
            </a:r>
            <a:r>
              <a:rPr lang="en-GB" dirty="0" err="1"/>
              <a:t>ragionevole</a:t>
            </a:r>
            <a:r>
              <a:rPr lang="en-GB" dirty="0"/>
              <a:t>” al </a:t>
            </a:r>
            <a:r>
              <a:rPr lang="en-GB" dirty="0" err="1"/>
              <a:t>problema</a:t>
            </a:r>
            <a:r>
              <a:rPr lang="en-GB" dirty="0"/>
              <a:t>» (</a:t>
            </a:r>
            <a:r>
              <a:rPr lang="en-GB" i="1" dirty="0" err="1"/>
              <a:t>ivi</a:t>
            </a:r>
            <a:r>
              <a:rPr lang="en-GB" i="1" dirty="0"/>
              <a:t>, </a:t>
            </a:r>
            <a:r>
              <a:rPr lang="en-GB" dirty="0"/>
              <a:t>27). Questa </a:t>
            </a:r>
            <a:r>
              <a:rPr lang="en-GB" dirty="0" err="1"/>
              <a:t>funzione</a:t>
            </a:r>
            <a:r>
              <a:rPr lang="en-GB" dirty="0"/>
              <a:t> </a:t>
            </a:r>
            <a:r>
              <a:rPr lang="en-GB" dirty="0" err="1"/>
              <a:t>è</a:t>
            </a:r>
            <a:r>
              <a:rPr lang="en-GB" dirty="0"/>
              <a:t> </a:t>
            </a:r>
            <a:r>
              <a:rPr lang="en-GB" dirty="0" err="1"/>
              <a:t>tradizionalmente</a:t>
            </a:r>
            <a:r>
              <a:rPr lang="en-GB" dirty="0"/>
              <a:t> </a:t>
            </a:r>
            <a:r>
              <a:rPr lang="en-GB" dirty="0" err="1"/>
              <a:t>svolta</a:t>
            </a:r>
            <a:r>
              <a:rPr lang="en-GB" dirty="0"/>
              <a:t> da </a:t>
            </a:r>
            <a:r>
              <a:rPr lang="en-GB" dirty="0" err="1"/>
              <a:t>funzionari</a:t>
            </a:r>
            <a:r>
              <a:rPr lang="en-GB" dirty="0"/>
              <a:t> </a:t>
            </a:r>
            <a:r>
              <a:rPr lang="en-GB" dirty="0" err="1"/>
              <a:t>elettivi</a:t>
            </a:r>
            <a:r>
              <a:rPr lang="en-GB" dirty="0"/>
              <a:t> di </a:t>
            </a:r>
            <a:r>
              <a:rPr lang="en-GB" dirty="0" err="1"/>
              <a:t>governo</a:t>
            </a:r>
            <a:r>
              <a:rPr lang="en-GB" dirty="0"/>
              <a:t> (come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membri</a:t>
            </a:r>
            <a:r>
              <a:rPr lang="en-GB" dirty="0"/>
              <a:t> di un </a:t>
            </a:r>
            <a:r>
              <a:rPr lang="en-GB" dirty="0" err="1"/>
              <a:t>esecutivo</a:t>
            </a:r>
            <a:r>
              <a:rPr lang="en-GB" dirty="0"/>
              <a:t>) e in </a:t>
            </a:r>
            <a:r>
              <a:rPr lang="en-GB" dirty="0" err="1"/>
              <a:t>alcuni</a:t>
            </a:r>
            <a:r>
              <a:rPr lang="en-GB" dirty="0"/>
              <a:t> </a:t>
            </a:r>
            <a:r>
              <a:rPr lang="en-GB" dirty="0" err="1"/>
              <a:t>paesi</a:t>
            </a:r>
            <a:r>
              <a:rPr lang="en-GB" dirty="0"/>
              <a:t> (per </a:t>
            </a:r>
            <a:r>
              <a:rPr lang="en-GB" dirty="0" err="1"/>
              <a:t>esempio</a:t>
            </a:r>
            <a:r>
              <a:rPr lang="en-GB" dirty="0"/>
              <a:t> in Francia e Gran </a:t>
            </a:r>
            <a:r>
              <a:rPr lang="en-GB" dirty="0" err="1"/>
              <a:t>Bretagna</a:t>
            </a:r>
            <a:r>
              <a:rPr lang="en-GB" dirty="0"/>
              <a:t>) </a:t>
            </a:r>
            <a:r>
              <a:rPr lang="en-GB" dirty="0" err="1"/>
              <a:t>anche</a:t>
            </a:r>
            <a:r>
              <a:rPr lang="en-GB" dirty="0"/>
              <a:t> </a:t>
            </a:r>
            <a:r>
              <a:rPr lang="en-GB" dirty="0" err="1"/>
              <a:t>dai</a:t>
            </a:r>
            <a:r>
              <a:rPr lang="en-GB" dirty="0"/>
              <a:t> </a:t>
            </a:r>
            <a:r>
              <a:rPr lang="en-GB" dirty="0" err="1"/>
              <a:t>funzionari</a:t>
            </a:r>
            <a:r>
              <a:rPr lang="en-GB" dirty="0"/>
              <a:t> </a:t>
            </a:r>
            <a:r>
              <a:rPr lang="en-GB" dirty="0" err="1"/>
              <a:t>apicali</a:t>
            </a:r>
            <a:r>
              <a:rPr lang="en-GB" dirty="0"/>
              <a:t> </a:t>
            </a:r>
            <a:r>
              <a:rPr lang="en-GB" dirty="0" err="1"/>
              <a:t>delle</a:t>
            </a:r>
            <a:r>
              <a:rPr lang="en-GB" dirty="0"/>
              <a:t> </a:t>
            </a:r>
            <a:r>
              <a:rPr lang="en-GB" dirty="0" err="1"/>
              <a:t>pubbliche</a:t>
            </a:r>
            <a:r>
              <a:rPr lang="en-GB" dirty="0"/>
              <a:t> </a:t>
            </a:r>
            <a:r>
              <a:rPr lang="en-GB" dirty="0" err="1"/>
              <a:t>amministrazioni</a:t>
            </a:r>
            <a:r>
              <a:rPr lang="en-GB" dirty="0"/>
              <a:t>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042424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A5061-F9D9-6447-A83A-27F9C0500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tre «arene» a confronto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9B07808-3F23-554B-997C-5945AD61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8050" y="1217450"/>
            <a:ext cx="4787900" cy="37084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43504-EDA4-BF42-AAB1-FC79B55BC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0539CD-C5B2-BD48-A34D-66F0BA70B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4125137"/>
      </p:ext>
    </p:extLst>
  </p:cSld>
  <p:clrMapOvr>
    <a:masterClrMapping/>
  </p:clrMapOvr>
</p:sld>
</file>

<file path=ppt/theme/theme1.xml><?xml version="1.0" encoding="utf-8"?>
<a:theme xmlns:a="http://schemas.openxmlformats.org/drawingml/2006/main" name="Benedick template">
  <a:themeElements>
    <a:clrScheme name="Custom 347">
      <a:dk1>
        <a:srgbClr val="2F3848"/>
      </a:dk1>
      <a:lt1>
        <a:srgbClr val="FFFFFF"/>
      </a:lt1>
      <a:dk2>
        <a:srgbClr val="6A717C"/>
      </a:dk2>
      <a:lt2>
        <a:srgbClr val="EFEFEF"/>
      </a:lt2>
      <a:accent1>
        <a:srgbClr val="00C5B9"/>
      </a:accent1>
      <a:accent2>
        <a:srgbClr val="6CF3CE"/>
      </a:accent2>
      <a:accent3>
        <a:srgbClr val="F05768"/>
      </a:accent3>
      <a:accent4>
        <a:srgbClr val="FD8E80"/>
      </a:accent4>
      <a:accent5>
        <a:srgbClr val="2F3848"/>
      </a:accent5>
      <a:accent6>
        <a:srgbClr val="6A717C"/>
      </a:accent6>
      <a:hlink>
        <a:srgbClr val="0097A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51F492845C84DA18EFF9A188B9BAA" ma:contentTypeVersion="2" ma:contentTypeDescription="Creare un nuovo documento." ma:contentTypeScope="" ma:versionID="7d5b27d26330a23e44169b356011d918">
  <xsd:schema xmlns:xsd="http://www.w3.org/2001/XMLSchema" xmlns:xs="http://www.w3.org/2001/XMLSchema" xmlns:p="http://schemas.microsoft.com/office/2006/metadata/properties" xmlns:ns2="8f252208-b4f6-4f17-8deb-824ca8349c4a" targetNamespace="http://schemas.microsoft.com/office/2006/metadata/properties" ma:root="true" ma:fieldsID="a73c619b30d429bbfc542cc05785fc6d" ns2:_="">
    <xsd:import namespace="8f252208-b4f6-4f17-8deb-824ca8349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252208-b4f6-4f17-8deb-824ca8349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F40DF86-F00C-44D3-A0FB-A48884389694}"/>
</file>

<file path=customXml/itemProps2.xml><?xml version="1.0" encoding="utf-8"?>
<ds:datastoreItem xmlns:ds="http://schemas.openxmlformats.org/officeDocument/2006/customXml" ds:itemID="{7D80BCEE-DF42-4841-8093-8CF9672493DB}"/>
</file>

<file path=customXml/itemProps3.xml><?xml version="1.0" encoding="utf-8"?>
<ds:datastoreItem xmlns:ds="http://schemas.openxmlformats.org/officeDocument/2006/customXml" ds:itemID="{2115E52F-5120-4739-B9F6-D6D7ABB8FBC7}"/>
</file>

<file path=docProps/app.xml><?xml version="1.0" encoding="utf-8"?>
<Properties xmlns="http://schemas.openxmlformats.org/officeDocument/2006/extended-properties" xmlns:vt="http://schemas.openxmlformats.org/officeDocument/2006/docPropsVTypes">
  <TotalTime>697</TotalTime>
  <Words>626</Words>
  <Application>Microsoft Macintosh PowerPoint</Application>
  <PresentationFormat>On-screen Show (16:9)</PresentationFormat>
  <Paragraphs>27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Source Sans Pro</vt:lpstr>
      <vt:lpstr>Arial</vt:lpstr>
      <vt:lpstr>Benedick template</vt:lpstr>
      <vt:lpstr>I sottosistemi di policy</vt:lpstr>
      <vt:lpstr>1. I sottosistemi di policy</vt:lpstr>
      <vt:lpstr>I sottosistemi di policy</vt:lpstr>
      <vt:lpstr>Triangoli di ferro</vt:lpstr>
      <vt:lpstr>Reti di policy</vt:lpstr>
      <vt:lpstr>Reti di policy</vt:lpstr>
      <vt:lpstr>Advocacy coalition</vt:lpstr>
      <vt:lpstr>L’advocacy coalition</vt:lpstr>
      <vt:lpstr>Le tre «arene» a confronto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modelli di decisione</dc:title>
  <cp:lastModifiedBy>Mattia Zulianello</cp:lastModifiedBy>
  <cp:revision>36</cp:revision>
  <dcterms:modified xsi:type="dcterms:W3CDTF">2021-11-17T14:27:04Z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0x01010097451F492845C84DA18EFF9A188B9BAA</vt:lpwstr>
  </property>
</Properties>
</file>