
<file path=[Content_Types].xml><?xml version="1.0" encoding="utf-8"?>
<Types xmlns="http://schemas.openxmlformats.org/package/2006/content-types">
  <Default Extension="rels" ContentType="application/vnd.openxmlformats-package.relationships+xml"/>
  <Default Extension="fntdata" ContentType="application/x-fontdata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16"/>
  </p:notesMasterIdLst>
  <p:sldIdLst>
    <p:sldId id="256" r:id="rId2"/>
    <p:sldId id="259" r:id="rId3"/>
    <p:sldId id="261" r:id="rId4"/>
    <p:sldId id="268" r:id="rId5"/>
    <p:sldId id="269" r:id="rId6"/>
    <p:sldId id="270" r:id="rId7"/>
    <p:sldId id="271" r:id="rId8"/>
    <p:sldId id="272" r:id="rId9"/>
    <p:sldId id="276" r:id="rId10"/>
    <p:sldId id="275" r:id="rId11"/>
    <p:sldId id="277" r:id="rId12"/>
    <p:sldId id="278" r:id="rId13"/>
    <p:sldId id="273" r:id="rId14"/>
    <p:sldId id="274" r:id="rId15"/>
  </p:sldIdLst>
  <p:sldSz cx="9144000" cy="5143500" type="screen16x9"/>
  <p:notesSz cx="6858000" cy="9144000"/>
  <p:embeddedFontLst>
    <p:embeddedFont>
      <p:font typeface="Source Sans Pro" panose="020B050303040302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B2AE32-5F83-4F36-B0C4-EC3A7E9488D7}">
  <a:tblStyle styleId="{5DB2AE32-5F83-4F36-B0C4-EC3A7E9488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07BAB3E-7E30-4776-B4C8-C32909BA5FB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38"/>
    <p:restoredTop sz="95204"/>
  </p:normalViewPr>
  <p:slideViewPr>
    <p:cSldViewPr snapToGrid="0" snapToObjects="1">
      <p:cViewPr varScale="1">
        <p:scale>
          <a:sx n="66" d="100"/>
          <a:sy n="66" d="100"/>
        </p:scale>
        <p:origin x="192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85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8250" y="0"/>
            <a:ext cx="9152400" cy="5143500"/>
          </a:xfrm>
          <a:prstGeom prst="frame">
            <a:avLst>
              <a:gd name="adj1" fmla="val 241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054325" y="2449025"/>
            <a:ext cx="70353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55150" y="1151950"/>
            <a:ext cx="1433700" cy="944700"/>
          </a:xfrm>
          <a:prstGeom prst="wedgeRectCallout">
            <a:avLst>
              <a:gd name="adj1" fmla="val 8366"/>
              <a:gd name="adj2" fmla="val 80819"/>
            </a:avLst>
          </a:prstGeom>
          <a:noFill/>
          <a:ln w="1143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teal">
  <p:cSld name="TITLE_1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-8250" y="0"/>
            <a:ext cx="9152400" cy="5143500"/>
          </a:xfrm>
          <a:prstGeom prst="frame">
            <a:avLst>
              <a:gd name="adj1" fmla="val 241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65225" y="1513525"/>
            <a:ext cx="588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54250" y="2941700"/>
            <a:ext cx="4738500" cy="745500"/>
          </a:xfrm>
          <a:prstGeom prst="rect">
            <a:avLst/>
          </a:prstGeom>
          <a:ln w="1143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  <a:defRPr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1139933" y="2730544"/>
            <a:ext cx="274800" cy="2061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32602" y="998975"/>
            <a:ext cx="8878800" cy="401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6"/>
          <p:cNvGrpSpPr/>
          <p:nvPr/>
        </p:nvGrpSpPr>
        <p:grpSpPr>
          <a:xfrm>
            <a:off x="132394" y="126350"/>
            <a:ext cx="8878501" cy="972488"/>
            <a:chOff x="180850" y="168450"/>
            <a:chExt cx="8781900" cy="1296650"/>
          </a:xfrm>
        </p:grpSpPr>
        <p:sp>
          <p:nvSpPr>
            <p:cNvPr id="32" name="Google Shape;32;p6"/>
            <p:cNvSpPr/>
            <p:nvPr/>
          </p:nvSpPr>
          <p:spPr>
            <a:xfrm>
              <a:off x="180850" y="168450"/>
              <a:ext cx="8781900" cy="97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6"/>
            <p:cNvSpPr/>
            <p:nvPr/>
          </p:nvSpPr>
          <p:spPr>
            <a:xfrm rot="5400000">
              <a:off x="904149" y="1053500"/>
              <a:ext cx="442800" cy="3804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6"/>
            <p:cNvSpPr/>
            <p:nvPr/>
          </p:nvSpPr>
          <p:spPr>
            <a:xfrm>
              <a:off x="328185" y="341583"/>
              <a:ext cx="8487000" cy="62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753150" y="1200150"/>
            <a:ext cx="76377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0050" y="205988"/>
            <a:ext cx="7383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None/>
              <a:defRPr sz="24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80050" y="1200157"/>
            <a:ext cx="7383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Char char="▪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ource Sans Pro"/>
              <a:buChar char="▫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buNone/>
              <a:defRPr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ctrTitle"/>
          </p:nvPr>
        </p:nvSpPr>
        <p:spPr>
          <a:xfrm>
            <a:off x="1054325" y="2449025"/>
            <a:ext cx="70353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Implementazione e valutazione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870FD-58F1-F34D-8E86-FB5A34EF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/>
              <a:t>Il controfattuale per valutare l’impatto – ex post (La Spina 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00A78-BA10-7845-AA70-DDB0D6CB0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183" y="1384078"/>
            <a:ext cx="6799634" cy="33578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F31D2-F0B9-4943-B39F-DA9AC65BC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8F5C3-D776-3E47-81A2-FE5B0CECB9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067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B19A7-3C40-FC4E-B9E0-83790096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valutazione ex ante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E61E1-851E-8145-9A23-383C591C6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GB" sz="2000" dirty="0"/>
              <a:t>«La </a:t>
            </a:r>
            <a:r>
              <a:rPr lang="en-GB" sz="2000" dirty="0" err="1"/>
              <a:t>valutazione</a:t>
            </a:r>
            <a:r>
              <a:rPr lang="en-GB" sz="2000" dirty="0"/>
              <a:t> ex ante </a:t>
            </a:r>
            <a:r>
              <a:rPr lang="en-GB" sz="2000" dirty="0" err="1"/>
              <a:t>consiste</a:t>
            </a:r>
            <a:r>
              <a:rPr lang="en-GB" sz="2000" dirty="0"/>
              <a:t> in </a:t>
            </a:r>
            <a:r>
              <a:rPr lang="en-GB" sz="2000" dirty="0" err="1"/>
              <a:t>un’analisi</a:t>
            </a:r>
            <a:r>
              <a:rPr lang="en-GB" sz="2000" dirty="0"/>
              <a:t> </a:t>
            </a:r>
            <a:r>
              <a:rPr lang="en-GB" sz="2000" dirty="0" err="1"/>
              <a:t>sistematica</a:t>
            </a:r>
            <a:r>
              <a:rPr lang="en-GB" sz="2000" dirty="0"/>
              <a:t> </a:t>
            </a:r>
            <a:r>
              <a:rPr lang="en-GB" sz="2000" dirty="0" err="1"/>
              <a:t>delle</a:t>
            </a:r>
            <a:r>
              <a:rPr lang="en-GB" sz="2000" dirty="0"/>
              <a:t> </a:t>
            </a:r>
            <a:r>
              <a:rPr lang="en-GB" sz="2000" dirty="0" err="1"/>
              <a:t>conseguenze</a:t>
            </a:r>
            <a:r>
              <a:rPr lang="en-GB" sz="2000" dirty="0"/>
              <a:t> </a:t>
            </a:r>
            <a:r>
              <a:rPr lang="en-GB" sz="2000" dirty="0" err="1"/>
              <a:t>attese</a:t>
            </a:r>
            <a:r>
              <a:rPr lang="en-GB" sz="2000" dirty="0"/>
              <a:t> di una </a:t>
            </a:r>
            <a:r>
              <a:rPr lang="en-GB" sz="2000" dirty="0" err="1"/>
              <a:t>politica</a:t>
            </a:r>
            <a:r>
              <a:rPr lang="en-GB" sz="2000" dirty="0"/>
              <a:t> </a:t>
            </a:r>
            <a:r>
              <a:rPr lang="en-GB" sz="2000" dirty="0" err="1"/>
              <a:t>pubblica</a:t>
            </a:r>
            <a:r>
              <a:rPr lang="en-GB" sz="2000" dirty="0"/>
              <a:t>» (La Spina e </a:t>
            </a:r>
            <a:r>
              <a:rPr lang="en-GB" sz="2000" dirty="0" err="1"/>
              <a:t>Espa</a:t>
            </a:r>
            <a:r>
              <a:rPr lang="en-GB" sz="2000" dirty="0"/>
              <a:t> 2011, 184). </a:t>
            </a:r>
            <a:r>
              <a:rPr lang="en-GB" sz="2000" dirty="0" err="1"/>
              <a:t>Gli</a:t>
            </a:r>
            <a:r>
              <a:rPr lang="en-GB" sz="2000" dirty="0"/>
              <a:t> </a:t>
            </a:r>
            <a:r>
              <a:rPr lang="en-GB" sz="2000" dirty="0" err="1"/>
              <a:t>scopi</a:t>
            </a:r>
            <a:r>
              <a:rPr lang="en-GB" sz="2000" dirty="0"/>
              <a:t> </a:t>
            </a:r>
            <a:r>
              <a:rPr lang="en-GB" sz="2000" dirty="0" err="1"/>
              <a:t>della</a:t>
            </a:r>
            <a:r>
              <a:rPr lang="en-GB" sz="2000" dirty="0"/>
              <a:t> </a:t>
            </a:r>
            <a:r>
              <a:rPr lang="en-GB" sz="2000" dirty="0" err="1"/>
              <a:t>politica</a:t>
            </a:r>
            <a:r>
              <a:rPr lang="en-GB" sz="2000" dirty="0"/>
              <a:t>, </a:t>
            </a:r>
            <a:r>
              <a:rPr lang="en-GB" sz="2000" dirty="0" err="1"/>
              <a:t>talvolta</a:t>
            </a:r>
            <a:r>
              <a:rPr lang="en-GB" sz="2000" dirty="0"/>
              <a:t> solo </a:t>
            </a:r>
            <a:r>
              <a:rPr lang="en-GB" sz="2000" dirty="0" err="1"/>
              <a:t>impliciti</a:t>
            </a:r>
            <a:r>
              <a:rPr lang="en-GB" sz="2000" dirty="0"/>
              <a:t> in un </a:t>
            </a:r>
            <a:r>
              <a:rPr lang="en-GB" sz="2000" dirty="0" err="1"/>
              <a:t>provvedimento</a:t>
            </a:r>
            <a:r>
              <a:rPr lang="en-GB" sz="2000" dirty="0"/>
              <a:t> </a:t>
            </a:r>
            <a:r>
              <a:rPr lang="en-GB" sz="2000" dirty="0" err="1"/>
              <a:t>legislativo</a:t>
            </a:r>
            <a:r>
              <a:rPr lang="en-GB" sz="2000" dirty="0"/>
              <a:t> o in un </a:t>
            </a:r>
            <a:r>
              <a:rPr lang="en-GB" sz="2000" dirty="0" err="1"/>
              <a:t>atto</a:t>
            </a:r>
            <a:r>
              <a:rPr lang="en-GB" sz="2000" dirty="0"/>
              <a:t> </a:t>
            </a:r>
            <a:r>
              <a:rPr lang="en-GB" sz="2000" dirty="0" err="1"/>
              <a:t>pubblico</a:t>
            </a:r>
            <a:r>
              <a:rPr lang="en-GB" sz="2000" dirty="0"/>
              <a:t>, </a:t>
            </a:r>
            <a:r>
              <a:rPr lang="en-GB" sz="2000" dirty="0" err="1"/>
              <a:t>vengono</a:t>
            </a:r>
            <a:r>
              <a:rPr lang="en-GB" sz="2000" dirty="0"/>
              <a:t> </a:t>
            </a:r>
            <a:r>
              <a:rPr lang="en-GB" sz="2000" dirty="0" err="1"/>
              <a:t>studiati</a:t>
            </a:r>
            <a:r>
              <a:rPr lang="en-GB" sz="2000" dirty="0"/>
              <a:t> in modo </a:t>
            </a:r>
            <a:r>
              <a:rPr lang="en-GB" sz="2000" dirty="0" err="1"/>
              <a:t>diretto</a:t>
            </a:r>
            <a:r>
              <a:rPr lang="en-GB" sz="2000" dirty="0"/>
              <a:t> ed </a:t>
            </a:r>
            <a:r>
              <a:rPr lang="en-GB" sz="2000" dirty="0" err="1"/>
              <a:t>esplicitati</a:t>
            </a:r>
            <a:r>
              <a:rPr lang="en-GB" sz="2000" dirty="0"/>
              <a:t> in </a:t>
            </a:r>
            <a:r>
              <a:rPr lang="en-GB" sz="2000" dirty="0" err="1"/>
              <a:t>quanto</a:t>
            </a:r>
            <a:r>
              <a:rPr lang="en-GB" sz="2000" dirty="0"/>
              <a:t> </a:t>
            </a:r>
            <a:r>
              <a:rPr lang="en-GB" sz="2000" dirty="0" err="1"/>
              <a:t>obiettivi</a:t>
            </a:r>
            <a:r>
              <a:rPr lang="en-GB" sz="2000" dirty="0"/>
              <a:t> da </a:t>
            </a:r>
            <a:r>
              <a:rPr lang="en-GB" sz="2000" dirty="0" err="1"/>
              <a:t>raggiungere</a:t>
            </a:r>
            <a:r>
              <a:rPr lang="en-GB" sz="2000" dirty="0"/>
              <a:t>. </a:t>
            </a:r>
          </a:p>
          <a:p>
            <a:r>
              <a:rPr lang="en-GB" sz="2000" dirty="0"/>
              <a:t>Lo studio </a:t>
            </a:r>
            <a:r>
              <a:rPr lang="en-GB" sz="2000" i="1" dirty="0"/>
              <a:t>ex ante </a:t>
            </a:r>
            <a:r>
              <a:rPr lang="en-GB" sz="2000" dirty="0" err="1"/>
              <a:t>della</a:t>
            </a:r>
            <a:r>
              <a:rPr lang="en-GB" sz="2000" dirty="0"/>
              <a:t> performance </a:t>
            </a:r>
            <a:r>
              <a:rPr lang="en-GB" sz="2000" dirty="0" err="1"/>
              <a:t>economica</a:t>
            </a:r>
            <a:r>
              <a:rPr lang="en-GB" sz="2000" dirty="0"/>
              <a:t> di una </a:t>
            </a:r>
            <a:r>
              <a:rPr lang="en-GB" sz="2000" dirty="0" err="1"/>
              <a:t>politica</a:t>
            </a:r>
            <a:r>
              <a:rPr lang="en-GB" sz="2000" dirty="0"/>
              <a:t> </a:t>
            </a:r>
            <a:r>
              <a:rPr lang="en-GB" sz="2000" dirty="0" err="1"/>
              <a:t>comporta</a:t>
            </a:r>
            <a:r>
              <a:rPr lang="en-GB" sz="2000" dirty="0"/>
              <a:t> </a:t>
            </a:r>
            <a:r>
              <a:rPr lang="en-GB" sz="2000" dirty="0" err="1"/>
              <a:t>principalmente</a:t>
            </a:r>
            <a:r>
              <a:rPr lang="en-GB" sz="2000" dirty="0"/>
              <a:t> </a:t>
            </a:r>
            <a:r>
              <a:rPr lang="en-GB" sz="2000" dirty="0" err="1"/>
              <a:t>un’analisi</a:t>
            </a:r>
            <a:r>
              <a:rPr lang="en-GB" sz="2000" dirty="0"/>
              <a:t> </a:t>
            </a:r>
            <a:r>
              <a:rPr lang="en-GB" sz="2000" dirty="0" err="1"/>
              <a:t>dell’</a:t>
            </a:r>
            <a:r>
              <a:rPr lang="en-GB" sz="2000" i="1" dirty="0" err="1"/>
              <a:t>efficienza</a:t>
            </a:r>
            <a:r>
              <a:rPr lang="en-GB" sz="2000" i="1" dirty="0"/>
              <a:t> </a:t>
            </a:r>
            <a:r>
              <a:rPr lang="en-GB" sz="2000" dirty="0" err="1"/>
              <a:t>della</a:t>
            </a:r>
            <a:r>
              <a:rPr lang="en-GB" sz="2000" dirty="0"/>
              <a:t> </a:t>
            </a:r>
            <a:r>
              <a:rPr lang="en-GB" sz="2000" dirty="0" err="1"/>
              <a:t>stessa</a:t>
            </a:r>
            <a:r>
              <a:rPr lang="en-GB" sz="2000" dirty="0"/>
              <a:t> in termini di </a:t>
            </a:r>
            <a:r>
              <a:rPr lang="en-GB" sz="2000" dirty="0" err="1"/>
              <a:t>costi-benefici</a:t>
            </a:r>
            <a:r>
              <a:rPr lang="en-GB" sz="2000" dirty="0"/>
              <a:t>, </a:t>
            </a:r>
            <a:r>
              <a:rPr lang="en-GB" sz="2000" dirty="0" err="1"/>
              <a:t>cioè</a:t>
            </a:r>
            <a:r>
              <a:rPr lang="en-GB" sz="2000" dirty="0"/>
              <a:t> </a:t>
            </a:r>
            <a:r>
              <a:rPr lang="en-GB" sz="2000" dirty="0" err="1"/>
              <a:t>della</a:t>
            </a:r>
            <a:r>
              <a:rPr lang="en-GB" sz="2000" dirty="0"/>
              <a:t> </a:t>
            </a:r>
            <a:r>
              <a:rPr lang="en-GB" sz="2000" dirty="0" err="1"/>
              <a:t>capacità</a:t>
            </a:r>
            <a:r>
              <a:rPr lang="en-GB" sz="2000" dirty="0"/>
              <a:t> di </a:t>
            </a:r>
            <a:r>
              <a:rPr lang="en-GB" sz="2000" dirty="0" err="1"/>
              <a:t>ottimizzazione</a:t>
            </a:r>
            <a:r>
              <a:rPr lang="en-GB" sz="2000" dirty="0"/>
              <a:t> di </a:t>
            </a:r>
            <a:r>
              <a:rPr lang="en-GB" sz="2000" dirty="0" err="1"/>
              <a:t>risorse</a:t>
            </a:r>
            <a:r>
              <a:rPr lang="en-GB" sz="2000" dirty="0"/>
              <a:t> </a:t>
            </a:r>
            <a:r>
              <a:rPr lang="en-GB" sz="2000" dirty="0" err="1"/>
              <a:t>scarse</a:t>
            </a:r>
            <a:r>
              <a:rPr lang="en-GB" sz="2000" dirty="0"/>
              <a:t> (Lippi 2007, 156; La Spina e </a:t>
            </a:r>
            <a:r>
              <a:rPr lang="en-GB" sz="2000" dirty="0" err="1"/>
              <a:t>Espa</a:t>
            </a:r>
            <a:r>
              <a:rPr lang="en-GB" sz="2000" dirty="0"/>
              <a:t> 2011, 203), ma </a:t>
            </a:r>
            <a:r>
              <a:rPr lang="en-GB" sz="2000" dirty="0" err="1"/>
              <a:t>può</a:t>
            </a:r>
            <a:r>
              <a:rPr lang="en-GB" sz="2000" dirty="0"/>
              <a:t> </a:t>
            </a:r>
            <a:r>
              <a:rPr lang="en-GB" sz="2000" dirty="0" err="1"/>
              <a:t>anche</a:t>
            </a:r>
            <a:r>
              <a:rPr lang="en-GB" sz="2000" dirty="0"/>
              <a:t> </a:t>
            </a:r>
            <a:r>
              <a:rPr lang="en-GB" sz="2000" dirty="0" err="1"/>
              <a:t>riguardare</a:t>
            </a:r>
            <a:r>
              <a:rPr lang="en-GB" sz="2000" dirty="0"/>
              <a:t> la </a:t>
            </a:r>
            <a:r>
              <a:rPr lang="en-GB" sz="2000" dirty="0" err="1"/>
              <a:t>sua</a:t>
            </a:r>
            <a:r>
              <a:rPr lang="en-GB" sz="2000" dirty="0"/>
              <a:t> </a:t>
            </a:r>
            <a:r>
              <a:rPr lang="en-GB" sz="2000" i="1" dirty="0" err="1"/>
              <a:t>efficacia</a:t>
            </a:r>
            <a:r>
              <a:rPr lang="en-GB" sz="2000" dirty="0"/>
              <a:t>, vale a dire lo studio </a:t>
            </a:r>
            <a:r>
              <a:rPr lang="en-GB" sz="2000" dirty="0" err="1"/>
              <a:t>dei</a:t>
            </a:r>
            <a:r>
              <a:rPr lang="en-GB" sz="2000" dirty="0"/>
              <a:t> </a:t>
            </a:r>
            <a:r>
              <a:rPr lang="en-GB" sz="2000" dirty="0" err="1"/>
              <a:t>benefici</a:t>
            </a:r>
            <a:r>
              <a:rPr lang="en-GB" sz="2000" dirty="0"/>
              <a:t> </a:t>
            </a:r>
            <a:r>
              <a:rPr lang="en-GB" sz="2000" dirty="0" err="1"/>
              <a:t>attesi</a:t>
            </a:r>
            <a:r>
              <a:rPr lang="en-GB" sz="2000" dirty="0"/>
              <a:t> </a:t>
            </a:r>
            <a:r>
              <a:rPr lang="en-GB" sz="2000" dirty="0" err="1"/>
              <a:t>dalla</a:t>
            </a:r>
            <a:r>
              <a:rPr lang="en-GB" sz="2000" dirty="0"/>
              <a:t> </a:t>
            </a:r>
            <a:r>
              <a:rPr lang="en-GB" sz="2000" dirty="0" err="1"/>
              <a:t>politica</a:t>
            </a:r>
            <a:r>
              <a:rPr lang="en-GB" sz="2000" dirty="0"/>
              <a:t> e non </a:t>
            </a:r>
            <a:r>
              <a:rPr lang="en-GB" sz="2000" dirty="0" err="1"/>
              <a:t>necessariamente</a:t>
            </a:r>
            <a:r>
              <a:rPr lang="en-GB" sz="2000" dirty="0"/>
              <a:t> </a:t>
            </a:r>
            <a:r>
              <a:rPr lang="en-GB" sz="2000" dirty="0" err="1"/>
              <a:t>riducibili</a:t>
            </a:r>
            <a:r>
              <a:rPr lang="en-GB" sz="2000" dirty="0"/>
              <a:t> a </a:t>
            </a:r>
            <a:r>
              <a:rPr lang="en-GB" sz="2000" dirty="0" err="1"/>
              <a:t>valori</a:t>
            </a:r>
            <a:r>
              <a:rPr lang="en-GB" sz="2000" dirty="0"/>
              <a:t> </a:t>
            </a:r>
            <a:r>
              <a:rPr lang="en-GB" sz="2000" dirty="0" err="1"/>
              <a:t>monetari</a:t>
            </a:r>
            <a:r>
              <a:rPr lang="en-GB" sz="2000" dirty="0"/>
              <a:t>. </a:t>
            </a:r>
          </a:p>
          <a:p>
            <a:pPr>
              <a:buFontTx/>
              <a:buChar char="-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EB07E-0449-A942-AB37-F31FE40488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012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59463-0A35-224E-A2D4-D7E25D94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valutazione in itinere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E940C-CF4A-564B-9218-55D71461B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Se la </a:t>
            </a:r>
            <a:r>
              <a:rPr lang="en-GB" sz="1800" dirty="0" err="1"/>
              <a:t>valutazione</a:t>
            </a:r>
            <a:r>
              <a:rPr lang="en-GB" sz="1800" dirty="0"/>
              <a:t> ex ante </a:t>
            </a:r>
            <a:r>
              <a:rPr lang="en-GB" sz="1800" dirty="0" err="1"/>
              <a:t>deve</a:t>
            </a:r>
            <a:r>
              <a:rPr lang="en-GB" sz="1800" dirty="0"/>
              <a:t> </a:t>
            </a:r>
            <a:r>
              <a:rPr lang="en-GB" sz="1800" dirty="0" err="1"/>
              <a:t>prevedere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possibili</a:t>
            </a:r>
            <a:r>
              <a:rPr lang="en-GB" sz="1800" dirty="0"/>
              <a:t> </a:t>
            </a:r>
            <a:r>
              <a:rPr lang="en-GB" sz="1800" dirty="0" err="1"/>
              <a:t>effetti</a:t>
            </a:r>
            <a:r>
              <a:rPr lang="en-GB" sz="1800" dirty="0"/>
              <a:t> di una </a:t>
            </a:r>
            <a:r>
              <a:rPr lang="en-GB" sz="1800" dirty="0" err="1"/>
              <a:t>politica</a:t>
            </a:r>
            <a:r>
              <a:rPr lang="en-GB" sz="1800" dirty="0"/>
              <a:t> sotto </a:t>
            </a:r>
            <a:r>
              <a:rPr lang="en-GB" sz="1800" dirty="0" err="1"/>
              <a:t>molteplici</a:t>
            </a:r>
            <a:r>
              <a:rPr lang="en-GB" sz="1800" dirty="0"/>
              <a:t> </a:t>
            </a:r>
            <a:r>
              <a:rPr lang="en-GB" sz="1800" dirty="0" err="1"/>
              <a:t>punti</a:t>
            </a:r>
            <a:r>
              <a:rPr lang="en-GB" sz="1800" dirty="0"/>
              <a:t> di vista (</a:t>
            </a:r>
            <a:r>
              <a:rPr lang="en-GB" sz="1800" dirty="0" err="1"/>
              <a:t>costi</a:t>
            </a:r>
            <a:r>
              <a:rPr lang="en-GB" sz="1800" dirty="0"/>
              <a:t>, </a:t>
            </a:r>
            <a:r>
              <a:rPr lang="en-GB" sz="1800" dirty="0" err="1"/>
              <a:t>risultati</a:t>
            </a:r>
            <a:r>
              <a:rPr lang="en-GB" sz="1800" dirty="0"/>
              <a:t>, </a:t>
            </a:r>
            <a:r>
              <a:rPr lang="en-GB" sz="1800" dirty="0" err="1"/>
              <a:t>reazioni</a:t>
            </a:r>
            <a:r>
              <a:rPr lang="en-GB" sz="1800" dirty="0"/>
              <a:t> </a:t>
            </a:r>
            <a:r>
              <a:rPr lang="en-GB" sz="1800" dirty="0" err="1"/>
              <a:t>sociali</a:t>
            </a:r>
            <a:r>
              <a:rPr lang="en-GB" sz="1800" dirty="0"/>
              <a:t>) ed ha per </a:t>
            </a:r>
            <a:r>
              <a:rPr lang="en-GB" sz="1800" dirty="0" err="1"/>
              <a:t>questa</a:t>
            </a:r>
            <a:r>
              <a:rPr lang="en-GB" sz="1800" dirty="0"/>
              <a:t> </a:t>
            </a:r>
            <a:r>
              <a:rPr lang="en-GB" sz="1800" dirty="0" err="1"/>
              <a:t>ragione</a:t>
            </a:r>
            <a:r>
              <a:rPr lang="en-GB" sz="1800" dirty="0"/>
              <a:t> una </a:t>
            </a:r>
            <a:r>
              <a:rPr lang="en-GB" sz="1800" dirty="0" err="1"/>
              <a:t>valenza</a:t>
            </a:r>
            <a:r>
              <a:rPr lang="en-GB" sz="1800" dirty="0"/>
              <a:t> </a:t>
            </a:r>
            <a:r>
              <a:rPr lang="en-GB" sz="1800" dirty="0" err="1"/>
              <a:t>eminentemente</a:t>
            </a:r>
            <a:r>
              <a:rPr lang="en-GB" sz="1800" dirty="0"/>
              <a:t> </a:t>
            </a:r>
            <a:r>
              <a:rPr lang="en-GB" sz="1800" dirty="0" err="1"/>
              <a:t>previsionale</a:t>
            </a:r>
            <a:r>
              <a:rPr lang="en-GB" sz="1800" dirty="0"/>
              <a:t>, la </a:t>
            </a:r>
            <a:r>
              <a:rPr lang="en-GB" sz="1800" dirty="0" err="1"/>
              <a:t>valutazione</a:t>
            </a:r>
            <a:r>
              <a:rPr lang="en-GB" sz="1800" dirty="0"/>
              <a:t> in </a:t>
            </a:r>
            <a:r>
              <a:rPr lang="en-GB" sz="1800" dirty="0" err="1"/>
              <a:t>itinere</a:t>
            </a:r>
            <a:r>
              <a:rPr lang="en-GB" sz="1800" dirty="0"/>
              <a:t> </a:t>
            </a:r>
            <a:r>
              <a:rPr lang="en-GB" sz="1800" dirty="0" err="1"/>
              <a:t>si</a:t>
            </a:r>
            <a:r>
              <a:rPr lang="en-GB" sz="1800" dirty="0"/>
              <a:t> </a:t>
            </a:r>
            <a:r>
              <a:rPr lang="en-GB" sz="1800" dirty="0" err="1"/>
              <a:t>applica</a:t>
            </a:r>
            <a:r>
              <a:rPr lang="en-GB" sz="1800" dirty="0"/>
              <a:t> </a:t>
            </a:r>
            <a:r>
              <a:rPr lang="en-GB" sz="1800" dirty="0" err="1"/>
              <a:t>nella</a:t>
            </a:r>
            <a:r>
              <a:rPr lang="en-GB" sz="1800" dirty="0"/>
              <a:t> </a:t>
            </a:r>
            <a:r>
              <a:rPr lang="en-GB" sz="1800" dirty="0" err="1"/>
              <a:t>fase</a:t>
            </a:r>
            <a:r>
              <a:rPr lang="en-GB" sz="1800" dirty="0"/>
              <a:t> di </a:t>
            </a:r>
            <a:r>
              <a:rPr lang="en-GB" sz="1800" dirty="0" err="1"/>
              <a:t>implementazione</a:t>
            </a:r>
            <a:r>
              <a:rPr lang="en-GB" sz="1800" dirty="0"/>
              <a:t> di una </a:t>
            </a:r>
            <a:r>
              <a:rPr lang="en-GB" sz="1800" dirty="0" err="1"/>
              <a:t>politica</a:t>
            </a:r>
            <a:r>
              <a:rPr lang="en-GB" sz="1800" dirty="0"/>
              <a:t> ed ha lo </a:t>
            </a:r>
            <a:r>
              <a:rPr lang="en-GB" sz="1800" dirty="0" err="1"/>
              <a:t>scopo</a:t>
            </a:r>
            <a:r>
              <a:rPr lang="en-GB" sz="1800" dirty="0"/>
              <a:t> di </a:t>
            </a:r>
            <a:r>
              <a:rPr lang="en-GB" sz="1800" dirty="0" err="1"/>
              <a:t>verificarne</a:t>
            </a:r>
            <a:r>
              <a:rPr lang="en-GB" sz="1800" dirty="0"/>
              <a:t> </a:t>
            </a:r>
            <a:r>
              <a:rPr lang="en-GB" sz="1800" dirty="0" err="1"/>
              <a:t>l’andamento</a:t>
            </a:r>
            <a:r>
              <a:rPr lang="en-GB" sz="1800" dirty="0"/>
              <a:t> in </a:t>
            </a:r>
            <a:r>
              <a:rPr lang="en-GB" sz="1800" dirty="0" err="1"/>
              <a:t>relazione</a:t>
            </a:r>
            <a:r>
              <a:rPr lang="en-GB" sz="1800" dirty="0"/>
              <a:t> </a:t>
            </a:r>
            <a:r>
              <a:rPr lang="en-GB" sz="1800" dirty="0" err="1"/>
              <a:t>agli</a:t>
            </a:r>
            <a:r>
              <a:rPr lang="en-GB" sz="1800" dirty="0"/>
              <a:t> </a:t>
            </a:r>
            <a:r>
              <a:rPr lang="en-GB" sz="1800" dirty="0" err="1"/>
              <a:t>obiettivi</a:t>
            </a:r>
            <a:r>
              <a:rPr lang="en-GB" sz="1800" dirty="0"/>
              <a:t> </a:t>
            </a:r>
            <a:r>
              <a:rPr lang="en-GB" sz="1800" dirty="0" err="1"/>
              <a:t>fissati</a:t>
            </a:r>
            <a:r>
              <a:rPr lang="en-GB" sz="1800" dirty="0"/>
              <a:t> e ai </a:t>
            </a:r>
            <a:r>
              <a:rPr lang="en-GB" sz="1800" dirty="0" err="1"/>
              <a:t>risultati</a:t>
            </a:r>
            <a:r>
              <a:rPr lang="en-GB" sz="1800" dirty="0"/>
              <a:t> </a:t>
            </a:r>
            <a:r>
              <a:rPr lang="en-GB" sz="1800" dirty="0" err="1"/>
              <a:t>attesi</a:t>
            </a:r>
            <a:r>
              <a:rPr lang="en-GB" sz="1800" dirty="0"/>
              <a:t>. </a:t>
            </a:r>
          </a:p>
          <a:p>
            <a:r>
              <a:rPr lang="en-GB" sz="1800" dirty="0"/>
              <a:t>In </a:t>
            </a:r>
            <a:r>
              <a:rPr lang="en-GB" sz="1800" dirty="0" err="1"/>
              <a:t>un’ottica</a:t>
            </a:r>
            <a:r>
              <a:rPr lang="en-GB" sz="1800" dirty="0"/>
              <a:t> </a:t>
            </a:r>
            <a:r>
              <a:rPr lang="en-GB" sz="1800" dirty="0" err="1"/>
              <a:t>incrementale</a:t>
            </a:r>
            <a:r>
              <a:rPr lang="en-GB" sz="1800" dirty="0"/>
              <a:t>, </a:t>
            </a:r>
            <a:r>
              <a:rPr lang="en-GB" sz="1800" dirty="0" err="1"/>
              <a:t>cioè</a:t>
            </a:r>
            <a:r>
              <a:rPr lang="en-GB" sz="1800" dirty="0"/>
              <a:t> di </a:t>
            </a:r>
            <a:r>
              <a:rPr lang="en-GB" sz="1800" dirty="0" err="1"/>
              <a:t>aggiustamento</a:t>
            </a:r>
            <a:r>
              <a:rPr lang="en-GB" sz="1800" dirty="0"/>
              <a:t> </a:t>
            </a:r>
            <a:r>
              <a:rPr lang="en-GB" sz="1800" dirty="0" err="1"/>
              <a:t>costante</a:t>
            </a:r>
            <a:r>
              <a:rPr lang="en-GB" sz="1800" dirty="0"/>
              <a:t> </a:t>
            </a:r>
            <a:r>
              <a:rPr lang="en-GB" sz="1800" dirty="0" err="1"/>
              <a:t>degli</a:t>
            </a:r>
            <a:r>
              <a:rPr lang="en-GB" sz="1800" dirty="0"/>
              <a:t> </a:t>
            </a:r>
            <a:r>
              <a:rPr lang="en-GB" sz="1800" dirty="0" err="1"/>
              <a:t>interventi</a:t>
            </a:r>
            <a:r>
              <a:rPr lang="en-GB" sz="1800" dirty="0"/>
              <a:t> e </a:t>
            </a:r>
            <a:r>
              <a:rPr lang="en-GB" sz="1800" dirty="0" err="1"/>
              <a:t>degli</a:t>
            </a:r>
            <a:r>
              <a:rPr lang="en-GB" sz="1800" dirty="0"/>
              <a:t> </a:t>
            </a:r>
            <a:r>
              <a:rPr lang="en-GB" sz="1800" dirty="0" err="1"/>
              <a:t>obiettivi</a:t>
            </a:r>
            <a:r>
              <a:rPr lang="en-GB" sz="1800" dirty="0"/>
              <a:t>, la </a:t>
            </a:r>
            <a:r>
              <a:rPr lang="en-GB" sz="1800" dirty="0" err="1"/>
              <a:t>valutazione</a:t>
            </a:r>
            <a:r>
              <a:rPr lang="en-GB" sz="1800" dirty="0"/>
              <a:t> in </a:t>
            </a:r>
            <a:r>
              <a:rPr lang="en-GB" sz="1800" dirty="0" err="1"/>
              <a:t>itinere</a:t>
            </a:r>
            <a:r>
              <a:rPr lang="en-GB" sz="1800" dirty="0"/>
              <a:t> pone «sotto </a:t>
            </a:r>
            <a:r>
              <a:rPr lang="en-GB" sz="1800" dirty="0" err="1"/>
              <a:t>osservazione</a:t>
            </a:r>
            <a:r>
              <a:rPr lang="en-GB" sz="1800" dirty="0"/>
              <a:t> </a:t>
            </a:r>
            <a:r>
              <a:rPr lang="en-GB" sz="1800" dirty="0" err="1"/>
              <a:t>l’intervento</a:t>
            </a:r>
            <a:r>
              <a:rPr lang="en-GB" sz="1800" dirty="0"/>
              <a:t> </a:t>
            </a:r>
            <a:r>
              <a:rPr lang="en-GB" sz="1800" dirty="0" err="1"/>
              <a:t>pubblico</a:t>
            </a:r>
            <a:r>
              <a:rPr lang="en-GB" sz="1800" dirty="0"/>
              <a:t> in un </a:t>
            </a:r>
            <a:r>
              <a:rPr lang="en-GB" sz="1800" dirty="0" err="1"/>
              <a:t>momento</a:t>
            </a:r>
            <a:r>
              <a:rPr lang="en-GB" sz="1800" dirty="0"/>
              <a:t> in cui il policy maker </a:t>
            </a:r>
            <a:r>
              <a:rPr lang="en-GB" sz="1800" dirty="0" err="1"/>
              <a:t>si</a:t>
            </a:r>
            <a:r>
              <a:rPr lang="en-GB" sz="1800" dirty="0"/>
              <a:t> </a:t>
            </a:r>
            <a:r>
              <a:rPr lang="en-GB" sz="1800" dirty="0" err="1"/>
              <a:t>trova</a:t>
            </a:r>
            <a:r>
              <a:rPr lang="en-GB" sz="1800" dirty="0"/>
              <a:t> </a:t>
            </a:r>
            <a:r>
              <a:rPr lang="en-GB" sz="1800" dirty="0" err="1"/>
              <a:t>nella</a:t>
            </a:r>
            <a:r>
              <a:rPr lang="en-GB" sz="1800" dirty="0"/>
              <a:t> </a:t>
            </a:r>
            <a:r>
              <a:rPr lang="en-GB" sz="1800" dirty="0" err="1"/>
              <a:t>condizione</a:t>
            </a:r>
            <a:r>
              <a:rPr lang="en-GB" sz="1800" dirty="0"/>
              <a:t> di </a:t>
            </a:r>
            <a:r>
              <a:rPr lang="en-GB" sz="1800" dirty="0" err="1"/>
              <a:t>poter</a:t>
            </a:r>
            <a:r>
              <a:rPr lang="en-GB" sz="1800" dirty="0"/>
              <a:t> </a:t>
            </a:r>
            <a:r>
              <a:rPr lang="en-GB" sz="1800" dirty="0" err="1"/>
              <a:t>mutare</a:t>
            </a:r>
            <a:r>
              <a:rPr lang="en-GB" sz="1800" dirty="0"/>
              <a:t> </a:t>
            </a:r>
            <a:r>
              <a:rPr lang="en-GB" sz="1800" dirty="0" err="1"/>
              <a:t>l’assetto</a:t>
            </a:r>
            <a:r>
              <a:rPr lang="en-GB" sz="1800" dirty="0"/>
              <a:t> </a:t>
            </a:r>
            <a:r>
              <a:rPr lang="en-GB" sz="1800" dirty="0" err="1"/>
              <a:t>organizzativo</a:t>
            </a:r>
            <a:r>
              <a:rPr lang="en-GB" sz="1800" dirty="0"/>
              <a:t> </a:t>
            </a:r>
            <a:r>
              <a:rPr lang="en-GB" sz="1800" dirty="0" err="1"/>
              <a:t>dell’amministrazione</a:t>
            </a:r>
            <a:r>
              <a:rPr lang="en-GB" sz="1800" dirty="0"/>
              <a:t> per </a:t>
            </a:r>
            <a:r>
              <a:rPr lang="en-GB" sz="1800" dirty="0" err="1"/>
              <a:t>meglio</a:t>
            </a:r>
            <a:r>
              <a:rPr lang="en-GB" sz="1800" dirty="0"/>
              <a:t> </a:t>
            </a:r>
            <a:r>
              <a:rPr lang="en-GB" sz="1800" dirty="0" err="1"/>
              <a:t>calibrare</a:t>
            </a:r>
            <a:r>
              <a:rPr lang="en-GB" sz="1800" dirty="0"/>
              <a:t> </a:t>
            </a:r>
            <a:r>
              <a:rPr lang="en-GB" sz="1800" dirty="0" err="1"/>
              <a:t>l’intervento</a:t>
            </a:r>
            <a:r>
              <a:rPr lang="en-GB" sz="1800" dirty="0"/>
              <a:t> </a:t>
            </a:r>
            <a:r>
              <a:rPr lang="en-GB" sz="1800" dirty="0" err="1"/>
              <a:t>stesso</a:t>
            </a:r>
            <a:r>
              <a:rPr lang="en-GB" sz="1800" dirty="0"/>
              <a:t> e, </a:t>
            </a:r>
            <a:r>
              <a:rPr lang="en-GB" sz="1800" dirty="0" err="1"/>
              <a:t>quindi</a:t>
            </a:r>
            <a:r>
              <a:rPr lang="en-GB" sz="1800" dirty="0"/>
              <a:t>, </a:t>
            </a:r>
            <a:r>
              <a:rPr lang="en-GB" sz="1800" dirty="0" err="1"/>
              <a:t>garantire</a:t>
            </a:r>
            <a:r>
              <a:rPr lang="en-GB" sz="1800" dirty="0"/>
              <a:t> un </a:t>
            </a:r>
            <a:r>
              <a:rPr lang="en-GB" sz="1800" dirty="0" err="1"/>
              <a:t>suo</a:t>
            </a:r>
            <a:r>
              <a:rPr lang="en-GB" sz="1800" dirty="0"/>
              <a:t> </a:t>
            </a:r>
            <a:r>
              <a:rPr lang="en-GB" sz="1800" dirty="0" err="1"/>
              <a:t>impatto</a:t>
            </a:r>
            <a:r>
              <a:rPr lang="en-GB" sz="1800" dirty="0"/>
              <a:t> </a:t>
            </a:r>
            <a:r>
              <a:rPr lang="en-GB" sz="1800" dirty="0" err="1"/>
              <a:t>più</a:t>
            </a:r>
            <a:r>
              <a:rPr lang="en-GB" sz="1800" dirty="0"/>
              <a:t> </a:t>
            </a:r>
            <a:r>
              <a:rPr lang="en-GB" sz="1800" dirty="0" err="1"/>
              <a:t>robusto</a:t>
            </a:r>
            <a:r>
              <a:rPr lang="en-GB" sz="1800" dirty="0"/>
              <a:t> ed </a:t>
            </a:r>
            <a:r>
              <a:rPr lang="en-GB" sz="1800" dirty="0" err="1"/>
              <a:t>efficace</a:t>
            </a:r>
            <a:r>
              <a:rPr lang="en-GB" sz="1800" dirty="0"/>
              <a:t>» (La Spina e </a:t>
            </a:r>
            <a:r>
              <a:rPr lang="en-GB" sz="1800" dirty="0" err="1"/>
              <a:t>Espa</a:t>
            </a:r>
            <a:r>
              <a:rPr lang="en-GB" sz="1800" dirty="0"/>
              <a:t> 2011, 207) </a:t>
            </a:r>
          </a:p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0041A-D4A5-D44C-AB9B-3407B18583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2601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ED68E-8346-7E40-9281-9ADA9D351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valutazione (La Spina 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A9AF3-0046-494B-ABD2-13F2D271C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75" y="1064467"/>
            <a:ext cx="7163477" cy="411358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00994-63FB-A84A-AAE5-4659BCB7E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0205B-987A-E84F-B7DE-5E97C22EC5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4849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C2A10-A547-DB42-8FED-14F3F6E53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valutazione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C62C69-EA0F-054B-B8D7-5D286DCA6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14" y="1092045"/>
            <a:ext cx="5473271" cy="39251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D73D2-ED17-9648-86B4-84F97A73E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946" y="1156903"/>
            <a:ext cx="7637700" cy="37257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2D202-4D2B-1A41-A78C-4C8E6279D6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766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ctrTitle"/>
          </p:nvPr>
        </p:nvSpPr>
        <p:spPr>
          <a:xfrm>
            <a:off x="665224" y="1513525"/>
            <a:ext cx="7107175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F3848"/>
                </a:solidFill>
              </a:rPr>
              <a:t>1.</a:t>
            </a:r>
            <a:endParaRPr dirty="0">
              <a:solidFill>
                <a:srgbClr val="2F384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Implementazione</a:t>
            </a:r>
            <a:endParaRPr dirty="0"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854250" y="2941700"/>
            <a:ext cx="4738500" cy="7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32475" y="126338"/>
            <a:ext cx="7951800" cy="73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L’implementazione</a:t>
            </a:r>
            <a:r>
              <a:rPr lang="en" dirty="0"/>
              <a:t> </a:t>
            </a:r>
            <a:r>
              <a:rPr lang="en" dirty="0" err="1"/>
              <a:t>della</a:t>
            </a:r>
            <a:r>
              <a:rPr lang="en" dirty="0"/>
              <a:t> policy 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53150" y="856538"/>
            <a:ext cx="7637700" cy="4069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700" i="1" dirty="0" err="1"/>
              <a:t>L’implementazione</a:t>
            </a:r>
            <a:r>
              <a:rPr lang="en-GB" sz="1700" i="1" dirty="0"/>
              <a:t> </a:t>
            </a:r>
            <a:r>
              <a:rPr lang="en-GB" sz="1700" dirty="0"/>
              <a:t>o di «</a:t>
            </a:r>
            <a:r>
              <a:rPr lang="en-GB" sz="1700" dirty="0" err="1"/>
              <a:t>messa</a:t>
            </a:r>
            <a:r>
              <a:rPr lang="en-GB" sz="1700" dirty="0"/>
              <a:t> in </a:t>
            </a:r>
            <a:r>
              <a:rPr lang="en-GB" sz="1700" dirty="0" err="1"/>
              <a:t>atto</a:t>
            </a:r>
            <a:r>
              <a:rPr lang="en-GB" sz="1700" dirty="0"/>
              <a:t>» </a:t>
            </a:r>
            <a:r>
              <a:rPr lang="en-GB" sz="1700" dirty="0" err="1"/>
              <a:t>può</a:t>
            </a:r>
            <a:r>
              <a:rPr lang="en-GB" sz="1700" dirty="0"/>
              <a:t> </a:t>
            </a:r>
            <a:r>
              <a:rPr lang="en-GB" sz="1700" dirty="0" err="1"/>
              <a:t>essere</a:t>
            </a:r>
            <a:r>
              <a:rPr lang="en-GB" sz="1700" dirty="0"/>
              <a:t> </a:t>
            </a:r>
            <a:r>
              <a:rPr lang="en-GB" sz="1700" dirty="0" err="1"/>
              <a:t>definita</a:t>
            </a:r>
            <a:r>
              <a:rPr lang="en-GB" sz="1700" dirty="0"/>
              <a:t> «</a:t>
            </a:r>
            <a:r>
              <a:rPr lang="en-GB" sz="1700" dirty="0" err="1"/>
              <a:t>quella</a:t>
            </a:r>
            <a:r>
              <a:rPr lang="en-GB" sz="1700" dirty="0"/>
              <a:t> </a:t>
            </a:r>
            <a:r>
              <a:rPr lang="en-GB" sz="1700" dirty="0" err="1"/>
              <a:t>fase</a:t>
            </a:r>
            <a:r>
              <a:rPr lang="en-GB" sz="1700" dirty="0"/>
              <a:t> di una </a:t>
            </a:r>
            <a:r>
              <a:rPr lang="en-GB" sz="1700" dirty="0" err="1"/>
              <a:t>politica</a:t>
            </a:r>
            <a:r>
              <a:rPr lang="en-GB" sz="1700" dirty="0"/>
              <a:t> </a:t>
            </a:r>
            <a:r>
              <a:rPr lang="en-GB" sz="1700" dirty="0" err="1"/>
              <a:t>pubblica</a:t>
            </a:r>
            <a:r>
              <a:rPr lang="en-GB" sz="1700" dirty="0"/>
              <a:t> </a:t>
            </a:r>
            <a:r>
              <a:rPr lang="en-GB" sz="1700" dirty="0" err="1"/>
              <a:t>durante</a:t>
            </a:r>
            <a:r>
              <a:rPr lang="en-GB" sz="1700" dirty="0"/>
              <a:t> la quale </a:t>
            </a:r>
            <a:r>
              <a:rPr lang="en-GB" sz="1700" dirty="0" err="1"/>
              <a:t>si</a:t>
            </a:r>
            <a:r>
              <a:rPr lang="en-GB" sz="1700" dirty="0"/>
              <a:t> </a:t>
            </a:r>
            <a:r>
              <a:rPr lang="en-GB" sz="1700" dirty="0" err="1"/>
              <a:t>producono</a:t>
            </a:r>
            <a:r>
              <a:rPr lang="en-GB" sz="1700" dirty="0"/>
              <a:t> </a:t>
            </a:r>
            <a:r>
              <a:rPr lang="en-GB" sz="1700" dirty="0" err="1"/>
              <a:t>atti</a:t>
            </a:r>
            <a:r>
              <a:rPr lang="en-GB" sz="1700" dirty="0"/>
              <a:t> ed </a:t>
            </a:r>
            <a:r>
              <a:rPr lang="en-GB" sz="1700" dirty="0" err="1"/>
              <a:t>effetti</a:t>
            </a:r>
            <a:r>
              <a:rPr lang="en-GB" sz="1700" dirty="0"/>
              <a:t> </a:t>
            </a:r>
            <a:r>
              <a:rPr lang="en-GB" sz="1700" dirty="0" err="1"/>
              <a:t>imputabili</a:t>
            </a:r>
            <a:r>
              <a:rPr lang="en-GB" sz="1700" dirty="0"/>
              <a:t> ad uno schema </a:t>
            </a:r>
            <a:r>
              <a:rPr lang="en-GB" sz="1700" dirty="0" err="1"/>
              <a:t>normativo</a:t>
            </a:r>
            <a:r>
              <a:rPr lang="en-GB" sz="1700" dirty="0"/>
              <a:t> di </a:t>
            </a:r>
            <a:r>
              <a:rPr lang="en-GB" sz="1700" dirty="0" err="1"/>
              <a:t>intenzioni</a:t>
            </a:r>
            <a:r>
              <a:rPr lang="en-GB" sz="1700" dirty="0"/>
              <a:t>, di </a:t>
            </a:r>
            <a:r>
              <a:rPr lang="en-GB" sz="1700" dirty="0" err="1"/>
              <a:t>testi</a:t>
            </a:r>
            <a:r>
              <a:rPr lang="en-GB" sz="1700" dirty="0"/>
              <a:t> e di </a:t>
            </a:r>
            <a:r>
              <a:rPr lang="en-GB" sz="1700" dirty="0" err="1"/>
              <a:t>dichiarazioni</a:t>
            </a:r>
            <a:r>
              <a:rPr lang="en-GB" sz="1700" dirty="0"/>
              <a:t>» (</a:t>
            </a:r>
            <a:r>
              <a:rPr lang="en-GB" sz="1700" dirty="0" err="1"/>
              <a:t>Meny</a:t>
            </a:r>
            <a:r>
              <a:rPr lang="en-GB" sz="1700" dirty="0"/>
              <a:t> e </a:t>
            </a:r>
            <a:r>
              <a:rPr lang="en-GB" sz="1700" dirty="0" err="1"/>
              <a:t>Thoenig</a:t>
            </a:r>
            <a:r>
              <a:rPr lang="en-GB" sz="1700" dirty="0"/>
              <a:t> 1991, 189). </a:t>
            </a:r>
          </a:p>
          <a:p>
            <a:r>
              <a:rPr lang="en-GB" sz="1700" dirty="0" err="1"/>
              <a:t>L’autonomia</a:t>
            </a:r>
            <a:r>
              <a:rPr lang="en-GB" sz="1700" dirty="0"/>
              <a:t> </a:t>
            </a:r>
            <a:r>
              <a:rPr lang="en-GB" sz="1700" dirty="0" err="1"/>
              <a:t>relativa</a:t>
            </a:r>
            <a:r>
              <a:rPr lang="en-GB" sz="1700" dirty="0"/>
              <a:t> </a:t>
            </a:r>
            <a:r>
              <a:rPr lang="en-GB" sz="1700" dirty="0" err="1"/>
              <a:t>dell’amministrazione</a:t>
            </a:r>
            <a:r>
              <a:rPr lang="en-GB" sz="1700" dirty="0"/>
              <a:t> dal </a:t>
            </a:r>
            <a:r>
              <a:rPr lang="en-GB" sz="1700" dirty="0" err="1"/>
              <a:t>governo</a:t>
            </a:r>
            <a:r>
              <a:rPr lang="en-GB" sz="1700" dirty="0"/>
              <a:t> </a:t>
            </a:r>
            <a:r>
              <a:rPr lang="en-GB" sz="1700" dirty="0" err="1"/>
              <a:t>può</a:t>
            </a:r>
            <a:r>
              <a:rPr lang="en-GB" sz="1700" dirty="0"/>
              <a:t> </a:t>
            </a:r>
            <a:r>
              <a:rPr lang="en-GB" sz="1700" dirty="0" err="1"/>
              <a:t>rivelarsi</a:t>
            </a:r>
            <a:r>
              <a:rPr lang="en-GB" sz="1700" dirty="0"/>
              <a:t> un </a:t>
            </a:r>
            <a:r>
              <a:rPr lang="en-GB" sz="1700" dirty="0" err="1"/>
              <a:t>fattore</a:t>
            </a:r>
            <a:r>
              <a:rPr lang="en-GB" sz="1700" dirty="0"/>
              <a:t> </a:t>
            </a:r>
            <a:r>
              <a:rPr lang="en-GB" sz="1700" dirty="0" err="1"/>
              <a:t>capace</a:t>
            </a:r>
            <a:r>
              <a:rPr lang="en-GB" sz="1700" dirty="0"/>
              <a:t> di </a:t>
            </a:r>
            <a:r>
              <a:rPr lang="en-GB" sz="1700" dirty="0" err="1"/>
              <a:t>condizionare</a:t>
            </a:r>
            <a:r>
              <a:rPr lang="en-GB" sz="1700" dirty="0"/>
              <a:t> </a:t>
            </a:r>
            <a:r>
              <a:rPr lang="en-GB" sz="1700" dirty="0" err="1"/>
              <a:t>anche</a:t>
            </a:r>
            <a:r>
              <a:rPr lang="en-GB" sz="1700" dirty="0"/>
              <a:t> la </a:t>
            </a:r>
            <a:r>
              <a:rPr lang="en-GB" sz="1700" dirty="0" err="1"/>
              <a:t>selezione</a:t>
            </a:r>
            <a:r>
              <a:rPr lang="en-GB" sz="1700" dirty="0"/>
              <a:t> </a:t>
            </a:r>
            <a:r>
              <a:rPr lang="en-GB" sz="1700" dirty="0" err="1"/>
              <a:t>degli</a:t>
            </a:r>
            <a:r>
              <a:rPr lang="en-GB" sz="1700" dirty="0"/>
              <a:t> </a:t>
            </a:r>
            <a:r>
              <a:rPr lang="en-GB" sz="1700" dirty="0" err="1"/>
              <a:t>obiettivi</a:t>
            </a:r>
            <a:r>
              <a:rPr lang="en-GB" sz="1700" dirty="0"/>
              <a:t> da </a:t>
            </a:r>
            <a:r>
              <a:rPr lang="en-GB" sz="1700" dirty="0" err="1"/>
              <a:t>raggiungere</a:t>
            </a:r>
            <a:r>
              <a:rPr lang="en-GB" sz="1700" dirty="0"/>
              <a:t>, </a:t>
            </a:r>
            <a:r>
              <a:rPr lang="en-GB" sz="1700" dirty="0" err="1"/>
              <a:t>essa</a:t>
            </a:r>
            <a:r>
              <a:rPr lang="en-GB" sz="1700" dirty="0"/>
              <a:t> </a:t>
            </a:r>
            <a:r>
              <a:rPr lang="en-GB" sz="1700" dirty="0" err="1"/>
              <a:t>può</a:t>
            </a:r>
            <a:r>
              <a:rPr lang="en-GB" sz="1700" dirty="0"/>
              <a:t> </a:t>
            </a:r>
            <a:r>
              <a:rPr lang="en-GB" sz="1700" dirty="0" err="1"/>
              <a:t>servirci</a:t>
            </a:r>
            <a:r>
              <a:rPr lang="en-GB" sz="1700" dirty="0"/>
              <a:t> per </a:t>
            </a:r>
            <a:r>
              <a:rPr lang="en-GB" sz="1700" dirty="0" err="1"/>
              <a:t>isolare</a:t>
            </a:r>
            <a:r>
              <a:rPr lang="en-GB" sz="1700" dirty="0"/>
              <a:t> </a:t>
            </a:r>
            <a:r>
              <a:rPr lang="en-GB" sz="1700" dirty="0" err="1"/>
              <a:t>preliminarmente</a:t>
            </a:r>
            <a:r>
              <a:rPr lang="en-GB" sz="1700" dirty="0"/>
              <a:t> le </a:t>
            </a:r>
            <a:r>
              <a:rPr lang="en-GB" sz="1700" dirty="0" err="1"/>
              <a:t>ragioni</a:t>
            </a:r>
            <a:r>
              <a:rPr lang="en-GB" sz="1700" dirty="0"/>
              <a:t> </a:t>
            </a:r>
            <a:r>
              <a:rPr lang="en-GB" sz="1700" dirty="0" err="1"/>
              <a:t>che</a:t>
            </a:r>
            <a:r>
              <a:rPr lang="en-GB" sz="1700" dirty="0"/>
              <a:t> </a:t>
            </a:r>
            <a:r>
              <a:rPr lang="en-GB" sz="1700" dirty="0" err="1"/>
              <a:t>attribuiscono</a:t>
            </a:r>
            <a:r>
              <a:rPr lang="en-GB" sz="1700" dirty="0"/>
              <a:t> </a:t>
            </a:r>
            <a:r>
              <a:rPr lang="en-GB" sz="1700" dirty="0" err="1"/>
              <a:t>all’amministrazione</a:t>
            </a:r>
            <a:r>
              <a:rPr lang="en-GB" sz="1700" dirty="0"/>
              <a:t> un </a:t>
            </a:r>
            <a:r>
              <a:rPr lang="en-GB" sz="1700" dirty="0" err="1"/>
              <a:t>ruolo</a:t>
            </a:r>
            <a:r>
              <a:rPr lang="en-GB" sz="1700" dirty="0"/>
              <a:t> </a:t>
            </a:r>
            <a:r>
              <a:rPr lang="en-GB" sz="1700" dirty="0" err="1"/>
              <a:t>così</a:t>
            </a:r>
            <a:r>
              <a:rPr lang="en-GB" sz="1700" dirty="0"/>
              <a:t> </a:t>
            </a:r>
            <a:r>
              <a:rPr lang="en-GB" sz="1700" dirty="0" err="1"/>
              <a:t>prominente</a:t>
            </a:r>
            <a:r>
              <a:rPr lang="en-GB" sz="1700" dirty="0"/>
              <a:t> </a:t>
            </a:r>
            <a:r>
              <a:rPr lang="en-GB" sz="1700" dirty="0" err="1"/>
              <a:t>nel</a:t>
            </a:r>
            <a:r>
              <a:rPr lang="en-GB" sz="1700" dirty="0"/>
              <a:t> </a:t>
            </a:r>
            <a:r>
              <a:rPr lang="en-GB" sz="1700" dirty="0" err="1"/>
              <a:t>processo</a:t>
            </a:r>
            <a:r>
              <a:rPr lang="en-GB" sz="1700" dirty="0"/>
              <a:t> di policy. Vi </a:t>
            </a:r>
            <a:r>
              <a:rPr lang="en-GB" sz="1700" dirty="0" err="1"/>
              <a:t>sono</a:t>
            </a:r>
            <a:r>
              <a:rPr lang="en-GB" sz="1700" dirty="0"/>
              <a:t>, </a:t>
            </a:r>
            <a:r>
              <a:rPr lang="en-GB" sz="1700" dirty="0" err="1"/>
              <a:t>infatti</a:t>
            </a:r>
            <a:r>
              <a:rPr lang="en-GB" sz="1700" dirty="0"/>
              <a:t>, due </a:t>
            </a:r>
            <a:r>
              <a:rPr lang="en-GB" sz="1700" dirty="0" err="1"/>
              <a:t>modalità</a:t>
            </a:r>
            <a:r>
              <a:rPr lang="en-GB" sz="1700" dirty="0"/>
              <a:t> </a:t>
            </a:r>
            <a:r>
              <a:rPr lang="en-GB" sz="1700" dirty="0" err="1"/>
              <a:t>generali</a:t>
            </a:r>
            <a:r>
              <a:rPr lang="en-GB" sz="1700" dirty="0"/>
              <a:t> </a:t>
            </a:r>
            <a:r>
              <a:rPr lang="en-GB" sz="1700" dirty="0" err="1"/>
              <a:t>attraverso</a:t>
            </a:r>
            <a:r>
              <a:rPr lang="en-GB" sz="1700" dirty="0"/>
              <a:t> le </a:t>
            </a:r>
            <a:r>
              <a:rPr lang="en-GB" sz="1700" dirty="0" err="1"/>
              <a:t>quali</a:t>
            </a:r>
            <a:r>
              <a:rPr lang="en-GB" sz="1700" dirty="0"/>
              <a:t> </a:t>
            </a:r>
            <a:r>
              <a:rPr lang="en-GB" sz="1700" dirty="0" err="1"/>
              <a:t>si</a:t>
            </a:r>
            <a:r>
              <a:rPr lang="en-GB" sz="1700" dirty="0"/>
              <a:t> </a:t>
            </a:r>
            <a:r>
              <a:rPr lang="en-GB" sz="1700" dirty="0" err="1"/>
              <a:t>esplica</a:t>
            </a:r>
            <a:r>
              <a:rPr lang="en-GB" sz="1700" dirty="0"/>
              <a:t> il </a:t>
            </a:r>
            <a:r>
              <a:rPr lang="en-GB" sz="1700" dirty="0" err="1"/>
              <a:t>ruolo</a:t>
            </a:r>
            <a:r>
              <a:rPr lang="en-GB" sz="1700" dirty="0"/>
              <a:t> </a:t>
            </a:r>
            <a:r>
              <a:rPr lang="en-GB" sz="1700" dirty="0" err="1"/>
              <a:t>dell’amministrazione</a:t>
            </a:r>
            <a:r>
              <a:rPr lang="en-GB" sz="1700" dirty="0"/>
              <a:t>:</a:t>
            </a:r>
          </a:p>
          <a:p>
            <a:pPr marL="76200" indent="0">
              <a:buNone/>
            </a:pPr>
            <a:r>
              <a:rPr lang="en-GB" sz="1700" dirty="0"/>
              <a:t>il </a:t>
            </a:r>
            <a:r>
              <a:rPr lang="en-GB" sz="1700" dirty="0" err="1"/>
              <a:t>possesso</a:t>
            </a:r>
            <a:r>
              <a:rPr lang="en-GB" sz="1700" dirty="0"/>
              <a:t> di </a:t>
            </a:r>
            <a:r>
              <a:rPr lang="en-GB" sz="1700" dirty="0" err="1"/>
              <a:t>conoscenze</a:t>
            </a:r>
            <a:r>
              <a:rPr lang="en-GB" sz="1700" dirty="0"/>
              <a:t> </a:t>
            </a:r>
            <a:r>
              <a:rPr lang="en-GB" sz="1700" dirty="0" err="1"/>
              <a:t>tecniche</a:t>
            </a:r>
            <a:r>
              <a:rPr lang="en-GB" sz="1700" dirty="0"/>
              <a:t>, </a:t>
            </a:r>
            <a:r>
              <a:rPr lang="en-GB" sz="1700" dirty="0" err="1"/>
              <a:t>giuridiche</a:t>
            </a:r>
            <a:r>
              <a:rPr lang="en-GB" sz="1700" dirty="0"/>
              <a:t>, </a:t>
            </a:r>
            <a:r>
              <a:rPr lang="en-GB" sz="1700" dirty="0" err="1"/>
              <a:t>procedurali</a:t>
            </a:r>
            <a:r>
              <a:rPr lang="en-GB" sz="1700" dirty="0"/>
              <a:t> </a:t>
            </a:r>
            <a:r>
              <a:rPr lang="en-GB" sz="1700" dirty="0" err="1"/>
              <a:t>essenziali</a:t>
            </a:r>
            <a:r>
              <a:rPr lang="en-GB" sz="1700" dirty="0"/>
              <a:t> per lo </a:t>
            </a:r>
            <a:r>
              <a:rPr lang="en-GB" sz="1700" dirty="0" err="1"/>
              <a:t>svolgimento</a:t>
            </a:r>
            <a:r>
              <a:rPr lang="en-GB" sz="1700" dirty="0"/>
              <a:t> del </a:t>
            </a:r>
            <a:r>
              <a:rPr lang="en-GB" sz="1700" dirty="0" err="1"/>
              <a:t>processo</a:t>
            </a:r>
            <a:r>
              <a:rPr lang="en-GB" sz="1700" dirty="0"/>
              <a:t> di </a:t>
            </a:r>
            <a:r>
              <a:rPr lang="en-GB" sz="1700" dirty="0" err="1"/>
              <a:t>politica</a:t>
            </a:r>
            <a:r>
              <a:rPr lang="en-GB" sz="1700" dirty="0"/>
              <a:t>;</a:t>
            </a:r>
          </a:p>
          <a:p>
            <a:pPr marL="76200" indent="0">
              <a:buNone/>
            </a:pPr>
            <a:r>
              <a:rPr lang="en-GB" sz="1700" dirty="0"/>
              <a:t>il </a:t>
            </a:r>
            <a:r>
              <a:rPr lang="en-GB" sz="1700" dirty="0" err="1"/>
              <a:t>possesso</a:t>
            </a:r>
            <a:r>
              <a:rPr lang="en-GB" sz="1700" dirty="0"/>
              <a:t> di </a:t>
            </a:r>
            <a:r>
              <a:rPr lang="en-GB" sz="1700" dirty="0" err="1"/>
              <a:t>risorse</a:t>
            </a:r>
            <a:r>
              <a:rPr lang="en-GB" sz="1700" dirty="0"/>
              <a:t> </a:t>
            </a:r>
            <a:r>
              <a:rPr lang="en-GB" sz="1700" dirty="0" err="1"/>
              <a:t>organizzative</a:t>
            </a:r>
            <a:r>
              <a:rPr lang="en-GB" sz="1700" dirty="0"/>
              <a:t>, come il </a:t>
            </a:r>
            <a:r>
              <a:rPr lang="en-GB" sz="1700" dirty="0" err="1"/>
              <a:t>personale</a:t>
            </a:r>
            <a:r>
              <a:rPr lang="en-GB" sz="1700" dirty="0"/>
              <a:t> e il tempo a </a:t>
            </a:r>
            <a:r>
              <a:rPr lang="en-GB" sz="1700" dirty="0" err="1"/>
              <a:t>disposizione</a:t>
            </a:r>
            <a:r>
              <a:rPr lang="en-GB" sz="1700" dirty="0"/>
              <a:t>, per </a:t>
            </a:r>
            <a:r>
              <a:rPr lang="en-GB" sz="1700" dirty="0" err="1"/>
              <a:t>agire</a:t>
            </a:r>
            <a:r>
              <a:rPr lang="en-GB" sz="1700" dirty="0"/>
              <a:t> </a:t>
            </a:r>
            <a:r>
              <a:rPr lang="en-GB" sz="1700" dirty="0" err="1"/>
              <a:t>nella</a:t>
            </a:r>
            <a:r>
              <a:rPr lang="en-GB" sz="1700" dirty="0"/>
              <a:t> </a:t>
            </a:r>
            <a:r>
              <a:rPr lang="en-GB" sz="1700" dirty="0" err="1"/>
              <a:t>direzione</a:t>
            </a:r>
            <a:r>
              <a:rPr lang="en-GB" sz="1700" dirty="0"/>
              <a:t> </a:t>
            </a:r>
            <a:r>
              <a:rPr lang="en-GB" sz="1700" dirty="0" err="1"/>
              <a:t>voluta</a:t>
            </a:r>
            <a:r>
              <a:rPr lang="en-GB" sz="1700" dirty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619FE-748A-E34D-A836-4CD03D48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L’implementazione della policy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4BAF5-4F06-8B41-9E6C-0099E86EC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244651"/>
            <a:ext cx="4840657" cy="30394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B182E-FD36-0645-B0BF-C8CBBEF1B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51" y="711200"/>
            <a:ext cx="4297650" cy="4305963"/>
          </a:xfrm>
        </p:spPr>
        <p:txBody>
          <a:bodyPr/>
          <a:lstStyle/>
          <a:p>
            <a:r>
              <a:rPr lang="it-IT" sz="2000" dirty="0"/>
              <a:t>X e </a:t>
            </a:r>
            <a:r>
              <a:rPr lang="it-IT" sz="2000" dirty="0" err="1"/>
              <a:t>W</a:t>
            </a:r>
            <a:r>
              <a:rPr lang="it-IT" sz="2000" dirty="0"/>
              <a:t> sono </a:t>
            </a:r>
            <a:r>
              <a:rPr lang="it-IT" sz="2000" dirty="0" err="1"/>
              <a:t>var</a:t>
            </a:r>
            <a:r>
              <a:rPr lang="it-IT" sz="2000" dirty="0"/>
              <a:t>. indipendenti</a:t>
            </a:r>
          </a:p>
          <a:p>
            <a:r>
              <a:rPr lang="it-IT" sz="2000" dirty="0"/>
              <a:t>Y è la dipendente</a:t>
            </a:r>
          </a:p>
          <a:p>
            <a:r>
              <a:rPr lang="it-IT" sz="2000" dirty="0"/>
              <a:t>L’intersezione tra X e </a:t>
            </a:r>
            <a:r>
              <a:rPr lang="it-IT" sz="2000" dirty="0" err="1"/>
              <a:t>W</a:t>
            </a:r>
            <a:r>
              <a:rPr lang="it-IT" sz="2000" dirty="0"/>
              <a:t> è il programma di implementazione</a:t>
            </a:r>
            <a:endParaRPr lang="en-GB" sz="2000" dirty="0"/>
          </a:p>
          <a:p>
            <a:r>
              <a:rPr lang="en-GB" sz="2000" dirty="0"/>
              <a:t>«Se una policy </a:t>
            </a:r>
            <a:r>
              <a:rPr lang="en-GB" sz="2000" dirty="0" err="1"/>
              <a:t>può</a:t>
            </a:r>
            <a:r>
              <a:rPr lang="en-GB" sz="2000" dirty="0"/>
              <a:t> </a:t>
            </a:r>
            <a:r>
              <a:rPr lang="en-GB" sz="2000" dirty="0" err="1"/>
              <a:t>essere</a:t>
            </a:r>
            <a:r>
              <a:rPr lang="en-GB" sz="2000" dirty="0"/>
              <a:t> </a:t>
            </a:r>
            <a:r>
              <a:rPr lang="en-GB" sz="2000" dirty="0" err="1"/>
              <a:t>concettualizzata</a:t>
            </a:r>
            <a:r>
              <a:rPr lang="en-GB" sz="2000" dirty="0"/>
              <a:t> come </a:t>
            </a:r>
            <a:r>
              <a:rPr lang="en-GB" sz="2000" dirty="0" err="1"/>
              <a:t>un'ipotesi</a:t>
            </a:r>
            <a:r>
              <a:rPr lang="en-GB" sz="2000" dirty="0"/>
              <a:t> in cui se </a:t>
            </a:r>
            <a:r>
              <a:rPr lang="en-GB" sz="2000" i="1" dirty="0"/>
              <a:t>x </a:t>
            </a:r>
            <a:r>
              <a:rPr lang="en-GB" sz="2000" dirty="0" err="1"/>
              <a:t>viene</a:t>
            </a:r>
            <a:r>
              <a:rPr lang="en-GB" sz="2000" dirty="0"/>
              <a:t> </a:t>
            </a:r>
            <a:r>
              <a:rPr lang="en-GB" sz="2000" dirty="0" err="1"/>
              <a:t>compiuto</a:t>
            </a:r>
            <a:r>
              <a:rPr lang="en-GB" sz="2000" dirty="0"/>
              <a:t> al tempo t1 ne </a:t>
            </a:r>
            <a:r>
              <a:rPr lang="en-GB" sz="2000" dirty="0" err="1"/>
              <a:t>risulterà</a:t>
            </a:r>
            <a:r>
              <a:rPr lang="en-GB" sz="2000" dirty="0"/>
              <a:t> </a:t>
            </a:r>
            <a:r>
              <a:rPr lang="en-GB" sz="2000" i="1" dirty="0"/>
              <a:t>y </a:t>
            </a:r>
            <a:r>
              <a:rPr lang="en-GB" sz="2000" dirty="0"/>
              <a:t>al tempo t2, </a:t>
            </a:r>
            <a:r>
              <a:rPr lang="en-GB" sz="2000" dirty="0" err="1"/>
              <a:t>possiamo</a:t>
            </a:r>
            <a:r>
              <a:rPr lang="en-GB" sz="2000" dirty="0"/>
              <a:t> </a:t>
            </a:r>
            <a:r>
              <a:rPr lang="en-GB" sz="2000" dirty="0" err="1"/>
              <a:t>affermare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</a:t>
            </a:r>
            <a:r>
              <a:rPr lang="en-GB" sz="2000" i="1" dirty="0"/>
              <a:t>x </a:t>
            </a:r>
            <a:r>
              <a:rPr lang="en-GB" sz="2000" dirty="0" err="1"/>
              <a:t>è</a:t>
            </a:r>
            <a:r>
              <a:rPr lang="en-GB" sz="2000" dirty="0"/>
              <a:t> il </a:t>
            </a:r>
            <a:r>
              <a:rPr lang="en-GB" sz="2000" dirty="0" err="1"/>
              <a:t>programma</a:t>
            </a:r>
            <a:r>
              <a:rPr lang="en-GB" sz="2000" dirty="0"/>
              <a:t>, </a:t>
            </a:r>
            <a:r>
              <a:rPr lang="en-GB" sz="2000" i="1" dirty="0"/>
              <a:t>y </a:t>
            </a:r>
            <a:r>
              <a:rPr lang="en-GB" sz="2000" dirty="0"/>
              <a:t>il </a:t>
            </a:r>
            <a:r>
              <a:rPr lang="en-GB" sz="2000" dirty="0" err="1"/>
              <a:t>risultato</a:t>
            </a:r>
            <a:r>
              <a:rPr lang="en-GB" sz="2000" dirty="0"/>
              <a:t> e il </a:t>
            </a:r>
            <a:r>
              <a:rPr lang="en-GB" sz="2000" dirty="0" err="1"/>
              <a:t>legame</a:t>
            </a:r>
            <a:r>
              <a:rPr lang="en-GB" sz="2000" dirty="0"/>
              <a:t> </a:t>
            </a:r>
            <a:r>
              <a:rPr lang="en-GB" sz="2000" dirty="0" err="1"/>
              <a:t>tra</a:t>
            </a:r>
            <a:r>
              <a:rPr lang="en-GB" sz="2000" dirty="0"/>
              <a:t> </a:t>
            </a:r>
            <a:r>
              <a:rPr lang="en-GB" sz="2000" i="1" dirty="0"/>
              <a:t>x </a:t>
            </a:r>
            <a:r>
              <a:rPr lang="en-GB" sz="2000" dirty="0"/>
              <a:t>e </a:t>
            </a:r>
            <a:r>
              <a:rPr lang="en-GB" sz="2000" i="1" dirty="0"/>
              <a:t>y </a:t>
            </a:r>
            <a:r>
              <a:rPr lang="en-GB" sz="2000" dirty="0" err="1"/>
              <a:t>è</a:t>
            </a:r>
            <a:r>
              <a:rPr lang="en-GB" sz="2000" dirty="0"/>
              <a:t> </a:t>
            </a:r>
            <a:r>
              <a:rPr lang="en-GB" sz="2000" dirty="0" err="1"/>
              <a:t>l’implementazione</a:t>
            </a:r>
            <a:r>
              <a:rPr lang="en-GB" sz="2000" dirty="0"/>
              <a:t>» (Pressman e </a:t>
            </a:r>
            <a:r>
              <a:rPr lang="en-GB" sz="2000" dirty="0" err="1"/>
              <a:t>Wildavsky</a:t>
            </a:r>
            <a:r>
              <a:rPr lang="en-GB" sz="2000" dirty="0"/>
              <a:t> 1973, 90). 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911B1-36EC-8848-B3E2-19BADEB5B8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7758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290F3-88CB-9047-B058-10BE5CD4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200" dirty="0"/>
              <a:t>Lo studio sull’EDA (</a:t>
            </a:r>
            <a:r>
              <a:rPr lang="it-IT" sz="2200" dirty="0" err="1"/>
              <a:t>Economic</a:t>
            </a:r>
            <a:r>
              <a:rPr lang="it-IT" sz="2200" dirty="0"/>
              <a:t> Development Administration)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FF4BA-C1A7-8A49-BFFD-C47942EB7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 err="1"/>
              <a:t>Pressman</a:t>
            </a:r>
            <a:r>
              <a:rPr lang="it-IT" sz="1800" dirty="0"/>
              <a:t> &amp; </a:t>
            </a:r>
            <a:r>
              <a:rPr lang="it-IT" sz="1800" dirty="0" err="1"/>
              <a:t>Wildavsky</a:t>
            </a:r>
            <a:r>
              <a:rPr lang="it-IT" sz="1800" dirty="0"/>
              <a:t> (1973) ente federale per distribuire sovvenzioni in California. </a:t>
            </a:r>
          </a:p>
          <a:p>
            <a:r>
              <a:rPr lang="it-IT" sz="1800" dirty="0"/>
              <a:t>Fallimento del programma per:</a:t>
            </a:r>
          </a:p>
          <a:p>
            <a:pPr marL="533400" indent="-457200">
              <a:buAutoNum type="arabicParenR"/>
            </a:pPr>
            <a:r>
              <a:rPr lang="it-IT" sz="1800" dirty="0" err="1"/>
              <a:t>Incompatiblità</a:t>
            </a:r>
            <a:r>
              <a:rPr lang="it-IT" sz="1800" dirty="0"/>
              <a:t> tra nuovo programma e altri compiti organizzativi;</a:t>
            </a:r>
          </a:p>
          <a:p>
            <a:pPr marL="533400" indent="-457200">
              <a:buAutoNum type="arabicParenR"/>
            </a:pPr>
            <a:r>
              <a:rPr lang="it-IT" sz="1800" dirty="0"/>
              <a:t>Se compatibile, ci può essere la preferenza per altri programmi politici. Implementazione mai neutrale;</a:t>
            </a:r>
          </a:p>
          <a:p>
            <a:pPr marL="533400" indent="-457200">
              <a:buAutoNum type="arabicParenR"/>
            </a:pPr>
            <a:r>
              <a:rPr lang="it-IT" sz="1800" dirty="0"/>
              <a:t>Impiego simultaneo su più programmi;</a:t>
            </a:r>
          </a:p>
          <a:p>
            <a:pPr marL="533400" indent="-457200">
              <a:buAutoNum type="arabicParenR"/>
            </a:pPr>
            <a:r>
              <a:rPr lang="it-IT" sz="1800" dirty="0"/>
              <a:t>Scarsa percezioni delle priorità del programma</a:t>
            </a:r>
          </a:p>
          <a:p>
            <a:pPr marL="533400" indent="-457200">
              <a:buAutoNum type="arabicParenR"/>
            </a:pPr>
            <a:r>
              <a:rPr lang="it-IT" sz="1800" dirty="0"/>
              <a:t>Contrasti tra leadership e ruoli organizzativi.</a:t>
            </a:r>
          </a:p>
          <a:p>
            <a:pPr marL="533400" indent="-457200">
              <a:buAutoNum type="arabicParenR"/>
            </a:pPr>
            <a:r>
              <a:rPr lang="it-IT" sz="1800" dirty="0"/>
              <a:t>Vincoli legali e procedurali</a:t>
            </a:r>
          </a:p>
          <a:p>
            <a:pPr marL="533400" indent="-457200">
              <a:buAutoNum type="arabicParenR"/>
            </a:pPr>
            <a:r>
              <a:rPr lang="it-IT" sz="1800" dirty="0"/>
              <a:t>Assenza iniziativa da parte imprenditori di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37736-C322-7040-82FF-D506FB3F7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5818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B38D-A2E7-7E4C-AA68-2B558BF5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ci insegna?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3FDCC-38E5-4247-B934-CDBBD863E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/>
              <a:t>Ciò</a:t>
            </a:r>
            <a:r>
              <a:rPr lang="en-GB" sz="1800" dirty="0"/>
              <a:t> </a:t>
            </a:r>
            <a:r>
              <a:rPr lang="en-GB" sz="1800" dirty="0" err="1"/>
              <a:t>che</a:t>
            </a:r>
            <a:r>
              <a:rPr lang="en-GB" sz="1800" dirty="0"/>
              <a:t> </a:t>
            </a:r>
            <a:r>
              <a:rPr lang="en-GB" sz="1800" dirty="0" err="1"/>
              <a:t>sorprende</a:t>
            </a:r>
            <a:r>
              <a:rPr lang="en-GB" sz="1800" dirty="0"/>
              <a:t> Pressman e </a:t>
            </a:r>
            <a:r>
              <a:rPr lang="en-GB" sz="1800" dirty="0" err="1"/>
              <a:t>Wildavsky</a:t>
            </a:r>
            <a:r>
              <a:rPr lang="en-GB" sz="1800" dirty="0"/>
              <a:t> non </a:t>
            </a:r>
            <a:r>
              <a:rPr lang="en-GB" sz="1800" dirty="0" err="1"/>
              <a:t>è</a:t>
            </a:r>
            <a:r>
              <a:rPr lang="en-GB" sz="1800" dirty="0"/>
              <a:t> tanto </a:t>
            </a:r>
            <a:r>
              <a:rPr lang="en-GB" sz="1800" dirty="0" err="1"/>
              <a:t>che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programmi</a:t>
            </a:r>
            <a:r>
              <a:rPr lang="en-GB" sz="1800" dirty="0"/>
              <a:t> </a:t>
            </a:r>
            <a:r>
              <a:rPr lang="en-GB" sz="1800" dirty="0" err="1"/>
              <a:t>politici</a:t>
            </a:r>
            <a:r>
              <a:rPr lang="en-GB" sz="1800" dirty="0"/>
              <a:t> </a:t>
            </a:r>
            <a:r>
              <a:rPr lang="en-GB" sz="1800" dirty="0" err="1"/>
              <a:t>dei</a:t>
            </a:r>
            <a:r>
              <a:rPr lang="en-GB" sz="1800" dirty="0"/>
              <a:t> </a:t>
            </a:r>
            <a:r>
              <a:rPr lang="en-GB" sz="1800" dirty="0" err="1"/>
              <a:t>governi</a:t>
            </a:r>
            <a:r>
              <a:rPr lang="en-GB" sz="1800" dirty="0"/>
              <a:t> </a:t>
            </a:r>
            <a:r>
              <a:rPr lang="en-GB" sz="1800" dirty="0" err="1"/>
              <a:t>falliscano</a:t>
            </a:r>
            <a:r>
              <a:rPr lang="en-GB" sz="1800" dirty="0"/>
              <a:t>, ma </a:t>
            </a:r>
            <a:r>
              <a:rPr lang="en-GB" sz="1800" dirty="0" err="1"/>
              <a:t>semmai</a:t>
            </a:r>
            <a:r>
              <a:rPr lang="en-GB" sz="1800" dirty="0"/>
              <a:t> </a:t>
            </a:r>
            <a:r>
              <a:rPr lang="en-GB" sz="1800" dirty="0" err="1"/>
              <a:t>che</a:t>
            </a:r>
            <a:r>
              <a:rPr lang="en-GB" sz="1800" dirty="0"/>
              <a:t> </a:t>
            </a:r>
            <a:r>
              <a:rPr lang="en-GB" sz="1800" dirty="0" err="1"/>
              <a:t>talvolta</a:t>
            </a:r>
            <a:r>
              <a:rPr lang="en-GB" sz="1800" dirty="0"/>
              <a:t> </a:t>
            </a:r>
            <a:r>
              <a:rPr lang="en-GB" sz="1800" dirty="0" err="1"/>
              <a:t>dimostrino</a:t>
            </a:r>
            <a:r>
              <a:rPr lang="en-GB" sz="1800" dirty="0"/>
              <a:t> di </a:t>
            </a:r>
            <a:r>
              <a:rPr lang="en-GB" sz="1800" dirty="0" err="1"/>
              <a:t>funzionare</a:t>
            </a:r>
            <a:r>
              <a:rPr lang="en-GB" sz="1800" dirty="0"/>
              <a:t>. Si </a:t>
            </a:r>
            <a:r>
              <a:rPr lang="en-GB" sz="1800" dirty="0" err="1"/>
              <a:t>tratta</a:t>
            </a:r>
            <a:r>
              <a:rPr lang="en-GB" sz="1800" dirty="0"/>
              <a:t> di un </a:t>
            </a:r>
            <a:r>
              <a:rPr lang="en-GB" sz="1800" dirty="0" err="1"/>
              <a:t>paradosso</a:t>
            </a:r>
            <a:r>
              <a:rPr lang="en-GB" sz="1800" dirty="0"/>
              <a:t> </a:t>
            </a:r>
            <a:r>
              <a:rPr lang="en-GB" sz="1800" dirty="0" err="1"/>
              <a:t>rivelatore</a:t>
            </a:r>
            <a:r>
              <a:rPr lang="en-GB" sz="1800" dirty="0"/>
              <a:t> </a:t>
            </a:r>
            <a:r>
              <a:rPr lang="en-GB" sz="1800" dirty="0" err="1"/>
              <a:t>della</a:t>
            </a:r>
            <a:r>
              <a:rPr lang="en-GB" sz="1800" dirty="0"/>
              <a:t> </a:t>
            </a:r>
            <a:r>
              <a:rPr lang="en-GB" sz="1800" dirty="0" err="1"/>
              <a:t>sostanziale</a:t>
            </a:r>
            <a:r>
              <a:rPr lang="en-GB" sz="1800" dirty="0"/>
              <a:t> </a:t>
            </a:r>
            <a:r>
              <a:rPr lang="en-GB" sz="1800" dirty="0" err="1"/>
              <a:t>impossibilità</a:t>
            </a:r>
            <a:r>
              <a:rPr lang="en-GB" sz="1800" dirty="0"/>
              <a:t> di </a:t>
            </a:r>
            <a:r>
              <a:rPr lang="en-GB" sz="1800" dirty="0" err="1"/>
              <a:t>conseguire</a:t>
            </a:r>
            <a:r>
              <a:rPr lang="en-GB" sz="1800" dirty="0"/>
              <a:t> </a:t>
            </a:r>
            <a:r>
              <a:rPr lang="en-GB" sz="1800" dirty="0" err="1"/>
              <a:t>razionalmente</a:t>
            </a:r>
            <a:r>
              <a:rPr lang="en-GB" sz="1800" dirty="0"/>
              <a:t> ed </a:t>
            </a:r>
            <a:r>
              <a:rPr lang="en-GB" sz="1800" dirty="0" err="1"/>
              <a:t>efficientemente</a:t>
            </a:r>
            <a:r>
              <a:rPr lang="en-GB" sz="1800" dirty="0"/>
              <a:t> </a:t>
            </a:r>
            <a:r>
              <a:rPr lang="en-GB" sz="1800" dirty="0" err="1"/>
              <a:t>gli</a:t>
            </a:r>
            <a:r>
              <a:rPr lang="en-GB" sz="1800" dirty="0"/>
              <a:t> </a:t>
            </a:r>
            <a:r>
              <a:rPr lang="en-GB" sz="1800" dirty="0" err="1"/>
              <a:t>obiettivi</a:t>
            </a:r>
            <a:r>
              <a:rPr lang="en-GB" sz="1800" dirty="0"/>
              <a:t> </a:t>
            </a:r>
            <a:r>
              <a:rPr lang="en-GB" sz="1800" dirty="0" err="1"/>
              <a:t>politici</a:t>
            </a:r>
            <a:r>
              <a:rPr lang="en-GB" sz="1800" dirty="0"/>
              <a:t>. </a:t>
            </a:r>
          </a:p>
          <a:p>
            <a:r>
              <a:rPr lang="en-GB" sz="1800" dirty="0" err="1"/>
              <a:t>contestano</a:t>
            </a:r>
            <a:r>
              <a:rPr lang="en-GB" sz="1800" dirty="0"/>
              <a:t> </a:t>
            </a:r>
            <a:r>
              <a:rPr lang="en-GB" sz="1800" dirty="0" err="1"/>
              <a:t>l’approccio</a:t>
            </a:r>
            <a:r>
              <a:rPr lang="en-GB" sz="1800" dirty="0"/>
              <a:t> «Top-Down» </a:t>
            </a:r>
            <a:r>
              <a:rPr lang="en-GB" sz="1800" dirty="0" err="1"/>
              <a:t>che</a:t>
            </a:r>
            <a:r>
              <a:rPr lang="en-GB" sz="1800" dirty="0"/>
              <a:t> </a:t>
            </a:r>
            <a:r>
              <a:rPr lang="en-GB" sz="1800" dirty="0" err="1"/>
              <a:t>caratterizzava</a:t>
            </a:r>
            <a:r>
              <a:rPr lang="en-GB" sz="1800" dirty="0"/>
              <a:t> gran </a:t>
            </a:r>
            <a:r>
              <a:rPr lang="en-GB" sz="1800" dirty="0" err="1"/>
              <a:t>parte</a:t>
            </a:r>
            <a:r>
              <a:rPr lang="en-GB" sz="1800" dirty="0"/>
              <a:t> </a:t>
            </a:r>
            <a:r>
              <a:rPr lang="en-GB" sz="1800" dirty="0" err="1"/>
              <a:t>delle</a:t>
            </a:r>
            <a:r>
              <a:rPr lang="en-GB" sz="1800" dirty="0"/>
              <a:t> </a:t>
            </a:r>
            <a:r>
              <a:rPr lang="en-GB" sz="1800" dirty="0" err="1"/>
              <a:t>ricerche</a:t>
            </a:r>
            <a:r>
              <a:rPr lang="en-GB" sz="1800" dirty="0"/>
              <a:t> </a:t>
            </a:r>
            <a:r>
              <a:rPr lang="en-GB" sz="1800" dirty="0" err="1"/>
              <a:t>sull’implementazione</a:t>
            </a:r>
            <a:r>
              <a:rPr lang="en-GB" sz="1800" dirty="0"/>
              <a:t> </a:t>
            </a:r>
            <a:r>
              <a:rPr lang="en-GB" sz="1800" dirty="0" err="1"/>
              <a:t>delle</a:t>
            </a:r>
            <a:r>
              <a:rPr lang="en-GB" sz="1800" dirty="0"/>
              <a:t> </a:t>
            </a:r>
            <a:r>
              <a:rPr lang="en-GB" sz="1800" dirty="0" err="1"/>
              <a:t>politiche</a:t>
            </a:r>
            <a:r>
              <a:rPr lang="en-GB" sz="1800" dirty="0"/>
              <a:t> </a:t>
            </a:r>
            <a:r>
              <a:rPr lang="en-GB" sz="1800" dirty="0" err="1"/>
              <a:t>pubbliche</a:t>
            </a:r>
            <a:r>
              <a:rPr lang="en-GB" sz="1800" dirty="0"/>
              <a:t>. </a:t>
            </a:r>
            <a:r>
              <a:rPr lang="en-GB" sz="1800" dirty="0" err="1"/>
              <a:t>Contestano</a:t>
            </a:r>
            <a:r>
              <a:rPr lang="en-GB" sz="1800" dirty="0"/>
              <a:t> in </a:t>
            </a:r>
            <a:r>
              <a:rPr lang="en-GB" sz="1800" dirty="0" err="1"/>
              <a:t>particolare</a:t>
            </a:r>
            <a:r>
              <a:rPr lang="en-GB" sz="1800" dirty="0"/>
              <a:t> </a:t>
            </a:r>
            <a:r>
              <a:rPr lang="en-GB" sz="1800" dirty="0" err="1"/>
              <a:t>tre</a:t>
            </a:r>
            <a:r>
              <a:rPr lang="en-GB" sz="1800" dirty="0"/>
              <a:t> </a:t>
            </a:r>
            <a:r>
              <a:rPr lang="en-GB" sz="1800" dirty="0" err="1"/>
              <a:t>elementi</a:t>
            </a:r>
            <a:r>
              <a:rPr lang="en-GB" sz="1800" dirty="0"/>
              <a:t>:</a:t>
            </a:r>
          </a:p>
          <a:p>
            <a:r>
              <a:rPr lang="en-GB" sz="1800" dirty="0"/>
              <a:t>il </a:t>
            </a:r>
            <a:r>
              <a:rPr lang="en-GB" sz="1800" dirty="0" err="1"/>
              <a:t>primato</a:t>
            </a:r>
            <a:r>
              <a:rPr lang="en-GB" sz="1800" dirty="0"/>
              <a:t> </a:t>
            </a:r>
            <a:r>
              <a:rPr lang="en-GB" sz="1800" dirty="0" err="1"/>
              <a:t>dell’autorità</a:t>
            </a:r>
            <a:r>
              <a:rPr lang="en-GB" sz="1800" dirty="0"/>
              <a:t> </a:t>
            </a:r>
            <a:r>
              <a:rPr lang="en-GB" sz="1800" dirty="0" err="1"/>
              <a:t>gerarchica</a:t>
            </a:r>
            <a:r>
              <a:rPr lang="en-GB" sz="1800" dirty="0"/>
              <a:t>; </a:t>
            </a:r>
          </a:p>
          <a:p>
            <a:r>
              <a:rPr lang="en-GB" sz="1800" dirty="0"/>
              <a:t>la </a:t>
            </a:r>
            <a:r>
              <a:rPr lang="en-GB" sz="1800" dirty="0" err="1"/>
              <a:t>distinzione</a:t>
            </a:r>
            <a:r>
              <a:rPr lang="en-GB" sz="1800" dirty="0"/>
              <a:t> </a:t>
            </a:r>
            <a:r>
              <a:rPr lang="en-GB" sz="1800" dirty="0" err="1"/>
              <a:t>netta</a:t>
            </a:r>
            <a:r>
              <a:rPr lang="en-GB" sz="1800" dirty="0"/>
              <a:t> </a:t>
            </a:r>
            <a:r>
              <a:rPr lang="en-GB" sz="1800" dirty="0" err="1"/>
              <a:t>tra</a:t>
            </a:r>
            <a:r>
              <a:rPr lang="en-GB" sz="1800" dirty="0"/>
              <a:t> </a:t>
            </a:r>
            <a:r>
              <a:rPr lang="en-GB" sz="1800" dirty="0" err="1"/>
              <a:t>politica</a:t>
            </a:r>
            <a:r>
              <a:rPr lang="en-GB" sz="1800" dirty="0"/>
              <a:t> e </a:t>
            </a:r>
            <a:r>
              <a:rPr lang="en-GB" sz="1800" dirty="0" err="1"/>
              <a:t>amministrazione</a:t>
            </a:r>
            <a:r>
              <a:rPr lang="en-GB" sz="1800" dirty="0"/>
              <a:t>;</a:t>
            </a:r>
          </a:p>
          <a:p>
            <a:r>
              <a:rPr lang="en-GB" sz="1800" dirty="0" err="1"/>
              <a:t>l’idea</a:t>
            </a:r>
            <a:r>
              <a:rPr lang="en-GB" sz="1800" dirty="0"/>
              <a:t> </a:t>
            </a:r>
            <a:r>
              <a:rPr lang="en-GB" sz="1800" dirty="0" err="1"/>
              <a:t>che</a:t>
            </a:r>
            <a:r>
              <a:rPr lang="en-GB" sz="1800" dirty="0"/>
              <a:t> </a:t>
            </a:r>
            <a:r>
              <a:rPr lang="en-GB" sz="1800" dirty="0" err="1"/>
              <a:t>l’azione</a:t>
            </a:r>
            <a:r>
              <a:rPr lang="en-GB" sz="1800" dirty="0"/>
              <a:t> </a:t>
            </a:r>
            <a:r>
              <a:rPr lang="en-GB" sz="1800" dirty="0" err="1"/>
              <a:t>amministrativa</a:t>
            </a:r>
            <a:r>
              <a:rPr lang="en-GB" sz="1800" dirty="0"/>
              <a:t> (</a:t>
            </a:r>
            <a:r>
              <a:rPr lang="en-GB" sz="1800" dirty="0" err="1"/>
              <a:t>implementazione</a:t>
            </a:r>
            <a:r>
              <a:rPr lang="en-GB" sz="1800" dirty="0"/>
              <a:t>) </a:t>
            </a:r>
            <a:r>
              <a:rPr lang="en-GB" sz="1800" dirty="0" err="1"/>
              <a:t>obbedisca</a:t>
            </a:r>
            <a:r>
              <a:rPr lang="en-GB" sz="1800" dirty="0"/>
              <a:t> al </a:t>
            </a:r>
            <a:r>
              <a:rPr lang="en-GB" sz="1800" dirty="0" err="1"/>
              <a:t>criterio</a:t>
            </a:r>
            <a:r>
              <a:rPr lang="en-GB" sz="1800" dirty="0"/>
              <a:t> </a:t>
            </a:r>
            <a:r>
              <a:rPr lang="en-GB" sz="1800" dirty="0" err="1"/>
              <a:t>dell’efficienza</a:t>
            </a:r>
            <a:r>
              <a:rPr lang="en-GB" dirty="0"/>
              <a:t>.</a:t>
            </a:r>
          </a:p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EE8F0-DE1B-D048-B3E5-74A48FAE3E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9795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ctrTitle"/>
          </p:nvPr>
        </p:nvSpPr>
        <p:spPr>
          <a:xfrm>
            <a:off x="665224" y="1513525"/>
            <a:ext cx="7107175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F3848"/>
                </a:solidFill>
              </a:rPr>
              <a:t>2.</a:t>
            </a:r>
            <a:endParaRPr dirty="0">
              <a:solidFill>
                <a:srgbClr val="2F384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Valutazione</a:t>
            </a:r>
            <a:endParaRPr dirty="0"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854250" y="2941700"/>
            <a:ext cx="4738500" cy="7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504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B38D-A2E7-7E4C-AA68-2B558BF5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valutazione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3FDCC-38E5-4247-B934-CDBBD863E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Tre tipi principali di valutazione</a:t>
            </a:r>
          </a:p>
          <a:p>
            <a:r>
              <a:rPr lang="it-IT" dirty="0"/>
              <a:t>Ex post, ex ante e in itinere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EE8F0-DE1B-D048-B3E5-74A48FAE3E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8790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011B-924A-D74E-8CC8-058173D96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valutazione ex post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DECEC-E723-BA42-87C2-7845DF929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200" dirty="0"/>
              <a:t>La </a:t>
            </a:r>
            <a:r>
              <a:rPr lang="en-GB" sz="2200" dirty="0" err="1"/>
              <a:t>valutazione</a:t>
            </a:r>
            <a:r>
              <a:rPr lang="en-GB" sz="2200" dirty="0"/>
              <a:t> «ex post» </a:t>
            </a:r>
            <a:r>
              <a:rPr lang="en-GB" sz="2200" dirty="0" err="1"/>
              <a:t>è</a:t>
            </a:r>
            <a:r>
              <a:rPr lang="en-GB" sz="2200" dirty="0"/>
              <a:t> </a:t>
            </a:r>
            <a:r>
              <a:rPr lang="en-GB" sz="2200" dirty="0" err="1"/>
              <a:t>particolarmente</a:t>
            </a:r>
            <a:r>
              <a:rPr lang="en-GB" sz="2200" dirty="0"/>
              <a:t> </a:t>
            </a:r>
            <a:r>
              <a:rPr lang="en-GB" sz="2200" dirty="0" err="1"/>
              <a:t>utilizzata</a:t>
            </a:r>
            <a:r>
              <a:rPr lang="en-GB" sz="2200" dirty="0"/>
              <a:t> per </a:t>
            </a:r>
            <a:r>
              <a:rPr lang="en-GB" sz="2200" dirty="0" err="1"/>
              <a:t>confermare</a:t>
            </a:r>
            <a:r>
              <a:rPr lang="en-GB" sz="2200" dirty="0"/>
              <a:t> o </a:t>
            </a:r>
            <a:r>
              <a:rPr lang="en-GB" sz="2200" dirty="0" err="1"/>
              <a:t>smentire</a:t>
            </a:r>
            <a:r>
              <a:rPr lang="en-GB" sz="2200" dirty="0"/>
              <a:t> le </a:t>
            </a:r>
            <a:r>
              <a:rPr lang="en-GB" sz="2200" dirty="0" err="1"/>
              <a:t>ipotesi</a:t>
            </a:r>
            <a:r>
              <a:rPr lang="en-GB" sz="2200" dirty="0"/>
              <a:t> di </a:t>
            </a:r>
            <a:r>
              <a:rPr lang="en-GB" sz="2200" dirty="0" err="1"/>
              <a:t>partenza</a:t>
            </a:r>
            <a:r>
              <a:rPr lang="en-GB" sz="2200" dirty="0"/>
              <a:t> formulate </a:t>
            </a:r>
            <a:r>
              <a:rPr lang="en-GB" sz="2200" dirty="0" err="1"/>
              <a:t>dai</a:t>
            </a:r>
            <a:r>
              <a:rPr lang="en-GB" sz="2200" dirty="0"/>
              <a:t> </a:t>
            </a:r>
            <a:r>
              <a:rPr lang="en-GB" sz="2200" dirty="0" err="1"/>
              <a:t>decisori</a:t>
            </a:r>
            <a:r>
              <a:rPr lang="en-GB" sz="2200" dirty="0"/>
              <a:t> e in </a:t>
            </a:r>
            <a:r>
              <a:rPr lang="en-GB" sz="2200" dirty="0" err="1"/>
              <a:t>questo</a:t>
            </a:r>
            <a:r>
              <a:rPr lang="en-GB" sz="2200" dirty="0"/>
              <a:t> senso </a:t>
            </a:r>
            <a:r>
              <a:rPr lang="en-GB" sz="2200" dirty="0" err="1"/>
              <a:t>occupa</a:t>
            </a:r>
            <a:r>
              <a:rPr lang="en-GB" sz="2200" dirty="0"/>
              <a:t> un </a:t>
            </a:r>
            <a:r>
              <a:rPr lang="en-GB" sz="2200" dirty="0" err="1"/>
              <a:t>ruolo</a:t>
            </a:r>
            <a:r>
              <a:rPr lang="en-GB" sz="2200" dirty="0"/>
              <a:t> </a:t>
            </a:r>
            <a:r>
              <a:rPr lang="en-GB" sz="2200" dirty="0" err="1"/>
              <a:t>importante</a:t>
            </a:r>
            <a:r>
              <a:rPr lang="en-GB" sz="2200" dirty="0"/>
              <a:t> </a:t>
            </a:r>
            <a:r>
              <a:rPr lang="en-GB" sz="2200" dirty="0" err="1"/>
              <a:t>nel</a:t>
            </a:r>
            <a:r>
              <a:rPr lang="en-GB" sz="2200" dirty="0"/>
              <a:t> </a:t>
            </a:r>
            <a:r>
              <a:rPr lang="en-GB" sz="2200" dirty="0" err="1"/>
              <a:t>processo</a:t>
            </a:r>
            <a:r>
              <a:rPr lang="en-GB" sz="2200" dirty="0"/>
              <a:t> di «</a:t>
            </a:r>
            <a:r>
              <a:rPr lang="en-GB" sz="2200" dirty="0" err="1"/>
              <a:t>apprendimento</a:t>
            </a:r>
            <a:r>
              <a:rPr lang="en-GB" sz="2200" dirty="0"/>
              <a:t> </a:t>
            </a:r>
            <a:r>
              <a:rPr lang="en-GB" sz="2200" dirty="0" err="1"/>
              <a:t>istituzionale</a:t>
            </a:r>
            <a:r>
              <a:rPr lang="en-GB" sz="2200" dirty="0"/>
              <a:t>» e di presa di </a:t>
            </a:r>
            <a:r>
              <a:rPr lang="en-GB" sz="2200" dirty="0" err="1"/>
              <a:t>coscienza</a:t>
            </a:r>
            <a:r>
              <a:rPr lang="en-GB" sz="2200" dirty="0"/>
              <a:t> da </a:t>
            </a:r>
            <a:r>
              <a:rPr lang="en-GB" sz="2200" dirty="0" err="1"/>
              <a:t>parte</a:t>
            </a:r>
            <a:r>
              <a:rPr lang="en-GB" sz="2200" dirty="0"/>
              <a:t> </a:t>
            </a:r>
            <a:r>
              <a:rPr lang="en-GB" sz="2200" dirty="0" err="1"/>
              <a:t>dei</a:t>
            </a:r>
            <a:r>
              <a:rPr lang="en-GB" sz="2200" dirty="0"/>
              <a:t> </a:t>
            </a:r>
            <a:r>
              <a:rPr lang="en-GB" sz="2200" dirty="0" err="1"/>
              <a:t>decisori</a:t>
            </a:r>
            <a:r>
              <a:rPr lang="en-GB" sz="2200" dirty="0"/>
              <a:t> (Lippi 2007, 85). </a:t>
            </a:r>
          </a:p>
          <a:p>
            <a:r>
              <a:rPr lang="en-GB" sz="2200" dirty="0" err="1"/>
              <a:t>Esistono</a:t>
            </a:r>
            <a:r>
              <a:rPr lang="en-GB" sz="2200" dirty="0"/>
              <a:t> </a:t>
            </a:r>
            <a:r>
              <a:rPr lang="en-GB" sz="2200" dirty="0" err="1"/>
              <a:t>molti</a:t>
            </a:r>
            <a:r>
              <a:rPr lang="en-GB" sz="2200" dirty="0"/>
              <a:t> </a:t>
            </a:r>
            <a:r>
              <a:rPr lang="en-GB" sz="2200" dirty="0" err="1"/>
              <a:t>esempi</a:t>
            </a:r>
            <a:r>
              <a:rPr lang="en-GB" sz="2200" dirty="0"/>
              <a:t> di </a:t>
            </a:r>
            <a:r>
              <a:rPr lang="en-GB" sz="2200" dirty="0" err="1"/>
              <a:t>valutazione</a:t>
            </a:r>
            <a:r>
              <a:rPr lang="en-GB" sz="2200" dirty="0"/>
              <a:t>, 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si</a:t>
            </a:r>
            <a:r>
              <a:rPr lang="en-GB" sz="2200" dirty="0"/>
              <a:t> </a:t>
            </a:r>
            <a:r>
              <a:rPr lang="en-GB" sz="2200" dirty="0" err="1"/>
              <a:t>sono</a:t>
            </a:r>
            <a:r>
              <a:rPr lang="en-GB" sz="2200" dirty="0"/>
              <a:t> </a:t>
            </a:r>
            <a:r>
              <a:rPr lang="en-GB" sz="2200" dirty="0" err="1"/>
              <a:t>oggi</a:t>
            </a:r>
            <a:r>
              <a:rPr lang="en-GB" sz="2200" dirty="0"/>
              <a:t> </a:t>
            </a:r>
            <a:r>
              <a:rPr lang="en-GB" sz="2200" dirty="0" err="1"/>
              <a:t>diffusi</a:t>
            </a:r>
            <a:r>
              <a:rPr lang="en-GB" sz="2200" dirty="0"/>
              <a:t> </a:t>
            </a:r>
            <a:r>
              <a:rPr lang="en-GB" sz="2200" dirty="0" err="1"/>
              <a:t>soprattutto</a:t>
            </a:r>
            <a:r>
              <a:rPr lang="en-GB" sz="2200" dirty="0"/>
              <a:t> in </a:t>
            </a:r>
            <a:r>
              <a:rPr lang="en-GB" sz="2200" dirty="0" err="1"/>
              <a:t>collegamento</a:t>
            </a:r>
            <a:r>
              <a:rPr lang="en-GB" sz="2200" dirty="0"/>
              <a:t> con le </a:t>
            </a:r>
            <a:r>
              <a:rPr lang="en-GB" sz="2200" dirty="0" err="1"/>
              <a:t>politiche</a:t>
            </a:r>
            <a:r>
              <a:rPr lang="en-GB" sz="2200" dirty="0"/>
              <a:t> </a:t>
            </a:r>
            <a:r>
              <a:rPr lang="en-GB" sz="2200" dirty="0" err="1"/>
              <a:t>dell’Unione</a:t>
            </a:r>
            <a:r>
              <a:rPr lang="en-GB" sz="2200" dirty="0"/>
              <a:t> </a:t>
            </a:r>
            <a:r>
              <a:rPr lang="en-GB" sz="2200" dirty="0" err="1"/>
              <a:t>Europea</a:t>
            </a:r>
            <a:r>
              <a:rPr lang="en-GB" sz="2200" dirty="0"/>
              <a:t>. In </a:t>
            </a:r>
            <a:r>
              <a:rPr lang="en-GB" sz="2200" dirty="0" err="1"/>
              <a:t>particolare</a:t>
            </a:r>
            <a:r>
              <a:rPr lang="en-GB" sz="2200" dirty="0"/>
              <a:t>, il </a:t>
            </a:r>
            <a:r>
              <a:rPr lang="en-GB" sz="2200" dirty="0" err="1"/>
              <a:t>Fondo</a:t>
            </a:r>
            <a:r>
              <a:rPr lang="en-GB" sz="2200" dirty="0"/>
              <a:t> </a:t>
            </a:r>
            <a:r>
              <a:rPr lang="en-GB" sz="2200" dirty="0" err="1"/>
              <a:t>Sociale</a:t>
            </a:r>
            <a:r>
              <a:rPr lang="en-GB" sz="2200" dirty="0"/>
              <a:t> </a:t>
            </a:r>
            <a:r>
              <a:rPr lang="en-GB" sz="2200" dirty="0" err="1"/>
              <a:t>Europeo</a:t>
            </a:r>
            <a:r>
              <a:rPr lang="en-GB" sz="2200" dirty="0"/>
              <a:t> </a:t>
            </a:r>
            <a:r>
              <a:rPr lang="en-GB" sz="2200" dirty="0" err="1"/>
              <a:t>agisce</a:t>
            </a:r>
            <a:r>
              <a:rPr lang="en-GB" sz="2200" dirty="0"/>
              <a:t> a </a:t>
            </a:r>
            <a:r>
              <a:rPr lang="en-GB" sz="2200" dirty="0" err="1"/>
              <a:t>livello</a:t>
            </a:r>
            <a:r>
              <a:rPr lang="en-GB" sz="2200" dirty="0"/>
              <a:t> </a:t>
            </a:r>
            <a:r>
              <a:rPr lang="en-GB" sz="2200" dirty="0" err="1"/>
              <a:t>regionale</a:t>
            </a:r>
            <a:r>
              <a:rPr lang="en-GB" sz="2200" dirty="0"/>
              <a:t> </a:t>
            </a:r>
            <a:r>
              <a:rPr lang="en-GB" sz="2200" dirty="0" err="1"/>
              <a:t>attraverso</a:t>
            </a:r>
            <a:r>
              <a:rPr lang="en-GB" sz="2200" dirty="0"/>
              <a:t> </a:t>
            </a:r>
            <a:r>
              <a:rPr lang="en-GB" sz="2200" dirty="0" err="1"/>
              <a:t>Programmi</a:t>
            </a:r>
            <a:r>
              <a:rPr lang="en-GB" sz="2200" dirty="0"/>
              <a:t> </a:t>
            </a:r>
            <a:r>
              <a:rPr lang="en-GB" sz="2200" dirty="0" err="1"/>
              <a:t>operativi</a:t>
            </a:r>
            <a:r>
              <a:rPr lang="en-GB" sz="2200" dirty="0"/>
              <a:t> (POR) </a:t>
            </a:r>
            <a:r>
              <a:rPr lang="en-GB" sz="2200" dirty="0" err="1"/>
              <a:t>pluriennali</a:t>
            </a:r>
            <a:r>
              <a:rPr lang="en-GB" sz="2200" dirty="0"/>
              <a:t> di </a:t>
            </a:r>
            <a:r>
              <a:rPr lang="en-GB" sz="2200" dirty="0" err="1"/>
              <a:t>pianificazione</a:t>
            </a:r>
            <a:r>
              <a:rPr lang="en-GB" sz="2200" dirty="0"/>
              <a:t>.</a:t>
            </a:r>
            <a:endParaRPr lang="it-IT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9B1E6-A285-BA44-89D2-ABE82CDFAF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8143121"/>
      </p:ext>
    </p:extLst>
  </p:cSld>
  <p:clrMapOvr>
    <a:masterClrMapping/>
  </p:clrMapOvr>
</p:sld>
</file>

<file path=ppt/theme/theme1.xml><?xml version="1.0" encoding="utf-8"?>
<a:theme xmlns:a="http://schemas.openxmlformats.org/drawingml/2006/main" name="Benedick template">
  <a:themeElements>
    <a:clrScheme name="Custom 347">
      <a:dk1>
        <a:srgbClr val="2F3848"/>
      </a:dk1>
      <a:lt1>
        <a:srgbClr val="FFFFFF"/>
      </a:lt1>
      <a:dk2>
        <a:srgbClr val="6A717C"/>
      </a:dk2>
      <a:lt2>
        <a:srgbClr val="EFEFEF"/>
      </a:lt2>
      <a:accent1>
        <a:srgbClr val="00C5B9"/>
      </a:accent1>
      <a:accent2>
        <a:srgbClr val="6CF3CE"/>
      </a:accent2>
      <a:accent3>
        <a:srgbClr val="F05768"/>
      </a:accent3>
      <a:accent4>
        <a:srgbClr val="FD8E80"/>
      </a:accent4>
      <a:accent5>
        <a:srgbClr val="2F3848"/>
      </a:accent5>
      <a:accent6>
        <a:srgbClr val="6A717C"/>
      </a:accent6>
      <a:hlink>
        <a:srgbClr val="0097A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451F492845C84DA18EFF9A188B9BAA" ma:contentTypeVersion="2" ma:contentTypeDescription="Creare un nuovo documento." ma:contentTypeScope="" ma:versionID="7d5b27d26330a23e44169b356011d918">
  <xsd:schema xmlns:xsd="http://www.w3.org/2001/XMLSchema" xmlns:xs="http://www.w3.org/2001/XMLSchema" xmlns:p="http://schemas.microsoft.com/office/2006/metadata/properties" xmlns:ns2="8f252208-b4f6-4f17-8deb-824ca8349c4a" targetNamespace="http://schemas.microsoft.com/office/2006/metadata/properties" ma:root="true" ma:fieldsID="a73c619b30d429bbfc542cc05785fc6d" ns2:_="">
    <xsd:import namespace="8f252208-b4f6-4f17-8deb-824ca8349c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52208-b4f6-4f17-8deb-824ca8349c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A95ECBA-C4CE-4D3B-8A9A-1272B3EA9BCD}"/>
</file>

<file path=customXml/itemProps2.xml><?xml version="1.0" encoding="utf-8"?>
<ds:datastoreItem xmlns:ds="http://schemas.openxmlformats.org/officeDocument/2006/customXml" ds:itemID="{92A93382-E02D-40B5-927E-FC29BD823BDA}"/>
</file>

<file path=customXml/itemProps3.xml><?xml version="1.0" encoding="utf-8"?>
<ds:datastoreItem xmlns:ds="http://schemas.openxmlformats.org/officeDocument/2006/customXml" ds:itemID="{9C8C4DA8-7007-4DDD-8212-A098DAF33F9C}"/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823</Words>
  <Application>Microsoft Macintosh PowerPoint</Application>
  <PresentationFormat>On-screen Show (16:9)</PresentationFormat>
  <Paragraphs>59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Source Sans Pro</vt:lpstr>
      <vt:lpstr>Arial</vt:lpstr>
      <vt:lpstr>Benedick template</vt:lpstr>
      <vt:lpstr>Implementazione e valutazione</vt:lpstr>
      <vt:lpstr>1. Implementazione</vt:lpstr>
      <vt:lpstr>L’implementazione della policy </vt:lpstr>
      <vt:lpstr>L’implementazione della policy</vt:lpstr>
      <vt:lpstr>Lo studio sull’EDA (Economic Development Administration)</vt:lpstr>
      <vt:lpstr>Cosa ci insegna? </vt:lpstr>
      <vt:lpstr>2. Valutazione</vt:lpstr>
      <vt:lpstr>La valutazione</vt:lpstr>
      <vt:lpstr>La valutazione ex post</vt:lpstr>
      <vt:lpstr>Il controfattuale per valutare l’impatto – ex post (La Spina 2020)</vt:lpstr>
      <vt:lpstr>La valutazione ex ante</vt:lpstr>
      <vt:lpstr>La valutazione in itinere</vt:lpstr>
      <vt:lpstr>La valutazione (La Spina 2020)</vt:lpstr>
      <vt:lpstr>La valutazione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modelli di decisione</dc:title>
  <cp:lastModifiedBy>Mattia Zulianello</cp:lastModifiedBy>
  <cp:revision>40</cp:revision>
  <dcterms:modified xsi:type="dcterms:W3CDTF">2021-11-17T16:03:31Z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0x01010097451F492845C84DA18EFF9A188B9BAA</vt:lpwstr>
  </property>
</Properties>
</file>