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2"/>
  </p:notesMasterIdLst>
  <p:sldIdLst>
    <p:sldId id="256" r:id="rId2"/>
    <p:sldId id="257" r:id="rId3"/>
    <p:sldId id="483" r:id="rId4"/>
    <p:sldId id="640" r:id="rId5"/>
    <p:sldId id="629" r:id="rId6"/>
    <p:sldId id="632" r:id="rId7"/>
    <p:sldId id="649" r:id="rId8"/>
    <p:sldId id="650" r:id="rId9"/>
    <p:sldId id="652" r:id="rId10"/>
    <p:sldId id="653" r:id="rId11"/>
    <p:sldId id="654" r:id="rId12"/>
    <p:sldId id="655" r:id="rId13"/>
    <p:sldId id="665" r:id="rId14"/>
    <p:sldId id="648" r:id="rId15"/>
    <p:sldId id="656" r:id="rId16"/>
    <p:sldId id="657" r:id="rId17"/>
    <p:sldId id="658" r:id="rId18"/>
    <p:sldId id="636" r:id="rId19"/>
    <p:sldId id="659" r:id="rId20"/>
    <p:sldId id="633" r:id="rId21"/>
    <p:sldId id="634" r:id="rId22"/>
    <p:sldId id="660" r:id="rId23"/>
    <p:sldId id="661" r:id="rId24"/>
    <p:sldId id="662" r:id="rId25"/>
    <p:sldId id="664" r:id="rId26"/>
    <p:sldId id="635" r:id="rId27"/>
    <p:sldId id="637" r:id="rId28"/>
    <p:sldId id="638" r:id="rId29"/>
    <p:sldId id="639" r:id="rId30"/>
    <p:sldId id="66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5"/>
  </p:normalViewPr>
  <p:slideViewPr>
    <p:cSldViewPr snapToGrid="0" snapToObjects="1">
      <p:cViewPr varScale="1">
        <p:scale>
          <a:sx n="85" d="100"/>
          <a:sy n="85" d="100"/>
        </p:scale>
        <p:origin x="-96" y="-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25" Type="http://schemas.openxmlformats.org/officeDocument/2006/relationships/slide" Target="slides/slide24.xml"/><Relationship Id="rId7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customXml" Target="../customXml/item1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theme" Target="theme/theme1.xml"/><Relationship Id="rId15" Type="http://schemas.openxmlformats.org/officeDocument/2006/relationships/slide" Target="slides/slide14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viewProps" Target="viewProps.xml"/><Relationship Id="rId14" Type="http://schemas.openxmlformats.org/officeDocument/2006/relationships/slide" Target="slides/slide13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Valerio/Desktop/Voti%20Missioni%20Parlamen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'Tabella Partiti '!$B$38</c:f>
              <c:strCache>
                <c:ptCount val="1"/>
                <c:pt idx="0">
                  <c:v>Yes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38100" cap="rnd">
                <a:solidFill>
                  <a:schemeClr val="accent1"/>
                </a:solidFill>
                <a:prstDash val="dash"/>
              </a:ln>
              <a:effectLst/>
            </c:spPr>
            <c:trendlineType val="poly"/>
            <c:order val="2"/>
            <c:dispRSqr val="0"/>
            <c:dispEq val="0"/>
          </c:trendline>
          <c:xVal>
            <c:strRef>
              <c:f>'Tabella Partiti '!$A$39:$A$48</c:f>
              <c:strCache>
                <c:ptCount val="10"/>
                <c:pt idx="0">
                  <c:v>PCI</c:v>
                </c:pt>
                <c:pt idx="1">
                  <c:v>RC</c:v>
                </c:pt>
                <c:pt idx="2">
                  <c:v>PDS-DS</c:v>
                </c:pt>
                <c:pt idx="3">
                  <c:v>PPI/RI-Mar</c:v>
                </c:pt>
                <c:pt idx="4">
                  <c:v>PD</c:v>
                </c:pt>
                <c:pt idx="5">
                  <c:v>CCD/CDU-UDC</c:v>
                </c:pt>
                <c:pt idx="6">
                  <c:v>DC</c:v>
                </c:pt>
                <c:pt idx="7">
                  <c:v>FI</c:v>
                </c:pt>
                <c:pt idx="8">
                  <c:v>AN</c:v>
                </c:pt>
                <c:pt idx="9">
                  <c:v>LN</c:v>
                </c:pt>
              </c:strCache>
            </c:strRef>
          </c:xVal>
          <c:yVal>
            <c:numRef>
              <c:f>'Tabella Partiti '!$B$39:$B$48</c:f>
              <c:numCache>
                <c:formatCode>0.00%</c:formatCode>
                <c:ptCount val="10"/>
                <c:pt idx="0">
                  <c:v>0.0</c:v>
                </c:pt>
                <c:pt idx="1">
                  <c:v>0.191876751</c:v>
                </c:pt>
                <c:pt idx="2">
                  <c:v>0.370798840535683</c:v>
                </c:pt>
                <c:pt idx="3">
                  <c:v>0.429378631216867</c:v>
                </c:pt>
                <c:pt idx="4">
                  <c:v>0.832633053</c:v>
                </c:pt>
                <c:pt idx="5">
                  <c:v>0.799979156645823</c:v>
                </c:pt>
                <c:pt idx="6">
                  <c:v>0.985043460180965</c:v>
                </c:pt>
                <c:pt idx="7">
                  <c:v>0.778812484037921</c:v>
                </c:pt>
                <c:pt idx="8">
                  <c:v>0.745751527572931</c:v>
                </c:pt>
                <c:pt idx="9">
                  <c:v>0.578848965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1417016"/>
        <c:axId val="-2131413752"/>
      </c:scatterChart>
      <c:valAx>
        <c:axId val="-21314170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-2131413752"/>
        <c:crosses val="autoZero"/>
        <c:crossBetween val="midCat"/>
      </c:valAx>
      <c:valAx>
        <c:axId val="-2131413752"/>
        <c:scaling>
          <c:orientation val="minMax"/>
          <c:max val="1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131417016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A4869-5750-8944-9FF6-D5FAC197D8F0}" type="datetimeFigureOut">
              <a:rPr lang="it-IT" smtClean="0"/>
              <a:t>11/11/21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2E1D3-61DA-8B4C-90CA-AF98B91B563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14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2E1D3-61DA-8B4C-90CA-AF98B91B563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527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sz="1200" dirty="0" smtClean="0">
                <a:latin typeface="Arial" charset="0"/>
              </a:rPr>
              <a:t>Disponibilità “strumenti intermedi” militari in ambito civile (Carabinieri)</a:t>
            </a:r>
          </a:p>
          <a:p>
            <a:pPr>
              <a:defRPr/>
            </a:pPr>
            <a:r>
              <a:rPr lang="it-IT" sz="1200" dirty="0" smtClean="0">
                <a:latin typeface="Arial" charset="0"/>
              </a:rPr>
              <a:t>Esperienza domestica (mafia, terrorismo)</a:t>
            </a:r>
          </a:p>
          <a:p>
            <a:pPr>
              <a:defRPr/>
            </a:pPr>
            <a:r>
              <a:rPr lang="it-IT" sz="1200" dirty="0" err="1" smtClean="0">
                <a:latin typeface="Arial" charset="0"/>
              </a:rPr>
              <a:t>Cimic</a:t>
            </a:r>
            <a:endParaRPr lang="it-IT" sz="1200" dirty="0" smtClean="0">
              <a:latin typeface="Arial" charset="0"/>
            </a:endParaRPr>
          </a:p>
          <a:p>
            <a:pPr>
              <a:defRPr/>
            </a:pPr>
            <a:r>
              <a:rPr lang="it-IT" sz="1200" dirty="0" smtClean="0">
                <a:latin typeface="Arial" charset="0"/>
              </a:rPr>
              <a:t>Uso limitato fuoco</a:t>
            </a:r>
          </a:p>
          <a:p>
            <a:pPr>
              <a:defRPr/>
            </a:pPr>
            <a:r>
              <a:rPr lang="it-IT" sz="1200" dirty="0" smtClean="0">
                <a:latin typeface="Arial" charset="0"/>
              </a:rPr>
              <a:t>“Soldati di pace”</a:t>
            </a:r>
          </a:p>
          <a:p>
            <a:pPr marL="0" indent="0">
              <a:buFont typeface="Wingdings" charset="0"/>
              <a:buNone/>
              <a:defRPr/>
            </a:pPr>
            <a:r>
              <a:rPr lang="it-IT" sz="1200" i="1" dirty="0" smtClean="0">
                <a:latin typeface="Arial" charset="0"/>
              </a:rPr>
              <a:t>UN COPS / Caschi blu della cultura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2E1D3-61DA-8B4C-90CA-AF98B91B563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610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italianpoliticalscience.com</a:t>
            </a:r>
            <a:r>
              <a:rPr lang="it-IT" dirty="0" smtClean="0"/>
              <a:t>/</a:t>
            </a:r>
            <a:r>
              <a:rPr lang="it-IT" dirty="0" err="1" smtClean="0"/>
              <a:t>index.php</a:t>
            </a:r>
            <a:r>
              <a:rPr lang="it-IT" dirty="0" smtClean="0"/>
              <a:t>/</a:t>
            </a:r>
            <a:r>
              <a:rPr lang="it-IT" dirty="0" err="1" smtClean="0"/>
              <a:t>ips</a:t>
            </a:r>
            <a:r>
              <a:rPr lang="it-IT" dirty="0" smtClean="0"/>
              <a:t>/</a:t>
            </a:r>
            <a:r>
              <a:rPr lang="it-IT" dirty="0" err="1" smtClean="0"/>
              <a:t>article</a:t>
            </a:r>
            <a:r>
              <a:rPr lang="it-IT" dirty="0" smtClean="0"/>
              <a:t>/</a:t>
            </a:r>
            <a:r>
              <a:rPr lang="it-IT" dirty="0" err="1" smtClean="0"/>
              <a:t>view</a:t>
            </a:r>
            <a:r>
              <a:rPr lang="it-IT" dirty="0" smtClean="0"/>
              <a:t>/122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2E1D3-61DA-8B4C-90CA-AF98B91B563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775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7F645D-DAA5-884B-9538-165BACBC6C90}" type="slidenum">
              <a:rPr lang="it-IT" sz="1200">
                <a:cs typeface="Arial" charset="0"/>
              </a:rPr>
              <a:pPr eaLnBrk="1" hangingPunct="1"/>
              <a:t>15</a:t>
            </a:fld>
            <a:endParaRPr lang="it-IT" sz="120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0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0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0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12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11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05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56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6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7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9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2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9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4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5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3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1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alianpoliticalscience.com/index.php/ips/article/view/122" TargetMode="External"/><Relationship Id="rId3" Type="http://schemas.openxmlformats.org/officeDocument/2006/relationships/hyperlink" Target="http://www.iai.i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7043" y="1357793"/>
            <a:ext cx="10071651" cy="2260616"/>
          </a:xfrm>
        </p:spPr>
        <p:txBody>
          <a:bodyPr/>
          <a:lstStyle/>
          <a:p>
            <a:r>
              <a:rPr lang="it-IT" sz="3600" dirty="0">
                <a:solidFill>
                  <a:srgbClr val="FFFF00"/>
                </a:solidFill>
              </a:rPr>
              <a:t/>
            </a:r>
            <a:br>
              <a:rPr lang="it-IT" sz="3600" dirty="0">
                <a:solidFill>
                  <a:srgbClr val="FFFF00"/>
                </a:solidFill>
              </a:rPr>
            </a:br>
            <a:r>
              <a:rPr lang="it-IT" sz="1400" dirty="0" smtClean="0">
                <a:solidFill>
                  <a:srgbClr val="FFFF00"/>
                </a:solidFill>
              </a:rPr>
              <a:t/>
            </a:r>
            <a:br>
              <a:rPr lang="it-IT" sz="1400" dirty="0" smtClean="0">
                <a:solidFill>
                  <a:srgbClr val="FFFF00"/>
                </a:solidFill>
              </a:rPr>
            </a:br>
            <a:r>
              <a:rPr lang="it-IT" sz="1400" dirty="0">
                <a:solidFill>
                  <a:srgbClr val="FFFF00"/>
                </a:solidFill>
              </a:rPr>
              <a:t/>
            </a:r>
            <a:br>
              <a:rPr lang="it-IT" sz="1400" dirty="0">
                <a:solidFill>
                  <a:srgbClr val="FFFF00"/>
                </a:solidFill>
              </a:rPr>
            </a:br>
            <a:r>
              <a:rPr lang="it-IT" sz="1400" dirty="0" smtClean="0">
                <a:solidFill>
                  <a:srgbClr val="FFFF00"/>
                </a:solidFill>
              </a:rPr>
              <a:t/>
            </a:r>
            <a:br>
              <a:rPr lang="it-IT" sz="1400" dirty="0" smtClean="0">
                <a:solidFill>
                  <a:srgbClr val="FFFF00"/>
                </a:solidFill>
              </a:rPr>
            </a:br>
            <a:r>
              <a:rPr lang="it-IT" sz="1400" dirty="0">
                <a:solidFill>
                  <a:srgbClr val="FFFF00"/>
                </a:solidFill>
              </a:rPr>
              <a:t/>
            </a:r>
            <a:br>
              <a:rPr lang="it-IT" sz="1400" dirty="0">
                <a:solidFill>
                  <a:srgbClr val="FFFF00"/>
                </a:solidFill>
              </a:rPr>
            </a:br>
            <a:r>
              <a:rPr lang="it-IT" sz="1400" dirty="0" smtClean="0">
                <a:solidFill>
                  <a:schemeClr val="bg1"/>
                </a:solidFill>
              </a:rPr>
              <a:t/>
            </a:r>
            <a:br>
              <a:rPr lang="it-IT" sz="1400" dirty="0" smtClean="0">
                <a:solidFill>
                  <a:schemeClr val="bg1"/>
                </a:solidFill>
              </a:rPr>
            </a:br>
            <a:r>
              <a:rPr lang="it-IT" sz="2800" b="1" dirty="0" smtClean="0">
                <a:solidFill>
                  <a:schemeClr val="bg1"/>
                </a:solidFill>
              </a:rPr>
              <a:t>Università di </a:t>
            </a:r>
            <a:r>
              <a:rPr lang="it-IT" sz="2800" b="1" dirty="0" smtClean="0">
                <a:solidFill>
                  <a:schemeClr val="bg1"/>
                </a:solidFill>
              </a:rPr>
              <a:t>Trieste, 12 </a:t>
            </a:r>
            <a:r>
              <a:rPr lang="it-IT" sz="2800" b="1" dirty="0" smtClean="0">
                <a:solidFill>
                  <a:schemeClr val="bg1"/>
                </a:solidFill>
              </a:rPr>
              <a:t>novembre 2021</a:t>
            </a:r>
            <a:r>
              <a:rPr lang="it-IT" sz="2800" b="1" dirty="0" smtClean="0">
                <a:solidFill>
                  <a:schemeClr val="bg1"/>
                </a:solidFill>
              </a:rPr>
              <a:t/>
            </a:r>
            <a:br>
              <a:rPr lang="it-IT" sz="2800" b="1" dirty="0" smtClean="0">
                <a:solidFill>
                  <a:schemeClr val="bg1"/>
                </a:solidFill>
              </a:rPr>
            </a:br>
            <a:r>
              <a:rPr lang="it-IT" sz="4800" b="1" dirty="0" smtClean="0">
                <a:solidFill>
                  <a:srgbClr val="FFFF00"/>
                </a:solidFill>
              </a:rPr>
              <a:t>La </a:t>
            </a:r>
            <a:r>
              <a:rPr lang="it-IT" sz="4800" b="1" dirty="0">
                <a:solidFill>
                  <a:srgbClr val="FFFF00"/>
                </a:solidFill>
              </a:rPr>
              <a:t>politica di difesa </a:t>
            </a:r>
            <a:r>
              <a:rPr lang="it-IT" sz="4800" b="1" dirty="0" smtClean="0">
                <a:solidFill>
                  <a:srgbClr val="FFFF00"/>
                </a:solidFill>
              </a:rPr>
              <a:t>italiana</a:t>
            </a:r>
            <a:endParaRPr lang="it-IT" sz="4800" b="1" i="1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42122" y="4780548"/>
            <a:ext cx="10296939" cy="81232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Fabrizio </a:t>
            </a:r>
            <a:r>
              <a:rPr lang="en-US" sz="2400" b="1" dirty="0">
                <a:solidFill>
                  <a:srgbClr val="FFFF00"/>
                </a:solidFill>
              </a:rPr>
              <a:t>Coticchia </a:t>
            </a:r>
            <a:r>
              <a:rPr lang="en-US" sz="2400" b="1" dirty="0">
                <a:solidFill>
                  <a:schemeClr val="bg1"/>
                </a:solidFill>
              </a:rPr>
              <a:t>– </a:t>
            </a:r>
            <a:r>
              <a:rPr lang="en-US" sz="2400" b="1" i="1" dirty="0" smtClean="0">
                <a:solidFill>
                  <a:schemeClr val="bg1"/>
                </a:solidFill>
              </a:rPr>
              <a:t>Università di </a:t>
            </a:r>
            <a:r>
              <a:rPr lang="en-US" sz="2400" b="1" i="1" dirty="0" err="1" smtClean="0">
                <a:solidFill>
                  <a:schemeClr val="bg1"/>
                </a:solidFill>
              </a:rPr>
              <a:t>genova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r>
              <a:rPr lang="en-US" sz="2400" b="1" i="1" dirty="0" err="1" smtClean="0">
                <a:solidFill>
                  <a:schemeClr val="bg1"/>
                </a:solidFill>
              </a:rPr>
              <a:t>Fabrizio.coticchia@unige.it</a:t>
            </a:r>
            <a:endParaRPr lang="it-IT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8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>
            <a:extLst>
              <a:ext uri="{FF2B5EF4-FFF2-40B4-BE49-F238E27FC236}">
                <a16:creationId xmlns="" xmlns:a16="http://schemas.microsoft.com/office/drawing/2014/main" id="{38C29FEE-8E8F-43D5-AD23-EB4060B4D9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8415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="" xmlns:a16="http://schemas.microsoft.com/office/drawing/2014/main" id="{A09654EE-69A6-5641-82F4-A8379B7452A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62" y="1514650"/>
            <a:ext cx="10102645" cy="520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53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515FC82-3453-4CBE-8895-4CCFF33952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5FD847B-65C0-4027-8DFC-70CB42451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="" xmlns:a16="http://schemas.microsoft.com/office/drawing/2014/main" id="{9EADDE47-B06C-014E-8F24-AA23FC62844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09" y="964692"/>
            <a:ext cx="10956351" cy="582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05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515FC82-3453-4CBE-8895-4CCFF33952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5FD847B-65C0-4027-8DFC-70CB42451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="" xmlns:a16="http://schemas.microsoft.com/office/drawing/2014/main" id="{F87CB690-A4B1-8442-BE2E-9CB7D5ABD51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367" y="397788"/>
            <a:ext cx="11853981" cy="60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26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  <a:latin typeface="Arial" charset="0"/>
              </a:rPr>
              <a:t>(Processo di </a:t>
            </a:r>
            <a:r>
              <a:rPr lang="it-IT" dirty="0" err="1" smtClean="0">
                <a:solidFill>
                  <a:srgbClr val="FFFF00"/>
                </a:solidFill>
                <a:latin typeface="Arial" charset="0"/>
              </a:rPr>
              <a:t>learning</a:t>
            </a:r>
            <a:r>
              <a:rPr lang="it-IT" dirty="0" smtClean="0">
                <a:solidFill>
                  <a:srgbClr val="FFFF00"/>
                </a:solidFill>
                <a:latin typeface="Arial" charset="0"/>
              </a:rPr>
              <a:t> e trasformazione)</a:t>
            </a:r>
            <a:endParaRPr lang="it-IT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8434" name="Segnaposto contenuto 1" descr="Schermata 2018-04-23 alle 09.58.1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00" r="-9900"/>
          <a:stretch>
            <a:fillRect/>
          </a:stretch>
        </p:blipFill>
        <p:spPr>
          <a:xfrm>
            <a:off x="-280958" y="2162882"/>
            <a:ext cx="12472958" cy="4524322"/>
          </a:xfrm>
        </p:spPr>
      </p:pic>
    </p:spTree>
    <p:extLst>
      <p:ext uri="{BB962C8B-B14F-4D97-AF65-F5344CB8AC3E}">
        <p14:creationId xmlns:p14="http://schemas.microsoft.com/office/powerpoint/2010/main" val="1007351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  <a:latin typeface="Arial" charset="0"/>
              </a:rPr>
              <a:t>Perché l’Italia interviene all’estero? </a:t>
            </a:r>
            <a:endParaRPr lang="it-IT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73730" name="Segnaposto contenuto 3" descr="Schermata 2021-04-15 alle 15.32.2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17" b="-9917"/>
          <a:stretch>
            <a:fillRect/>
          </a:stretch>
        </p:blipFill>
        <p:spPr>
          <a:xfrm>
            <a:off x="537634" y="1484314"/>
            <a:ext cx="11373175" cy="4757881"/>
          </a:xfrm>
        </p:spPr>
      </p:pic>
    </p:spTree>
    <p:extLst>
      <p:ext uri="{BB962C8B-B14F-4D97-AF65-F5344CB8AC3E}">
        <p14:creationId xmlns:p14="http://schemas.microsoft.com/office/powerpoint/2010/main" val="1238753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  <a:latin typeface="Arial" charset="0"/>
              </a:rPr>
              <a:t>2A) Difesa e attori interni: </a:t>
            </a:r>
            <a:r>
              <a:rPr lang="it-IT" b="1" dirty="0" smtClean="0">
                <a:solidFill>
                  <a:srgbClr val="FFFF00"/>
                </a:solidFill>
                <a:latin typeface="Arial" charset="0"/>
              </a:rPr>
              <a:t>u</a:t>
            </a:r>
            <a:r>
              <a:rPr lang="it-IT" sz="3600" b="1" dirty="0" smtClean="0">
                <a:solidFill>
                  <a:srgbClr val="FFFF00"/>
                </a:solidFill>
                <a:latin typeface="Arial" charset="0"/>
              </a:rPr>
              <a:t>n ruolo limitato del parlamento</a:t>
            </a:r>
            <a:endParaRPr lang="it-IT" sz="36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7052" y="2586756"/>
            <a:ext cx="11180233" cy="386643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t-IT" sz="2800" dirty="0" smtClean="0"/>
              <a:t>Iraq 1991 e “missioni di polizia” (no stato di guerra)</a:t>
            </a:r>
          </a:p>
          <a:p>
            <a:pPr>
              <a:defRPr/>
            </a:pPr>
            <a:r>
              <a:rPr lang="it-IT" sz="2800" dirty="0" smtClean="0"/>
              <a:t>Tentativi di riforma (1997; rifinanziamento) ma parlamento ancora ai margini (Kosovo, Iraq, Afghanistan, Libia)</a:t>
            </a:r>
          </a:p>
          <a:p>
            <a:pPr>
              <a:defRPr/>
            </a:pPr>
            <a:r>
              <a:rPr lang="it-IT" sz="2800" dirty="0" smtClean="0"/>
              <a:t>La legge del 2016</a:t>
            </a:r>
          </a:p>
          <a:p>
            <a:pPr>
              <a:defRPr/>
            </a:pPr>
            <a:r>
              <a:rPr lang="it-IT" sz="2800" b="1" dirty="0" smtClean="0">
                <a:solidFill>
                  <a:srgbClr val="FF0000"/>
                </a:solidFill>
              </a:rPr>
              <a:t>Perché poteri diversi? Quale impatto?</a:t>
            </a:r>
          </a:p>
          <a:p>
            <a:pPr>
              <a:defRPr/>
            </a:pPr>
            <a:r>
              <a:rPr lang="it-IT" sz="2800" u="sng" dirty="0" smtClean="0"/>
              <a:t>Il confronto con la Germania </a:t>
            </a:r>
            <a:r>
              <a:rPr lang="it-IT" sz="2800" dirty="0" smtClean="0"/>
              <a:t>e le conseguenze di un limitato controllo del parlamento (attori che pongono veto, audience </a:t>
            </a:r>
            <a:r>
              <a:rPr lang="it-IT" sz="2800" dirty="0" err="1" smtClean="0"/>
              <a:t>costs</a:t>
            </a:r>
            <a:r>
              <a:rPr lang="it-IT" sz="2800" dirty="0" smtClean="0"/>
              <a:t>, attribuzione di </a:t>
            </a:r>
            <a:r>
              <a:rPr lang="it-IT" sz="2800" dirty="0" err="1" smtClean="0"/>
              <a:t>resposabilità</a:t>
            </a:r>
            <a:r>
              <a:rPr lang="it-IT" sz="2800" dirty="0" smtClean="0"/>
              <a:t>)</a:t>
            </a:r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702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2B) </a:t>
            </a:r>
            <a:r>
              <a:rPr lang="en-US" b="1" dirty="0" err="1">
                <a:solidFill>
                  <a:srgbClr val="FFFF00"/>
                </a:solidFill>
                <a:latin typeface="Arial" charset="0"/>
              </a:rPr>
              <a:t>Difesa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 e </a:t>
            </a:r>
            <a:r>
              <a:rPr lang="en-US" b="1" dirty="0" err="1">
                <a:solidFill>
                  <a:srgbClr val="FFFF00"/>
                </a:solidFill>
                <a:latin typeface="Arial" charset="0"/>
              </a:rPr>
              <a:t>attori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charset="0"/>
              </a:rPr>
              <a:t>interni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  <a:latin typeface="Arial" charset="0"/>
              </a:rPr>
              <a:t>partiti</a:t>
            </a:r>
            <a:endParaRPr lang="it-IT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28674" name="Segnaposto contenuto 3" descr="Schermata 2018-01-25 alle 14.39.3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69" b="-5469"/>
          <a:stretch>
            <a:fillRect/>
          </a:stretch>
        </p:blipFill>
        <p:spPr>
          <a:xfrm>
            <a:off x="721894" y="2279143"/>
            <a:ext cx="10975473" cy="4258015"/>
          </a:xfrm>
        </p:spPr>
      </p:pic>
    </p:spTree>
    <p:extLst>
      <p:ext uri="{BB962C8B-B14F-4D97-AF65-F5344CB8AC3E}">
        <p14:creationId xmlns:p14="http://schemas.microsoft.com/office/powerpoint/2010/main" val="98751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rial" charset="0"/>
              </a:rPr>
              <a:t>2B) </a:t>
            </a:r>
            <a:r>
              <a:rPr lang="en-US" sz="4400" b="1" dirty="0" err="1">
                <a:solidFill>
                  <a:srgbClr val="FFFF00"/>
                </a:solidFill>
                <a:latin typeface="Arial" charset="0"/>
              </a:rPr>
              <a:t>Difesa</a:t>
            </a:r>
            <a:r>
              <a:rPr lang="en-US" sz="4400" b="1" dirty="0">
                <a:solidFill>
                  <a:srgbClr val="FFFF00"/>
                </a:solidFill>
                <a:latin typeface="Arial" charset="0"/>
              </a:rPr>
              <a:t> e </a:t>
            </a:r>
            <a:r>
              <a:rPr lang="en-US" sz="4400" b="1" dirty="0" err="1">
                <a:solidFill>
                  <a:srgbClr val="FFFF00"/>
                </a:solidFill>
                <a:latin typeface="Arial" charset="0"/>
              </a:rPr>
              <a:t>attori</a:t>
            </a:r>
            <a:r>
              <a:rPr lang="en-US" sz="4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charset="0"/>
              </a:rPr>
              <a:t>interni</a:t>
            </a:r>
            <a:r>
              <a:rPr lang="en-US" sz="44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sz="4400" b="1" dirty="0" err="1" smtClean="0">
                <a:solidFill>
                  <a:srgbClr val="FFFF00"/>
                </a:solidFill>
                <a:latin typeface="Arial" charset="0"/>
              </a:rPr>
              <a:t>partiti</a:t>
            </a:r>
            <a:r>
              <a:rPr lang="en-US" sz="4400" b="1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sz="4400" b="1" dirty="0" smtClean="0">
                <a:solidFill>
                  <a:srgbClr val="FFFF00"/>
                </a:solidFill>
                <a:latin typeface="Arial" charset="0"/>
              </a:rPr>
            </a:br>
            <a:r>
              <a:rPr lang="en-GB" sz="4400" b="1" dirty="0">
                <a:solidFill>
                  <a:srgbClr val="FFFF00"/>
                </a:solidFill>
                <a:latin typeface="Arial" charset="0"/>
              </a:rPr>
              <a:t>Un </a:t>
            </a:r>
            <a:r>
              <a:rPr lang="en-GB" sz="4400" b="1" dirty="0" err="1">
                <a:solidFill>
                  <a:srgbClr val="FFFF00"/>
                </a:solidFill>
                <a:latin typeface="Arial" charset="0"/>
              </a:rPr>
              <a:t>modello</a:t>
            </a:r>
            <a:r>
              <a:rPr lang="en-GB" sz="4400" b="1" dirty="0">
                <a:solidFill>
                  <a:srgbClr val="FFFF00"/>
                </a:solidFill>
                <a:latin typeface="Arial" charset="0"/>
              </a:rPr>
              <a:t> “</a:t>
            </a:r>
            <a:r>
              <a:rPr lang="en-GB" sz="4400" b="1" dirty="0" err="1">
                <a:solidFill>
                  <a:srgbClr val="FFFF00"/>
                </a:solidFill>
                <a:latin typeface="Arial" charset="0"/>
              </a:rPr>
              <a:t>curvilineo</a:t>
            </a:r>
            <a:r>
              <a:rPr lang="en-GB" sz="4400" b="1" dirty="0">
                <a:solidFill>
                  <a:srgbClr val="FFFF00"/>
                </a:solidFill>
                <a:latin typeface="Arial" charset="0"/>
              </a:rPr>
              <a:t>”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213254"/>
              </p:ext>
            </p:extLst>
          </p:nvPr>
        </p:nvGraphicFramePr>
        <p:xfrm>
          <a:off x="838200" y="2300940"/>
          <a:ext cx="10515600" cy="4070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249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143404" cy="706964"/>
          </a:xfrm>
        </p:spPr>
        <p:txBody>
          <a:bodyPr/>
          <a:lstStyle/>
          <a:p>
            <a:r>
              <a:rPr lang="it-IT" b="1" dirty="0">
                <a:solidFill>
                  <a:srgbClr val="FFFF00"/>
                </a:solidFill>
              </a:rPr>
              <a:t>Come valutare </a:t>
            </a:r>
            <a:r>
              <a:rPr lang="it-IT" b="1" dirty="0" smtClean="0">
                <a:solidFill>
                  <a:srgbClr val="FFFF00"/>
                </a:solidFill>
              </a:rPr>
              <a:t>allora il </a:t>
            </a:r>
            <a:r>
              <a:rPr lang="it-IT" b="1" i="1" dirty="0">
                <a:solidFill>
                  <a:srgbClr val="FFFF00"/>
                </a:solidFill>
              </a:rPr>
              <a:t>policy </a:t>
            </a:r>
            <a:r>
              <a:rPr lang="it-IT" b="1" i="1" dirty="0" err="1" smtClean="0">
                <a:solidFill>
                  <a:srgbClr val="FFFF00"/>
                </a:solidFill>
              </a:rPr>
              <a:t>change</a:t>
            </a:r>
            <a:r>
              <a:rPr lang="it-IT" b="1" i="1" dirty="0" smtClean="0">
                <a:solidFill>
                  <a:srgbClr val="FFFF00"/>
                </a:solidFill>
              </a:rPr>
              <a:t>?</a:t>
            </a:r>
            <a:endParaRPr lang="it-IT" b="1" i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0587" y="2450505"/>
            <a:ext cx="10138043" cy="3990584"/>
          </a:xfrm>
        </p:spPr>
        <p:txBody>
          <a:bodyPr>
            <a:normAutofit fontScale="92500"/>
          </a:bodyPr>
          <a:lstStyle/>
          <a:p>
            <a:r>
              <a:rPr lang="it-IT" sz="3200" dirty="0" smtClean="0"/>
              <a:t>Politiche pubbliche (Hall) e FPA (Hermann ed i livelli di cambiamento). Il “gioco a due livelli” (</a:t>
            </a:r>
            <a:r>
              <a:rPr lang="it-IT" sz="3200" dirty="0" err="1" smtClean="0"/>
              <a:t>Putman</a:t>
            </a:r>
            <a:r>
              <a:rPr lang="it-IT" sz="3200" dirty="0" smtClean="0"/>
              <a:t>): dimensione interna ed internazionale</a:t>
            </a:r>
          </a:p>
          <a:p>
            <a:r>
              <a:rPr lang="it-IT" sz="3200" dirty="0" smtClean="0"/>
              <a:t>Esaminare cambiamento attraverso: </a:t>
            </a:r>
            <a:r>
              <a:rPr lang="it-IT" sz="3200" b="1" dirty="0" smtClean="0"/>
              <a:t>dottrina</a:t>
            </a:r>
            <a:r>
              <a:rPr lang="it-IT" sz="3200" dirty="0" smtClean="0"/>
              <a:t> (concetti e obiettivi), </a:t>
            </a:r>
            <a:r>
              <a:rPr lang="it-IT" sz="3200" b="1" dirty="0" smtClean="0"/>
              <a:t>processo decisionale </a:t>
            </a:r>
            <a:r>
              <a:rPr lang="it-IT" sz="3200" dirty="0" smtClean="0"/>
              <a:t>(ruolo attori e policy style), </a:t>
            </a:r>
            <a:r>
              <a:rPr lang="it-IT" sz="3200" b="1" dirty="0" smtClean="0"/>
              <a:t>risultati</a:t>
            </a:r>
            <a:r>
              <a:rPr lang="it-IT" sz="3200" dirty="0" smtClean="0"/>
              <a:t> (Performance alla luce obiettivi. Esaminare trasformazione con focus su: organizzazione</a:t>
            </a:r>
            <a:r>
              <a:rPr lang="it-IT" sz="3200" dirty="0"/>
              <a:t> </a:t>
            </a:r>
            <a:r>
              <a:rPr lang="it-IT" sz="3200" dirty="0" smtClean="0"/>
              <a:t>e operazioni</a:t>
            </a:r>
            <a:r>
              <a:rPr lang="it-IT" sz="3200" dirty="0"/>
              <a:t>)</a:t>
            </a:r>
            <a:endParaRPr lang="it-IT" sz="3200" dirty="0" smtClean="0"/>
          </a:p>
        </p:txBody>
      </p:sp>
    </p:spTree>
    <p:extLst>
      <p:ext uri="{BB962C8B-B14F-4D97-AF65-F5344CB8AC3E}">
        <p14:creationId xmlns:p14="http://schemas.microsoft.com/office/powerpoint/2010/main" val="2223935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143404" cy="706964"/>
          </a:xfrm>
        </p:spPr>
        <p:txBody>
          <a:bodyPr/>
          <a:lstStyle/>
          <a:p>
            <a:r>
              <a:rPr lang="it-IT" b="1" dirty="0">
                <a:solidFill>
                  <a:srgbClr val="FFFF00"/>
                </a:solidFill>
              </a:rPr>
              <a:t>Come valutare </a:t>
            </a:r>
            <a:r>
              <a:rPr lang="it-IT" b="1" dirty="0" smtClean="0">
                <a:solidFill>
                  <a:srgbClr val="FFFF00"/>
                </a:solidFill>
              </a:rPr>
              <a:t>allora il </a:t>
            </a:r>
            <a:r>
              <a:rPr lang="it-IT" b="1" i="1" dirty="0">
                <a:solidFill>
                  <a:srgbClr val="FFFF00"/>
                </a:solidFill>
              </a:rPr>
              <a:t>policy </a:t>
            </a:r>
            <a:r>
              <a:rPr lang="it-IT" b="1" i="1" dirty="0" err="1" smtClean="0">
                <a:solidFill>
                  <a:srgbClr val="FFFF00"/>
                </a:solidFill>
              </a:rPr>
              <a:t>change</a:t>
            </a:r>
            <a:r>
              <a:rPr lang="it-IT" b="1" i="1" dirty="0" smtClean="0">
                <a:solidFill>
                  <a:srgbClr val="FFFF00"/>
                </a:solidFill>
              </a:rPr>
              <a:t>?</a:t>
            </a:r>
            <a:br>
              <a:rPr lang="it-IT" b="1" i="1" dirty="0" smtClean="0">
                <a:solidFill>
                  <a:srgbClr val="FFFF00"/>
                </a:solidFill>
              </a:rPr>
            </a:br>
            <a:r>
              <a:rPr lang="it-IT" b="1" i="1" dirty="0" smtClean="0">
                <a:solidFill>
                  <a:srgbClr val="FFFF00"/>
                </a:solidFill>
              </a:rPr>
              <a:t>Ipotesi</a:t>
            </a:r>
            <a:br>
              <a:rPr lang="it-IT" b="1" i="1" dirty="0" smtClean="0">
                <a:solidFill>
                  <a:srgbClr val="FFFF00"/>
                </a:solidFill>
              </a:rPr>
            </a:br>
            <a:endParaRPr lang="it-IT" b="1" i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0275" y="2325524"/>
            <a:ext cx="11308300" cy="4375655"/>
          </a:xfrm>
        </p:spPr>
        <p:txBody>
          <a:bodyPr>
            <a:normAutofit fontScale="85000" lnSpcReduction="20000"/>
          </a:bodyPr>
          <a:lstStyle/>
          <a:p>
            <a:r>
              <a:rPr lang="it-IT" sz="3200" dirty="0" smtClean="0"/>
              <a:t>Alla luce letteratura su incrementalismo (</a:t>
            </a:r>
            <a:r>
              <a:rPr lang="it-IT" sz="3200" dirty="0" err="1" smtClean="0"/>
              <a:t>Lindblom</a:t>
            </a:r>
            <a:r>
              <a:rPr lang="it-IT" sz="3200" dirty="0" smtClean="0"/>
              <a:t>), cambiamento paradigmatico (Hall) e regime </a:t>
            </a:r>
            <a:r>
              <a:rPr lang="it-IT" sz="3200" dirty="0" err="1" smtClean="0"/>
              <a:t>change</a:t>
            </a:r>
            <a:r>
              <a:rPr lang="it-IT" sz="3200" dirty="0" smtClean="0"/>
              <a:t> (Wilson)</a:t>
            </a:r>
            <a:r>
              <a:rPr lang="it-IT" sz="3200" b="1" dirty="0" smtClean="0"/>
              <a:t>, </a:t>
            </a:r>
            <a:r>
              <a:rPr lang="it-IT" sz="3200" dirty="0" smtClean="0"/>
              <a:t>ipotesi</a:t>
            </a:r>
            <a:r>
              <a:rPr lang="it-IT" sz="3200" b="1" dirty="0" smtClean="0"/>
              <a:t> </a:t>
            </a:r>
            <a:r>
              <a:rPr lang="it-IT" sz="3200" dirty="0" smtClean="0"/>
              <a:t>è che:</a:t>
            </a:r>
          </a:p>
          <a:p>
            <a:r>
              <a:rPr lang="it-IT" sz="3200" dirty="0" smtClean="0"/>
              <a:t>“</a:t>
            </a:r>
            <a:r>
              <a:rPr lang="it-IT" sz="3200" i="1" dirty="0" smtClean="0"/>
              <a:t>la </a:t>
            </a:r>
            <a:r>
              <a:rPr lang="it-IT" sz="3200" i="1" dirty="0"/>
              <a:t>politica di difesa italiana sia stata caratterizzata da un </a:t>
            </a:r>
            <a:r>
              <a:rPr lang="it-IT" sz="3200" b="1" i="1" dirty="0"/>
              <a:t>improvviso cambio di paradigma </a:t>
            </a:r>
            <a:r>
              <a:rPr lang="it-IT" sz="3200" i="1" dirty="0"/>
              <a:t>subito dopo la fine della Guerra fredda (da immobilismo a dinamismo militare oltre confine attraverso le missioni di pace), utilizzato come </a:t>
            </a:r>
            <a:r>
              <a:rPr lang="it-IT" sz="3200" i="1" dirty="0" err="1"/>
              <a:t>focal</a:t>
            </a:r>
            <a:r>
              <a:rPr lang="it-IT" sz="3200" i="1" dirty="0"/>
              <a:t> </a:t>
            </a:r>
            <a:r>
              <a:rPr lang="it-IT" sz="3200" i="1" dirty="0" err="1"/>
              <a:t>point</a:t>
            </a:r>
            <a:r>
              <a:rPr lang="it-IT" sz="3200" i="1" dirty="0"/>
              <a:t> per coordinare l’intero percorso di trasformazione, </a:t>
            </a:r>
            <a:r>
              <a:rPr lang="it-IT" sz="3200" b="1" i="1" dirty="0"/>
              <a:t>seguito poi da un lento e tortuoso andamento incrementale di riforma</a:t>
            </a:r>
            <a:r>
              <a:rPr lang="it-IT" sz="3200" i="1" dirty="0" smtClean="0"/>
              <a:t>.”  </a:t>
            </a:r>
          </a:p>
          <a:p>
            <a:r>
              <a:rPr lang="it-IT" sz="3200" u="sng" dirty="0" smtClean="0"/>
              <a:t>Policy network</a:t>
            </a:r>
            <a:r>
              <a:rPr lang="it-IT" sz="3200" dirty="0" smtClean="0"/>
              <a:t>? Collaborazione e concertazione. </a:t>
            </a:r>
            <a:r>
              <a:rPr lang="it-IT" sz="3200" u="sng" dirty="0" smtClean="0"/>
              <a:t>Policy style</a:t>
            </a:r>
            <a:r>
              <a:rPr lang="it-IT" sz="3200" dirty="0" smtClean="0"/>
              <a:t>? Consensuale, basso livello di conflittualità.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37370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>
                <a:solidFill>
                  <a:srgbClr val="FFFF00"/>
                </a:solidFill>
              </a:rPr>
              <a:t>Outline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566180" y="2603500"/>
            <a:ext cx="10910444" cy="3416300"/>
          </a:xfrm>
        </p:spPr>
        <p:txBody>
          <a:bodyPr>
            <a:noAutofit/>
          </a:bodyPr>
          <a:lstStyle/>
          <a:p>
            <a:r>
              <a:rPr lang="it-IT" sz="2800" b="1" dirty="0" smtClean="0"/>
              <a:t>Politica di difesa italiana: quale continuità e cambiamento?</a:t>
            </a:r>
          </a:p>
          <a:p>
            <a:r>
              <a:rPr lang="it-IT" sz="2800" b="1" dirty="0" smtClean="0"/>
              <a:t>Come valutare il </a:t>
            </a:r>
            <a:r>
              <a:rPr lang="it-IT" sz="2800" b="1" i="1" dirty="0" smtClean="0"/>
              <a:t>Policy </a:t>
            </a:r>
            <a:r>
              <a:rPr lang="it-IT" sz="2800" b="1" i="1" dirty="0" err="1" smtClean="0"/>
              <a:t>change</a:t>
            </a:r>
            <a:r>
              <a:rPr lang="it-IT" sz="2800" b="1" dirty="0" smtClean="0"/>
              <a:t>. Dottrina, processo decisionale e risultati</a:t>
            </a:r>
          </a:p>
          <a:p>
            <a:r>
              <a:rPr lang="it-IT" sz="2800" b="1" dirty="0" smtClean="0"/>
              <a:t>Dal Nuovo Modello Difesa (1991) al Libro Bianco (2015)</a:t>
            </a:r>
          </a:p>
          <a:p>
            <a:r>
              <a:rPr lang="it-IT" sz="2800" b="1" dirty="0" smtClean="0"/>
              <a:t>Policy performance: </a:t>
            </a:r>
            <a:r>
              <a:rPr lang="it-IT" sz="2800" b="1" u="sng" dirty="0" smtClean="0"/>
              <a:t>organizzazione e operazioni</a:t>
            </a:r>
          </a:p>
          <a:p>
            <a:r>
              <a:rPr lang="it-IT" sz="2800" b="1" i="1" dirty="0" smtClean="0"/>
              <a:t>Conclusioni</a:t>
            </a:r>
            <a:endParaRPr lang="it-IT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55323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Attori e stile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7702" y="2603499"/>
            <a:ext cx="11117381" cy="4005883"/>
          </a:xfrm>
        </p:spPr>
        <p:txBody>
          <a:bodyPr>
            <a:normAutofit fontScale="85000" lnSpcReduction="10000"/>
          </a:bodyPr>
          <a:lstStyle/>
          <a:p>
            <a:r>
              <a:rPr lang="it-IT" sz="3200" dirty="0" smtClean="0"/>
              <a:t>Presidente della Repubblica presiede Il Consiglio Supremo di Difesa</a:t>
            </a:r>
          </a:p>
          <a:p>
            <a:r>
              <a:rPr lang="it-IT" sz="3200" dirty="0" smtClean="0"/>
              <a:t>Il ruolo del Presidente del Consiglio e del Ministro della Difesa, al quale </a:t>
            </a:r>
            <a:r>
              <a:rPr lang="it-IT" sz="3200" dirty="0"/>
              <a:t>è</a:t>
            </a:r>
            <a:r>
              <a:rPr lang="it-IT" sz="3200" dirty="0" smtClean="0"/>
              <a:t> delegata la politica del governo</a:t>
            </a:r>
          </a:p>
          <a:p>
            <a:r>
              <a:rPr lang="it-IT" sz="3200" dirty="0" smtClean="0"/>
              <a:t>Area tecnico-operativa (Stato Maggiore) e area amministrativa (</a:t>
            </a:r>
            <a:r>
              <a:rPr lang="it-IT" sz="3200" dirty="0" err="1" smtClean="0"/>
              <a:t>Segredifesa</a:t>
            </a:r>
            <a:r>
              <a:rPr lang="it-IT" sz="3200" dirty="0" smtClean="0"/>
              <a:t>, ecc.)</a:t>
            </a:r>
          </a:p>
          <a:p>
            <a:r>
              <a:rPr lang="it-IT" sz="3200" dirty="0" smtClean="0"/>
              <a:t>Ruolo (secondario) del Parlamento. Esperti? Industria?</a:t>
            </a:r>
          </a:p>
          <a:p>
            <a:r>
              <a:rPr lang="it-IT" sz="3200" dirty="0" smtClean="0"/>
              <a:t>Modello </a:t>
            </a:r>
            <a:r>
              <a:rPr lang="it-IT" sz="3200" dirty="0" smtClean="0"/>
              <a:t>neo-corporativo </a:t>
            </a:r>
            <a:r>
              <a:rPr lang="it-IT" sz="3200" dirty="0" smtClean="0"/>
              <a:t>e policy style consensuale (benefici concentrati e costi diffusi, politiche distributive/erogatorie)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2868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Contenuti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2603499"/>
            <a:ext cx="9755489" cy="4005883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Libri Bianchi </a:t>
            </a:r>
            <a:r>
              <a:rPr lang="it-IT" sz="3200" dirty="0" smtClean="0"/>
              <a:t>(missioni FFAA: difesa stato, spazi </a:t>
            </a:r>
            <a:r>
              <a:rPr lang="it-IT" sz="3200" dirty="0" err="1" smtClean="0"/>
              <a:t>euroatlantici</a:t>
            </a:r>
            <a:r>
              <a:rPr lang="it-IT" sz="3200" dirty="0" smtClean="0"/>
              <a:t> ed </a:t>
            </a:r>
            <a:r>
              <a:rPr lang="it-IT" sz="3200" dirty="0" err="1" smtClean="0"/>
              <a:t>euromediterranei</a:t>
            </a:r>
            <a:r>
              <a:rPr lang="it-IT" sz="3200" dirty="0" smtClean="0"/>
              <a:t>, realizzazione pace e sicurezza </a:t>
            </a:r>
            <a:r>
              <a:rPr lang="it-IT" sz="3200" dirty="0" err="1" smtClean="0"/>
              <a:t>int</a:t>
            </a:r>
            <a:r>
              <a:rPr lang="it-IT" sz="3200" dirty="0" smtClean="0"/>
              <a:t>, salvaguardia libere istituzioni, compiti specifici in caso necessità)</a:t>
            </a:r>
          </a:p>
          <a:p>
            <a:r>
              <a:rPr lang="it-IT" sz="3200" b="1" dirty="0" smtClean="0"/>
              <a:t>Documento Programmatico Pluriennale </a:t>
            </a:r>
            <a:r>
              <a:rPr lang="it-IT" sz="3200" dirty="0" smtClean="0"/>
              <a:t>(e Nota aggiuntiva previsione spesa)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3935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  <a:latin typeface="Arial" charset="0"/>
              </a:rPr>
              <a:t>Libro Bianco 2015</a:t>
            </a:r>
            <a:endParaRPr lang="it-IT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44034" name="Segnaposto contenuto 1" descr="Schermata 2018-01-25 alle 15.47.3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" b="1021"/>
          <a:stretch>
            <a:fillRect/>
          </a:stretch>
        </p:blipFill>
        <p:spPr>
          <a:xfrm>
            <a:off x="1154955" y="2603499"/>
            <a:ext cx="10155742" cy="3959985"/>
          </a:xfrm>
        </p:spPr>
      </p:pic>
    </p:spTree>
    <p:extLst>
      <p:ext uri="{BB962C8B-B14F-4D97-AF65-F5344CB8AC3E}">
        <p14:creationId xmlns:p14="http://schemas.microsoft.com/office/powerpoint/2010/main" val="927056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  <a:latin typeface="Arial" charset="0"/>
              </a:rPr>
              <a:t>Libro </a:t>
            </a:r>
            <a:r>
              <a:rPr lang="it-IT" b="1" dirty="0">
                <a:solidFill>
                  <a:srgbClr val="FFFF00"/>
                </a:solidFill>
                <a:latin typeface="Arial" charset="0"/>
              </a:rPr>
              <a:t>Bianco </a:t>
            </a:r>
            <a:r>
              <a:rPr lang="it-IT" b="1" dirty="0" smtClean="0">
                <a:solidFill>
                  <a:srgbClr val="FFFF00"/>
                </a:solidFill>
                <a:latin typeface="Arial" charset="0"/>
              </a:rPr>
              <a:t>2015: elementi chiave</a:t>
            </a:r>
            <a:endParaRPr lang="it-IT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4818" name="Segnaposto contenuto 5"/>
          <p:cNvSpPr>
            <a:spLocks noGrp="1"/>
          </p:cNvSpPr>
          <p:nvPr>
            <p:ph idx="1"/>
          </p:nvPr>
        </p:nvSpPr>
        <p:spPr>
          <a:xfrm>
            <a:off x="624418" y="2229556"/>
            <a:ext cx="10943167" cy="3531481"/>
          </a:xfrm>
        </p:spPr>
        <p:txBody>
          <a:bodyPr>
            <a:noAutofit/>
          </a:bodyPr>
          <a:lstStyle/>
          <a:p>
            <a:r>
              <a:rPr lang="it-IT" sz="2800" dirty="0">
                <a:solidFill>
                  <a:schemeClr val="tx1"/>
                </a:solidFill>
                <a:latin typeface="Arial" charset="0"/>
              </a:rPr>
              <a:t>Contesto diverso, crisi regionali, crisi finanziaria, missioni.</a:t>
            </a:r>
          </a:p>
          <a:p>
            <a:r>
              <a:rPr lang="it-IT" sz="2800" b="1" dirty="0" err="1">
                <a:solidFill>
                  <a:schemeClr val="tx1"/>
                </a:solidFill>
                <a:latin typeface="Arial" charset="0"/>
              </a:rPr>
              <a:t>Ri</a:t>
            </a:r>
            <a:r>
              <a:rPr lang="it-IT" sz="2800" b="1" dirty="0">
                <a:solidFill>
                  <a:schemeClr val="tx1"/>
                </a:solidFill>
                <a:latin typeface="Arial" charset="0"/>
              </a:rPr>
              <a:t>-orientamento strategico</a:t>
            </a:r>
          </a:p>
          <a:p>
            <a:r>
              <a:rPr lang="it-IT" sz="2800" dirty="0">
                <a:solidFill>
                  <a:schemeClr val="tx1"/>
                </a:solidFill>
                <a:latin typeface="Arial" charset="0"/>
              </a:rPr>
              <a:t>Minaccia multidimensionale alla sicurezza. Il ritorno degli “</a:t>
            </a:r>
            <a:r>
              <a:rPr lang="it-IT" altLang="ja-JP" sz="2800" b="1" dirty="0">
                <a:solidFill>
                  <a:schemeClr val="tx1"/>
                </a:solidFill>
                <a:latin typeface="Arial" charset="0"/>
              </a:rPr>
              <a:t>interessi nazionali</a:t>
            </a:r>
            <a:r>
              <a:rPr lang="it-IT" sz="2800" dirty="0">
                <a:solidFill>
                  <a:schemeClr val="tx1"/>
                </a:solidFill>
                <a:latin typeface="Arial" charset="0"/>
              </a:rPr>
              <a:t>”</a:t>
            </a:r>
            <a:endParaRPr lang="it-IT" altLang="ja-JP" sz="2800" dirty="0">
              <a:solidFill>
                <a:schemeClr val="tx1"/>
              </a:solidFill>
              <a:latin typeface="Arial" charset="0"/>
            </a:endParaRPr>
          </a:p>
          <a:p>
            <a:r>
              <a:rPr lang="it-IT" sz="2800" dirty="0">
                <a:solidFill>
                  <a:schemeClr val="tx1"/>
                </a:solidFill>
                <a:latin typeface="Arial" charset="0"/>
              </a:rPr>
              <a:t>Centralità del </a:t>
            </a:r>
            <a:r>
              <a:rPr lang="it-IT" sz="2800" b="1" dirty="0">
                <a:solidFill>
                  <a:schemeClr val="tx1"/>
                </a:solidFill>
                <a:latin typeface="Arial" charset="0"/>
              </a:rPr>
              <a:t>Mediterraneo</a:t>
            </a:r>
          </a:p>
          <a:p>
            <a:r>
              <a:rPr lang="it-IT" sz="2800" dirty="0">
                <a:solidFill>
                  <a:schemeClr val="tx1"/>
                </a:solidFill>
                <a:latin typeface="Arial" charset="0"/>
              </a:rPr>
              <a:t>Problema delle risorse</a:t>
            </a:r>
          </a:p>
          <a:p>
            <a:r>
              <a:rPr lang="it-IT" sz="2800" b="1" dirty="0" smtClean="0">
                <a:solidFill>
                  <a:schemeClr val="tx1"/>
                </a:solidFill>
                <a:latin typeface="Arial" charset="0"/>
              </a:rPr>
              <a:t>Interoperabilità e </a:t>
            </a:r>
            <a:r>
              <a:rPr lang="it-IT" sz="2800" b="1" dirty="0" smtClean="0">
                <a:solidFill>
                  <a:srgbClr val="000000"/>
                </a:solidFill>
                <a:latin typeface="Arial" charset="0"/>
              </a:rPr>
              <a:t>jointness</a:t>
            </a:r>
          </a:p>
          <a:p>
            <a:r>
              <a:rPr lang="it-IT" sz="2800" dirty="0" smtClean="0">
                <a:solidFill>
                  <a:schemeClr val="tx1"/>
                </a:solidFill>
                <a:latin typeface="Arial" charset="0"/>
              </a:rPr>
              <a:t>Punto di riferimento per difesa italiana: NATO</a:t>
            </a:r>
            <a:endParaRPr lang="it-IT" sz="28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Policy </a:t>
            </a:r>
            <a:r>
              <a:rPr lang="it-IT" dirty="0" err="1" smtClean="0">
                <a:solidFill>
                  <a:srgbClr val="FFFF00"/>
                </a:solidFill>
              </a:rPr>
              <a:t>change</a:t>
            </a:r>
            <a:r>
              <a:rPr lang="it-IT" dirty="0" smtClean="0">
                <a:solidFill>
                  <a:srgbClr val="FFFF00"/>
                </a:solidFill>
              </a:rPr>
              <a:t> (I)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9515" y="2435204"/>
            <a:ext cx="10000324" cy="4265976"/>
          </a:xfrm>
        </p:spPr>
        <p:txBody>
          <a:bodyPr>
            <a:normAutofit fontScale="47500" lnSpcReduction="20000"/>
          </a:bodyPr>
          <a:lstStyle/>
          <a:p>
            <a:r>
              <a:rPr lang="it-IT" sz="7400" b="1" dirty="0" err="1" smtClean="0"/>
              <a:t>Paradigm</a:t>
            </a:r>
            <a:r>
              <a:rPr lang="it-IT" sz="7400" b="1" dirty="0" smtClean="0"/>
              <a:t> </a:t>
            </a:r>
            <a:r>
              <a:rPr lang="it-IT" sz="7400" b="1" dirty="0" err="1" smtClean="0"/>
              <a:t>change</a:t>
            </a:r>
            <a:r>
              <a:rPr lang="it-IT" sz="7400" b="1" dirty="0" smtClean="0"/>
              <a:t>? </a:t>
            </a:r>
            <a:r>
              <a:rPr lang="en-AU" sz="7400" dirty="0" smtClean="0"/>
              <a:t>Italia </a:t>
            </a:r>
            <a:r>
              <a:rPr lang="en-AU" sz="7400" dirty="0"/>
              <a:t>come security provider. </a:t>
            </a:r>
            <a:r>
              <a:rPr lang="en-AU" sz="7400" dirty="0" err="1"/>
              <a:t>Missioni</a:t>
            </a:r>
            <a:r>
              <a:rPr lang="en-AU" sz="7400" dirty="0"/>
              <a:t> come asset </a:t>
            </a:r>
            <a:r>
              <a:rPr lang="en-AU" sz="7400" dirty="0" err="1"/>
              <a:t>principale</a:t>
            </a:r>
            <a:r>
              <a:rPr lang="en-AU" sz="7400" dirty="0"/>
              <a:t> </a:t>
            </a:r>
            <a:r>
              <a:rPr lang="en-AU" sz="7400" dirty="0" err="1"/>
              <a:t>della</a:t>
            </a:r>
            <a:r>
              <a:rPr lang="en-AU" sz="7400" dirty="0"/>
              <a:t> </a:t>
            </a:r>
            <a:r>
              <a:rPr lang="en-AU" sz="7400" dirty="0" err="1"/>
              <a:t>politica</a:t>
            </a:r>
            <a:r>
              <a:rPr lang="en-AU" sz="7400" dirty="0"/>
              <a:t> </a:t>
            </a:r>
            <a:r>
              <a:rPr lang="en-AU" sz="7400" dirty="0" err="1"/>
              <a:t>estera</a:t>
            </a:r>
            <a:r>
              <a:rPr lang="en-AU" sz="7400" dirty="0"/>
              <a:t> </a:t>
            </a:r>
            <a:endParaRPr lang="en-AU" sz="7400" dirty="0" smtClean="0"/>
          </a:p>
          <a:p>
            <a:r>
              <a:rPr lang="en-AU" sz="7400" b="1" dirty="0" err="1" smtClean="0"/>
              <a:t>Trasformazione</a:t>
            </a:r>
            <a:r>
              <a:rPr lang="en-AU" sz="7400" b="1" dirty="0" smtClean="0"/>
              <a:t> </a:t>
            </a:r>
            <a:r>
              <a:rPr lang="en-AU" sz="7400" b="1" dirty="0" err="1" smtClean="0"/>
              <a:t>militare</a:t>
            </a:r>
            <a:r>
              <a:rPr lang="en-AU" sz="7400" b="1" dirty="0" smtClean="0"/>
              <a:t> e </a:t>
            </a:r>
            <a:r>
              <a:rPr lang="en-AU" sz="7400" b="1" dirty="0" err="1" smtClean="0"/>
              <a:t>dinamismo</a:t>
            </a:r>
            <a:r>
              <a:rPr lang="en-AU" sz="7400" b="1" dirty="0" smtClean="0"/>
              <a:t>. Ma </a:t>
            </a:r>
            <a:r>
              <a:rPr lang="en-AU" sz="7400" b="1" dirty="0" err="1" smtClean="0"/>
              <a:t>anche</a:t>
            </a:r>
            <a:r>
              <a:rPr lang="en-AU" sz="7400" b="1" dirty="0" smtClean="0"/>
              <a:t> </a:t>
            </a:r>
            <a:r>
              <a:rPr lang="en-AU" sz="7400" b="1" dirty="0" err="1" smtClean="0"/>
              <a:t>riforme</a:t>
            </a:r>
            <a:r>
              <a:rPr lang="mr-IN" sz="7400" dirty="0" smtClean="0"/>
              <a:t>…</a:t>
            </a:r>
            <a:r>
              <a:rPr lang="it-IT" sz="7400" dirty="0" smtClean="0"/>
              <a:t>Una </a:t>
            </a:r>
            <a:r>
              <a:rPr lang="it-IT" sz="7400" dirty="0"/>
              <a:t>nuova immagine dei militari e un nuovo consenso </a:t>
            </a:r>
            <a:r>
              <a:rPr lang="it-IT" sz="7400" dirty="0" smtClean="0"/>
              <a:t>politico. </a:t>
            </a:r>
          </a:p>
          <a:p>
            <a:r>
              <a:rPr lang="it-IT" sz="7400" dirty="0" smtClean="0"/>
              <a:t>Ma</a:t>
            </a:r>
            <a:r>
              <a:rPr lang="mr-IN" sz="7400" dirty="0" smtClean="0"/>
              <a:t>…</a:t>
            </a:r>
            <a:r>
              <a:rPr lang="it-IT" sz="7400" dirty="0" smtClean="0"/>
              <a:t>.Basata sulla </a:t>
            </a:r>
            <a:r>
              <a:rPr lang="it-IT" sz="7400" b="1" dirty="0" smtClean="0">
                <a:solidFill>
                  <a:srgbClr val="FF0000"/>
                </a:solidFill>
              </a:rPr>
              <a:t>narrazione delle missioni di pace</a:t>
            </a:r>
            <a:endParaRPr lang="en-AU" sz="7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AU" b="1" dirty="0">
              <a:latin typeface="Arial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7919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Policy </a:t>
            </a:r>
            <a:r>
              <a:rPr lang="it-IT" dirty="0" err="1" smtClean="0">
                <a:solidFill>
                  <a:srgbClr val="FFFF00"/>
                </a:solidFill>
              </a:rPr>
              <a:t>change</a:t>
            </a:r>
            <a:r>
              <a:rPr lang="it-IT" dirty="0" smtClean="0">
                <a:solidFill>
                  <a:srgbClr val="FFFF00"/>
                </a:solidFill>
              </a:rPr>
              <a:t> (II)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9515" y="2435204"/>
            <a:ext cx="10734828" cy="4265976"/>
          </a:xfrm>
        </p:spPr>
        <p:txBody>
          <a:bodyPr>
            <a:normAutofit fontScale="62500" lnSpcReduction="20000"/>
          </a:bodyPr>
          <a:lstStyle/>
          <a:p>
            <a:r>
              <a:rPr lang="it-IT" sz="5100" dirty="0" smtClean="0"/>
              <a:t>Impiegando Hall</a:t>
            </a:r>
            <a:r>
              <a:rPr lang="mr-IN" sz="5100" dirty="0" smtClean="0"/>
              <a:t>…</a:t>
            </a:r>
            <a:r>
              <a:rPr lang="it-IT" sz="5100" b="1" dirty="0" smtClean="0"/>
              <a:t>cambiamento paradigmatico su dimensione operativa e proiezione esterna</a:t>
            </a:r>
          </a:p>
          <a:p>
            <a:r>
              <a:rPr lang="it-IT" sz="5100" b="1" dirty="0" smtClean="0"/>
              <a:t>Processo incrementale su dimensione organizzativa</a:t>
            </a:r>
            <a:r>
              <a:rPr lang="it-IT" sz="5100" dirty="0" smtClean="0"/>
              <a:t>. Nuovo modello difesa 1991</a:t>
            </a:r>
          </a:p>
          <a:p>
            <a:pPr lvl="1"/>
            <a:r>
              <a:rPr lang="it-IT" sz="4900" dirty="0" smtClean="0"/>
              <a:t>professionalità (sospensione leva) </a:t>
            </a:r>
          </a:p>
          <a:p>
            <a:pPr lvl="1"/>
            <a:r>
              <a:rPr lang="it-IT" sz="4900" dirty="0" smtClean="0"/>
              <a:t>power </a:t>
            </a:r>
            <a:r>
              <a:rPr lang="it-IT" sz="4900" dirty="0" err="1" smtClean="0"/>
              <a:t>projection</a:t>
            </a:r>
            <a:r>
              <a:rPr lang="it-IT" sz="4900" dirty="0" smtClean="0"/>
              <a:t> </a:t>
            </a:r>
            <a:r>
              <a:rPr lang="it-IT" sz="4900" dirty="0" err="1" smtClean="0"/>
              <a:t>capabilities</a:t>
            </a:r>
            <a:endParaRPr lang="it-IT" sz="4900" dirty="0"/>
          </a:p>
          <a:p>
            <a:pPr lvl="1"/>
            <a:r>
              <a:rPr lang="it-IT" sz="4900" dirty="0" smtClean="0"/>
              <a:t>interoperabilità;</a:t>
            </a:r>
          </a:p>
          <a:p>
            <a:pPr lvl="1"/>
            <a:r>
              <a:rPr lang="it-IT" sz="4900" dirty="0" smtClean="0"/>
              <a:t>ristrutturazione organizzativa (numeri)</a:t>
            </a:r>
          </a:p>
          <a:p>
            <a:pPr marL="0" indent="0">
              <a:buNone/>
            </a:pPr>
            <a:endParaRPr lang="it-IT" sz="5100" dirty="0" smtClean="0"/>
          </a:p>
          <a:p>
            <a:endParaRPr lang="it-IT" sz="3000" dirty="0" smtClean="0"/>
          </a:p>
          <a:p>
            <a:endParaRPr lang="en-AU" b="1" dirty="0" smtClean="0">
              <a:latin typeface="Arial" charset="0"/>
            </a:endParaRPr>
          </a:p>
          <a:p>
            <a:pPr marL="0" indent="0">
              <a:buNone/>
            </a:pPr>
            <a:endParaRPr lang="en-AU" b="1" dirty="0">
              <a:latin typeface="Arial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0382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Risultati?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5" y="2417321"/>
            <a:ext cx="10275762" cy="4283859"/>
          </a:xfrm>
        </p:spPr>
        <p:txBody>
          <a:bodyPr>
            <a:normAutofit fontScale="55000" lnSpcReduction="20000"/>
          </a:bodyPr>
          <a:lstStyle/>
          <a:p>
            <a:pPr marL="400050" lvl="2" indent="0">
              <a:buNone/>
            </a:pPr>
            <a:r>
              <a:rPr lang="it-IT" sz="5100" u="sng" dirty="0" smtClean="0"/>
              <a:t>Sviluppi:</a:t>
            </a:r>
          </a:p>
          <a:p>
            <a:pPr marL="742950" lvl="2" indent="-342900"/>
            <a:r>
              <a:rPr lang="it-IT" sz="5100" dirty="0" smtClean="0"/>
              <a:t>Professionalizzazione: Sospensione </a:t>
            </a:r>
            <a:r>
              <a:rPr lang="it-IT" sz="5100" dirty="0"/>
              <a:t>della </a:t>
            </a:r>
            <a:r>
              <a:rPr lang="it-IT" sz="5100" dirty="0" smtClean="0"/>
              <a:t>leva</a:t>
            </a:r>
          </a:p>
          <a:p>
            <a:pPr marL="742950" lvl="2" indent="-342900"/>
            <a:r>
              <a:rPr lang="it-IT" sz="5100" dirty="0" smtClean="0"/>
              <a:t>Capacità di proiezione esterna </a:t>
            </a:r>
          </a:p>
          <a:p>
            <a:pPr marL="400050" lvl="2" indent="0">
              <a:buNone/>
            </a:pPr>
            <a:endParaRPr lang="it-IT" sz="5100" dirty="0"/>
          </a:p>
          <a:p>
            <a:pPr marL="400050" lvl="2" indent="0">
              <a:buNone/>
            </a:pPr>
            <a:r>
              <a:rPr lang="it-IT" sz="5100" u="sng" dirty="0" smtClean="0"/>
              <a:t>Lentezza e problemi:</a:t>
            </a:r>
            <a:endParaRPr lang="it-IT" sz="5100" u="sng" dirty="0"/>
          </a:p>
          <a:p>
            <a:pPr marL="742950" lvl="2" indent="-342900"/>
            <a:r>
              <a:rPr lang="it-IT" sz="5100" dirty="0" smtClean="0"/>
              <a:t>Limitata interforzizzazione</a:t>
            </a:r>
          </a:p>
          <a:p>
            <a:pPr marL="742950" lvl="2" indent="-342900"/>
            <a:r>
              <a:rPr lang="it-IT" sz="5100" dirty="0" smtClean="0"/>
              <a:t>Organizzazione: </a:t>
            </a:r>
            <a:r>
              <a:rPr lang="it-IT" sz="5100" dirty="0"/>
              <a:t>Riforma dei vertici militari</a:t>
            </a:r>
            <a:r>
              <a:rPr lang="it-IT" sz="5100" dirty="0" smtClean="0"/>
              <a:t>, Carabinieri </a:t>
            </a:r>
            <a:r>
              <a:rPr lang="it-IT" sz="5100" dirty="0"/>
              <a:t>quarta forza </a:t>
            </a:r>
            <a:r>
              <a:rPr lang="it-IT" sz="5100" dirty="0" smtClean="0"/>
              <a:t>armata, Donne </a:t>
            </a:r>
            <a:r>
              <a:rPr lang="it-IT" sz="5100" dirty="0"/>
              <a:t>nelle </a:t>
            </a:r>
            <a:r>
              <a:rPr lang="it-IT" sz="5100" dirty="0" smtClean="0"/>
              <a:t>FFAA</a:t>
            </a:r>
          </a:p>
          <a:p>
            <a:pPr marL="742950" lvl="2" indent="-342900"/>
            <a:r>
              <a:rPr lang="it-IT" sz="5100" dirty="0" smtClean="0"/>
              <a:t>Ristrutturazione e bilancio?</a:t>
            </a:r>
            <a:endParaRPr lang="it-IT" sz="51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3935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Schermata 2021-11-06 alle 16.38.5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141" r="-53141"/>
          <a:stretch>
            <a:fillRect/>
          </a:stretch>
        </p:blipFill>
        <p:spPr>
          <a:xfrm>
            <a:off x="-2867211" y="168294"/>
            <a:ext cx="15851731" cy="6180998"/>
          </a:xfrm>
        </p:spPr>
      </p:pic>
    </p:spTree>
    <p:extLst>
      <p:ext uri="{BB962C8B-B14F-4D97-AF65-F5344CB8AC3E}">
        <p14:creationId xmlns:p14="http://schemas.microsoft.com/office/powerpoint/2010/main" val="3883893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Schermata 2021-11-06 alle 16.38.4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27" r="-41427"/>
          <a:stretch>
            <a:fillRect/>
          </a:stretch>
        </p:blipFill>
        <p:spPr>
          <a:xfrm>
            <a:off x="-2521928" y="382488"/>
            <a:ext cx="16003136" cy="6240034"/>
          </a:xfrm>
        </p:spPr>
      </p:pic>
    </p:spTree>
    <p:extLst>
      <p:ext uri="{BB962C8B-B14F-4D97-AF65-F5344CB8AC3E}">
        <p14:creationId xmlns:p14="http://schemas.microsoft.com/office/powerpoint/2010/main" val="1896304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Conclusioni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Obiettivi nuovo modello Difesa raggiunti solo in parte</a:t>
            </a:r>
          </a:p>
          <a:p>
            <a:r>
              <a:rPr lang="it-IT" sz="2800" dirty="0" smtClean="0"/>
              <a:t>Cambiamento di paradigma su dimensione operativa ma implementazione graduale su dimensione organizzativa</a:t>
            </a:r>
          </a:p>
          <a:p>
            <a:r>
              <a:rPr lang="it-IT" sz="2800" dirty="0" smtClean="0"/>
              <a:t>Vecchi ostacoli e sviluppi recenti (Draghi)</a:t>
            </a:r>
          </a:p>
        </p:txBody>
      </p:sp>
    </p:spTree>
    <p:extLst>
      <p:ext uri="{BB962C8B-B14F-4D97-AF65-F5344CB8AC3E}">
        <p14:creationId xmlns:p14="http://schemas.microsoft.com/office/powerpoint/2010/main" val="309579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>
                <a:solidFill>
                  <a:srgbClr val="FFFF00"/>
                </a:solidFill>
                <a:latin typeface="Arial" charset="0"/>
              </a:rPr>
              <a:t>La rilevanza del caso italiano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8" y="1982662"/>
            <a:ext cx="11040533" cy="470321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it-IT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b="1" dirty="0" smtClean="0">
                <a:latin typeface="Arial" charset="0"/>
              </a:rPr>
              <a:t>Un’evoluzione </a:t>
            </a:r>
            <a:r>
              <a:rPr lang="it-IT" sz="2800" b="1" dirty="0">
                <a:latin typeface="Arial" charset="0"/>
              </a:rPr>
              <a:t>profonda</a:t>
            </a:r>
            <a:r>
              <a:rPr lang="it-IT" sz="2800" dirty="0">
                <a:latin typeface="Arial" charset="0"/>
              </a:rPr>
              <a:t>: Sicurezza esterna per anni delegata a Stati Uniti e NATO.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latin typeface="Arial" charset="0"/>
              </a:rPr>
              <a:t>Diffuso </a:t>
            </a:r>
            <a:r>
              <a:rPr lang="it-IT" sz="2800" b="1" dirty="0">
                <a:latin typeface="Arial" charset="0"/>
              </a:rPr>
              <a:t>disinteresse nazionale </a:t>
            </a:r>
            <a:r>
              <a:rPr lang="it-IT" sz="2800" dirty="0">
                <a:latin typeface="Arial" charset="0"/>
              </a:rPr>
              <a:t>(classe politica, opinione pubblica, ricerca) nei confronti dei problemi connessi alla sicurezza esterna.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>
                <a:latin typeface="Arial" charset="0"/>
              </a:rPr>
              <a:t>Anni 80 e Fine della Guerra Fredda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b="1" dirty="0" smtClean="0">
                <a:latin typeface="Arial" charset="0"/>
              </a:rPr>
              <a:t>Perché </a:t>
            </a:r>
            <a:r>
              <a:rPr lang="it-IT" sz="2800" b="1" dirty="0">
                <a:latin typeface="Arial" charset="0"/>
              </a:rPr>
              <a:t>il caso italiano è importante </a:t>
            </a:r>
            <a:r>
              <a:rPr lang="it-IT" sz="2800" dirty="0">
                <a:latin typeface="Arial" charset="0"/>
              </a:rPr>
              <a:t>(disinteresse, missioni, trasformazione)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7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Alcuni riferimenti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2603499"/>
            <a:ext cx="9184339" cy="3880971"/>
          </a:xfrm>
        </p:spPr>
        <p:txBody>
          <a:bodyPr>
            <a:normAutofit/>
          </a:bodyPr>
          <a:lstStyle/>
          <a:p>
            <a:r>
              <a:rPr lang="en-US" dirty="0"/>
              <a:t>Coticchia, Fabrizio and Francesco N. Moro. "From enthusiasm to retreat. Italy and military missions abroad after the Cold War.” </a:t>
            </a:r>
            <a:r>
              <a:rPr lang="en-US" i="1" dirty="0"/>
              <a:t>Italian Political Science</a:t>
            </a:r>
            <a:r>
              <a:rPr lang="en-US" dirty="0"/>
              <a:t> 15, no.1 (2020) </a:t>
            </a:r>
            <a:r>
              <a:rPr lang="en-US" dirty="0">
                <a:hlinkClick r:id="rId2"/>
              </a:rPr>
              <a:t>https://italianpoliticalscience.com/index.php/ips/article/view/122</a:t>
            </a:r>
            <a:r>
              <a:rPr lang="en-US" dirty="0"/>
              <a:t> </a:t>
            </a:r>
            <a:endParaRPr lang="en-US" dirty="0"/>
          </a:p>
          <a:p>
            <a:r>
              <a:rPr lang="en-US" i="1" dirty="0" smtClean="0"/>
              <a:t>Qui </a:t>
            </a:r>
            <a:r>
              <a:rPr lang="en-US" i="1" dirty="0" err="1" smtClean="0"/>
              <a:t>altre</a:t>
            </a:r>
            <a:r>
              <a:rPr lang="en-US" i="1" dirty="0" smtClean="0"/>
              <a:t> </a:t>
            </a:r>
            <a:r>
              <a:rPr lang="en-US" i="1" dirty="0" err="1" smtClean="0"/>
              <a:t>mie</a:t>
            </a:r>
            <a:r>
              <a:rPr lang="en-US" i="1" dirty="0" smtClean="0"/>
              <a:t> </a:t>
            </a:r>
            <a:r>
              <a:rPr lang="en-US" i="1" dirty="0" err="1" smtClean="0"/>
              <a:t>pubblicazioni</a:t>
            </a:r>
            <a:r>
              <a:rPr lang="en-US" i="1" dirty="0" smtClean="0"/>
              <a:t> </a:t>
            </a:r>
            <a:r>
              <a:rPr lang="en-US" i="1" dirty="0" err="1" smtClean="0"/>
              <a:t>sul</a:t>
            </a:r>
            <a:r>
              <a:rPr lang="en-US" i="1" dirty="0" smtClean="0"/>
              <a:t> </a:t>
            </a:r>
            <a:r>
              <a:rPr lang="en-US" i="1" dirty="0" err="1" smtClean="0"/>
              <a:t>tema</a:t>
            </a:r>
            <a:r>
              <a:rPr lang="en-US" dirty="0"/>
              <a:t>: http://</a:t>
            </a:r>
            <a:r>
              <a:rPr lang="en-US" dirty="0" err="1"/>
              <a:t>www.fabriziocoticchia.com</a:t>
            </a:r>
            <a:r>
              <a:rPr lang="en-US" dirty="0"/>
              <a:t>/</a:t>
            </a:r>
            <a:r>
              <a:rPr lang="en-US" dirty="0" err="1"/>
              <a:t>publications.html</a:t>
            </a:r>
            <a:endParaRPr lang="it-IT" dirty="0"/>
          </a:p>
          <a:p>
            <a:r>
              <a:rPr lang="en-US" dirty="0"/>
              <a:t>Carati, Andrea and Andrea </a:t>
            </a:r>
            <a:r>
              <a:rPr lang="en-US" dirty="0" err="1"/>
              <a:t>Locatelli</a:t>
            </a:r>
            <a:r>
              <a:rPr lang="en-US" dirty="0"/>
              <a:t>. “Cui </a:t>
            </a:r>
            <a:r>
              <a:rPr lang="en-US" dirty="0" err="1"/>
              <a:t>prodest</a:t>
            </a:r>
            <a:r>
              <a:rPr lang="en-US" dirty="0"/>
              <a:t>? Italy’s questionable involvement in multilateral military operations amid ethical concerns and national interest.” </a:t>
            </a:r>
            <a:r>
              <a:rPr lang="en-US" i="1" dirty="0"/>
              <a:t>International Peacekeeping</a:t>
            </a:r>
            <a:r>
              <a:rPr lang="en-US" dirty="0"/>
              <a:t> 24, n.1 (2017): 86-107.</a:t>
            </a:r>
            <a:endParaRPr lang="it-IT" dirty="0"/>
          </a:p>
          <a:p>
            <a:r>
              <a:rPr lang="it-IT" dirty="0" smtClean="0">
                <a:hlinkClick r:id="rId3"/>
              </a:rPr>
              <a:t>www.iai.it</a:t>
            </a:r>
            <a:r>
              <a:rPr lang="it-IT" dirty="0" smtClean="0"/>
              <a:t>; </a:t>
            </a:r>
            <a:r>
              <a:rPr lang="it-IT" dirty="0" err="1" smtClean="0"/>
              <a:t>formiche.net</a:t>
            </a:r>
            <a:r>
              <a:rPr lang="it-IT" dirty="0" smtClean="0"/>
              <a:t>; Rivista Italiana difesa; Osservatorio </a:t>
            </a:r>
            <a:r>
              <a:rPr lang="it-IT" dirty="0" err="1" smtClean="0"/>
              <a:t>milex</a:t>
            </a:r>
            <a:r>
              <a:rPr lang="it-IT" dirty="0" smtClean="0"/>
              <a:t> e rete disarmo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173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953" y="1020983"/>
            <a:ext cx="9856694" cy="706964"/>
          </a:xfrm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  <a:latin typeface="Arial" charset="0"/>
              </a:rPr>
              <a:t>La rilevanza del caso italiano</a:t>
            </a:r>
            <a:endParaRPr lang="it-IT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665615"/>
              </p:ext>
            </p:extLst>
          </p:nvPr>
        </p:nvGraphicFramePr>
        <p:xfrm>
          <a:off x="1155700" y="2603501"/>
          <a:ext cx="8878606" cy="388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830"/>
                <a:gridCol w="3404888"/>
                <a:gridCol w="3404888"/>
              </a:tblGrid>
              <a:tr h="821882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Mission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/>
                        <a:t>Italy</a:t>
                      </a:r>
                      <a:endParaRPr lang="it-IT" sz="1600" dirty="0" smtClean="0"/>
                    </a:p>
                    <a:p>
                      <a:pPr algn="ctr"/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Germany</a:t>
                      </a:r>
                      <a:endParaRPr lang="it-IT" sz="1600" dirty="0"/>
                    </a:p>
                  </a:txBody>
                  <a:tcPr anchor="ctr"/>
                </a:tc>
              </a:tr>
              <a:tr h="3287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Iraq</a:t>
                      </a:r>
                      <a:r>
                        <a:rPr lang="it-IT" sz="1600" baseline="0" dirty="0" smtClean="0"/>
                        <a:t> 1990/1991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✔</a:t>
                      </a:r>
                      <a:r>
                        <a:rPr lang="it-IT" sz="1600" baseline="0" dirty="0" smtClean="0"/>
                        <a:t> (Air strikes)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✖ (Financial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support</a:t>
                      </a:r>
                      <a:r>
                        <a:rPr lang="it-IT" sz="1600" baseline="0" dirty="0" smtClean="0"/>
                        <a:t>)</a:t>
                      </a:r>
                      <a:endParaRPr lang="it-IT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Somalia</a:t>
                      </a:r>
                      <a:r>
                        <a:rPr lang="it-IT" sz="1600" baseline="0" dirty="0" smtClean="0"/>
                        <a:t> 1992/1994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✔</a:t>
                      </a:r>
                      <a:r>
                        <a:rPr lang="it-IT" sz="1600" baseline="0" dirty="0" smtClean="0"/>
                        <a:t> (</a:t>
                      </a:r>
                      <a:r>
                        <a:rPr lang="it-IT" sz="1600" baseline="0" dirty="0" err="1" smtClean="0"/>
                        <a:t>Boots</a:t>
                      </a:r>
                      <a:r>
                        <a:rPr lang="it-IT" sz="1600" baseline="0" dirty="0" smtClean="0"/>
                        <a:t> on the </a:t>
                      </a:r>
                      <a:r>
                        <a:rPr lang="it-IT" sz="1600" baseline="0" dirty="0" err="1" smtClean="0"/>
                        <a:t>ground</a:t>
                      </a:r>
                      <a:r>
                        <a:rPr lang="it-IT" sz="1600" baseline="0" dirty="0" smtClean="0"/>
                        <a:t>)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✢ (</a:t>
                      </a:r>
                      <a:r>
                        <a:rPr lang="it-IT" sz="1600" dirty="0" err="1" smtClean="0"/>
                        <a:t>Logistical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support</a:t>
                      </a:r>
                      <a:r>
                        <a:rPr lang="it-IT" sz="1600" baseline="0" dirty="0" smtClean="0"/>
                        <a:t>, </a:t>
                      </a:r>
                      <a:r>
                        <a:rPr lang="it-IT" sz="1600" baseline="0" dirty="0" err="1" smtClean="0"/>
                        <a:t>Navy</a:t>
                      </a:r>
                      <a:r>
                        <a:rPr lang="it-IT" sz="1600" baseline="0" dirty="0" smtClean="0"/>
                        <a:t>)</a:t>
                      </a:r>
                      <a:endParaRPr lang="it-IT" sz="1600" dirty="0"/>
                    </a:p>
                  </a:txBody>
                  <a:tcPr anchor="ctr"/>
                </a:tc>
              </a:tr>
              <a:tr h="3287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Bosnia 1995 - </a:t>
                      </a:r>
                      <a:r>
                        <a:rPr lang="is-IS" sz="1600" dirty="0" smtClean="0"/>
                        <a:t>…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✔ (PKO)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✔ (PKO)</a:t>
                      </a:r>
                      <a:endParaRPr lang="it-IT" sz="1600" dirty="0"/>
                    </a:p>
                  </a:txBody>
                  <a:tcPr anchor="ctr"/>
                </a:tc>
              </a:tr>
              <a:tr h="3287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Albania</a:t>
                      </a:r>
                      <a:r>
                        <a:rPr lang="it-IT" sz="1600" baseline="0" dirty="0" smtClean="0"/>
                        <a:t> 1997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✔ (</a:t>
                      </a:r>
                      <a:r>
                        <a:rPr lang="it-IT" sz="1600" dirty="0" err="1" smtClean="0"/>
                        <a:t>Leading</a:t>
                      </a:r>
                      <a:r>
                        <a:rPr lang="it-IT" sz="1600" baseline="0" dirty="0" smtClean="0"/>
                        <a:t> country)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✖</a:t>
                      </a:r>
                      <a:endParaRPr lang="it-IT" sz="1600" dirty="0"/>
                    </a:p>
                  </a:txBody>
                  <a:tcPr anchor="ctr"/>
                </a:tc>
              </a:tr>
              <a:tr h="382602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Kosovo 1999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✔</a:t>
                      </a:r>
                      <a:r>
                        <a:rPr lang="it-IT" sz="1600" baseline="0" dirty="0" smtClean="0"/>
                        <a:t> (Air strikes)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✔</a:t>
                      </a:r>
                      <a:r>
                        <a:rPr lang="it-IT" sz="1600" baseline="0" dirty="0" smtClean="0"/>
                        <a:t> (no air strikes)</a:t>
                      </a:r>
                      <a:endParaRPr lang="it-IT" sz="1600" dirty="0" smtClean="0"/>
                    </a:p>
                  </a:txBody>
                  <a:tcPr anchor="ctr"/>
                </a:tc>
              </a:tr>
              <a:tr h="3287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Afghanistan</a:t>
                      </a:r>
                      <a:r>
                        <a:rPr lang="it-IT" sz="1600" baseline="0" dirty="0" smtClean="0"/>
                        <a:t> 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✔ (Combat)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✔ (PKO)</a:t>
                      </a:r>
                      <a:endParaRPr lang="it-IT" sz="1600" dirty="0"/>
                    </a:p>
                  </a:txBody>
                  <a:tcPr anchor="ctr"/>
                </a:tc>
              </a:tr>
              <a:tr h="3287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Iraq 2003/2006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✔ (Combat)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✖</a:t>
                      </a:r>
                    </a:p>
                  </a:txBody>
                  <a:tcPr anchor="ctr"/>
                </a:tc>
              </a:tr>
              <a:tr h="3287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Lebanon 2006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✔ (PKO, </a:t>
                      </a:r>
                      <a:r>
                        <a:rPr lang="it-IT" sz="1600" dirty="0" err="1" smtClean="0"/>
                        <a:t>Leading</a:t>
                      </a:r>
                      <a:r>
                        <a:rPr lang="it-IT" sz="1600" baseline="0" dirty="0" smtClean="0"/>
                        <a:t> country</a:t>
                      </a:r>
                      <a:r>
                        <a:rPr lang="it-IT" sz="1600" dirty="0" smtClean="0"/>
                        <a:t>)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✢  (</a:t>
                      </a:r>
                      <a:r>
                        <a:rPr lang="it-IT" sz="1600" dirty="0" err="1" smtClean="0"/>
                        <a:t>Logistical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support</a:t>
                      </a:r>
                      <a:r>
                        <a:rPr lang="it-IT" sz="1600" baseline="0" dirty="0" smtClean="0"/>
                        <a:t>, </a:t>
                      </a:r>
                      <a:r>
                        <a:rPr lang="it-IT" sz="1600" baseline="0" dirty="0" err="1" smtClean="0"/>
                        <a:t>Navy</a:t>
                      </a:r>
                      <a:r>
                        <a:rPr lang="it-IT" sz="1600" baseline="0" dirty="0" smtClean="0"/>
                        <a:t>)</a:t>
                      </a:r>
                      <a:endParaRPr lang="it-IT" sz="1600" dirty="0" smtClean="0"/>
                    </a:p>
                  </a:txBody>
                  <a:tcPr anchor="ctr"/>
                </a:tc>
              </a:tr>
              <a:tr h="32875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Libya 2011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✔</a:t>
                      </a:r>
                      <a:r>
                        <a:rPr lang="it-IT" sz="1600" baseline="0" dirty="0" smtClean="0"/>
                        <a:t> (Air strikes)</a:t>
                      </a:r>
                      <a:endParaRPr lang="it-IT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✖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88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Schermata 2021-11-06 alle 16.49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71" r="-50071"/>
          <a:stretch>
            <a:fillRect/>
          </a:stretch>
        </p:blipFill>
        <p:spPr>
          <a:xfrm>
            <a:off x="-4388371" y="0"/>
            <a:ext cx="19506909" cy="6685881"/>
          </a:xfrm>
        </p:spPr>
      </p:pic>
    </p:spTree>
    <p:extLst>
      <p:ext uri="{BB962C8B-B14F-4D97-AF65-F5344CB8AC3E}">
        <p14:creationId xmlns:p14="http://schemas.microsoft.com/office/powerpoint/2010/main" val="690227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Letteratura e Politica di Difesa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2603500"/>
            <a:ext cx="9954417" cy="36692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3200" dirty="0" smtClean="0"/>
              <a:t>Rimozione del dibattito</a:t>
            </a:r>
            <a:r>
              <a:rPr lang="mr-IN" sz="3200" dirty="0" smtClean="0"/>
              <a:t>…</a:t>
            </a:r>
            <a:endParaRPr lang="it-IT" sz="3200" dirty="0" smtClean="0"/>
          </a:p>
          <a:p>
            <a:pPr marL="0" indent="0">
              <a:buNone/>
            </a:pPr>
            <a:endParaRPr lang="it-IT" sz="3200" dirty="0" smtClean="0"/>
          </a:p>
          <a:p>
            <a:r>
              <a:rPr lang="it-IT" sz="3200" dirty="0" smtClean="0"/>
              <a:t>Cause dinamismo. Perché l’Italia interviene all’estero?</a:t>
            </a:r>
          </a:p>
          <a:p>
            <a:r>
              <a:rPr lang="it-IT" sz="3200" dirty="0" smtClean="0"/>
              <a:t>Attori interni e politica di difesa (partiti, parlamento, opinione pubblica)</a:t>
            </a:r>
          </a:p>
          <a:p>
            <a:endParaRPr lang="it-IT" sz="3200" dirty="0" smtClean="0"/>
          </a:p>
          <a:p>
            <a:r>
              <a:rPr lang="it-IT" sz="3200" dirty="0"/>
              <a:t>Caratteristiche forze armate</a:t>
            </a:r>
          </a:p>
          <a:p>
            <a:endParaRPr lang="it-IT" sz="32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442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/>
          <p:cNvSpPr>
            <a:spLocks noGrp="1"/>
          </p:cNvSpPr>
          <p:nvPr>
            <p:ph type="title"/>
          </p:nvPr>
        </p:nvSpPr>
        <p:spPr>
          <a:xfrm>
            <a:off x="900283" y="503991"/>
            <a:ext cx="10667302" cy="914400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  <a:latin typeface="Arial" charset="0"/>
              </a:rPr>
              <a:t>1) Perché l’Italia interviene all’estero.</a:t>
            </a:r>
            <a:br>
              <a:rPr lang="it-IT" b="1" dirty="0" smtClean="0">
                <a:solidFill>
                  <a:srgbClr val="FFFF00"/>
                </a:solidFill>
                <a:latin typeface="Arial" charset="0"/>
              </a:rPr>
            </a:br>
            <a:r>
              <a:rPr lang="it-IT" b="1" dirty="0" smtClean="0">
                <a:solidFill>
                  <a:srgbClr val="FFFF00"/>
                </a:solidFill>
                <a:latin typeface="Arial" charset="0"/>
              </a:rPr>
              <a:t>Premessa: Missioni </a:t>
            </a:r>
            <a:r>
              <a:rPr lang="it-IT" b="1" dirty="0" smtClean="0">
                <a:solidFill>
                  <a:srgbClr val="FFFF00"/>
                </a:solidFill>
                <a:latin typeface="Arial" charset="0"/>
              </a:rPr>
              <a:t>2021</a:t>
            </a:r>
            <a:endParaRPr lang="it-IT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" name="Segnaposto contenuto 2" descr="Schermata 2021-10-01 alle 10.03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260" r="-60260"/>
          <a:stretch>
            <a:fillRect/>
          </a:stretch>
        </p:blipFill>
        <p:spPr>
          <a:xfrm>
            <a:off x="-987117" y="1768251"/>
            <a:ext cx="13703612" cy="4895401"/>
          </a:xfrm>
        </p:spPr>
      </p:pic>
    </p:spTree>
    <p:extLst>
      <p:ext uri="{BB962C8B-B14F-4D97-AF65-F5344CB8AC3E}">
        <p14:creationId xmlns:p14="http://schemas.microsoft.com/office/powerpoint/2010/main" val="171393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>
          <a:xfrm>
            <a:off x="1270042" y="228600"/>
            <a:ext cx="10202292" cy="914400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  <a:latin typeface="Arial" charset="0"/>
              </a:rPr>
              <a:t>Missioni (2021)</a:t>
            </a:r>
            <a:endParaRPr lang="it-IT" dirty="0">
              <a:latin typeface="Arial" charset="0"/>
            </a:endParaRPr>
          </a:p>
        </p:txBody>
      </p:sp>
      <p:pic>
        <p:nvPicPr>
          <p:cNvPr id="3" name="Segnaposto contenuto 2" descr="Schermata 2021-10-01 alle 10.04.3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98" r="-51798"/>
          <a:stretch>
            <a:fillRect/>
          </a:stretch>
        </p:blipFill>
        <p:spPr>
          <a:xfrm>
            <a:off x="-2590631" y="1143000"/>
            <a:ext cx="15884889" cy="5431678"/>
          </a:xfrm>
        </p:spPr>
      </p:pic>
    </p:spTree>
    <p:extLst>
      <p:ext uri="{BB962C8B-B14F-4D97-AF65-F5344CB8AC3E}">
        <p14:creationId xmlns:p14="http://schemas.microsoft.com/office/powerpoint/2010/main" val="2125473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9C39B6A-28A3-A640-A645-3245DBD26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70332"/>
            <a:ext cx="3066937" cy="1188720"/>
          </a:xfrm>
        </p:spPr>
        <p:txBody>
          <a:bodyPr>
            <a:normAutofit fontScale="90000"/>
          </a:bodyPr>
          <a:lstStyle/>
          <a:p>
            <a:r>
              <a:rPr lang="en-US" sz="1500" i="1" dirty="0"/>
              <a:t/>
            </a:r>
            <a:br>
              <a:rPr lang="en-US" sz="1500" i="1" dirty="0"/>
            </a:br>
            <a:r>
              <a:rPr lang="en-US" sz="3200" i="1" dirty="0" err="1" smtClean="0">
                <a:solidFill>
                  <a:srgbClr val="FFFF00"/>
                </a:solidFill>
              </a:rPr>
              <a:t>Missioni</a:t>
            </a:r>
            <a:r>
              <a:rPr lang="en-US" sz="3200" i="1" dirty="0" smtClean="0">
                <a:solidFill>
                  <a:srgbClr val="FFFF00"/>
                </a:solidFill>
              </a:rPr>
              <a:t> 1945-2020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515FC82-3453-4CBE-8895-4CCFF33952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5FD847B-65C0-4027-8DFC-70CB42451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="" xmlns:a16="http://schemas.microsoft.com/office/drawing/2014/main" id="{08EC34B2-A324-5C4B-99E8-2F514031B2E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1559052"/>
            <a:ext cx="9985154" cy="471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52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Sala riunioni 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a riunioni ione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451F492845C84DA18EFF9A188B9BAA" ma:contentTypeVersion="2" ma:contentTypeDescription="Creare un nuovo documento." ma:contentTypeScope="" ma:versionID="7d5b27d26330a23e44169b356011d918">
  <xsd:schema xmlns:xsd="http://www.w3.org/2001/XMLSchema" xmlns:xs="http://www.w3.org/2001/XMLSchema" xmlns:p="http://schemas.microsoft.com/office/2006/metadata/properties" xmlns:ns2="8f252208-b4f6-4f17-8deb-824ca8349c4a" targetNamespace="http://schemas.microsoft.com/office/2006/metadata/properties" ma:root="true" ma:fieldsID="a73c619b30d429bbfc542cc05785fc6d" ns2:_="">
    <xsd:import namespace="8f252208-b4f6-4f17-8deb-824ca8349c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52208-b4f6-4f17-8deb-824ca8349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C7D4D4-866E-4D7D-91D2-13698AE6FFCD}"/>
</file>

<file path=customXml/itemProps2.xml><?xml version="1.0" encoding="utf-8"?>
<ds:datastoreItem xmlns:ds="http://schemas.openxmlformats.org/officeDocument/2006/customXml" ds:itemID="{2169F71F-1BF6-4858-B7BC-6FDDA48A9311}"/>
</file>

<file path=customXml/itemProps3.xml><?xml version="1.0" encoding="utf-8"?>
<ds:datastoreItem xmlns:ds="http://schemas.openxmlformats.org/officeDocument/2006/customXml" ds:itemID="{F43B61A0-1667-41FA-830A-9EF894A60877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41696</TotalTime>
  <Words>989</Words>
  <Application>Microsoft Macintosh PowerPoint</Application>
  <PresentationFormat>Personalizzato</PresentationFormat>
  <Paragraphs>135</Paragraphs>
  <Slides>30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Sala riunioni ione</vt:lpstr>
      <vt:lpstr>      Università di Trieste, 12 novembre 2021 La politica di difesa italiana</vt:lpstr>
      <vt:lpstr>Outline</vt:lpstr>
      <vt:lpstr>La rilevanza del caso italiano</vt:lpstr>
      <vt:lpstr>La rilevanza del caso italiano</vt:lpstr>
      <vt:lpstr>Presentazione di PowerPoint</vt:lpstr>
      <vt:lpstr>Letteratura e Politica di Difesa</vt:lpstr>
      <vt:lpstr>1) Perché l’Italia interviene all’estero. Premessa: Missioni 2021</vt:lpstr>
      <vt:lpstr>Missioni (2021)</vt:lpstr>
      <vt:lpstr> Missioni 1945-2020</vt:lpstr>
      <vt:lpstr>Presentazione di PowerPoint</vt:lpstr>
      <vt:lpstr>Presentazione di PowerPoint</vt:lpstr>
      <vt:lpstr>Presentazione di PowerPoint</vt:lpstr>
      <vt:lpstr>(Processo di learning e trasformazione)</vt:lpstr>
      <vt:lpstr>Perché l’Italia interviene all’estero? </vt:lpstr>
      <vt:lpstr>2A) Difesa e attori interni: un ruolo limitato del parlamento</vt:lpstr>
      <vt:lpstr>2B) Difesa e attori interni: partiti</vt:lpstr>
      <vt:lpstr>2B) Difesa e attori interni: partiti Un modello “curvilineo”</vt:lpstr>
      <vt:lpstr>Come valutare allora il policy change?</vt:lpstr>
      <vt:lpstr>Come valutare allora il policy change? Ipotesi </vt:lpstr>
      <vt:lpstr>Attori e stile</vt:lpstr>
      <vt:lpstr>Contenuti</vt:lpstr>
      <vt:lpstr>Libro Bianco 2015</vt:lpstr>
      <vt:lpstr>Libro Bianco 2015: elementi chiave</vt:lpstr>
      <vt:lpstr>Policy change (I)</vt:lpstr>
      <vt:lpstr>Policy change (II)</vt:lpstr>
      <vt:lpstr>Risultati?</vt:lpstr>
      <vt:lpstr>Presentazione di PowerPoint</vt:lpstr>
      <vt:lpstr>Presentazione di PowerPoint</vt:lpstr>
      <vt:lpstr>Conclusioni</vt:lpstr>
      <vt:lpstr>Alcuni riferimenti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Divergent paths:  Understanding post-Cold War Italian and German defense policy</dc:title>
  <dc:creator>Francesco N.  Moro</dc:creator>
  <cp:lastModifiedBy>Fabrizio Coticchia</cp:lastModifiedBy>
  <cp:revision>436</cp:revision>
  <dcterms:created xsi:type="dcterms:W3CDTF">2016-03-16T08:28:40Z</dcterms:created>
  <dcterms:modified xsi:type="dcterms:W3CDTF">2021-11-11T17:24:29Z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0x01010097451F492845C84DA18EFF9A188B9BAA</vt:lpwstr>
  </property>
</Properties>
</file>