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686" r:id="rId3"/>
  </p:sldMasterIdLst>
  <p:notesMasterIdLst>
    <p:notesMasterId r:id="rId27"/>
  </p:notesMasterIdLst>
  <p:handoutMasterIdLst>
    <p:handoutMasterId r:id="rId28"/>
  </p:handoutMasterIdLst>
  <p:sldIdLst>
    <p:sldId id="463" r:id="rId4"/>
    <p:sldId id="464" r:id="rId5"/>
    <p:sldId id="465" r:id="rId6"/>
    <p:sldId id="473" r:id="rId7"/>
    <p:sldId id="466" r:id="rId8"/>
    <p:sldId id="437" r:id="rId9"/>
    <p:sldId id="434" r:id="rId10"/>
    <p:sldId id="441" r:id="rId11"/>
    <p:sldId id="442" r:id="rId12"/>
    <p:sldId id="467" r:id="rId13"/>
    <p:sldId id="443" r:id="rId14"/>
    <p:sldId id="444" r:id="rId15"/>
    <p:sldId id="259" r:id="rId16"/>
    <p:sldId id="299" r:id="rId17"/>
    <p:sldId id="300" r:id="rId18"/>
    <p:sldId id="477" r:id="rId19"/>
    <p:sldId id="306" r:id="rId20"/>
    <p:sldId id="307" r:id="rId21"/>
    <p:sldId id="312" r:id="rId22"/>
    <p:sldId id="260" r:id="rId23"/>
    <p:sldId id="261" r:id="rId24"/>
    <p:sldId id="268" r:id="rId25"/>
    <p:sldId id="472" r:id="rId2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13"/>
  </p:normalViewPr>
  <p:slideViewPr>
    <p:cSldViewPr>
      <p:cViewPr varScale="1">
        <p:scale>
          <a:sx n="63" d="100"/>
          <a:sy n="63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46FCAFA-0891-724F-9DC2-BBE7599F5F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232E5F7-45A9-7F4E-AD8C-C90EECE621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87CFB32F-C2C9-F640-BA79-F323ACCCE97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264045B-3E5A-B740-A659-1F4AC503F0C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695105C7-777F-40DB-A075-F3389C1F812A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9F5AC02C-9992-344F-B4F4-4368DE4FFC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E304D08-DA8F-EB41-9294-6B5D110660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B4A9C70-87D6-4588-9EBD-3BEC1C5F36F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89A159B3-D7CB-2744-9533-F0F62FF1C5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C2D978CC-D835-A54B-A90F-6C9A4DEACC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51" name="Rectangle 7">
            <a:extLst>
              <a:ext uri="{FF2B5EF4-FFF2-40B4-BE49-F238E27FC236}">
                <a16:creationId xmlns:a16="http://schemas.microsoft.com/office/drawing/2014/main" id="{A1669392-E053-B44C-877A-DC4722502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A605F518-77BE-406E-BDB0-2222BB9470A8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4" charset="0"/>
        <a:ea typeface="ＭＳ Ｐゴシック" pitchFamily="108" charset="-128"/>
        <a:cs typeface="ＭＳ Ｐゴシック" pitchFamily="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4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4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4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-64" charset="0"/>
        <a:ea typeface="ＭＳ Ｐゴシック" pitchFamily="-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289AB8DF-07B1-41BF-BCB6-01389306F7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C5D45A-CEE8-4111-9EB9-AFF11DBD18A1}" type="slidenum">
              <a:rPr lang="it-IT" altLang="it-IT" smtClean="0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5A357A5B-1D2E-48B8-B9B3-F8E40C1C7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33B9609-9757-44A1-9AD3-610BE87F6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F7CC77B-A084-4A68-9CE3-6857944EC4D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70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1EB41EA-90B8-41E5-83D5-2CB40FBFAAD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94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817E7B6-510C-4DBF-9B63-E234466F523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944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Dopo somministrazione orale, </a:t>
            </a:r>
            <a:r>
              <a:rPr lang="it-IT" dirty="0" err="1"/>
              <a:t>l’amitriptilina</a:t>
            </a:r>
            <a:r>
              <a:rPr lang="it-IT" dirty="0"/>
              <a:t> viene rapidamente assorbita dal tratto gastrointestinale. La velocità di assorbimento del farmaco può ridursi, specie in caso di </a:t>
            </a:r>
            <a:r>
              <a:rPr lang="it-IT" dirty="0" err="1"/>
              <a:t>sovradosaggio</a:t>
            </a:r>
            <a:r>
              <a:rPr lang="it-IT" dirty="0"/>
              <a:t>, a causa dei suoi effetti </a:t>
            </a:r>
            <a:r>
              <a:rPr lang="it-IT" dirty="0" err="1"/>
              <a:t>anticolinergici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Biodisponibilità</a:t>
            </a:r>
            <a:r>
              <a:rPr lang="it-IT" dirty="0"/>
              <a:t> orale: 48%.</a:t>
            </a:r>
          </a:p>
          <a:p>
            <a:endParaRPr lang="it-IT" dirty="0"/>
          </a:p>
          <a:p>
            <a:r>
              <a:rPr lang="it-IT" dirty="0"/>
              <a:t>L’amitriptilina subisce effetto di primo passaggio epatico con formazione di </a:t>
            </a:r>
            <a:r>
              <a:rPr lang="it-IT" dirty="0" err="1"/>
              <a:t>nortriptilina</a:t>
            </a:r>
            <a:r>
              <a:rPr lang="it-IT" dirty="0"/>
              <a:t>, metabolita attivo</a:t>
            </a:r>
          </a:p>
          <a:p>
            <a:endParaRPr lang="it-IT" dirty="0"/>
          </a:p>
          <a:p>
            <a:r>
              <a:rPr lang="it-IT" dirty="0"/>
              <a:t>Tempo di picco </a:t>
            </a:r>
            <a:r>
              <a:rPr lang="it-IT" dirty="0" err="1"/>
              <a:t>plasmatico</a:t>
            </a:r>
            <a:r>
              <a:rPr lang="it-IT" dirty="0"/>
              <a:t>: 2,2-4,7 ore.</a:t>
            </a:r>
          </a:p>
          <a:p>
            <a:endParaRPr lang="it-IT" dirty="0"/>
          </a:p>
          <a:p>
            <a:r>
              <a:rPr lang="it-IT" dirty="0"/>
              <a:t>Concentrazioni </a:t>
            </a:r>
            <a:r>
              <a:rPr lang="it-IT" dirty="0" err="1"/>
              <a:t>sieriche</a:t>
            </a:r>
            <a:r>
              <a:rPr lang="it-IT" dirty="0"/>
              <a:t> efficaci: 60-220 </a:t>
            </a:r>
            <a:r>
              <a:rPr lang="it-IT" dirty="0" err="1"/>
              <a:t>ng</a:t>
            </a:r>
            <a:r>
              <a:rPr lang="it-IT" dirty="0"/>
              <a:t>/ml.</a:t>
            </a:r>
          </a:p>
          <a:p>
            <a:endParaRPr lang="it-IT" dirty="0"/>
          </a:p>
          <a:p>
            <a:r>
              <a:rPr lang="it-IT" dirty="0"/>
              <a:t>Dopo somministrazione orale continuata il tempo per raggiungere lo </a:t>
            </a:r>
            <a:r>
              <a:rPr lang="it-IT" dirty="0" err="1"/>
              <a:t>steady-state</a:t>
            </a:r>
            <a:r>
              <a:rPr lang="it-IT" dirty="0"/>
              <a:t> è di 3-8 ore.</a:t>
            </a:r>
          </a:p>
          <a:p>
            <a:endParaRPr lang="it-IT" dirty="0"/>
          </a:p>
          <a:p>
            <a:r>
              <a:rPr lang="it-IT" dirty="0"/>
              <a:t>Legame </a:t>
            </a:r>
            <a:r>
              <a:rPr lang="it-IT" dirty="0" err="1"/>
              <a:t>sieroproteico</a:t>
            </a:r>
            <a:r>
              <a:rPr lang="it-IT" dirty="0"/>
              <a:t>: 94,8%.</a:t>
            </a:r>
          </a:p>
          <a:p>
            <a:endParaRPr lang="it-IT" dirty="0"/>
          </a:p>
          <a:p>
            <a:r>
              <a:rPr lang="it-IT" dirty="0"/>
              <a:t>Vd: 15 L/kg.</a:t>
            </a:r>
          </a:p>
          <a:p>
            <a:endParaRPr lang="it-IT" dirty="0"/>
          </a:p>
          <a:p>
            <a:r>
              <a:rPr lang="it-IT" dirty="0"/>
              <a:t>L’amitriptilina e la </a:t>
            </a:r>
            <a:r>
              <a:rPr lang="it-IT" dirty="0" err="1"/>
              <a:t>nortriptilina</a:t>
            </a:r>
            <a:r>
              <a:rPr lang="it-IT" dirty="0"/>
              <a:t> essendo di natura molto lipofila si distribuiscono ampiamente nella maggior parte dei tessuti dell’organismo.</a:t>
            </a:r>
          </a:p>
          <a:p>
            <a:endParaRPr lang="it-IT" dirty="0"/>
          </a:p>
          <a:p>
            <a:r>
              <a:rPr lang="it-IT" dirty="0"/>
              <a:t>Permea la placenta e viene escreta nel latte materno.</a:t>
            </a:r>
          </a:p>
          <a:p>
            <a:endParaRPr lang="it-IT" dirty="0"/>
          </a:p>
          <a:p>
            <a:r>
              <a:rPr lang="it-IT" dirty="0" err="1"/>
              <a:t>L’amitriptilina</a:t>
            </a:r>
            <a:r>
              <a:rPr lang="it-IT" dirty="0"/>
              <a:t> possiede un attivo ricircolo </a:t>
            </a:r>
            <a:r>
              <a:rPr lang="it-IT" dirty="0" err="1"/>
              <a:t>enteroepatico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L’amitriptilina viene ampiamente metabolizzata a livello epatico, principalmente attraverso reazioni di </a:t>
            </a:r>
            <a:r>
              <a:rPr lang="it-IT" dirty="0" err="1"/>
              <a:t>demetilazione</a:t>
            </a:r>
            <a:r>
              <a:rPr lang="it-IT" dirty="0"/>
              <a:t>, con formazione del metabolita attivo (</a:t>
            </a:r>
            <a:r>
              <a:rPr lang="it-IT" dirty="0" err="1"/>
              <a:t>nortriptilina</a:t>
            </a:r>
            <a:r>
              <a:rPr lang="it-IT" dirty="0"/>
              <a:t>); subisce anche reazioni di </a:t>
            </a:r>
            <a:r>
              <a:rPr lang="it-IT" dirty="0" err="1"/>
              <a:t>idrossilazione</a:t>
            </a:r>
            <a:r>
              <a:rPr lang="it-IT" dirty="0"/>
              <a:t> e N-ossidazione.</a:t>
            </a:r>
          </a:p>
          <a:p>
            <a:r>
              <a:rPr lang="it-IT" dirty="0"/>
              <a:t> Gli </a:t>
            </a:r>
            <a:r>
              <a:rPr lang="it-IT" dirty="0" err="1"/>
              <a:t>isoenzimi</a:t>
            </a:r>
            <a:r>
              <a:rPr lang="it-IT" dirty="0"/>
              <a:t> </a:t>
            </a:r>
            <a:r>
              <a:rPr lang="it-IT" dirty="0" err="1"/>
              <a:t>citocromiali</a:t>
            </a:r>
            <a:r>
              <a:rPr lang="it-IT" dirty="0"/>
              <a:t> principali coinvolti nel metabolismo </a:t>
            </a:r>
            <a:r>
              <a:rPr lang="it-IT" dirty="0" err="1"/>
              <a:t>dell’amitriptilina</a:t>
            </a:r>
            <a:r>
              <a:rPr lang="it-IT" dirty="0"/>
              <a:t> sono 2D6, 3A4.</a:t>
            </a:r>
          </a:p>
          <a:p>
            <a:endParaRPr lang="it-IT" dirty="0"/>
          </a:p>
          <a:p>
            <a:r>
              <a:rPr lang="it-IT" dirty="0" err="1"/>
              <a:t>L’isoenzima</a:t>
            </a:r>
            <a:r>
              <a:rPr lang="it-IT" dirty="0"/>
              <a:t> CYP2D6 è responsabile delle reazioni di </a:t>
            </a:r>
            <a:r>
              <a:rPr lang="it-IT" dirty="0" err="1"/>
              <a:t>idrossilazione</a:t>
            </a:r>
            <a:r>
              <a:rPr lang="it-IT" dirty="0"/>
              <a:t>, </a:t>
            </a:r>
          </a:p>
          <a:p>
            <a:r>
              <a:rPr lang="it-IT" dirty="0"/>
              <a:t>L'isoenzima CYP2C19</a:t>
            </a:r>
            <a:r>
              <a:rPr lang="it-IT" baseline="0" dirty="0"/>
              <a:t> è</a:t>
            </a:r>
            <a:r>
              <a:rPr lang="it-IT" dirty="0"/>
              <a:t> coinvolti nella reazione di </a:t>
            </a:r>
            <a:r>
              <a:rPr lang="it-IT" dirty="0" err="1"/>
              <a:t>demetilazione</a:t>
            </a:r>
            <a:r>
              <a:rPr lang="it-IT" dirty="0"/>
              <a:t> dell’amitriptilina</a:t>
            </a:r>
            <a:r>
              <a:rPr lang="it-IT" baseline="0" dirty="0"/>
              <a:t> che porta alla formazione di </a:t>
            </a:r>
            <a:r>
              <a:rPr lang="it-IT" baseline="0" dirty="0" err="1"/>
              <a:t>nortriptilina</a:t>
            </a:r>
            <a:r>
              <a:rPr lang="it-IT" baseline="0" dirty="0"/>
              <a:t>.</a:t>
            </a:r>
          </a:p>
          <a:p>
            <a:r>
              <a:rPr lang="it-IT" dirty="0"/>
              <a:t> </a:t>
            </a:r>
          </a:p>
          <a:p>
            <a:r>
              <a:rPr lang="it-IT" dirty="0" err="1"/>
              <a:t>L’amitriptilina</a:t>
            </a:r>
            <a:r>
              <a:rPr lang="it-IT" dirty="0"/>
              <a:t> è anche substrato della </a:t>
            </a:r>
            <a:r>
              <a:rPr lang="it-IT" dirty="0" err="1"/>
              <a:t>glicoproteina-P</a:t>
            </a:r>
            <a:r>
              <a:rPr lang="it-IT" dirty="0"/>
              <a:t>. In studi in vivo è stato dimostrato come l’inibizione del sistema di trasporto della </a:t>
            </a:r>
            <a:r>
              <a:rPr lang="it-IT" dirty="0" err="1"/>
              <a:t>glicoproteina-P</a:t>
            </a:r>
            <a:r>
              <a:rPr lang="it-IT" dirty="0"/>
              <a:t> aumenti di circa tre volte la </a:t>
            </a:r>
            <a:r>
              <a:rPr lang="it-IT" dirty="0" err="1"/>
              <a:t>biodisponibilità</a:t>
            </a:r>
            <a:r>
              <a:rPr lang="it-IT" dirty="0"/>
              <a:t> orale </a:t>
            </a:r>
            <a:r>
              <a:rPr lang="it-IT" dirty="0" err="1"/>
              <a:t>dell’antidepressivo</a:t>
            </a:r>
            <a:r>
              <a:rPr lang="it-IT" dirty="0"/>
              <a:t>. E’ probabile che la </a:t>
            </a:r>
            <a:r>
              <a:rPr lang="it-IT" dirty="0" err="1"/>
              <a:t>glicoproteina-P</a:t>
            </a:r>
            <a:r>
              <a:rPr lang="it-IT" dirty="0"/>
              <a:t> intervenga anche nella </a:t>
            </a:r>
            <a:r>
              <a:rPr lang="it-IT" dirty="0" err="1"/>
              <a:t>ricaptazione</a:t>
            </a:r>
            <a:r>
              <a:rPr lang="it-IT" dirty="0"/>
              <a:t> intestinale </a:t>
            </a:r>
            <a:r>
              <a:rPr lang="it-IT" dirty="0" err="1"/>
              <a:t>dell’amitriptilina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 err="1"/>
              <a:t>Clearance</a:t>
            </a:r>
            <a:r>
              <a:rPr lang="it-IT" dirty="0"/>
              <a:t>: 11,5 ml/min/kg.</a:t>
            </a:r>
          </a:p>
          <a:p>
            <a:endParaRPr lang="it-IT" dirty="0"/>
          </a:p>
          <a:p>
            <a:r>
              <a:rPr lang="it-IT" dirty="0" err="1"/>
              <a:t>Emivita</a:t>
            </a:r>
            <a:r>
              <a:rPr lang="it-IT" dirty="0"/>
              <a:t>: 12,9-36,1 ore.</a:t>
            </a:r>
          </a:p>
          <a:p>
            <a:endParaRPr lang="it-IT" dirty="0"/>
          </a:p>
          <a:p>
            <a:r>
              <a:rPr lang="it-IT" dirty="0" err="1"/>
              <a:t>L’amitriptilina</a:t>
            </a:r>
            <a:r>
              <a:rPr lang="it-IT" dirty="0"/>
              <a:t> viene escreta principalmente attraverso le urine; è eliminata </a:t>
            </a:r>
            <a:r>
              <a:rPr lang="it-IT" dirty="0" err="1"/>
              <a:t>sottoforma</a:t>
            </a:r>
            <a:r>
              <a:rPr lang="it-IT" dirty="0"/>
              <a:t> di metaboliti in forma libera o coniugata (solo una piccola percentuale di farmaco viene escreto </a:t>
            </a:r>
            <a:r>
              <a:rPr lang="it-IT" dirty="0" err="1"/>
              <a:t>immodificato</a:t>
            </a:r>
            <a:r>
              <a:rPr lang="it-IT" dirty="0"/>
              <a:t>). Circa il 30-50% della dose somministrata è eliminata nelle urine nelle 24 ore.</a:t>
            </a:r>
          </a:p>
          <a:p>
            <a:endParaRPr lang="it-IT" dirty="0"/>
          </a:p>
          <a:p>
            <a:r>
              <a:rPr lang="it-IT" dirty="0"/>
              <a:t>Né l’emodialisi, né la dialisi peritoneale modificano le concentrazioni ematiche </a:t>
            </a:r>
            <a:r>
              <a:rPr lang="it-IT" dirty="0" err="1"/>
              <a:t>dell’amitriptilina</a:t>
            </a:r>
            <a:r>
              <a:rPr lang="it-IT" dirty="0"/>
              <a:t> e dei suoi metaboliti; il rene non ha di conseguenza un ruolo di primaria importanza </a:t>
            </a:r>
            <a:r>
              <a:rPr lang="it-IT" dirty="0" err="1"/>
              <a:t>nell’inattivazione</a:t>
            </a:r>
            <a:r>
              <a:rPr lang="it-IT" dirty="0"/>
              <a:t> di questo farmaco.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48B07-A352-4A22-B319-A2CDCF55ED8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62BDA-0BAE-4D08-91AD-D536C4E07B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61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92FCCDB3-DC8B-4493-8FBD-44C2DD78BC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99C7BB-0235-4F05-B5B8-DD7B60E905C2}" type="slidenum">
              <a:rPr lang="it-IT" altLang="it-IT" smtClean="0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EE0CBFF-70FA-43A5-8D60-E493A45A6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69B17B4-1D38-43C4-A30C-55E09082A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AC0C801E-6BEE-4D31-969C-D6D3D735D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CA109E0-F3F9-438A-89A0-AB4BF4EE592C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48D745BC-59C6-4E43-B6FA-0E76E46B4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29663A5-F1AB-49EC-A3D2-579DFFD46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5A54D3DF-A238-4BA5-A876-2E6853D47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3CDB7E-2985-4014-BABB-84EAA607C2B0}" type="slidenum">
              <a:rPr lang="it-IT" altLang="it-IT" smtClean="0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BA512E1-F0C9-4767-91BB-67D8AB3B9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D1514C5-460A-4FCB-B2CF-0737E893B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3" tIns="45716" rIns="91433" bIns="45716"/>
          <a:lstStyle/>
          <a:p>
            <a:pPr eaLnBrk="1" hangingPunct="1"/>
            <a:r>
              <a:rPr lang="it-IT" altLang="it-IT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5D655CE5-1C41-42B0-855E-FC7F1DF9B9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816D5C-E8B8-4589-AD86-08BAC5BE0A36}" type="slidenum">
              <a:rPr lang="it-IT" altLang="it-IT" smtClean="0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FA39527F-F46C-48C1-B6F9-41B630986D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B26527E-82EF-4947-A379-3E467C8D2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CD54C3C1-EA31-43E2-A0A2-392B77206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96CA76-9769-4845-99B5-C68861CF3F5F}" type="slidenum">
              <a:rPr lang="it-IT" altLang="it-IT" smtClean="0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17C32A5-DA09-4C94-85E2-65400FA4F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F2251485-5574-4F28-80A7-3A9D6624D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096E2CCB-B715-45F5-B8C5-CD9B99B77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B19F14-7F50-4055-92B4-A432A9C079C0}" type="slidenum">
              <a:rPr lang="it-IT" altLang="it-IT" smtClean="0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DB89916D-71A8-4FE9-B3B3-0A12B012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4A738DC-E8DB-4562-8A9E-FE0D6FC21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B72C6A74-0144-4ECC-9750-13F337A041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6A5C60-5AB1-416E-9EED-024BFF51B9A3}" type="slidenum">
              <a:rPr lang="it-IT" altLang="it-IT" smtClean="0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9F2CBBA0-95EA-4EDD-A7B4-A08DF3006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A771436-D373-46E1-9788-EAC82F681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615" tIns="44307" rIns="88615" bIns="44307"/>
          <a:lstStyle/>
          <a:p>
            <a:pPr eaLnBrk="1" hangingPunct="1"/>
            <a:endParaRPr lang="it-IT" altLang="it-IT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91C75-AD7A-489A-9FB8-D7A6F0FF8E33}" type="slidenum">
              <a:rPr kumimoji="0" lang="en-GB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576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78B090-A1D6-4946-BA2C-8AEF84F20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7A037E-9640-4871-9CD2-0EADA0D0D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937A07-D161-404D-A6A0-92BB54430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541C-F299-44EC-97DF-68D27FFDA546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402622973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7A424C-AE74-42E0-82B9-891E55342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CC102B-7CA5-480C-8835-93BF82B7E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4D4269-6B95-4FC3-B43B-97A796644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377F-6852-4B7A-B6D8-EE4FFFF61362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3099506156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B091D8-51DF-4D0E-A56D-80EE43E50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2941F6-63A4-4E09-93EB-A7FEDB830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52741-3169-46EF-BF23-7529FABBE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E6DA7-5557-4BB8-A29D-52A93C01225E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992995552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8F6543-462F-4F91-B520-D20084345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D09B21-2F1F-4BCB-8319-3576B371C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60E82A-9B84-4155-841F-AC6901422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AA50-716B-41A2-B72D-EB94A32F0D4C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47614653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BE009-45EB-44E6-B8EA-4EC32C07C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11C14-9B5A-43C7-B2CE-A44071725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F7D94-0B8B-45F5-BED9-64B7F4DA1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F80F-1723-4077-949B-6BBD8F4626DA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85941891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7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10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5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51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492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28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868C56-44AF-42B2-8443-6A7159E12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73C609-0587-4D99-AAD0-FDF9367FC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D0137-C787-46B9-A676-6B8399415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5B4CB-5E56-4022-BF74-2DCD7996AA8B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3754315635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746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002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3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74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889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pic" sz="half" idx="13"/>
          </p:nvPr>
        </p:nvSpPr>
        <p:spPr>
          <a:xfrm>
            <a:off x="1714500" y="901898"/>
            <a:ext cx="5715000" cy="32057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517028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241093" algn="ctr">
              <a:spcBef>
                <a:spcPts val="0"/>
              </a:spcBef>
              <a:buSzTx/>
              <a:buNone/>
              <a:defRPr sz="2250"/>
            </a:lvl2pPr>
            <a:lvl3pPr marL="0" indent="482186" algn="ctr">
              <a:spcBef>
                <a:spcPts val="0"/>
              </a:spcBef>
              <a:buSzTx/>
              <a:buNone/>
              <a:defRPr sz="2250"/>
            </a:lvl3pPr>
            <a:lvl4pPr marL="0" indent="723279" algn="ctr">
              <a:spcBef>
                <a:spcPts val="0"/>
              </a:spcBef>
              <a:buSzTx/>
              <a:buNone/>
              <a:defRPr sz="2250"/>
            </a:lvl4pPr>
            <a:lvl5pPr marL="0" indent="964372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92969" y="4107656"/>
            <a:ext cx="7358063" cy="1000125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6071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wrap="square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241093" algn="ctr">
              <a:spcBef>
                <a:spcPts val="0"/>
              </a:spcBef>
              <a:buSzTx/>
              <a:buNone/>
              <a:defRPr sz="2250"/>
            </a:lvl2pPr>
            <a:lvl3pPr marL="0" indent="482186" algn="ctr">
              <a:spcBef>
                <a:spcPts val="0"/>
              </a:spcBef>
              <a:buSzTx/>
              <a:buNone/>
              <a:defRPr sz="2250"/>
            </a:lvl3pPr>
            <a:lvl4pPr marL="0" indent="723279" algn="ctr">
              <a:spcBef>
                <a:spcPts val="0"/>
              </a:spcBef>
              <a:buSzTx/>
              <a:buNone/>
              <a:defRPr sz="2250"/>
            </a:lvl4pPr>
            <a:lvl5pPr marL="0" indent="964372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8207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8890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pic" sz="quarter" idx="13"/>
          </p:nvPr>
        </p:nvSpPr>
        <p:spPr>
          <a:xfrm>
            <a:off x="5054203" y="2035969"/>
            <a:ext cx="2884289" cy="38486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half" idx="1"/>
          </p:nvPr>
        </p:nvSpPr>
        <p:spPr>
          <a:xfrm>
            <a:off x="901898" y="1946672"/>
            <a:ext cx="3545086" cy="4018359"/>
          </a:xfrm>
          <a:prstGeom prst="rect">
            <a:avLst/>
          </a:prstGeom>
        </p:spPr>
        <p:txBody>
          <a:bodyPr/>
          <a:lstStyle>
            <a:lvl1pPr marL="197385" indent="-197385">
              <a:spcBef>
                <a:spcPts val="2250"/>
              </a:spcBef>
              <a:defRPr sz="1969"/>
            </a:lvl1pPr>
            <a:lvl2pPr marL="465267" indent="-197385">
              <a:spcBef>
                <a:spcPts val="2250"/>
              </a:spcBef>
              <a:defRPr sz="1969"/>
            </a:lvl2pPr>
            <a:lvl3pPr marL="733148" indent="-197385">
              <a:spcBef>
                <a:spcPts val="2250"/>
              </a:spcBef>
              <a:defRPr sz="1969"/>
            </a:lvl3pPr>
            <a:lvl4pPr marL="1001029" indent="-197385">
              <a:spcBef>
                <a:spcPts val="2250"/>
              </a:spcBef>
              <a:defRPr sz="1969"/>
            </a:lvl4pPr>
            <a:lvl5pPr marL="1268910" indent="-197385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57432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892969" y="178594"/>
            <a:ext cx="7358063" cy="17145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7163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DC0AE-6291-4C11-81AA-1305539EF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9F6E1-F0E2-4FAE-A057-F801CE7976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C6F11E-B95D-4E25-9F56-43872D6C7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A981-26CC-4904-A9E9-B1E132FC5AAA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2693524190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pic" idx="13"/>
          </p:nvPr>
        </p:nvSpPr>
        <p:spPr>
          <a:xfrm>
            <a:off x="982266" y="732235"/>
            <a:ext cx="7188398" cy="53935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847210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11698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0068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3254B-19D0-4AF0-A354-58F67E7CD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A35B1-A174-4A2B-9745-1D8EE2B46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19EAA-2AF3-4753-B4FE-C27405F4B3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67A1-6065-4005-8D23-6CEA4772966E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04625860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77DABE-E705-4195-B27F-C5A1EA59B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221F49-B9CD-44A2-83C1-517E1265F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A7B4E0-E9BE-48F7-8313-C1F267A00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60E2-C237-4937-959A-74AC75F11A07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390339176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0347F6-DDF8-474F-B32C-ECC31937A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396E48-A275-4215-913C-CF1F4DA86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421602-3969-458A-B6D2-D987BD5CC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0DAD9-F326-481F-A50D-9C612DA344A7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326575979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815CF2-4C9F-4828-B1E0-30CE55BC7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4EFDCC-FD17-4F9B-AE48-0D2F491EB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DFBD57-038C-44BB-B5AB-AB94A1ED8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E3E6-6F4C-4FE2-BBCF-3163E7E33E3E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84110836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EF9859-3CDD-4975-A957-7558610E3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AE3719-5F19-4B45-AADC-54967B64D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25F17-3BA4-47F7-817A-5E13EF562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FC67-7C76-48D9-8D81-9969BA562EF0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94613592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FA1A7-C71E-4707-84C0-A1089C92D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9D8E83-A4A8-4CA5-B5EE-D9666E79A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156B3-C776-4554-8086-EF0BB891A8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846A-C643-499B-A113-A65864834011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87486654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D183FD-64EE-4178-9605-498EA026A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46031E-E49F-42F4-873C-29212F282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365EC2-7E59-8642-B617-D74BB2BACD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72EAE5-6BC8-E845-84AC-4B5524DF96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EDFAAA-A37A-2C4A-B164-912258A052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charset="0"/>
                <a:ea typeface="ＭＳ Ｐゴシック" charset="-128"/>
              </a:defRPr>
            </a:lvl1pPr>
          </a:lstStyle>
          <a:p>
            <a:pPr>
              <a:defRPr/>
            </a:pPr>
            <a:fld id="{FBC89E73-30C2-4E6E-8574-3B071BC7432B}" type="slidenum">
              <a:rPr lang="it-IT" altLang="x-none"/>
              <a:pPr>
                <a:defRPr/>
              </a:pPr>
              <a:t>‹N›</a:t>
            </a:fld>
            <a:endParaRPr lang="it-IT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08" charset="-128"/>
          <a:cs typeface="ＭＳ Ｐゴシック" pitchFamily="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64" charset="0"/>
          <a:ea typeface="ＭＳ Ｐゴシック" pitchFamily="108" charset="-128"/>
          <a:cs typeface="ＭＳ Ｐゴシック" pitchFamily="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64" charset="0"/>
          <a:ea typeface="ＭＳ Ｐゴシック" pitchFamily="108" charset="-128"/>
          <a:cs typeface="ＭＳ Ｐゴシック" pitchFamily="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64" charset="0"/>
          <a:ea typeface="ＭＳ Ｐゴシック" pitchFamily="108" charset="-128"/>
          <a:cs typeface="ＭＳ Ｐゴシック" pitchFamily="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64" charset="0"/>
          <a:ea typeface="ＭＳ Ｐゴシック" pitchFamily="108" charset="-128"/>
          <a:cs typeface="ＭＳ Ｐゴシック" pitchFamily="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-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08" charset="-128"/>
          <a:cs typeface="ＭＳ Ｐゴシック" pitchFamily="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4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AFED-3DA5-4B1C-B564-2482835161FD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E410C-EA73-4573-986F-6E4E06663A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93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7358063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-1452321" y="-484107"/>
            <a:ext cx="2904642" cy="96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37983" y="6509742"/>
            <a:ext cx="357470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05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4109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72327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20546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446558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8765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67881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35762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03643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071524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339406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607287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875168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143049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410930" marR="0" indent="-267881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00000"/>
        <a:buFontTx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4109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72327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20546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446558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8765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928744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51CE6C02-F5D6-44EC-8021-452556AA2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28025" cy="609600"/>
          </a:xfrm>
        </p:spPr>
        <p:txBody>
          <a:bodyPr/>
          <a:lstStyle/>
          <a:p>
            <a:pPr eaLnBrk="1" hangingPunct="1"/>
            <a:r>
              <a:rPr lang="it-IT" altLang="it-IT" sz="3600">
                <a:ea typeface="ＭＳ Ｐゴシック" panose="020B0600070205080204" pitchFamily="34" charset="-128"/>
              </a:rPr>
              <a:t>Inibitori delle monoaminossidasi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A77F1388-46CE-4E90-9AA4-8A9F3F3A7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3657600" cy="5410200"/>
          </a:xfrm>
        </p:spPr>
        <p:txBody>
          <a:bodyPr/>
          <a:lstStyle/>
          <a:p>
            <a:pPr eaLnBrk="1" hangingPunct="1"/>
            <a:r>
              <a:rPr lang="it-IT" altLang="it-IT" sz="1800">
                <a:ea typeface="ＭＳ Ｐゴシック" panose="020B0600070205080204" pitchFamily="34" charset="-128"/>
              </a:rPr>
              <a:t>Sono stati superati dai TCA, principalmente a causa delle rischiose interazioni e della dubbia efficacia; sono nuovamente oggetto di un certo interesse.</a:t>
            </a:r>
          </a:p>
          <a:p>
            <a:pPr eaLnBrk="1" hangingPunct="1"/>
            <a:r>
              <a:rPr lang="it-IT" altLang="it-IT" sz="1800">
                <a:ea typeface="ＭＳ Ｐゴシック" panose="020B0600070205080204" pitchFamily="34" charset="-128"/>
              </a:rPr>
              <a:t>L'azione è duratura (settimane) in quanto, in seguito alla loro ossidazione ad intermedi reattivi da parte delle MAO, questi substrati suicidi interagiscono irreversibilmente inattivando il gruppo prostetico di natura flavinica dell</a:t>
            </a:r>
            <a:r>
              <a:rPr lang="ja-JP" altLang="it-IT" sz="1800">
                <a:ea typeface="ＭＳ Ｐゴシック" panose="020B0600070205080204" pitchFamily="34" charset="-128"/>
              </a:rPr>
              <a:t>’</a:t>
            </a:r>
            <a:r>
              <a:rPr lang="it-IT" altLang="ja-JP" sz="1800">
                <a:ea typeface="ＭＳ Ｐゴシック" panose="020B0600070205080204" pitchFamily="34" charset="-128"/>
              </a:rPr>
              <a:t>enzima MAO. La moclobemide è un inibitore reversibile delle MAO A ed ha una durata d'azione breve.</a:t>
            </a:r>
            <a:endParaRPr lang="it-IT" altLang="it-IT" sz="1800">
              <a:ea typeface="ＭＳ Ｐゴシック" panose="020B0600070205080204" pitchFamily="34" charset="-128"/>
            </a:endParaRPr>
          </a:p>
        </p:txBody>
      </p:sp>
      <p:pic>
        <p:nvPicPr>
          <p:cNvPr id="64515" name="Picture 4" descr="fig4 copy">
            <a:extLst>
              <a:ext uri="{FF2B5EF4-FFF2-40B4-BE49-F238E27FC236}">
                <a16:creationId xmlns:a16="http://schemas.microsoft.com/office/drawing/2014/main" id="{68EA5A72-C98F-4103-82D5-A1640613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219200"/>
            <a:ext cx="5103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 Box 5">
            <a:extLst>
              <a:ext uri="{FF2B5EF4-FFF2-40B4-BE49-F238E27FC236}">
                <a16:creationId xmlns:a16="http://schemas.microsoft.com/office/drawing/2014/main" id="{11854664-AFF8-47B4-8FF8-BCE4EC66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3702050"/>
            <a:ext cx="97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chemeClr val="bg2"/>
                </a:solidFill>
                <a:latin typeface="Arial" panose="020B0604020202020204" pitchFamily="34" charset="0"/>
              </a:rPr>
              <a:t>(MAO B)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1">
            <a:extLst>
              <a:ext uri="{FF2B5EF4-FFF2-40B4-BE49-F238E27FC236}">
                <a16:creationId xmlns:a16="http://schemas.microsoft.com/office/drawing/2014/main" id="{4E9DD4CB-193D-43B1-B1CA-48A5A7CFA7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Farmacologia clinica degli antidepressivi</a:t>
            </a:r>
          </a:p>
        </p:txBody>
      </p:sp>
      <p:sp>
        <p:nvSpPr>
          <p:cNvPr id="78850" name="Segnaposto contenuto 2">
            <a:extLst>
              <a:ext uri="{FF2B5EF4-FFF2-40B4-BE49-F238E27FC236}">
                <a16:creationId xmlns:a16="http://schemas.microsoft.com/office/drawing/2014/main" id="{8D4BD7FB-0562-4772-834F-5888860639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Depressione</a:t>
            </a:r>
          </a:p>
          <a:p>
            <a:r>
              <a:rPr lang="it-IT" altLang="it-IT">
                <a:ea typeface="ＭＳ Ｐゴシック" panose="020B0600070205080204" pitchFamily="34" charset="-128"/>
              </a:rPr>
              <a:t>Disturbi d’ansia, nel trattamento a lungo termine (SSRI e SNRI)</a:t>
            </a:r>
          </a:p>
          <a:p>
            <a:r>
              <a:rPr lang="it-IT" altLang="it-IT">
                <a:ea typeface="ＭＳ Ｐゴシック" panose="020B0600070205080204" pitchFamily="34" charset="-128"/>
              </a:rPr>
              <a:t>Sindromi dolorose</a:t>
            </a:r>
          </a:p>
          <a:p>
            <a:r>
              <a:rPr lang="it-IT" altLang="it-IT">
                <a:ea typeface="ＭＳ Ｐゴシック" panose="020B0600070205080204" pitchFamily="34" charset="-128"/>
              </a:rPr>
              <a:t>Sindrome disforica premestruale</a:t>
            </a:r>
          </a:p>
          <a:p>
            <a:r>
              <a:rPr lang="it-IT" altLang="it-IT">
                <a:ea typeface="ＭＳ Ｐゴシック" panose="020B0600070205080204" pitchFamily="34" charset="-128"/>
              </a:rPr>
              <a:t>Cessazione dell’abitudine al fumo (bupropione)</a:t>
            </a:r>
          </a:p>
          <a:p>
            <a:r>
              <a:rPr lang="it-IT" altLang="it-IT">
                <a:ea typeface="ＭＳ Ｐゴシック" panose="020B0600070205080204" pitchFamily="34" charset="-128"/>
              </a:rPr>
              <a:t>Disturbi alimentari (bulimia)</a:t>
            </a:r>
          </a:p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ADBA2D50-4979-49BB-BB2C-8DF1DBB24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3200">
                <a:ea typeface="ＭＳ Ｐゴシック" panose="020B0600070205080204" pitchFamily="34" charset="-128"/>
              </a:rPr>
              <a:t>Farmaci stabilizzanti dell</a:t>
            </a:r>
            <a:r>
              <a:rPr lang="ja-JP" altLang="it-IT" sz="3200"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ea typeface="ＭＳ Ｐゴシック" panose="020B0600070205080204" pitchFamily="34" charset="-128"/>
              </a:rPr>
              <a:t>umore: il litio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DC41EFD2-C043-4640-BE1A-09987F499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4114800"/>
          </a:xfrm>
        </p:spPr>
        <p:txBody>
          <a:bodyPr/>
          <a:lstStyle/>
          <a:p>
            <a:pPr eaLnBrk="1" hangingPunct="1"/>
            <a:r>
              <a:rPr lang="it-IT" altLang="it-IT" sz="2600">
                <a:ea typeface="ＭＳ Ｐゴシック" panose="020B0600070205080204" pitchFamily="34" charset="-128"/>
              </a:rPr>
              <a:t>Lo ione inorganico viene assunto per via orale sotto forma di litio carbonato.</a:t>
            </a:r>
          </a:p>
        </p:txBody>
      </p:sp>
      <p:pic>
        <p:nvPicPr>
          <p:cNvPr id="79875" name="Picture 7" descr="2">
            <a:extLst>
              <a:ext uri="{FF2B5EF4-FFF2-40B4-BE49-F238E27FC236}">
                <a16:creationId xmlns:a16="http://schemas.microsoft.com/office/drawing/2014/main" id="{A3B9FAF6-8E49-4F41-BC27-112A3DB6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5188"/>
            <a:ext cx="73914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02A8F28A-323A-B742-A8A4-5DDF627E1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242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6DBAFF"/>
              </a:gs>
              <a:gs pos="100000">
                <a:srgbClr val="1499FF"/>
              </a:gs>
            </a:gsLst>
            <a:lin ang="5400000"/>
          </a:gradFill>
          <a:ln w="9525">
            <a:solidFill>
              <a:srgbClr val="2D95F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400">
              <a:solidFill>
                <a:srgbClr val="FFFFFF"/>
              </a:solidFill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7C463F3-3FCE-EB45-BC46-A7080D66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6DBAFF"/>
              </a:gs>
              <a:gs pos="100000">
                <a:srgbClr val="1499FF"/>
              </a:gs>
            </a:gsLst>
            <a:lin ang="5400000"/>
          </a:gradFill>
          <a:ln w="9525">
            <a:solidFill>
              <a:srgbClr val="2D95FE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E8C18FE4-CAA0-499D-B388-085BF27B9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it-IT" altLang="it-IT" sz="4000">
                <a:ea typeface="ＭＳ Ｐゴシック" panose="020B0600070205080204" pitchFamily="34" charset="-128"/>
              </a:rPr>
              <a:t>Il litio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3A3A9D1D-95D7-47EE-A543-E9F513158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Agisce controllando sia lo stato maniacale sia la depressione; viene utilizzato principalmente per la profilassi della depressione bipolare.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L'emivita plasmatica è lunga e la finestra terapeutica è stretta (0.5-0.8 nmol/l). Gli effetti collaterali sono pertanto frequenti (&gt;1.5 nmol/l, coma e morte 3-5 nmol/l) e il monitoraggio delle concentrazioni plasmatiche è essenziale.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I principali effetti indesiderati comprendono: nausea, sete e poliuria, ipotiroidismo, tremori, debolezza muscolare, confusione mentale, teratogenesi. L'intossicazione acuta provoca confusione, convulsioni e aritmie cardiache.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>
                <a:ea typeface="ＭＳ Ｐゴシック" panose="020B0600070205080204" pitchFamily="34" charset="-128"/>
              </a:rPr>
              <a:t>La sua azione viene potenziata dai farmaci diuretici.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Weinshilboum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R. et al., NEJM 348(6), 2006 </a:t>
            </a:r>
          </a:p>
        </p:txBody>
      </p:sp>
      <p:pic>
        <p:nvPicPr>
          <p:cNvPr id="90115" name="Picture 8" descr="Nortriptyline.sv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570" y="1190560"/>
            <a:ext cx="2533650" cy="2774347"/>
          </a:xfrm>
        </p:spPr>
      </p:pic>
      <p:pic>
        <p:nvPicPr>
          <p:cNvPr id="90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1535" y="763347"/>
            <a:ext cx="4402465" cy="5746991"/>
          </a:xfrm>
        </p:spPr>
      </p:pic>
      <p:sp>
        <p:nvSpPr>
          <p:cNvPr id="90117" name="TextBox 11"/>
          <p:cNvSpPr txBox="1">
            <a:spLocks noChangeArrowheads="1"/>
          </p:cNvSpPr>
          <p:nvPr/>
        </p:nvSpPr>
        <p:spPr bwMode="auto">
          <a:xfrm>
            <a:off x="-99060" y="4549676"/>
            <a:ext cx="49949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Nortriptyline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Therapeutic indication: depression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Class: tricyclic antidepressant (TCA)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Mechanism of action: mixed nor-epinephrine and serotonin reuptake inhibitor</a:t>
            </a:r>
          </a:p>
        </p:txBody>
      </p:sp>
      <p:sp>
        <p:nvSpPr>
          <p:cNvPr id="90118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57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it-IT" sz="2800" b="1" dirty="0">
                <a:latin typeface="+mn-lt"/>
              </a:rPr>
              <a:t>Nortriptyline pharmacokinetics and CYP2D6 genotype</a:t>
            </a:r>
          </a:p>
        </p:txBody>
      </p:sp>
    </p:spTree>
    <p:extLst>
      <p:ext uri="{BB962C8B-B14F-4D97-AF65-F5344CB8AC3E}">
        <p14:creationId xmlns:p14="http://schemas.microsoft.com/office/powerpoint/2010/main" val="244580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Frazione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farmaci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utilizzati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clinica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metabolizzati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piu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’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importanti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enzimi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Goodman and Gilman, 2011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575" y="2420938"/>
            <a:ext cx="1928813" cy="1428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34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Immagine presa da Weinshilboum R. et al., NEJM 348(6), 2006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DEBRISOCHINA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CYP2D6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3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4-IDROSSIDEBRISOCHINA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252378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Genetic polymorphisms of CYP2D6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latin typeface="Calibri" panose="020F0502020204030204" pitchFamily="34" charset="0"/>
              </a:rPr>
              <a:t>Gene located on chromosome 22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More than 100 variants for this gene have been characterized (</a:t>
            </a:r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https://www.pharmvar.org/gene/CYP2D6</a:t>
            </a:r>
            <a:r>
              <a:rPr lang="en-US" sz="2800" dirty="0">
                <a:latin typeface="Calibri" panose="020F0502020204030204" pitchFamily="34" charset="0"/>
              </a:rPr>
              <a:t>).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SNPs and insertions/deletions may reduce the activity of this enzyme (~10% of the population).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</a:rPr>
              <a:t>Some subjects inherit multiple copies of the gene and display very high activity (2% or more of the population).</a:t>
            </a:r>
          </a:p>
        </p:txBody>
      </p:sp>
    </p:spTree>
    <p:extLst>
      <p:ext uri="{BB962C8B-B14F-4D97-AF65-F5344CB8AC3E}">
        <p14:creationId xmlns:p14="http://schemas.microsoft.com/office/powerpoint/2010/main" val="286055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1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228556" y="2443695"/>
            <a:ext cx="2592388" cy="11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3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SNP</a:t>
            </a:r>
          </a:p>
          <a:p>
            <a:pPr marL="0" marR="0" lvl="0" indent="0" algn="just" defTabSz="914400" rtl="0" eaLnBrk="1" fontAlgn="auto" latinLnBrk="0" hangingPunct="1">
              <a:lnSpc>
                <a:spcPct val="93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deletions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3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base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repetitions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Deletion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the gene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Amplification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the gene</a:t>
            </a:r>
          </a:p>
        </p:txBody>
      </p:sp>
      <p:sp>
        <p:nvSpPr>
          <p:cNvPr id="1741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</a:rPr>
              <a:t>Molecular characteristic of CYP2D6 polymorphisms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17424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17420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3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7" r="2849"/>
          <a:stretch/>
        </p:blipFill>
        <p:spPr>
          <a:xfrm>
            <a:off x="978853" y="1784826"/>
            <a:ext cx="7406602" cy="2817654"/>
          </a:xfrm>
          <a:prstGeom prst="rect">
            <a:avLst/>
          </a:prstGeom>
          <a:noFill/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</a:rPr>
              <a:t>Frequency  of CYP2D6 polymorphisms in the Italian population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Scordo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et al., Pharm Res 2004</a:t>
            </a:r>
          </a:p>
        </p:txBody>
      </p:sp>
    </p:spTree>
    <p:extLst>
      <p:ext uri="{BB962C8B-B14F-4D97-AF65-F5344CB8AC3E}">
        <p14:creationId xmlns:p14="http://schemas.microsoft.com/office/powerpoint/2010/main" val="171767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3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808E0228-607F-4D41-9FB6-2EA6BE4D3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Monoaminoossidasi </a:t>
            </a: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5C565138-FC24-4C02-B5D4-1B77AE3324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0600" cy="41148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Le MAO sono localizzate a livello intracellulare, per lo più associate ai mitocondri, e hanno due funzioni principali</a:t>
            </a:r>
          </a:p>
          <a:p>
            <a:pPr lvl="1"/>
            <a:r>
              <a:rPr lang="it-IT" altLang="it-IT" b="1">
                <a:ea typeface="ＭＳ Ｐゴシック" panose="020B0600070205080204" pitchFamily="34" charset="-128"/>
              </a:rPr>
              <a:t>All</a:t>
            </a:r>
            <a:r>
              <a:rPr lang="ja-JP" altLang="it-IT" b="1">
                <a:ea typeface="ＭＳ Ｐゴシック" panose="020B0600070205080204" pitchFamily="34" charset="-128"/>
              </a:rPr>
              <a:t>’</a:t>
            </a:r>
            <a:r>
              <a:rPr lang="it-IT" altLang="ja-JP" b="1">
                <a:ea typeface="ＭＳ Ｐゴシック" panose="020B0600070205080204" pitchFamily="34" charset="-128"/>
              </a:rPr>
              <a:t>interno delle terminazioni nervose regolano la concentrazione intraneuronale libera di noradrenalina e 5-HT, e quindi i depositi disponibili ad essere rilasciati</a:t>
            </a:r>
          </a:p>
          <a:p>
            <a:pPr lvl="1"/>
            <a:r>
              <a:rPr lang="it-IT" altLang="it-IT">
                <a:ea typeface="ＭＳ Ｐゴシック" panose="020B0600070205080204" pitchFamily="34" charset="-128"/>
              </a:rPr>
              <a:t>Sono importanti nell</a:t>
            </a:r>
            <a:r>
              <a:rPr lang="ja-JP" altLang="it-IT">
                <a:ea typeface="ＭＳ Ｐゴシック" panose="020B0600070205080204" pitchFamily="34" charset="-128"/>
              </a:rPr>
              <a:t>’</a:t>
            </a:r>
            <a:r>
              <a:rPr lang="it-IT" altLang="ja-JP">
                <a:ea typeface="ＭＳ Ｐゴシック" panose="020B0600070205080204" pitchFamily="34" charset="-128"/>
              </a:rPr>
              <a:t>inattivazione delle amine endogene e di quelle assunte con la dieta, che altrimenti produrrebbero effetti indesiderati 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4762" y="1888614"/>
            <a:ext cx="3512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Amitriptyline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Clomipramine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Doxepin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Imipramine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Trimipramine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entesi graffa chiusa 5"/>
          <p:cNvSpPr/>
          <p:nvPr/>
        </p:nvSpPr>
        <p:spPr>
          <a:xfrm>
            <a:off x="2242773" y="2074841"/>
            <a:ext cx="535258" cy="15665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44938" y="1888614"/>
            <a:ext cx="2152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Demethylated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CYP2C19 to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differently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metabolites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4762" y="4784377"/>
            <a:ext cx="202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Desipramine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Nortriptyline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4997123" y="2963165"/>
            <a:ext cx="507381" cy="22367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05947" y="3481355"/>
            <a:ext cx="272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Hydroxylation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CYP2D6 to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metabolites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Tricylic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antidepressants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biotransformation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pharmacogenomic</a:t>
            </a: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relevance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98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ipramine/Desipramine Pathway, Pharmaco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3375" cy="68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824868" y="6488668"/>
            <a:ext cx="531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https://www.pharmgkb.org/pathway/PA162359940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31727" y="312234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Imipramine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biotransformation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3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262" t="35510" r="33228" b="19555"/>
          <a:stretch/>
        </p:blipFill>
        <p:spPr>
          <a:xfrm>
            <a:off x="430239" y="1115122"/>
            <a:ext cx="8428909" cy="45427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23425" y="207412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Demethylation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36595" y="3776547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Hydroxylation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84380" y="3785324"/>
            <a:ext cx="1795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Hydroxylation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21835" y="1270142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Amitriptylin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91922" y="1278673"/>
            <a:ext cx="168755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Nortriptylin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13637" y="4964772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10-hydroxy-amitriptylin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42550" y="4964772"/>
            <a:ext cx="35862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10-hydroxy-nortriptylin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7683" y="4857001"/>
            <a:ext cx="1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ACTIVE COMPOUNDS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3718" y="3890"/>
            <a:ext cx="914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Biotransformation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tricyclic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antidepressants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CYP2D6 and CYP2C19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enzymes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arentesi graffa chiusa 12"/>
          <p:cNvSpPr/>
          <p:nvPr/>
        </p:nvSpPr>
        <p:spPr>
          <a:xfrm>
            <a:off x="3423425" y="4661210"/>
            <a:ext cx="308516" cy="9966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arentesi graffa aperta 13"/>
          <p:cNvSpPr/>
          <p:nvPr/>
        </p:nvSpPr>
        <p:spPr>
          <a:xfrm>
            <a:off x="5391613" y="4661209"/>
            <a:ext cx="291791" cy="9966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09386" y="2817542"/>
            <a:ext cx="19982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Tertiary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amine more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serotoninergic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735133" y="2817542"/>
            <a:ext cx="19982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amine more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noradrenergic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0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italopram Pathway, Pharmacokinetics diagram">
            <a:extLst>
              <a:ext uri="{FF2B5EF4-FFF2-40B4-BE49-F238E27FC236}">
                <a16:creationId xmlns:a16="http://schemas.microsoft.com/office/drawing/2014/main" id="{D3D179D1-4E23-4946-9D83-5E29BE324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3219"/>
            <a:ext cx="5976664" cy="59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2E97CD-35E1-441F-81A6-2C937B264C62}"/>
              </a:ext>
            </a:extLst>
          </p:cNvPr>
          <p:cNvSpPr txBox="1"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dirty="0"/>
              <a:t>https://www.pharmgkb.org/pathway/PA164713429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7A923C-5A06-4242-AA24-CA0A55230237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Citalopram</a:t>
            </a:r>
            <a:r>
              <a:rPr lang="it-IT" b="1" dirty="0"/>
              <a:t> </a:t>
            </a:r>
            <a:r>
              <a:rPr lang="it-IT" b="1" dirty="0" err="1"/>
              <a:t>biotransformation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5087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8" descr="1208 MAO mechanism [Converted]">
            <a:extLst>
              <a:ext uri="{FF2B5EF4-FFF2-40B4-BE49-F238E27FC236}">
                <a16:creationId xmlns:a16="http://schemas.microsoft.com/office/drawing/2014/main" id="{C21DCA6F-686B-4338-A8EA-840CB87EF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85"/>
          <a:stretch>
            <a:fillRect/>
          </a:stretch>
        </p:blipFill>
        <p:spPr bwMode="auto">
          <a:xfrm>
            <a:off x="820738" y="304800"/>
            <a:ext cx="3751262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9" descr="1208 MAO mechanism [Converted]">
            <a:extLst>
              <a:ext uri="{FF2B5EF4-FFF2-40B4-BE49-F238E27FC236}">
                <a16:creationId xmlns:a16="http://schemas.microsoft.com/office/drawing/2014/main" id="{ED22DCF2-ADB1-4400-BB25-A07DDA85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4"/>
          <a:stretch>
            <a:fillRect/>
          </a:stretch>
        </p:blipFill>
        <p:spPr bwMode="auto">
          <a:xfrm>
            <a:off x="4981575" y="304800"/>
            <a:ext cx="362902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E6ED4995-0F8C-47BB-B5AC-7AC23E3C565C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5" y="479123"/>
            <a:ext cx="8210713" cy="5659286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804141" y="-4531"/>
            <a:ext cx="7535718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40639" marR="40639" defTabSz="1300480">
              <a:defRPr sz="48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8573" marR="28573" algn="ctr" defTabSz="914367" eaLnBrk="1" fontAlgn="auto">
              <a:spcBef>
                <a:spcPts val="0"/>
              </a:spcBef>
              <a:spcAft>
                <a:spcPts val="0"/>
              </a:spcAft>
            </a:pPr>
            <a:r>
              <a:rPr sz="3375" kern="0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</a:rPr>
              <a:t>MonoAmino Oxidase Inhibitors (MAOI)</a:t>
            </a:r>
          </a:p>
        </p:txBody>
      </p:sp>
      <p:graphicFrame>
        <p:nvGraphicFramePr>
          <p:cNvPr id="342" name="Table 342"/>
          <p:cNvGraphicFramePr/>
          <p:nvPr>
            <p:extLst>
              <p:ext uri="{D42A27DB-BD31-4B8C-83A1-F6EECF244321}">
                <p14:modId xmlns:p14="http://schemas.microsoft.com/office/powerpoint/2010/main" val="2261954301"/>
              </p:ext>
            </p:extLst>
          </p:nvPr>
        </p:nvGraphicFramePr>
        <p:xfrm>
          <a:off x="853409" y="5371442"/>
          <a:ext cx="7163456" cy="1548048"/>
        </p:xfrm>
        <a:graphic>
          <a:graphicData uri="http://schemas.openxmlformats.org/drawingml/2006/table">
            <a:tbl>
              <a:tblPr/>
              <a:tblGrid>
                <a:gridCol w="358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860">
                <a:tc>
                  <a:txBody>
                    <a:bodyPr/>
                    <a:lstStyle/>
                    <a:p>
                      <a:pPr algn="l"/>
                      <a:r>
                        <a:rPr sz="2100">
                          <a:latin typeface="Arial"/>
                          <a:ea typeface="Arial"/>
                          <a:cs typeface="Arial"/>
                          <a:sym typeface="Arial"/>
                        </a:rPr>
                        <a:t>Selectivity</a:t>
                      </a:r>
                    </a:p>
                  </a:txBody>
                  <a:tcPr marL="44648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sz="2100">
                          <a:latin typeface="Arial"/>
                          <a:ea typeface="Arial"/>
                          <a:cs typeface="Arial"/>
                          <a:sym typeface="Arial"/>
                        </a:rPr>
                        <a:t>Clinical use</a:t>
                      </a:r>
                    </a:p>
                  </a:txBody>
                  <a:tcPr marL="44648" marR="44648" marT="44648" marB="4464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15">
                <a:tc>
                  <a:txBody>
                    <a:bodyPr/>
                    <a:lstStyle/>
                    <a:p>
                      <a:pPr algn="l"/>
                      <a:r>
                        <a:rPr sz="2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MAO-A: 5-HT &gt; NA &gt;&gt; DA
</a:t>
                      </a:r>
                    </a:p>
                  </a:txBody>
                  <a:tcPr marL="44648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sz="2100">
                          <a:latin typeface="Arial"/>
                          <a:ea typeface="Arial"/>
                          <a:cs typeface="Arial"/>
                          <a:sym typeface="Arial"/>
                        </a:rPr>
                        <a:t>Depression</a:t>
                      </a:r>
                    </a:p>
                  </a:txBody>
                  <a:tcPr marL="44648" marR="44648" marT="44648" marB="4464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60">
                <a:tc>
                  <a:txBody>
                    <a:bodyPr/>
                    <a:lstStyle/>
                    <a:p>
                      <a:pPr algn="l"/>
                      <a:r>
                        <a:rPr sz="2100">
                          <a:latin typeface="Arial"/>
                          <a:ea typeface="Arial"/>
                          <a:cs typeface="Arial"/>
                          <a:sym typeface="Arial"/>
                        </a:rPr>
                        <a:t>MAO-B: DA&gt;&gt; 5-HT = NA</a:t>
                      </a:r>
                    </a:p>
                  </a:txBody>
                  <a:tcPr marL="44648" marR="44648" marT="44648" marB="44648" anchor="ctr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sz="21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Parkinson's disease </a:t>
                      </a:r>
                    </a:p>
                  </a:txBody>
                  <a:tcPr marL="44648" marR="44648" marT="44648" marB="4464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3" name="Shape 343"/>
          <p:cNvSpPr/>
          <p:nvPr/>
        </p:nvSpPr>
        <p:spPr>
          <a:xfrm>
            <a:off x="2278405" y="3042926"/>
            <a:ext cx="2448744" cy="3534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L="807402" marR="40639" indent="-309562" algn="l" defTabSz="1300480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sz="2600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567684" marR="28573" indent="-217653" defTabSz="914367" eaLnBrk="1" fontAlgn="auto">
              <a:spcBef>
                <a:spcPts val="352"/>
              </a:spcBef>
              <a:spcAft>
                <a:spcPts val="0"/>
              </a:spcAft>
            </a:pPr>
            <a:r>
              <a:rPr sz="1828" kern="0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</a:rPr>
              <a:t>Meclobemide</a:t>
            </a:r>
          </a:p>
        </p:txBody>
      </p:sp>
      <p:sp>
        <p:nvSpPr>
          <p:cNvPr id="344" name="Shape 344"/>
          <p:cNvSpPr/>
          <p:nvPr/>
        </p:nvSpPr>
        <p:spPr>
          <a:xfrm>
            <a:off x="2397052" y="4352829"/>
            <a:ext cx="2211451" cy="10186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567684" marR="28573" indent="-217653" defTabSz="914367" eaLnBrk="1" fontAlgn="auto">
              <a:spcBef>
                <a:spcPts val="352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600" b="1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28" b="1" kern="0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sym typeface="Arial"/>
              </a:rPr>
              <a:t>Selegilline </a:t>
            </a:r>
          </a:p>
          <a:p>
            <a:pPr marL="567684" marR="28573" indent="-217653" defTabSz="914367" eaLnBrk="1" fontAlgn="auto">
              <a:spcBef>
                <a:spcPts val="352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600" b="1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28" b="1" kern="0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sym typeface="Arial"/>
              </a:rPr>
              <a:t>Rasagilline </a:t>
            </a:r>
          </a:p>
          <a:p>
            <a:pPr marL="567684" marR="28573" indent="-217653" defTabSz="914367" eaLnBrk="1" fontAlgn="auto">
              <a:spcBef>
                <a:spcPts val="352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  <a:defRPr sz="2600" b="1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828" b="1" kern="0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sym typeface="Arial"/>
              </a:rPr>
              <a:t>Lanzabemide</a:t>
            </a:r>
          </a:p>
        </p:txBody>
      </p:sp>
      <p:sp>
        <p:nvSpPr>
          <p:cNvPr id="345" name="Shape 345"/>
          <p:cNvSpPr/>
          <p:nvPr/>
        </p:nvSpPr>
        <p:spPr>
          <a:xfrm>
            <a:off x="6760330" y="3698495"/>
            <a:ext cx="1796187" cy="3534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L="807402" marR="40639" indent="-309562" algn="l" defTabSz="1300480">
              <a:spcBef>
                <a:spcPts val="500"/>
              </a:spcBef>
              <a:buClr>
                <a:srgbClr val="FFFFFF"/>
              </a:buClr>
              <a:buSzPct val="100000"/>
              <a:buFont typeface="Arial"/>
              <a:buChar char="–"/>
              <a:defRPr sz="2600" b="1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567684" marR="28573" indent="-217653" defTabSz="914367" eaLnBrk="1" fontAlgn="auto">
              <a:spcBef>
                <a:spcPts val="352"/>
              </a:spcBef>
              <a:spcAft>
                <a:spcPts val="0"/>
              </a:spcAft>
            </a:pPr>
            <a:r>
              <a:rPr sz="1828" kern="0">
                <a:solidFill>
                  <a:srgbClr val="095CC4">
                    <a:hueOff val="60270"/>
                    <a:satOff val="-20053"/>
                    <a:lumOff val="-13915"/>
                  </a:srgbClr>
                </a:solidFill>
              </a:rPr>
              <a:t>Ladostigil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>
            <a:extLst>
              <a:ext uri="{FF2B5EF4-FFF2-40B4-BE49-F238E27FC236}">
                <a16:creationId xmlns:a16="http://schemas.microsoft.com/office/drawing/2014/main" id="{578B9E2B-2A9F-4061-8A34-7CC86F61D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Antidepressivi, effetti collaterali</a:t>
            </a:r>
          </a:p>
        </p:txBody>
      </p:sp>
      <p:sp>
        <p:nvSpPr>
          <p:cNvPr id="69634" name="Segnaposto contenuto 2">
            <a:extLst>
              <a:ext uri="{FF2B5EF4-FFF2-40B4-BE49-F238E27FC236}">
                <a16:creationId xmlns:a16="http://schemas.microsoft.com/office/drawing/2014/main" id="{0DE6A960-BE39-4421-B789-F53905E20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636838"/>
            <a:ext cx="7772400" cy="3459162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Tutti aumentano il rischio di ideazione e tentativi di suicidio in pazienti al di sotto dei 25 anni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62F5D01D-3C90-4AEA-9528-FEC47B56A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609600"/>
            <a:ext cx="8482012" cy="457200"/>
          </a:xfrm>
        </p:spPr>
        <p:txBody>
          <a:bodyPr/>
          <a:lstStyle/>
          <a:p>
            <a:pPr eaLnBrk="1" hangingPunct="1"/>
            <a:r>
              <a:rPr lang="it-IT" altLang="it-IT" sz="3600">
                <a:ea typeface="ＭＳ Ｐゴシック" panose="020B0600070205080204" pitchFamily="34" charset="-128"/>
              </a:rPr>
              <a:t>Inibitori della ricaptazione della 5- HT: effetti collaterali</a:t>
            </a: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ACBCB25C-67F4-420B-86CB-A976A009B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>
                <a:ea typeface="ＭＳ Ｐゴシック" panose="020B0600070205080204" pitchFamily="34" charset="-128"/>
              </a:rPr>
              <a:t>Nausea, anoressia, insonnia, disturbi sessuali, ma sono meglio tollerati dei TCA (meno effetti antimuscarinici)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>
                <a:ea typeface="ＭＳ Ｐゴシック" panose="020B0600070205080204" pitchFamily="34" charset="-128"/>
              </a:rPr>
              <a:t>Tossicità acuta inferiore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>
                <a:ea typeface="ＭＳ Ｐゴシック" panose="020B0600070205080204" pitchFamily="34" charset="-128"/>
              </a:rPr>
              <a:t>"reazione serotoninergica</a:t>
            </a:r>
            <a:r>
              <a:rPr lang="ja-JP" altLang="it-IT" sz="2800">
                <a:ea typeface="ＭＳ Ｐゴシック" panose="020B0600070205080204" pitchFamily="34" charset="-128"/>
              </a:rPr>
              <a:t>”</a:t>
            </a:r>
            <a:r>
              <a:rPr lang="it-IT" altLang="ja-JP" sz="2800">
                <a:ea typeface="ＭＳ Ｐゴシック" panose="020B0600070205080204" pitchFamily="34" charset="-128"/>
              </a:rPr>
              <a:t> (ipertermia, rigidità muscolare, collasso cardiocircolatorio): può manifestarsi se il farmaco viene somministrato in associazione con gli IMAO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>
                <a:ea typeface="ＭＳ Ｐゴシック" panose="020B0600070205080204" pitchFamily="34" charset="-128"/>
              </a:rPr>
              <a:t>Aumento dell'aggressività (fluoxetina) e aumento di idee suicide (nei bambini) </a:t>
            </a:r>
            <a:endParaRPr lang="it-IT" altLang="it-IT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6C7970DF-071B-47F2-8005-EDF2FABF5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4000">
                <a:ea typeface="ＭＳ Ｐゴシック" panose="020B0600070205080204" pitchFamily="34" charset="-128"/>
              </a:rPr>
              <a:t>Antidepressivi triciclici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281E903-E368-45A4-AB58-4AC91DE3B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3000">
                <a:ea typeface="ＭＳ Ｐゴシック" panose="020B0600070205080204" pitchFamily="34" charset="-128"/>
              </a:rPr>
              <a:t>Effetti collaterali: interagiscono con altri tipi di recettori di neurotrasmettitori, sedazione (blocco H</a:t>
            </a:r>
            <a:r>
              <a:rPr lang="it-IT" altLang="it-IT" sz="3000" baseline="-25000">
                <a:ea typeface="ＭＳ Ｐゴシック" panose="020B0600070205080204" pitchFamily="34" charset="-128"/>
              </a:rPr>
              <a:t>1</a:t>
            </a:r>
            <a:r>
              <a:rPr lang="it-IT" altLang="it-IT" sz="3000">
                <a:ea typeface="ＭＳ Ｐゴシック" panose="020B0600070205080204" pitchFamily="34" charset="-128"/>
              </a:rPr>
              <a:t>), ipotensione posturale (blocco </a:t>
            </a:r>
            <a:r>
              <a:rPr lang="it-IT" altLang="it-IT" sz="3000">
                <a:latin typeface="Lucida Grande" pitchFamily="2" charset="0"/>
                <a:ea typeface="ＭＳ Ｐゴシック" panose="020B0600070205080204" pitchFamily="34" charset="-128"/>
              </a:rPr>
              <a:t>α</a:t>
            </a:r>
            <a:r>
              <a:rPr lang="it-IT" altLang="it-IT" sz="3000">
                <a:ea typeface="ＭＳ Ｐゴシック" panose="020B0600070205080204" pitchFamily="34" charset="-128"/>
              </a:rPr>
              <a:t>); secchezza delle fauci, offuscamento della vista, costipazione e ritenzione urinaria (blocco muscarinico).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000">
                <a:ea typeface="ＭＳ Ｐゴシック" panose="020B0600070205080204" pitchFamily="34" charset="-128"/>
              </a:rPr>
              <a:t>Intossicazione acuta: confusione e mania, convulsioni, coma, depressione del centro cardiorespiratorio, aritmie cardiache.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000">
                <a:ea typeface="ＭＳ Ｐゴシック" panose="020B0600070205080204" pitchFamily="34" charset="-128"/>
              </a:rPr>
              <a:t>Interazioni con altri farmaci, alcool, anestetici e farmaci ipotensivi, IMAO.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9D742B71-AFF9-482C-BC71-A9AF6C82F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28025" cy="6096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Inibitori delle monoaminossidasi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49465D0B-8A7A-4410-8322-21EBAC343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7848600" cy="3733800"/>
          </a:xfrm>
        </p:spPr>
        <p:txBody>
          <a:bodyPr/>
          <a:lstStyle/>
          <a:p>
            <a:pPr eaLnBrk="1" hangingPunct="1"/>
            <a:r>
              <a:rPr lang="it-IT" altLang="it-IT" sz="3000">
                <a:ea typeface="ＭＳ Ｐゴシック" panose="020B0600070205080204" pitchFamily="34" charset="-128"/>
              </a:rPr>
              <a:t>Effetti collaterali: ipotensione posturale (blocco simpatico), effetti atropinosimili, aumento del peso, stimolazione del SNC con agitazione e insonnia, danno epatico.</a:t>
            </a:r>
          </a:p>
          <a:p>
            <a:pPr eaLnBrk="1" hangingPunct="1"/>
            <a:r>
              <a:rPr lang="it-IT" altLang="it-IT" sz="3000">
                <a:ea typeface="ＭＳ Ｐゴシック" panose="020B0600070205080204" pitchFamily="34" charset="-128"/>
              </a:rPr>
              <a:t>L'intossicazione acuta causa stimolazione del SNC e talora convulsioni.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0AC9E4A0-A754-498D-974F-A1D95990B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4876800" cy="6096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Inibitori delle monoaminossidasi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E1569BDB-B632-4044-B714-C785E4131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53400" cy="5105400"/>
          </a:xfrm>
        </p:spPr>
        <p:txBody>
          <a:bodyPr/>
          <a:lstStyle/>
          <a:p>
            <a:pPr eaLnBrk="1" hangingPunct="1"/>
            <a:r>
              <a:rPr lang="it-IT" altLang="it-IT" sz="3000">
                <a:ea typeface="ＭＳ Ｐゴシック" panose="020B0600070205080204" pitchFamily="34" charset="-128"/>
              </a:rPr>
              <a:t>Possono provocare una                            grave crisi ipertensiva dopo                          ingestione di cibi contenenti tiramina (</a:t>
            </a:r>
            <a:r>
              <a:rPr lang="it-IT" altLang="it-IT" sz="3000" i="1">
                <a:ea typeface="ＭＳ Ｐゴシック" panose="020B0600070205080204" pitchFamily="34" charset="-128"/>
              </a:rPr>
              <a:t>cheese reaction</a:t>
            </a:r>
            <a:r>
              <a:rPr lang="it-IT" altLang="it-IT" sz="3000">
                <a:ea typeface="ＭＳ Ｐゴシック" panose="020B0600070205080204" pitchFamily="34" charset="-128"/>
              </a:rPr>
              <a:t>); non                    dovrebbero essere                        somministrati                         simultaneamente ai TCA. </a:t>
            </a:r>
          </a:p>
          <a:p>
            <a:pPr eaLnBrk="1" hangingPunct="1"/>
            <a:r>
              <a:rPr lang="it-IT" altLang="it-IT" sz="3000">
                <a:ea typeface="ＭＳ Ｐゴシック" panose="020B0600070205080204" pitchFamily="34" charset="-128"/>
              </a:rPr>
              <a:t>Questa interazione non si                                verifica (o è molto ridotta)                       con la moclobemide.</a:t>
            </a:r>
          </a:p>
        </p:txBody>
      </p:sp>
      <p:pic>
        <p:nvPicPr>
          <p:cNvPr id="76803" name="Picture 4" descr="Untitled-1">
            <a:extLst>
              <a:ext uri="{FF2B5EF4-FFF2-40B4-BE49-F238E27FC236}">
                <a16:creationId xmlns:a16="http://schemas.microsoft.com/office/drawing/2014/main" id="{4A4612E9-2A9F-43C1-ABAB-3FFE7650D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109913"/>
            <a:ext cx="32051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804" name="Object 2">
            <a:extLst>
              <a:ext uri="{FF2B5EF4-FFF2-40B4-BE49-F238E27FC236}">
                <a16:creationId xmlns:a16="http://schemas.microsoft.com/office/drawing/2014/main" id="{4D800822-B1B8-4F7A-B87B-442EB4F6EC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76200"/>
          <a:ext cx="3505200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Clip" r:id="rId5" imgW="0" imgH="0" progId="MS_ClipArt_Gallery.2">
                  <p:embed/>
                </p:oleObj>
              </mc:Choice>
              <mc:Fallback>
                <p:oleObj name="Clip" r:id="rId5" imgW="0" imgH="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76200"/>
                        <a:ext cx="3505200" cy="245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7713</TotalTime>
  <Words>1233</Words>
  <Application>Microsoft Office PowerPoint</Application>
  <PresentationFormat>Presentazione su schermo (4:3)</PresentationFormat>
  <Paragraphs>160</Paragraphs>
  <Slides>23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Helvetica Light</vt:lpstr>
      <vt:lpstr>Lucida Grande</vt:lpstr>
      <vt:lpstr>Struttura predefinita</vt:lpstr>
      <vt:lpstr>1_Tema di Office</vt:lpstr>
      <vt:lpstr>White</vt:lpstr>
      <vt:lpstr>Clip</vt:lpstr>
      <vt:lpstr>Inibitori delle monoaminossidasi</vt:lpstr>
      <vt:lpstr>Monoaminoossidasi </vt:lpstr>
      <vt:lpstr>Presentazione standard di PowerPoint</vt:lpstr>
      <vt:lpstr>Presentazione standard di PowerPoint</vt:lpstr>
      <vt:lpstr>Antidepressivi, effetti collaterali</vt:lpstr>
      <vt:lpstr>Inibitori della ricaptazione della 5- HT: effetti collaterali</vt:lpstr>
      <vt:lpstr>Antidepressivi triciclici</vt:lpstr>
      <vt:lpstr>Inibitori delle monoaminossidasi</vt:lpstr>
      <vt:lpstr>Inibitori delle monoaminossidasi</vt:lpstr>
      <vt:lpstr>Farmacologia clinica degli antidepressivi</vt:lpstr>
      <vt:lpstr>Farmaci stabilizzanti dell’umore: il litio</vt:lpstr>
      <vt:lpstr>Il litio</vt:lpstr>
      <vt:lpstr>Nortriptyline pharmacokinetics and CYP2D6 genotype</vt:lpstr>
      <vt:lpstr>Presentazione standard di PowerPoint</vt:lpstr>
      <vt:lpstr>Presentazione standard di PowerPoint</vt:lpstr>
      <vt:lpstr>Genetic polymorphisms of CYP2D6</vt:lpstr>
      <vt:lpstr>Molecular characteristic of CYP2D6 polymorphisms</vt:lpstr>
      <vt:lpstr>Frequency  of CYP2D6 polymorphisms in the Italian population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Farmacologia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Scambiatori o trasportatori</dc:title>
  <dc:creator>Giuly</dc:creator>
  <cp:lastModifiedBy>Gabriele Stocco</cp:lastModifiedBy>
  <cp:revision>186</cp:revision>
  <cp:lastPrinted>2008-03-09T13:52:35Z</cp:lastPrinted>
  <dcterms:created xsi:type="dcterms:W3CDTF">2011-03-30T08:20:33Z</dcterms:created>
  <dcterms:modified xsi:type="dcterms:W3CDTF">2021-10-12T14:02:33Z</dcterms:modified>
</cp:coreProperties>
</file>