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66" r:id="rId4"/>
    <p:sldId id="272" r:id="rId5"/>
    <p:sldId id="274" r:id="rId6"/>
    <p:sldId id="263" r:id="rId7"/>
    <p:sldId id="273" r:id="rId8"/>
    <p:sldId id="262" r:id="rId9"/>
    <p:sldId id="474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613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46FCAFA-0891-724F-9DC2-BBE7599F5F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232E5F7-45A9-7F4E-AD8C-C90EECE621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7CFB32F-C2C9-F640-BA79-F323ACCCE97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264045B-3E5A-B740-A659-1F4AC503F0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fld id="{695105C7-777F-40DB-A075-F3389C1F812A}" type="slidenum">
              <a:rPr lang="it-IT" altLang="x-none"/>
              <a:pPr>
                <a:defRPr/>
              </a:pPr>
              <a:t>‹N›</a:t>
            </a:fld>
            <a:endParaRPr lang="it-IT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9F5AC02C-9992-344F-B4F4-4368DE4FFC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6E304D08-DA8F-EB41-9294-6B5D110660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0B4A9C70-87D6-4588-9EBD-3BEC1C5F36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89A159B3-D7CB-2744-9533-F0F62FF1C5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C2D978CC-D835-A54B-A90F-6C9A4DEACC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4151" name="Rectangle 7">
            <a:extLst>
              <a:ext uri="{FF2B5EF4-FFF2-40B4-BE49-F238E27FC236}">
                <a16:creationId xmlns:a16="http://schemas.microsoft.com/office/drawing/2014/main" id="{A1669392-E053-B44C-877A-DC4722502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fld id="{A605F518-77BE-406E-BDB0-2222BB9470A8}" type="slidenum">
              <a:rPr lang="it-IT" altLang="x-none"/>
              <a:pPr>
                <a:defRPr/>
              </a:pPr>
              <a:t>‹N›</a:t>
            </a:fld>
            <a:endParaRPr lang="it-IT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-64" charset="0"/>
        <a:ea typeface="ＭＳ Ｐゴシック" pitchFamily="108" charset="-128"/>
        <a:cs typeface="ＭＳ Ｐゴシック" pitchFamily="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-64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-64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-64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-64" charset="0"/>
        <a:ea typeface="ＭＳ Ｐゴシック" pitchFamily="-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SONO TUTTE SNP (SUL SINGOLO NUCLEOTIDE!)</a:t>
            </a:r>
          </a:p>
          <a:p>
            <a:br>
              <a:rPr lang="it-IT" dirty="0"/>
            </a:br>
            <a:r>
              <a:rPr lang="it-IT" dirty="0"/>
              <a:t>*17</a:t>
            </a:r>
            <a:r>
              <a:rPr lang="it-IT" baseline="0" dirty="0"/>
              <a:t>, già citato nel metabolismo del </a:t>
            </a:r>
            <a:r>
              <a:rPr lang="it-IT" baseline="0" dirty="0" err="1"/>
              <a:t>Tamoxifene</a:t>
            </a:r>
            <a:r>
              <a:rPr lang="it-IT" baseline="0" dirty="0"/>
              <a:t>, UM; metabolismo elevato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F407C6-5224-450D-AF89-2B7B8B495BB9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5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*4 ATTIVITA’ PERDUTA, negli altri casi diminuita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F407C6-5224-450D-AF89-2B7B8B495BB9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17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7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74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8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10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5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5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49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28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74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00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FAFED-3DA5-4B1C-B564-2482835161FD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410C-EA73-4573-986F-6E4E06663A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93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838691" y="954058"/>
            <a:ext cx="4550569" cy="37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9150" rIns="67500" bIns="3375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8000"/>
              </a:lnSpc>
              <a:spcBef>
                <a:spcPts val="900"/>
              </a:spcBef>
              <a:spcAft>
                <a:spcPts val="75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CYP2C19: </a:t>
            </a:r>
            <a:r>
              <a:rPr kumimoji="0" lang="it-IT" altLang="it-IT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alleles</a:t>
            </a:r>
            <a:r>
              <a:rPr kumimoji="0" lang="it-IT" alt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 and </a:t>
            </a:r>
            <a:r>
              <a:rPr kumimoji="0" lang="it-IT" altLang="it-IT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frequency</a:t>
            </a:r>
            <a:endParaRPr kumimoji="0" lang="it-IT" altLang="it-IT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09" y="2334358"/>
            <a:ext cx="2993591" cy="157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667345" y="1745182"/>
          <a:ext cx="5455444" cy="3269339"/>
        </p:xfrm>
        <a:graphic>
          <a:graphicData uri="http://schemas.openxmlformats.org/drawingml/2006/table">
            <a:tbl>
              <a:tblPr/>
              <a:tblGrid>
                <a:gridCol w="763502">
                  <a:extLst>
                    <a:ext uri="{9D8B030D-6E8A-4147-A177-3AD203B41FA5}">
                      <a16:colId xmlns:a16="http://schemas.microsoft.com/office/drawing/2014/main" val="488296020"/>
                    </a:ext>
                  </a:extLst>
                </a:gridCol>
                <a:gridCol w="2042669">
                  <a:extLst>
                    <a:ext uri="{9D8B030D-6E8A-4147-A177-3AD203B41FA5}">
                      <a16:colId xmlns:a16="http://schemas.microsoft.com/office/drawing/2014/main" val="2069015068"/>
                    </a:ext>
                  </a:extLst>
                </a:gridCol>
                <a:gridCol w="2649273">
                  <a:extLst>
                    <a:ext uri="{9D8B030D-6E8A-4147-A177-3AD203B41FA5}">
                      <a16:colId xmlns:a16="http://schemas.microsoft.com/office/drawing/2014/main" val="2760470932"/>
                    </a:ext>
                  </a:extLst>
                </a:gridCol>
              </a:tblGrid>
              <a:tr h="46555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Allele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SNP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Functional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effect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22589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 (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wt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Nessuna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Normal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activity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43909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*2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G</a:t>
                      </a:r>
                      <a:r>
                        <a:rPr kumimoji="0" lang="it-IT" altLang="it-IT" sz="1400" b="1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681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→A (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Splice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variant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670582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*3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G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636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→A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W212X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62327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*4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1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→G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M1V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59426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*5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1297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→T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R433W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60531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*6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G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395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→A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R123Q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54039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*7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+2T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819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→A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intronic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Splice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variant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805387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*8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T</a:t>
                      </a:r>
                      <a:r>
                        <a:rPr kumimoji="0" lang="it-IT" altLang="it-IT" sz="1400" b="0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358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→C (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coding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W120R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8234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*17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</a:t>
                      </a:r>
                      <a:r>
                        <a:rPr kumimoji="0" lang="it-IT" altLang="it-IT" sz="1400" b="1" i="0" u="none" strike="noStrike" cap="none" normalizeH="0" baseline="-33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-806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→T (promoter)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Increased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expression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108773"/>
                  </a:ext>
                </a:extLst>
              </a:tr>
            </a:tbl>
          </a:graphicData>
        </a:graphic>
      </p:graphicFrame>
      <p:sp>
        <p:nvSpPr>
          <p:cNvPr id="5" name="Freeform 107"/>
          <p:cNvSpPr>
            <a:spLocks/>
          </p:cNvSpPr>
          <p:nvPr/>
        </p:nvSpPr>
        <p:spPr bwMode="auto">
          <a:xfrm>
            <a:off x="299536" y="2658574"/>
            <a:ext cx="267890" cy="1191"/>
          </a:xfrm>
          <a:custGeom>
            <a:avLst/>
            <a:gdLst>
              <a:gd name="T0" fmla="*/ 0 w 993"/>
              <a:gd name="T1" fmla="*/ 0 h 1"/>
              <a:gd name="T2" fmla="*/ 992 w 99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3" h="1">
                <a:moveTo>
                  <a:pt x="0" y="0"/>
                </a:moveTo>
                <a:lnTo>
                  <a:pt x="992" y="0"/>
                </a:lnTo>
              </a:path>
            </a:pathLst>
          </a:custGeom>
          <a:noFill/>
          <a:ln w="9360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 108"/>
          <p:cNvSpPr>
            <a:spLocks/>
          </p:cNvSpPr>
          <p:nvPr/>
        </p:nvSpPr>
        <p:spPr bwMode="auto">
          <a:xfrm>
            <a:off x="297795" y="4857109"/>
            <a:ext cx="267891" cy="1190"/>
          </a:xfrm>
          <a:custGeom>
            <a:avLst/>
            <a:gdLst>
              <a:gd name="T0" fmla="*/ 0 w 993"/>
              <a:gd name="T1" fmla="*/ 0 h 1"/>
              <a:gd name="T2" fmla="*/ 992 w 99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3" h="1">
                <a:moveTo>
                  <a:pt x="0" y="0"/>
                </a:moveTo>
                <a:lnTo>
                  <a:pt x="992" y="0"/>
                </a:lnTo>
              </a:path>
            </a:pathLst>
          </a:custGeom>
          <a:noFill/>
          <a:ln w="9360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109"/>
          <p:cNvSpPr>
            <a:spLocks/>
          </p:cNvSpPr>
          <p:nvPr/>
        </p:nvSpPr>
        <p:spPr bwMode="auto">
          <a:xfrm>
            <a:off x="294910" y="2970610"/>
            <a:ext cx="267890" cy="1190"/>
          </a:xfrm>
          <a:custGeom>
            <a:avLst/>
            <a:gdLst>
              <a:gd name="T0" fmla="*/ 0 w 993"/>
              <a:gd name="T1" fmla="*/ 0 h 1"/>
              <a:gd name="T2" fmla="*/ 992 w 993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3" h="1">
                <a:moveTo>
                  <a:pt x="0" y="0"/>
                </a:moveTo>
                <a:lnTo>
                  <a:pt x="992" y="0"/>
                </a:lnTo>
              </a:path>
            </a:pathLst>
          </a:custGeom>
          <a:noFill/>
          <a:ln w="9360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55308" y="6344373"/>
            <a:ext cx="4168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https://www.pharmvar.org/gene/CYP2C19</a:t>
            </a:r>
          </a:p>
        </p:txBody>
      </p:sp>
    </p:spTree>
    <p:extLst>
      <p:ext uri="{BB962C8B-B14F-4D97-AF65-F5344CB8AC3E}">
        <p14:creationId xmlns:p14="http://schemas.microsoft.com/office/powerpoint/2010/main" val="26650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53" y="1064242"/>
            <a:ext cx="2892029" cy="152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791308" y="2597942"/>
          <a:ext cx="4352192" cy="3271570"/>
        </p:xfrm>
        <a:graphic>
          <a:graphicData uri="http://schemas.openxmlformats.org/drawingml/2006/table">
            <a:tbl>
              <a:tblPr/>
              <a:tblGrid>
                <a:gridCol w="925667">
                  <a:extLst>
                    <a:ext uri="{9D8B030D-6E8A-4147-A177-3AD203B41FA5}">
                      <a16:colId xmlns:a16="http://schemas.microsoft.com/office/drawing/2014/main" val="2517969849"/>
                    </a:ext>
                  </a:extLst>
                </a:gridCol>
                <a:gridCol w="3426525">
                  <a:extLst>
                    <a:ext uri="{9D8B030D-6E8A-4147-A177-3AD203B41FA5}">
                      <a16:colId xmlns:a16="http://schemas.microsoft.com/office/drawing/2014/main" val="3150575226"/>
                    </a:ext>
                  </a:extLst>
                </a:gridCol>
              </a:tblGrid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Allele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Allele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frequency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09617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 (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wt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)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921553"/>
                  </a:ext>
                </a:extLst>
              </a:tr>
              <a:tr h="46555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*2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~15%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Caucasians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and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Africans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; ~30%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Asians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02051"/>
                  </a:ext>
                </a:extLst>
              </a:tr>
              <a:tr h="465555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*3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&lt;1% in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Caucasians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and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Africans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; 2-9% in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Asians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265920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*4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 1%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251240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*5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 1%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64165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*6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 1%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32987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*7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 1%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58441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*8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&lt; 1%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79812"/>
                  </a:ext>
                </a:extLst>
              </a:tr>
              <a:tr h="282437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*17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~3-21%</a:t>
                      </a:r>
                    </a:p>
                  </a:txBody>
                  <a:tcPr marL="67500" marR="67500" marT="64219" marB="351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97660"/>
                  </a:ext>
                </a:extLst>
              </a:tr>
            </a:tbl>
          </a:graphicData>
        </a:graphic>
      </p:graphicFrame>
      <p:graphicFrame>
        <p:nvGraphicFramePr>
          <p:cNvPr id="5" name="Object 76"/>
          <p:cNvGraphicFramePr>
            <a:graphicFrameLocks noChangeAspect="1"/>
          </p:cNvGraphicFramePr>
          <p:nvPr/>
        </p:nvGraphicFramePr>
        <p:xfrm>
          <a:off x="5706642" y="1774449"/>
          <a:ext cx="2214563" cy="162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0" r:id="rId4" imgW="2952360" imgH="2160360" progId="">
                  <p:embed/>
                </p:oleObj>
              </mc:Choice>
              <mc:Fallback>
                <p:oleObj r:id="rId4" imgW="2952360" imgH="2160360" progId="">
                  <p:embed/>
                  <p:pic>
                    <p:nvPicPr>
                      <p:cNvPr id="5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642" y="1774449"/>
                        <a:ext cx="2214563" cy="162044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8"/>
          <p:cNvGraphicFramePr>
            <a:graphicFrameLocks noChangeAspect="1"/>
          </p:cNvGraphicFramePr>
          <p:nvPr/>
        </p:nvGraphicFramePr>
        <p:xfrm>
          <a:off x="5706642" y="3386555"/>
          <a:ext cx="2214563" cy="162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1" r:id="rId6" imgW="2952360" imgH="2160360" progId="">
                  <p:embed/>
                </p:oleObj>
              </mc:Choice>
              <mc:Fallback>
                <p:oleObj r:id="rId6" imgW="2952360" imgH="2160360" progId="">
                  <p:embed/>
                  <p:pic>
                    <p:nvPicPr>
                      <p:cNvPr id="7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642" y="3386555"/>
                        <a:ext cx="2214563" cy="162044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86" y="4560511"/>
            <a:ext cx="5000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972" y="3023234"/>
            <a:ext cx="5000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8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86" y="3010318"/>
            <a:ext cx="492919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211229" y="1768378"/>
            <a:ext cx="24421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Caucasians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/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African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092409" y="3338631"/>
            <a:ext cx="1328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Asians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CYP2C19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variant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alleles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frequency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93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371601" y="932260"/>
            <a:ext cx="5486996" cy="37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9150" rIns="67500" bIns="3375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8000"/>
              </a:lnSpc>
              <a:spcBef>
                <a:spcPts val="900"/>
              </a:spcBef>
              <a:spcAft>
                <a:spcPts val="75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CYP2C19: LOF e GOF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899" y="1168371"/>
            <a:ext cx="2892029" cy="152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685801" y="2215662"/>
          <a:ext cx="5144639" cy="3447133"/>
        </p:xfrm>
        <a:graphic>
          <a:graphicData uri="http://schemas.openxmlformats.org/drawingml/2006/table">
            <a:tbl>
              <a:tblPr/>
              <a:tblGrid>
                <a:gridCol w="2048492">
                  <a:extLst>
                    <a:ext uri="{9D8B030D-6E8A-4147-A177-3AD203B41FA5}">
                      <a16:colId xmlns:a16="http://schemas.microsoft.com/office/drawing/2014/main" val="1431933641"/>
                    </a:ext>
                  </a:extLst>
                </a:gridCol>
                <a:gridCol w="3096147">
                  <a:extLst>
                    <a:ext uri="{9D8B030D-6E8A-4147-A177-3AD203B41FA5}">
                      <a16:colId xmlns:a16="http://schemas.microsoft.com/office/drawing/2014/main" val="1904082605"/>
                    </a:ext>
                  </a:extLst>
                </a:gridCol>
              </a:tblGrid>
              <a:tr h="557532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Allele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Enzyme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activity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90277"/>
                  </a:ext>
                </a:extLst>
              </a:tr>
              <a:tr h="646726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 (wt)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Functional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,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normal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activity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50827"/>
                  </a:ext>
                </a:extLst>
              </a:tr>
              <a:tr h="1321412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*2 - *3 - *4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*5 - *6 - *7 - *8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Loss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of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function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,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reduced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activity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49943"/>
                  </a:ext>
                </a:extLst>
              </a:tr>
              <a:tr h="921463"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*17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2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4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Droid Sans Fallback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Increased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activity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?</a:t>
                      </a:r>
                    </a:p>
                  </a:txBody>
                  <a:tcPr marL="67500" marR="67500" marT="64219" marB="3510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19777"/>
                  </a:ext>
                </a:extLst>
              </a:tr>
            </a:tbl>
          </a:graphicData>
        </a:graphic>
      </p:graphicFrame>
      <p:pic>
        <p:nvPicPr>
          <p:cNvPr id="5" name="Picture 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857" y="2826820"/>
            <a:ext cx="756047" cy="626269"/>
          </a:xfrm>
          <a:prstGeom prst="rect">
            <a:avLst/>
          </a:prstGeom>
          <a:solidFill>
            <a:srgbClr val="66FF00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978" y="3150670"/>
            <a:ext cx="485775" cy="42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3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874" y="4091193"/>
            <a:ext cx="469922" cy="581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856" y="3813156"/>
            <a:ext cx="907481" cy="752134"/>
          </a:xfrm>
          <a:prstGeom prst="rect">
            <a:avLst/>
          </a:prstGeom>
          <a:solidFill>
            <a:srgbClr val="FF3333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726" y="4837614"/>
            <a:ext cx="756047" cy="626269"/>
          </a:xfrm>
          <a:prstGeom prst="rect">
            <a:avLst/>
          </a:prstGeom>
          <a:solidFill>
            <a:srgbClr val="66FF00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772" y="4837614"/>
            <a:ext cx="756047" cy="626269"/>
          </a:xfrm>
          <a:prstGeom prst="rect">
            <a:avLst/>
          </a:prstGeom>
          <a:solidFill>
            <a:srgbClr val="66FF00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419" y="5355536"/>
            <a:ext cx="485775" cy="42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4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044" y="5356726"/>
            <a:ext cx="485775" cy="42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CYP2C19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variant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alleles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enzymatic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10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7565"/>
            <a:ext cx="9144000" cy="474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9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724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776332" y="6488668"/>
            <a:ext cx="336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Hicks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al.,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Pharm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67354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7806"/>
            <a:ext cx="8898673" cy="660616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776332" y="6488668"/>
            <a:ext cx="336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Hicks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al.,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Pharm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113700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t="2276"/>
          <a:stretch/>
        </p:blipFill>
        <p:spPr>
          <a:xfrm>
            <a:off x="0" y="0"/>
            <a:ext cx="9134421" cy="670188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776332" y="6488668"/>
            <a:ext cx="336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Hicks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al.,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Pharm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89660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93" y="400897"/>
            <a:ext cx="8914311" cy="599543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192859" y="6396335"/>
            <a:ext cx="8452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Hiemke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C. et al. AGNP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consensus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guidelines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therapeutic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drug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psychiatry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update 2011.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Pharmacopsychiatry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44, 195–235 (2011)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3694" y="125730"/>
            <a:ext cx="87774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Therapeutic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ranges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antidepressants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7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4FB3BE-78B7-4A90-BA7F-1C70E04333B5}"/>
              </a:ext>
            </a:extLst>
          </p:cNvPr>
          <p:cNvSpPr txBox="1"/>
          <p:nvPr/>
        </p:nvSpPr>
        <p:spPr>
          <a:xfrm>
            <a:off x="251520" y="0"/>
            <a:ext cx="7488832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Foglietto illustrativo (</a:t>
            </a:r>
            <a:r>
              <a:rPr lang="it-IT" sz="1600" dirty="0" err="1"/>
              <a:t>Wisława</a:t>
            </a:r>
            <a:r>
              <a:rPr lang="it-IT" sz="1600" dirty="0"/>
              <a:t> Szymborska)</a:t>
            </a:r>
          </a:p>
          <a:p>
            <a:endParaRPr lang="it-IT" sz="1600" dirty="0"/>
          </a:p>
          <a:p>
            <a:r>
              <a:rPr lang="it-IT" sz="1600" dirty="0"/>
              <a:t>Sono un tranquillante,</a:t>
            </a:r>
          </a:p>
          <a:p>
            <a:r>
              <a:rPr lang="it-IT" sz="1600" dirty="0"/>
              <a:t>Agisco in casa,</a:t>
            </a:r>
          </a:p>
          <a:p>
            <a:r>
              <a:rPr lang="it-IT" sz="1600" dirty="0"/>
              <a:t>funziono in ufficio,</a:t>
            </a:r>
          </a:p>
          <a:p>
            <a:r>
              <a:rPr lang="it-IT" sz="1600" dirty="0"/>
              <a:t>affronto gli esami,</a:t>
            </a:r>
          </a:p>
          <a:p>
            <a:r>
              <a:rPr lang="it-IT" sz="1600" dirty="0"/>
              <a:t>mi presento all'udienza,</a:t>
            </a:r>
          </a:p>
          <a:p>
            <a:r>
              <a:rPr lang="it-IT" sz="1600" dirty="0"/>
              <a:t>incollo con cura le tazze rotte -</a:t>
            </a:r>
          </a:p>
          <a:p>
            <a:r>
              <a:rPr lang="it-IT" sz="1600" dirty="0"/>
              <a:t>devi solo prendermi,</a:t>
            </a:r>
          </a:p>
          <a:p>
            <a:r>
              <a:rPr lang="it-IT" sz="1600" dirty="0"/>
              <a:t>farmi sciogliere sotto la lingua,</a:t>
            </a:r>
          </a:p>
          <a:p>
            <a:r>
              <a:rPr lang="it-IT" sz="1600" dirty="0"/>
              <a:t>devi solo mandarmi giù</a:t>
            </a:r>
          </a:p>
          <a:p>
            <a:r>
              <a:rPr lang="it-IT" sz="1600" dirty="0"/>
              <a:t>con un sorso d'acqua.</a:t>
            </a:r>
          </a:p>
          <a:p>
            <a:r>
              <a:rPr lang="it-IT" sz="1600" dirty="0"/>
              <a:t>So come trattare l'infelicità,</a:t>
            </a:r>
          </a:p>
          <a:p>
            <a:r>
              <a:rPr lang="it-IT" sz="1600" dirty="0"/>
              <a:t>come sopportare una cattiva notizia,</a:t>
            </a:r>
          </a:p>
          <a:p>
            <a:r>
              <a:rPr lang="it-IT" sz="1600" dirty="0"/>
              <a:t>ridurre l'ingiustizia,</a:t>
            </a:r>
          </a:p>
          <a:p>
            <a:r>
              <a:rPr lang="it-IT" sz="1600" dirty="0"/>
              <a:t>rischiarare l'assenza di Dio,</a:t>
            </a:r>
          </a:p>
          <a:p>
            <a:r>
              <a:rPr lang="it-IT" sz="1600" dirty="0"/>
              <a:t>scegliere un bel cappellino da lutto.</a:t>
            </a:r>
          </a:p>
          <a:p>
            <a:r>
              <a:rPr lang="it-IT" sz="1600" dirty="0"/>
              <a:t>Che cosa aspetti -</a:t>
            </a:r>
          </a:p>
          <a:p>
            <a:r>
              <a:rPr lang="it-IT" sz="1600" dirty="0"/>
              <a:t>fidati della pietà chimica.</a:t>
            </a:r>
          </a:p>
          <a:p>
            <a:r>
              <a:rPr lang="it-IT" sz="1600" dirty="0"/>
              <a:t>Sei un uomo (una donna) ancora giovane,</a:t>
            </a:r>
          </a:p>
          <a:p>
            <a:r>
              <a:rPr lang="it-IT" sz="1600" dirty="0"/>
              <a:t>dovresti sistemarti in qualche modo.</a:t>
            </a:r>
          </a:p>
          <a:p>
            <a:r>
              <a:rPr lang="it-IT" sz="1600" i="1" dirty="0"/>
              <a:t>Chi ha detto che la vita va vissuta con coraggio?</a:t>
            </a:r>
          </a:p>
          <a:p>
            <a:r>
              <a:rPr lang="it-IT" sz="1600" dirty="0"/>
              <a:t>Consegnami il tuo abisso -</a:t>
            </a:r>
          </a:p>
          <a:p>
            <a:r>
              <a:rPr lang="it-IT" sz="1600" dirty="0"/>
              <a:t>lo imbottirò di sonno.</a:t>
            </a:r>
          </a:p>
          <a:p>
            <a:r>
              <a:rPr lang="it-IT" sz="1600" dirty="0"/>
              <a:t>Mi sarai grato (grata) per la caduta in piedi.</a:t>
            </a:r>
          </a:p>
          <a:p>
            <a:r>
              <a:rPr lang="it-IT" sz="1600" dirty="0"/>
              <a:t>Vendimi la tua anima.</a:t>
            </a:r>
          </a:p>
          <a:p>
            <a:r>
              <a:rPr lang="it-IT" sz="1600" dirty="0"/>
              <a:t>Un altro acquirente non capiterà.</a:t>
            </a:r>
          </a:p>
          <a:p>
            <a:r>
              <a:rPr lang="it-IT" sz="1600" dirty="0"/>
              <a:t>Un altro diavolo non c'è più.</a:t>
            </a:r>
          </a:p>
        </p:txBody>
      </p:sp>
    </p:spTree>
    <p:extLst>
      <p:ext uri="{BB962C8B-B14F-4D97-AF65-F5344CB8AC3E}">
        <p14:creationId xmlns:p14="http://schemas.microsoft.com/office/powerpoint/2010/main" val="13234894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473</Words>
  <Application>Microsoft Office PowerPoint</Application>
  <PresentationFormat>Presentazione su schermo (4:3)</PresentationFormat>
  <Paragraphs>104</Paragraphs>
  <Slides>9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Farmacologia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Scambiatori o trasportatori</dc:title>
  <dc:creator>Giuly</dc:creator>
  <cp:lastModifiedBy>Gabriele Stocco</cp:lastModifiedBy>
  <cp:revision>186</cp:revision>
  <cp:lastPrinted>2008-03-09T13:52:35Z</cp:lastPrinted>
  <dcterms:created xsi:type="dcterms:W3CDTF">2011-03-30T08:20:33Z</dcterms:created>
  <dcterms:modified xsi:type="dcterms:W3CDTF">2021-10-13T19:25:44Z</dcterms:modified>
</cp:coreProperties>
</file>