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11"/>
  </p:notesMasterIdLst>
  <p:handoutMasterIdLst>
    <p:handoutMasterId r:id="rId12"/>
  </p:handoutMasterIdLst>
  <p:sldIdLst>
    <p:sldId id="264" r:id="rId2"/>
    <p:sldId id="265" r:id="rId3"/>
    <p:sldId id="266" r:id="rId4"/>
    <p:sldId id="272" r:id="rId5"/>
    <p:sldId id="274" r:id="rId6"/>
    <p:sldId id="263" r:id="rId7"/>
    <p:sldId id="273" r:id="rId8"/>
    <p:sldId id="262" r:id="rId9"/>
    <p:sldId id="474" r:id="rId10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3613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46FCAFA-0891-724F-9DC2-BBE7599F5F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omic Sans M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232E5F7-45A9-7F4E-AD8C-C90EECE621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omic Sans M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87CFB32F-C2C9-F640-BA79-F323ACCCE97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omic Sans M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D264045B-3E5A-B740-A659-1F4AC503F0C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omic Sans MS" charset="0"/>
                <a:ea typeface="ＭＳ Ｐゴシック" charset="-128"/>
              </a:defRPr>
            </a:lvl1pPr>
          </a:lstStyle>
          <a:p>
            <a:pPr>
              <a:defRPr/>
            </a:pPr>
            <a:fld id="{695105C7-777F-40DB-A075-F3389C1F812A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9F5AC02C-9992-344F-B4F4-4368DE4FFC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omic Sans M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6E304D08-DA8F-EB41-9294-6B5D110660E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omic Sans M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0B4A9C70-87D6-4588-9EBD-3BEC1C5F36F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9" name="Rectangle 5">
            <a:extLst>
              <a:ext uri="{FF2B5EF4-FFF2-40B4-BE49-F238E27FC236}">
                <a16:creationId xmlns:a16="http://schemas.microsoft.com/office/drawing/2014/main" id="{89A159B3-D7CB-2744-9533-F0F62FF1C58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134150" name="Rectangle 6">
            <a:extLst>
              <a:ext uri="{FF2B5EF4-FFF2-40B4-BE49-F238E27FC236}">
                <a16:creationId xmlns:a16="http://schemas.microsoft.com/office/drawing/2014/main" id="{C2D978CC-D835-A54B-A90F-6C9A4DEACCD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omic Sans M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4151" name="Rectangle 7">
            <a:extLst>
              <a:ext uri="{FF2B5EF4-FFF2-40B4-BE49-F238E27FC236}">
                <a16:creationId xmlns:a16="http://schemas.microsoft.com/office/drawing/2014/main" id="{A1669392-E053-B44C-877A-DC47225025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omic Sans MS" charset="0"/>
                <a:ea typeface="ＭＳ Ｐゴシック" charset="-128"/>
              </a:defRPr>
            </a:lvl1pPr>
          </a:lstStyle>
          <a:p>
            <a:pPr>
              <a:defRPr/>
            </a:pPr>
            <a:fld id="{A605F518-77BE-406E-BDB0-2222BB9470A8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-64" charset="0"/>
        <a:ea typeface="ＭＳ Ｐゴシック" pitchFamily="108" charset="-128"/>
        <a:cs typeface="ＭＳ Ｐゴシック" pitchFamily="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-64" charset="0"/>
        <a:ea typeface="ＭＳ Ｐゴシック" pitchFamily="-6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-64" charset="0"/>
        <a:ea typeface="ＭＳ Ｐゴシック" pitchFamily="-6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-64" charset="0"/>
        <a:ea typeface="ＭＳ Ｐゴシック" pitchFamily="-6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-64" charset="0"/>
        <a:ea typeface="ＭＳ Ｐゴシック" pitchFamily="-6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SONO TUTTE SNP (SUL SINGOLO NUCLEOTIDE!)</a:t>
            </a:r>
          </a:p>
          <a:p>
            <a:br>
              <a:rPr lang="it-IT" dirty="0"/>
            </a:br>
            <a:r>
              <a:rPr lang="it-IT" dirty="0"/>
              <a:t>*17</a:t>
            </a:r>
            <a:r>
              <a:rPr lang="it-IT" baseline="0" dirty="0"/>
              <a:t>, già citato nel metabolismo del </a:t>
            </a:r>
            <a:r>
              <a:rPr lang="it-IT" baseline="0" dirty="0" err="1"/>
              <a:t>Tamoxifene</a:t>
            </a:r>
            <a:r>
              <a:rPr lang="it-IT" baseline="0" dirty="0"/>
              <a:t>, UM; metabolismo elevato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F407C6-5224-450D-AF89-2B7B8B495BB9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59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*4 ATTIVITA’ PERDUTA, negli altri casi diminuita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F407C6-5224-450D-AF89-2B7B8B495BB9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5172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AFED-3DA5-4B1C-B564-2482835161FD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410C-EA73-4573-986F-6E4E06663A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17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AFED-3DA5-4B1C-B564-2482835161FD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410C-EA73-4573-986F-6E4E06663A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574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AFED-3DA5-4B1C-B564-2482835161FD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410C-EA73-4573-986F-6E4E06663A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88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AFED-3DA5-4B1C-B564-2482835161FD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410C-EA73-4573-986F-6E4E06663A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4104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AFED-3DA5-4B1C-B564-2482835161FD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410C-EA73-4573-986F-6E4E06663A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59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AFED-3DA5-4B1C-B564-2482835161FD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410C-EA73-4573-986F-6E4E06663A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51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AFED-3DA5-4B1C-B564-2482835161FD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410C-EA73-4573-986F-6E4E06663A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049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AFED-3DA5-4B1C-B564-2482835161FD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410C-EA73-4573-986F-6E4E06663A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328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AFED-3DA5-4B1C-B564-2482835161FD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410C-EA73-4573-986F-6E4E06663A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574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AFED-3DA5-4B1C-B564-2482835161FD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410C-EA73-4573-986F-6E4E06663A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002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AFED-3DA5-4B1C-B564-2482835161FD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410C-EA73-4573-986F-6E4E06663A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3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FAFED-3DA5-4B1C-B564-2482835161FD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E410C-EA73-4573-986F-6E4E06663A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5935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10" Type="http://schemas.openxmlformats.org/officeDocument/2006/relationships/image" Target="../media/image6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1838691" y="954058"/>
            <a:ext cx="4550569" cy="378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9150" rIns="67500" bIns="3375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8000"/>
              </a:lnSpc>
              <a:spcBef>
                <a:spcPts val="900"/>
              </a:spcBef>
              <a:spcAft>
                <a:spcPts val="75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CYP2C19: </a:t>
            </a:r>
            <a:r>
              <a:rPr kumimoji="0" lang="it-IT" altLang="it-IT" sz="21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alleles</a:t>
            </a:r>
            <a:r>
              <a:rPr kumimoji="0" lang="it-IT" altLang="it-IT" sz="2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 and </a:t>
            </a:r>
            <a:r>
              <a:rPr kumimoji="0" lang="it-IT" altLang="it-IT" sz="21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frequency</a:t>
            </a:r>
            <a:endParaRPr kumimoji="0" lang="it-IT" altLang="it-IT" sz="2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409" y="2334358"/>
            <a:ext cx="2993591" cy="1573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4" name="Group 3"/>
          <p:cNvGraphicFramePr>
            <a:graphicFrameLocks noGrp="1"/>
          </p:cNvGraphicFramePr>
          <p:nvPr/>
        </p:nvGraphicFramePr>
        <p:xfrm>
          <a:off x="667345" y="1745182"/>
          <a:ext cx="5455444" cy="3269339"/>
        </p:xfrm>
        <a:graphic>
          <a:graphicData uri="http://schemas.openxmlformats.org/drawingml/2006/table">
            <a:tbl>
              <a:tblPr/>
              <a:tblGrid>
                <a:gridCol w="763502">
                  <a:extLst>
                    <a:ext uri="{9D8B030D-6E8A-4147-A177-3AD203B41FA5}">
                      <a16:colId xmlns:a16="http://schemas.microsoft.com/office/drawing/2014/main" val="488296020"/>
                    </a:ext>
                  </a:extLst>
                </a:gridCol>
                <a:gridCol w="2042669">
                  <a:extLst>
                    <a:ext uri="{9D8B030D-6E8A-4147-A177-3AD203B41FA5}">
                      <a16:colId xmlns:a16="http://schemas.microsoft.com/office/drawing/2014/main" val="2069015068"/>
                    </a:ext>
                  </a:extLst>
                </a:gridCol>
                <a:gridCol w="2649273">
                  <a:extLst>
                    <a:ext uri="{9D8B030D-6E8A-4147-A177-3AD203B41FA5}">
                      <a16:colId xmlns:a16="http://schemas.microsoft.com/office/drawing/2014/main" val="2760470932"/>
                    </a:ext>
                  </a:extLst>
                </a:gridCol>
              </a:tblGrid>
              <a:tr h="465555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Allele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SNP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Functional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 </a:t>
                      </a: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effect</a:t>
                      </a: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roid Sans Fallback" charset="0"/>
                      </a:endParaRP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222589"/>
                  </a:ext>
                </a:extLst>
              </a:tr>
              <a:tr h="282437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*1 (</a:t>
                      </a: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wt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)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Nessuna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Normal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 </a:t>
                      </a: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activity</a:t>
                      </a: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Droid Sans Fallback" charset="0"/>
                      </a:endParaRP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43909"/>
                  </a:ext>
                </a:extLst>
              </a:tr>
              <a:tr h="314325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*2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G</a:t>
                      </a:r>
                      <a:r>
                        <a:rPr kumimoji="0" lang="it-IT" altLang="it-IT" sz="1400" b="1" i="0" u="none" strike="noStrike" cap="none" normalizeH="0" baseline="-33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681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→A (</a:t>
                      </a: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coding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)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Splice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 </a:t>
                      </a: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variant</a:t>
                      </a: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Droid Sans Fallback" charset="0"/>
                      </a:endParaRP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670582"/>
                  </a:ext>
                </a:extLst>
              </a:tr>
              <a:tr h="314325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*3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G</a:t>
                      </a:r>
                      <a:r>
                        <a:rPr kumimoji="0" lang="it-IT" altLang="it-IT" sz="1400" b="0" i="0" u="none" strike="noStrike" cap="none" normalizeH="0" baseline="-33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636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→A (</a:t>
                      </a: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coding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)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W212X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962327"/>
                  </a:ext>
                </a:extLst>
              </a:tr>
              <a:tr h="314325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*4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A</a:t>
                      </a:r>
                      <a:r>
                        <a:rPr kumimoji="0" lang="it-IT" altLang="it-IT" sz="1400" b="0" i="0" u="none" strike="noStrike" cap="none" normalizeH="0" baseline="-33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1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→G (</a:t>
                      </a: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coding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)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M1V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359426"/>
                  </a:ext>
                </a:extLst>
              </a:tr>
              <a:tr h="314325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*5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C</a:t>
                      </a:r>
                      <a:r>
                        <a:rPr kumimoji="0" lang="it-IT" altLang="it-IT" sz="1400" b="0" i="0" u="none" strike="noStrike" cap="none" normalizeH="0" baseline="-33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1297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→T (</a:t>
                      </a: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coding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)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R433W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060531"/>
                  </a:ext>
                </a:extLst>
              </a:tr>
              <a:tr h="314325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*6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G</a:t>
                      </a:r>
                      <a:r>
                        <a:rPr kumimoji="0" lang="it-IT" altLang="it-IT" sz="1400" b="0" i="0" u="none" strike="noStrike" cap="none" normalizeH="0" baseline="-33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395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→A (</a:t>
                      </a: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coding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)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R123Q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254039"/>
                  </a:ext>
                </a:extLst>
              </a:tr>
              <a:tr h="314325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*7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+2T</a:t>
                      </a:r>
                      <a:r>
                        <a:rPr kumimoji="0" lang="it-IT" altLang="it-IT" sz="1400" b="0" i="0" u="none" strike="noStrike" cap="none" normalizeH="0" baseline="-33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819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→A (</a:t>
                      </a: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intronic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)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Splice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 </a:t>
                      </a: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variant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Droid Sans Fallback" charset="0"/>
                      </a:endParaRP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805387"/>
                  </a:ext>
                </a:extLst>
              </a:tr>
              <a:tr h="314325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*8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T</a:t>
                      </a:r>
                      <a:r>
                        <a:rPr kumimoji="0" lang="it-IT" altLang="it-IT" sz="1400" b="0" i="0" u="none" strike="noStrike" cap="none" normalizeH="0" baseline="-33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358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→C (</a:t>
                      </a: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coding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)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W120R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78234"/>
                  </a:ext>
                </a:extLst>
              </a:tr>
              <a:tr h="314325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*17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C</a:t>
                      </a:r>
                      <a:r>
                        <a:rPr kumimoji="0" lang="it-IT" altLang="it-IT" sz="1400" b="1" i="0" u="none" strike="noStrike" cap="none" normalizeH="0" baseline="-33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-806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→T (promoter)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Increased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 </a:t>
                      </a: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expression</a:t>
                      </a: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Droid Sans Fallback" charset="0"/>
                      </a:endParaRP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108773"/>
                  </a:ext>
                </a:extLst>
              </a:tr>
            </a:tbl>
          </a:graphicData>
        </a:graphic>
      </p:graphicFrame>
      <p:sp>
        <p:nvSpPr>
          <p:cNvPr id="5" name="Freeform 107"/>
          <p:cNvSpPr>
            <a:spLocks/>
          </p:cNvSpPr>
          <p:nvPr/>
        </p:nvSpPr>
        <p:spPr bwMode="auto">
          <a:xfrm>
            <a:off x="299536" y="2658574"/>
            <a:ext cx="267890" cy="1191"/>
          </a:xfrm>
          <a:custGeom>
            <a:avLst/>
            <a:gdLst>
              <a:gd name="T0" fmla="*/ 0 w 993"/>
              <a:gd name="T1" fmla="*/ 0 h 1"/>
              <a:gd name="T2" fmla="*/ 992 w 993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93" h="1">
                <a:moveTo>
                  <a:pt x="0" y="0"/>
                </a:moveTo>
                <a:lnTo>
                  <a:pt x="992" y="0"/>
                </a:lnTo>
              </a:path>
            </a:pathLst>
          </a:custGeom>
          <a:noFill/>
          <a:ln w="9360" cap="flat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 108"/>
          <p:cNvSpPr>
            <a:spLocks/>
          </p:cNvSpPr>
          <p:nvPr/>
        </p:nvSpPr>
        <p:spPr bwMode="auto">
          <a:xfrm>
            <a:off x="297795" y="4857109"/>
            <a:ext cx="267891" cy="1190"/>
          </a:xfrm>
          <a:custGeom>
            <a:avLst/>
            <a:gdLst>
              <a:gd name="T0" fmla="*/ 0 w 993"/>
              <a:gd name="T1" fmla="*/ 0 h 1"/>
              <a:gd name="T2" fmla="*/ 992 w 993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93" h="1">
                <a:moveTo>
                  <a:pt x="0" y="0"/>
                </a:moveTo>
                <a:lnTo>
                  <a:pt x="992" y="0"/>
                </a:lnTo>
              </a:path>
            </a:pathLst>
          </a:custGeom>
          <a:noFill/>
          <a:ln w="9360" cap="flat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 109"/>
          <p:cNvSpPr>
            <a:spLocks/>
          </p:cNvSpPr>
          <p:nvPr/>
        </p:nvSpPr>
        <p:spPr bwMode="auto">
          <a:xfrm>
            <a:off x="294910" y="2970610"/>
            <a:ext cx="267890" cy="1190"/>
          </a:xfrm>
          <a:custGeom>
            <a:avLst/>
            <a:gdLst>
              <a:gd name="T0" fmla="*/ 0 w 993"/>
              <a:gd name="T1" fmla="*/ 0 h 1"/>
              <a:gd name="T2" fmla="*/ 992 w 993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93" h="1">
                <a:moveTo>
                  <a:pt x="0" y="0"/>
                </a:moveTo>
                <a:lnTo>
                  <a:pt x="992" y="0"/>
                </a:lnTo>
              </a:path>
            </a:pathLst>
          </a:custGeom>
          <a:noFill/>
          <a:ln w="9360" cap="flat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755308" y="6344373"/>
            <a:ext cx="4168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https://www.pharmvar.org/gene/CYP2C19</a:t>
            </a:r>
          </a:p>
        </p:txBody>
      </p:sp>
    </p:spTree>
    <p:extLst>
      <p:ext uri="{BB962C8B-B14F-4D97-AF65-F5344CB8AC3E}">
        <p14:creationId xmlns:p14="http://schemas.microsoft.com/office/powerpoint/2010/main" val="266509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953" y="1064242"/>
            <a:ext cx="2892029" cy="1520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4" name="Group 3"/>
          <p:cNvGraphicFramePr>
            <a:graphicFrameLocks noGrp="1"/>
          </p:cNvGraphicFramePr>
          <p:nvPr/>
        </p:nvGraphicFramePr>
        <p:xfrm>
          <a:off x="791308" y="2597942"/>
          <a:ext cx="4352192" cy="3271570"/>
        </p:xfrm>
        <a:graphic>
          <a:graphicData uri="http://schemas.openxmlformats.org/drawingml/2006/table">
            <a:tbl>
              <a:tblPr/>
              <a:tblGrid>
                <a:gridCol w="925667">
                  <a:extLst>
                    <a:ext uri="{9D8B030D-6E8A-4147-A177-3AD203B41FA5}">
                      <a16:colId xmlns:a16="http://schemas.microsoft.com/office/drawing/2014/main" val="2517969849"/>
                    </a:ext>
                  </a:extLst>
                </a:gridCol>
                <a:gridCol w="3426525">
                  <a:extLst>
                    <a:ext uri="{9D8B030D-6E8A-4147-A177-3AD203B41FA5}">
                      <a16:colId xmlns:a16="http://schemas.microsoft.com/office/drawing/2014/main" val="3150575226"/>
                    </a:ext>
                  </a:extLst>
                </a:gridCol>
              </a:tblGrid>
              <a:tr h="282437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Allele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Allele </a:t>
                      </a: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frequency</a:t>
                      </a: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roid Sans Fallback" charset="0"/>
                      </a:endParaRP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109617"/>
                  </a:ext>
                </a:extLst>
              </a:tr>
              <a:tr h="282437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*1 (</a:t>
                      </a: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wt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)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roid Sans Fallback" charset="0"/>
                      </a:endParaRP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921553"/>
                  </a:ext>
                </a:extLst>
              </a:tr>
              <a:tr h="465555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*2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~15% </a:t>
                      </a: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Caucasians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 and </a:t>
                      </a: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Africans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; ~30% </a:t>
                      </a: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Asians</a:t>
                      </a: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roid Sans Fallback" charset="0"/>
                      </a:endParaRPr>
                    </a:p>
                  </a:txBody>
                  <a:tcPr marL="67500" marR="67500" marT="64219" marB="351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602051"/>
                  </a:ext>
                </a:extLst>
              </a:tr>
              <a:tr h="465555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*3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&lt;1% in </a:t>
                      </a: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Caucasians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 and </a:t>
                      </a: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Africans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; 2-9% in </a:t>
                      </a: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Asians</a:t>
                      </a: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roid Sans Fallback" charset="0"/>
                      </a:endParaRPr>
                    </a:p>
                  </a:txBody>
                  <a:tcPr marL="67500" marR="67500" marT="64219" marB="351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265920"/>
                  </a:ext>
                </a:extLst>
              </a:tr>
              <a:tr h="282437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*4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&lt; 1%</a:t>
                      </a:r>
                    </a:p>
                  </a:txBody>
                  <a:tcPr marL="67500" marR="67500" marT="64219" marB="351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251240"/>
                  </a:ext>
                </a:extLst>
              </a:tr>
              <a:tr h="282437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*5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&lt; 1%</a:t>
                      </a:r>
                    </a:p>
                  </a:txBody>
                  <a:tcPr marL="67500" marR="67500" marT="64219" marB="351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364165"/>
                  </a:ext>
                </a:extLst>
              </a:tr>
              <a:tr h="282437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*6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&lt; 1%</a:t>
                      </a:r>
                    </a:p>
                  </a:txBody>
                  <a:tcPr marL="67500" marR="67500" marT="64219" marB="351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832987"/>
                  </a:ext>
                </a:extLst>
              </a:tr>
              <a:tr h="282437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*7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&lt; 1%</a:t>
                      </a:r>
                    </a:p>
                  </a:txBody>
                  <a:tcPr marL="67500" marR="67500" marT="64219" marB="351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58441"/>
                  </a:ext>
                </a:extLst>
              </a:tr>
              <a:tr h="282437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*8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&lt; 1%</a:t>
                      </a:r>
                    </a:p>
                  </a:txBody>
                  <a:tcPr marL="67500" marR="67500" marT="64219" marB="351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879812"/>
                  </a:ext>
                </a:extLst>
              </a:tr>
              <a:tr h="282437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*17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~3-21%</a:t>
                      </a:r>
                    </a:p>
                  </a:txBody>
                  <a:tcPr marL="67500" marR="67500" marT="64219" marB="351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597660"/>
                  </a:ext>
                </a:extLst>
              </a:tr>
            </a:tbl>
          </a:graphicData>
        </a:graphic>
      </p:graphicFrame>
      <p:graphicFrame>
        <p:nvGraphicFramePr>
          <p:cNvPr id="5" name="Object 76"/>
          <p:cNvGraphicFramePr>
            <a:graphicFrameLocks noChangeAspect="1"/>
          </p:cNvGraphicFramePr>
          <p:nvPr/>
        </p:nvGraphicFramePr>
        <p:xfrm>
          <a:off x="5706642" y="1774449"/>
          <a:ext cx="2214563" cy="1620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0" r:id="rId4" imgW="2952360" imgH="2160360" progId="">
                  <p:embed/>
                </p:oleObj>
              </mc:Choice>
              <mc:Fallback>
                <p:oleObj r:id="rId4" imgW="2952360" imgH="2160360" progId="">
                  <p:embed/>
                  <p:pic>
                    <p:nvPicPr>
                      <p:cNvPr id="5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6642" y="1774449"/>
                        <a:ext cx="2214563" cy="1620441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8"/>
          <p:cNvGraphicFramePr>
            <a:graphicFrameLocks noChangeAspect="1"/>
          </p:cNvGraphicFramePr>
          <p:nvPr/>
        </p:nvGraphicFramePr>
        <p:xfrm>
          <a:off x="5706642" y="3386555"/>
          <a:ext cx="2214563" cy="1620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1" r:id="rId6" imgW="2952360" imgH="2160360" progId="">
                  <p:embed/>
                </p:oleObj>
              </mc:Choice>
              <mc:Fallback>
                <p:oleObj r:id="rId6" imgW="2952360" imgH="2160360" progId="">
                  <p:embed/>
                  <p:pic>
                    <p:nvPicPr>
                      <p:cNvPr id="7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6642" y="3386555"/>
                        <a:ext cx="2214563" cy="1620441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586" y="4560511"/>
            <a:ext cx="50006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" name="Picture 8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6972" y="3023234"/>
            <a:ext cx="50006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" name="Picture 8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586" y="3010318"/>
            <a:ext cx="492919" cy="492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211229" y="1768378"/>
            <a:ext cx="244211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Caucasians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/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African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092409" y="3338631"/>
            <a:ext cx="132873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Asians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CYP2C19 </a:t>
            </a:r>
            <a:r>
              <a:rPr kumimoji="0" lang="it-IT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variant</a:t>
            </a: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alleles</a:t>
            </a: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frequency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8939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1371601" y="932260"/>
            <a:ext cx="5486996" cy="378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500" tIns="39150" rIns="67500" bIns="3375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8000"/>
              </a:lnSpc>
              <a:spcBef>
                <a:spcPts val="900"/>
              </a:spcBef>
              <a:spcAft>
                <a:spcPts val="75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CYP2C19: LOF e GOF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899" y="1168371"/>
            <a:ext cx="2892029" cy="1520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4" name="Group 3"/>
          <p:cNvGraphicFramePr>
            <a:graphicFrameLocks noGrp="1"/>
          </p:cNvGraphicFramePr>
          <p:nvPr/>
        </p:nvGraphicFramePr>
        <p:xfrm>
          <a:off x="685801" y="2215662"/>
          <a:ext cx="5144639" cy="3447133"/>
        </p:xfrm>
        <a:graphic>
          <a:graphicData uri="http://schemas.openxmlformats.org/drawingml/2006/table">
            <a:tbl>
              <a:tblPr/>
              <a:tblGrid>
                <a:gridCol w="2048492">
                  <a:extLst>
                    <a:ext uri="{9D8B030D-6E8A-4147-A177-3AD203B41FA5}">
                      <a16:colId xmlns:a16="http://schemas.microsoft.com/office/drawing/2014/main" val="1431933641"/>
                    </a:ext>
                  </a:extLst>
                </a:gridCol>
                <a:gridCol w="3096147">
                  <a:extLst>
                    <a:ext uri="{9D8B030D-6E8A-4147-A177-3AD203B41FA5}">
                      <a16:colId xmlns:a16="http://schemas.microsoft.com/office/drawing/2014/main" val="1904082605"/>
                    </a:ext>
                  </a:extLst>
                </a:gridCol>
              </a:tblGrid>
              <a:tr h="557532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Allele</a:t>
                      </a:r>
                    </a:p>
                  </a:txBody>
                  <a:tcPr marL="67500" marR="67500" marT="64219" marB="351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Enzyme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 </a:t>
                      </a:r>
                      <a:r>
                        <a:rPr kumimoji="0" lang="it-IT" alt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activity</a:t>
                      </a: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roid Sans Fallback" charset="0"/>
                      </a:endParaRPr>
                    </a:p>
                  </a:txBody>
                  <a:tcPr marL="67500" marR="67500" marT="64219" marB="351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090277"/>
                  </a:ext>
                </a:extLst>
              </a:tr>
              <a:tr h="646726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*1 (wt)</a:t>
                      </a:r>
                    </a:p>
                  </a:txBody>
                  <a:tcPr marL="67500" marR="67500" marT="64219" marB="351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Functional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, </a:t>
                      </a: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normal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 </a:t>
                      </a: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activity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roid Sans Fallback" charset="0"/>
                      </a:endParaRPr>
                    </a:p>
                  </a:txBody>
                  <a:tcPr marL="67500" marR="67500" marT="64219" marB="351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550827"/>
                  </a:ext>
                </a:extLst>
              </a:tr>
              <a:tr h="1321412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*2 - *3 - *4 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*5 - *6 - *7 - *8</a:t>
                      </a:r>
                    </a:p>
                  </a:txBody>
                  <a:tcPr marL="67500" marR="67500" marT="64219" marB="351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Loss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 of </a:t>
                      </a: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function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, </a:t>
                      </a: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reduced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 </a:t>
                      </a: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activity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Droid Sans Fallback" charset="0"/>
                      </a:endParaRPr>
                    </a:p>
                  </a:txBody>
                  <a:tcPr marL="67500" marR="67500" marT="64219" marB="351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849943"/>
                  </a:ext>
                </a:extLst>
              </a:tr>
              <a:tr h="921463"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*17</a:t>
                      </a:r>
                    </a:p>
                  </a:txBody>
                  <a:tcPr marL="67500" marR="67500" marT="64219" marB="351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42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1pPr>
                      <a:lvl2pPr>
                        <a:spcBef>
                          <a:spcPts val="113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2pPr>
                      <a:lvl3pPr>
                        <a:spcBef>
                          <a:spcPts val="85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3pPr>
                      <a:lvl4pPr>
                        <a:spcBef>
                          <a:spcPts val="575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4pPr>
                      <a:lvl5pPr>
                        <a:spcBef>
                          <a:spcPts val="288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4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Droid Sans Fallback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Increased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 </a:t>
                      </a:r>
                      <a:r>
                        <a:rPr kumimoji="0" lang="it-IT" altLang="it-IT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activity</a:t>
                      </a:r>
                      <a:r>
                        <a:rPr kumimoji="0" lang="it-IT" alt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Droid Sans Fallback" charset="0"/>
                        </a:rPr>
                        <a:t>?</a:t>
                      </a:r>
                    </a:p>
                  </a:txBody>
                  <a:tcPr marL="67500" marR="67500" marT="64219" marB="351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819777"/>
                  </a:ext>
                </a:extLst>
              </a:tr>
            </a:tbl>
          </a:graphicData>
        </a:graphic>
      </p:graphicFrame>
      <p:pic>
        <p:nvPicPr>
          <p:cNvPr id="5" name="Picture 3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857" y="2826820"/>
            <a:ext cx="756047" cy="626269"/>
          </a:xfrm>
          <a:prstGeom prst="rect">
            <a:avLst/>
          </a:prstGeom>
          <a:solidFill>
            <a:srgbClr val="66FF00">
              <a:alpha val="2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3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978" y="3150670"/>
            <a:ext cx="485775" cy="429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3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874" y="4091193"/>
            <a:ext cx="469922" cy="581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3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856" y="3813156"/>
            <a:ext cx="907481" cy="752134"/>
          </a:xfrm>
          <a:prstGeom prst="rect">
            <a:avLst/>
          </a:prstGeom>
          <a:solidFill>
            <a:srgbClr val="FF3333">
              <a:alpha val="2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" name="Picture 3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726" y="4837614"/>
            <a:ext cx="756047" cy="626269"/>
          </a:xfrm>
          <a:prstGeom prst="rect">
            <a:avLst/>
          </a:prstGeom>
          <a:solidFill>
            <a:srgbClr val="66FF00">
              <a:alpha val="2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" name="Picture 3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772" y="4837614"/>
            <a:ext cx="756047" cy="626269"/>
          </a:xfrm>
          <a:prstGeom prst="rect">
            <a:avLst/>
          </a:prstGeom>
          <a:solidFill>
            <a:srgbClr val="66FF00">
              <a:alpha val="2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" name="Picture 4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419" y="5355536"/>
            <a:ext cx="485775" cy="429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" name="Picture 4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044" y="5356726"/>
            <a:ext cx="485775" cy="429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" name="CasellaDiTesto 1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CYP2C19 </a:t>
            </a:r>
            <a:r>
              <a:rPr kumimoji="0" lang="it-IT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variant</a:t>
            </a: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alleles</a:t>
            </a: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enzymatic</a:t>
            </a: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activity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6101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7565"/>
            <a:ext cx="9144000" cy="4742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294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572464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5776332" y="6488668"/>
            <a:ext cx="3367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Hicks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et al.,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Pharm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2016</a:t>
            </a:r>
          </a:p>
        </p:txBody>
      </p:sp>
    </p:spTree>
    <p:extLst>
      <p:ext uri="{BB962C8B-B14F-4D97-AF65-F5344CB8AC3E}">
        <p14:creationId xmlns:p14="http://schemas.microsoft.com/office/powerpoint/2010/main" val="67354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7806"/>
            <a:ext cx="8898673" cy="660616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5776332" y="6488668"/>
            <a:ext cx="3367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Hicks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et al.,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Pharm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2016</a:t>
            </a:r>
          </a:p>
        </p:txBody>
      </p:sp>
    </p:spTree>
    <p:extLst>
      <p:ext uri="{BB962C8B-B14F-4D97-AF65-F5344CB8AC3E}">
        <p14:creationId xmlns:p14="http://schemas.microsoft.com/office/powerpoint/2010/main" val="1137007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/>
          <a:srcRect t="2276"/>
          <a:stretch/>
        </p:blipFill>
        <p:spPr>
          <a:xfrm>
            <a:off x="0" y="0"/>
            <a:ext cx="9134421" cy="6701883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5776332" y="6488668"/>
            <a:ext cx="3367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Hicks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et al.,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Pharm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2016</a:t>
            </a:r>
          </a:p>
        </p:txBody>
      </p:sp>
    </p:spTree>
    <p:extLst>
      <p:ext uri="{BB962C8B-B14F-4D97-AF65-F5344CB8AC3E}">
        <p14:creationId xmlns:p14="http://schemas.microsoft.com/office/powerpoint/2010/main" val="896609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93" y="400897"/>
            <a:ext cx="8914311" cy="5995438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4192859" y="6396335"/>
            <a:ext cx="8452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Hiemke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C. et al. AGNP </a:t>
            </a: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consensus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guidelines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</a:t>
            </a: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therapeutic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drug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monitoring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</a:t>
            </a: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psychiatry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update 2011. </a:t>
            </a: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Pharmacopsychiatry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44, 195–235 (2011)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03694" y="125730"/>
            <a:ext cx="87774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Therapeutic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ranges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</a:t>
            </a:r>
            <a:r>
              <a:rPr kumimoji="0" lang="it-IT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antidepressants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1277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0A4FB3BE-78B7-4A90-BA7F-1C70E04333B5}"/>
              </a:ext>
            </a:extLst>
          </p:cNvPr>
          <p:cNvSpPr txBox="1"/>
          <p:nvPr/>
        </p:nvSpPr>
        <p:spPr>
          <a:xfrm>
            <a:off x="251520" y="0"/>
            <a:ext cx="7488832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/>
              <a:t>Foglietto illustrativo (</a:t>
            </a:r>
            <a:r>
              <a:rPr lang="it-IT" sz="1600" dirty="0" err="1"/>
              <a:t>Wisława</a:t>
            </a:r>
            <a:r>
              <a:rPr lang="it-IT" sz="1600" dirty="0"/>
              <a:t> Szymborska)</a:t>
            </a:r>
          </a:p>
          <a:p>
            <a:endParaRPr lang="it-IT" sz="1600" dirty="0"/>
          </a:p>
          <a:p>
            <a:r>
              <a:rPr lang="it-IT" sz="1600" dirty="0"/>
              <a:t>Sono un tranquillante,</a:t>
            </a:r>
          </a:p>
          <a:p>
            <a:r>
              <a:rPr lang="it-IT" sz="1600" dirty="0"/>
              <a:t>Agisco in casa,</a:t>
            </a:r>
          </a:p>
          <a:p>
            <a:r>
              <a:rPr lang="it-IT" sz="1600" dirty="0"/>
              <a:t>funziono in ufficio,</a:t>
            </a:r>
          </a:p>
          <a:p>
            <a:r>
              <a:rPr lang="it-IT" sz="1600" dirty="0"/>
              <a:t>affronto gli esami,</a:t>
            </a:r>
          </a:p>
          <a:p>
            <a:r>
              <a:rPr lang="it-IT" sz="1600" dirty="0"/>
              <a:t>mi presento all'udienza,</a:t>
            </a:r>
          </a:p>
          <a:p>
            <a:r>
              <a:rPr lang="it-IT" sz="1600" dirty="0"/>
              <a:t>incollo con cura le tazze rotte -</a:t>
            </a:r>
          </a:p>
          <a:p>
            <a:r>
              <a:rPr lang="it-IT" sz="1600" dirty="0"/>
              <a:t>devi solo prendermi,</a:t>
            </a:r>
          </a:p>
          <a:p>
            <a:r>
              <a:rPr lang="it-IT" sz="1600" dirty="0"/>
              <a:t>farmi sciogliere sotto la lingua,</a:t>
            </a:r>
          </a:p>
          <a:p>
            <a:r>
              <a:rPr lang="it-IT" sz="1600" dirty="0"/>
              <a:t>devi solo mandarmi giù</a:t>
            </a:r>
          </a:p>
          <a:p>
            <a:r>
              <a:rPr lang="it-IT" sz="1600" dirty="0"/>
              <a:t>con un sorso d'acqua.</a:t>
            </a:r>
          </a:p>
          <a:p>
            <a:r>
              <a:rPr lang="it-IT" sz="1600" dirty="0"/>
              <a:t>So come trattare l'infelicità,</a:t>
            </a:r>
          </a:p>
          <a:p>
            <a:r>
              <a:rPr lang="it-IT" sz="1600" dirty="0"/>
              <a:t>come sopportare una cattiva notizia,</a:t>
            </a:r>
          </a:p>
          <a:p>
            <a:r>
              <a:rPr lang="it-IT" sz="1600" dirty="0"/>
              <a:t>ridurre l'ingiustizia,</a:t>
            </a:r>
          </a:p>
          <a:p>
            <a:r>
              <a:rPr lang="it-IT" sz="1600" dirty="0"/>
              <a:t>rischiarare l'assenza di Dio,</a:t>
            </a:r>
          </a:p>
          <a:p>
            <a:r>
              <a:rPr lang="it-IT" sz="1600" dirty="0"/>
              <a:t>scegliere un bel cappellino da lutto.</a:t>
            </a:r>
          </a:p>
          <a:p>
            <a:r>
              <a:rPr lang="it-IT" sz="1600" dirty="0"/>
              <a:t>Che cosa aspetti -</a:t>
            </a:r>
          </a:p>
          <a:p>
            <a:r>
              <a:rPr lang="it-IT" sz="1600" dirty="0"/>
              <a:t>fidati della pietà chimica.</a:t>
            </a:r>
          </a:p>
          <a:p>
            <a:r>
              <a:rPr lang="it-IT" sz="1600" dirty="0"/>
              <a:t>Sei un uomo (una donna) ancora giovane,</a:t>
            </a:r>
          </a:p>
          <a:p>
            <a:r>
              <a:rPr lang="it-IT" sz="1600" dirty="0"/>
              <a:t>dovresti sistemarti in qualche modo.</a:t>
            </a:r>
          </a:p>
          <a:p>
            <a:r>
              <a:rPr lang="it-IT" sz="1600" i="1" dirty="0"/>
              <a:t>Chi ha detto che la vita va vissuta con coraggio?</a:t>
            </a:r>
          </a:p>
          <a:p>
            <a:r>
              <a:rPr lang="it-IT" sz="1600" dirty="0"/>
              <a:t>Consegnami il tuo abisso -</a:t>
            </a:r>
          </a:p>
          <a:p>
            <a:r>
              <a:rPr lang="it-IT" sz="1600" dirty="0"/>
              <a:t>lo imbottirò di sonno.</a:t>
            </a:r>
          </a:p>
          <a:p>
            <a:r>
              <a:rPr lang="it-IT" sz="1600" dirty="0"/>
              <a:t>Mi sarai grato (grata) per la caduta in piedi.</a:t>
            </a:r>
          </a:p>
          <a:p>
            <a:r>
              <a:rPr lang="it-IT" sz="1600" dirty="0"/>
              <a:t>Vendimi la tua anima.</a:t>
            </a:r>
          </a:p>
          <a:p>
            <a:r>
              <a:rPr lang="it-IT" sz="1600" dirty="0"/>
              <a:t>Un altro acquirente non capiterà.</a:t>
            </a:r>
          </a:p>
          <a:p>
            <a:r>
              <a:rPr lang="it-IT" sz="1600" dirty="0"/>
              <a:t>Un altro diavolo non c'è più.</a:t>
            </a:r>
          </a:p>
        </p:txBody>
      </p:sp>
    </p:spTree>
    <p:extLst>
      <p:ext uri="{BB962C8B-B14F-4D97-AF65-F5344CB8AC3E}">
        <p14:creationId xmlns:p14="http://schemas.microsoft.com/office/powerpoint/2010/main" val="132348943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8027</TotalTime>
  <Words>473</Words>
  <Application>Microsoft Office PowerPoint</Application>
  <PresentationFormat>Presentazione su schermo (4:3)</PresentationFormat>
  <Paragraphs>104</Paragraphs>
  <Slides>9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0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Farmacologia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Scambiatori o trasportatori</dc:title>
  <dc:creator>Giuly</dc:creator>
  <cp:lastModifiedBy>Gabriele Stocco</cp:lastModifiedBy>
  <cp:revision>186</cp:revision>
  <cp:lastPrinted>2008-03-09T13:52:35Z</cp:lastPrinted>
  <dcterms:created xsi:type="dcterms:W3CDTF">2011-03-30T08:20:33Z</dcterms:created>
  <dcterms:modified xsi:type="dcterms:W3CDTF">2021-10-13T19:25:44Z</dcterms:modified>
</cp:coreProperties>
</file>