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9" r:id="rId2"/>
    <p:sldId id="410" r:id="rId3"/>
    <p:sldId id="411" r:id="rId4"/>
    <p:sldId id="412" r:id="rId5"/>
    <p:sldId id="413" r:id="rId6"/>
    <p:sldId id="415" r:id="rId7"/>
    <p:sldId id="416" r:id="rId8"/>
    <p:sldId id="417" r:id="rId9"/>
    <p:sldId id="418" r:id="rId10"/>
    <p:sldId id="430" r:id="rId11"/>
    <p:sldId id="432" r:id="rId12"/>
    <p:sldId id="429" r:id="rId13"/>
    <p:sldId id="420" r:id="rId14"/>
    <p:sldId id="421" r:id="rId15"/>
    <p:sldId id="422" r:id="rId16"/>
    <p:sldId id="427" r:id="rId17"/>
    <p:sldId id="437" r:id="rId18"/>
    <p:sldId id="436" r:id="rId19"/>
    <p:sldId id="425" r:id="rId20"/>
    <p:sldId id="438" r:id="rId21"/>
    <p:sldId id="433" r:id="rId22"/>
    <p:sldId id="434" r:id="rId23"/>
    <p:sldId id="423" r:id="rId24"/>
    <p:sldId id="424" r:id="rId25"/>
    <p:sldId id="435" r:id="rId2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FC9"/>
    <a:srgbClr val="C8FFD8"/>
    <a:srgbClr val="E4FFE0"/>
    <a:srgbClr val="5215FF"/>
    <a:srgbClr val="FF4A2C"/>
    <a:srgbClr val="CC0B26"/>
    <a:srgbClr val="28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FD996B1-D3D1-4919-AC89-5C066F8FC0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2A4CC52-9786-4FE4-AC99-FDFD116E4C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286F390-B992-456F-9382-18F434076C3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1A36F15-FAE7-4CE5-8E3A-10D0FE25CB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BB8D411-3BF5-4803-92DE-248C575DD9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B55C8B8-36E4-47D9-B1E0-FB73465ADD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1C8F27B-D5F3-41C7-9B35-E87F8ACB9E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6BC12F9-3B9E-44B7-BFDE-854E4D146F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D2838FCD-9A72-41A7-AB0A-5A798C3D0B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81215BD4-92E9-4562-9E30-5BBA4EB384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5A818712-9EE8-4279-8467-FEA09DBEA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57425C-705D-47F6-92F1-258AC29A6C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80" charset="0"/>
        <a:ea typeface="ＭＳ Ｐゴシック" pitchFamily="108" charset="-128"/>
        <a:cs typeface="ＭＳ Ｐゴシック" pitchFamily="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80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80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80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80" charset="0"/>
        <a:ea typeface="ＭＳ Ｐゴシック" pitchFamily="-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444B934-157B-47AD-84D4-543003EE3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2CEF14-8507-42C7-8E26-71260E827AC4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E64B068-03F0-4C26-80E2-66DC6A600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090E150-E8A0-4BF0-B64D-DCE4AD95A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BD03988-7756-4707-BBDB-FC859D971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D5D646-7BFA-4862-8319-194E55CFDF9F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8DFAFEB-4CFD-422F-B51E-94BC0A6A01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E37F7B6-9321-4260-8FA2-6FCE13456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5997A38-E0A8-4BA1-8C11-4512FC302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DE2B08-38F5-4B61-AFB6-CA363915A13E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1DD74C-53FB-473E-8BB4-90E08F1EC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3A6D8D8-1D7B-46C3-A81E-24C0571B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9435E0D-0742-4818-9FBC-50ECC7BDC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C93A4A-EEF4-4468-9FEF-6A37EC81E1DF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D6A0588-D94F-4BFD-A194-0ED712290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68B8A83-4637-4F80-8ECD-D3EDF3355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EE5B7D8-E160-4E09-93D5-9039E5EE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945980-790E-4E7A-8DFA-3BA8D66DF19E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35843" name="Rectangle 1026">
            <a:extLst>
              <a:ext uri="{FF2B5EF4-FFF2-40B4-BE49-F238E27FC236}">
                <a16:creationId xmlns:a16="http://schemas.microsoft.com/office/drawing/2014/main" id="{CF6662A6-0714-47EE-8093-BCE454E2C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1027">
            <a:extLst>
              <a:ext uri="{FF2B5EF4-FFF2-40B4-BE49-F238E27FC236}">
                <a16:creationId xmlns:a16="http://schemas.microsoft.com/office/drawing/2014/main" id="{E75DC85B-BFA3-456B-9B77-8771D8FF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24D23E1-9CA6-4680-91BB-EEF5E2545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EE873E-3861-4872-B5C5-818D5DAEDFB5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430E5F-D890-42AA-8F80-62CDEF5AE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A6E6328-B22E-4CD8-A4D2-9B96DE0DA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F020661-B17F-49C4-995A-CF384E027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34184E-423D-4402-8A36-BB33EC6F7280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69A4461-27F7-4EBC-9963-82B7F5A52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9AD2253-E4BF-4D19-A894-4120E6719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0C9A8B9-9CEC-468F-9A74-B42668D80D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968EB7-DE03-4B37-93E6-2C4522948D94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AA91BB7-3B01-4F69-8BB2-C6A834C7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C2F13C8-3C7E-4F81-87CB-B3D54CEBA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2DF7FA2-94A5-4E1B-9116-94BBDEDEE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062BAA-4C10-425C-9DE9-B1A1D9B9D7CC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0F2578B-FB71-4DBD-8D39-56C7F39B0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012A083-FFBD-440E-896A-0C7058A4E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F7D4FAA-9B4B-48AE-9BC0-3A4A7C9C1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58DECD-4945-406E-8898-DC5B3EC475E1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44EB783-93FF-4945-9F1A-C3F828CD9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094D11B-DB07-40A3-AB69-B4F5125D7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18AFCE5-61A2-457A-BD89-2D93194C3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B6B5E4-5BF2-4E9F-8C73-DD4974A495BF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D1A8EF2-8EB8-4819-958C-E1644B3E0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C500C04-60F9-426A-A2F7-11792EA9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CA4DD73-31D6-46F3-B2AE-75542C754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F5F96E-4030-4C4B-9764-B63132A33487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908EB94-D708-4199-97B5-B01430117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2A0D3B9-0D36-4104-A19D-0F5CF1F01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r>
              <a:rPr lang="it-IT" altLang="it-IT">
                <a:latin typeface="Comic Sans MS" panose="030F0702030302020204" pitchFamily="66" charset="0"/>
                <a:ea typeface="ＭＳ Ｐゴシック" panose="020B0600070205080204" pitchFamily="34" charset="-128"/>
              </a:rPr>
              <a:t>Da qui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2291D94-C524-4548-8A3D-C6E4CD5EA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9BFD73-CFC0-4BDF-BE75-0A1FA3441F7D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74EBCA3-E600-43C3-BB42-59690DE7D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3C281BC-8879-423C-BF38-2615C8DA0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49987EB-04F4-47A4-B27F-5A4A3D15F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CC00D6-D573-4D9F-BFB3-F2472F02190B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4259E76-1C76-4150-A9F6-907280982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BFC19B7-CB24-4A59-ACA8-444390A14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C487D1B-542E-4E8B-9B78-B917EBDA7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2ADEA7-E748-4F10-B91F-087B6B383802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6394B6F-CB45-4119-8CA8-4C724AC22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CFE0DD2-F963-4F90-8E64-2A3783A08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3BF54A-F1D9-4A04-9113-F2EB15F23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099AE-D611-48C0-808C-882DF39B0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AEB3AF-496F-495F-9600-C088C5BF2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5B50-F26C-4E2C-90A9-8976BAB2BA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502477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26F3FF-16C0-4455-8CBF-E5FA7913F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72138-0DD5-432F-B7F6-86E1040F4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8A378-BC97-4601-BA07-298D597BD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F1C8-FE87-4A6F-9343-9CCD1B7515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281853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776AC-2337-4B22-811A-08186C85F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2CB86-F91B-4A2A-92BC-509FFCCC7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4D458-F6DB-47C6-8CB4-03E16CE0D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3135-9D3D-49F0-9D69-EB5D77F3EF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753190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AC44B-0B50-47BB-B07E-F847B570D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ABBFD0-5273-41F7-9038-532CC67D1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B4D3D7-301E-4B95-BE90-9013F360B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357D-F2E4-4E02-B324-C088910008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6206660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A5387-BC44-4F97-8CA1-C778E8BE0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2FF91-0F71-445A-9CE7-FD8A61B2B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4A69B3-69E9-447F-9C5A-D502707FB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FC1B1-9DFD-4D63-B952-B539825B6B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104725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9CEFB-4615-43C8-BC30-FFA38B5E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6E317-EF38-446D-BD44-DCDCF6649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CE98A-0F45-42A1-8802-FFF728FEF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9F92C-003E-4B78-8FE9-7EA79E2CCA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322931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E50E8A-47D3-437C-85C0-71BC50D8F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19DBD8-D2AC-4ED5-B464-C41080457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8CF419-0E8D-4C41-9401-14149C226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7A25-AB72-4CF5-9031-5AE716D8E8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700918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310F8D-8A72-485B-B7A8-4246D2A1D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902EBC-C9F8-46F8-8399-D0F38FBA5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29023E-A2E5-4305-A201-436A308CE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906AA-18CE-41D5-9775-96FD8F1B8F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875964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A406A5-3B9B-48FD-AEB6-A9F15172E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C4BE3A-1C3F-4F15-86C8-CCC5082E5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A68ED2-1BD7-4C0B-9ACC-320364669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3926-B8A9-4FCC-8F9A-AB4AB90CD8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609695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D3945-DBA2-43B9-A1A1-AC19880BE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3FC17-EA2B-4F4A-8BD8-BEFCB629A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2F8D3-258E-4D19-88CC-1ECC4DB5C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365A-C45B-4C0F-A988-D006DD63ED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1086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89ACA-8DB6-44B2-A87B-67891598A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7073F-8651-4F25-88E0-367E57F39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FC4CAA-8E85-4DBE-9CA4-009490785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F8B9-8B49-4C49-8F25-CE2B9529CF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059980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B134DB-259B-4494-9FF6-CEB7517B7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0800AD-DD36-443F-8C33-AE4B16457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426359-9843-465C-9F27-1FE61E07F3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67EC0-8943-4644-9F6C-C43529D907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2C8C47-D12C-487E-8693-C4A7033C40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DF1D143-1BB8-4BCB-AF7E-3AACDD193D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08" charset="-128"/>
          <a:cs typeface="ＭＳ Ｐゴシック" pitchFamily="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  <a:ea typeface="ＭＳ Ｐゴシック" pitchFamily="108" charset="-128"/>
          <a:cs typeface="ＭＳ Ｐゴシック" pitchFamily="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  <a:ea typeface="ＭＳ Ｐゴシック" pitchFamily="108" charset="-128"/>
          <a:cs typeface="ＭＳ Ｐゴシック" pitchFamily="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  <a:ea typeface="ＭＳ Ｐゴシック" pitchFamily="108" charset="-128"/>
          <a:cs typeface="ＭＳ Ｐゴシック" pitchFamily="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  <a:ea typeface="ＭＳ Ｐゴシック" pitchFamily="108" charset="-128"/>
          <a:cs typeface="ＭＳ Ｐゴシック" pitchFamily="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08" charset="-128"/>
          <a:cs typeface="ＭＳ Ｐゴシック" pitchFamily="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0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95673F-E9F0-4729-9474-90E477291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3058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Antipsicotici </a:t>
            </a:r>
            <a:br>
              <a:rPr lang="it-IT" altLang="it-IT">
                <a:ea typeface="ＭＳ Ｐゴシック" panose="020B0600070205080204" pitchFamily="34" charset="-128"/>
              </a:rPr>
            </a:br>
            <a:r>
              <a:rPr lang="it-IT" altLang="it-IT">
                <a:ea typeface="ＭＳ Ｐゴシック" panose="020B0600070205080204" pitchFamily="34" charset="-128"/>
              </a:rPr>
              <a:t>(neurolettici, antischizofrenici, tranquillanti maggiori)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">
            <a:extLst>
              <a:ext uri="{FF2B5EF4-FFF2-40B4-BE49-F238E27FC236}">
                <a16:creationId xmlns:a16="http://schemas.microsoft.com/office/drawing/2014/main" id="{CE7D84BE-166D-4AE3-A27A-179AC846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120" r="1268" b="3955"/>
          <a:stretch>
            <a:fillRect/>
          </a:stretch>
        </p:blipFill>
        <p:spPr bwMode="auto">
          <a:xfrm>
            <a:off x="106363" y="131763"/>
            <a:ext cx="89376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7C29106-6EAA-4F7A-B3E0-1C50975B0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 altLang="it-IT" sz="3200">
                <a:ea typeface="ＭＳ Ｐゴシック" panose="020B0600070205080204" pitchFamily="34" charset="-128"/>
              </a:rPr>
              <a:t>Effetto del trattamento cronico con aloperidolo sull’attività dei neuroni dopaminergici nel cervello di ratto </a:t>
            </a:r>
          </a:p>
        </p:txBody>
      </p:sp>
      <p:pic>
        <p:nvPicPr>
          <p:cNvPr id="25603" name="Content Placeholder 3" descr="F69116-038-f002.jpg">
            <a:extLst>
              <a:ext uri="{FF2B5EF4-FFF2-40B4-BE49-F238E27FC236}">
                <a16:creationId xmlns:a16="http://schemas.microsoft.com/office/drawing/2014/main" id="{4542A078-A00E-4C61-B305-36E5AD187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04" r="-31104"/>
          <a:stretch>
            <a:fillRect/>
          </a:stretch>
        </p:blipFill>
        <p:spPr>
          <a:xfrm>
            <a:off x="685800" y="2209800"/>
            <a:ext cx="7772400" cy="4114800"/>
          </a:xfr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4">
            <a:extLst>
              <a:ext uri="{FF2B5EF4-FFF2-40B4-BE49-F238E27FC236}">
                <a16:creationId xmlns:a16="http://schemas.microsoft.com/office/drawing/2014/main" id="{C401A93A-40BC-434A-9B0E-715B7573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2510" r="4099" b="7336"/>
          <a:stretch>
            <a:fillRect/>
          </a:stretch>
        </p:blipFill>
        <p:spPr bwMode="auto">
          <a:xfrm>
            <a:off x="153988" y="1573213"/>
            <a:ext cx="88392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9BE8F0F-B4FE-460C-8409-98E274702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eaLnBrk="1" hangingPunct="1"/>
            <a:r>
              <a:rPr lang="it-IT" altLang="it-IT" sz="4000">
                <a:ea typeface="ＭＳ Ｐゴシック" panose="020B0600070205080204" pitchFamily="34" charset="-128"/>
              </a:rPr>
              <a:t>Farmaci antipsicotici: effetti comportamentali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6E4DE72-5530-4F78-85B6-5CBAB467B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05400"/>
          </a:xfrm>
        </p:spPr>
        <p:txBody>
          <a:bodyPr/>
          <a:lstStyle/>
          <a:p>
            <a:pPr eaLnBrk="1" hangingPunct="1"/>
            <a:r>
              <a:rPr lang="it-IT" altLang="it-IT" sz="2400">
                <a:ea typeface="ＭＳ Ｐゴシック" panose="020B0600070205080204" pitchFamily="34" charset="-128"/>
              </a:rPr>
              <a:t>Nell’animale da esperimento non esistono test specifici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Riducono l’attività motoria spontanea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A dosi elevate provocano catalessi (indicatore della tendenza a causare sintomi extrapiramidali)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Inibiscono l’iperattività indotta da amfetamina (indicatore degli effetti antipsicotici)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Riducono le prestazioni nei test di evitamento</a:t>
            </a:r>
          </a:p>
          <a:p>
            <a:pPr eaLnBrk="1" hangingPunct="1"/>
            <a:r>
              <a:rPr lang="it-IT" altLang="it-IT" sz="2400">
                <a:ea typeface="ＭＳ Ｐゴシック" panose="020B0600070205080204" pitchFamily="34" charset="-128"/>
              </a:rPr>
              <a:t>Nell’uomo: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Causano apatia e riducono l’iniziativa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Il soggetto risponde meno agli stimoli e tende ad addormentarsi (ma può essere svegliato facilmente)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È fortemente inibita la tendenza all’aggressività</a:t>
            </a:r>
          </a:p>
          <a:p>
            <a:pPr lvl="1" eaLnBrk="1" hangingPunct="1"/>
            <a:r>
              <a:rPr lang="it-IT" altLang="it-IT" sz="2200">
                <a:ea typeface="ＭＳ Ｐゴシック" panose="020B0600070205080204" pitchFamily="34" charset="-128"/>
              </a:rPr>
              <a:t>Molti antipsicotici sono antiemetici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542488-6C80-41C2-BD50-4FFEF639F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>
                <a:ea typeface="ＭＳ Ｐゴシック" panose="020B0600070205080204" pitchFamily="34" charset="-128"/>
              </a:rPr>
              <a:t>Farmaci antipsicotici: effetti collaterali neurologici extrapiramidali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517B4AF-4D36-4F7E-9CFD-B6E237BF4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477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b="1">
                <a:ea typeface="ＭＳ Ｐゴシック" panose="020B0600070205080204" pitchFamily="34" charset="-128"/>
              </a:rPr>
              <a:t>Distonia acuta </a:t>
            </a:r>
            <a:r>
              <a:rPr lang="it-IT" altLang="it-IT" sz="2400">
                <a:ea typeface="ＭＳ Ｐゴシック" panose="020B0600070205080204" pitchFamily="34" charset="-128"/>
              </a:rPr>
              <a:t>reversibile di tipo parkinsoniano (movimenti involontari, rigidità, tremori), causata probabilmente dal blocco dei recettori dopaminergici nigrostriatali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>
                <a:ea typeface="ＭＳ Ｐゴシック" panose="020B0600070205080204" pitchFamily="34" charset="-128"/>
              </a:rPr>
              <a:t>Discinesia tardiva</a:t>
            </a:r>
            <a:r>
              <a:rPr lang="it-IT" altLang="it-IT" sz="2400">
                <a:ea typeface="ＭＳ Ｐゴシック" panose="020B0600070205080204" pitchFamily="34" charset="-128"/>
              </a:rPr>
              <a:t> irreversibile: movimenti involontari del viso e degli arti che compaiono dopo mesi o anni dall’inizio del trattamento nel 20-40% dei pazienti trattati con i farmaci classici, probabilmente associata alla proliferazione dei recettori dopaminergici nel corpo striato. Rara con la clozapina</a:t>
            </a:r>
          </a:p>
        </p:txBody>
      </p:sp>
      <p:pic>
        <p:nvPicPr>
          <p:cNvPr id="29700" name="Picture 4" descr="1308 Summary Table [Converted]">
            <a:extLst>
              <a:ext uri="{FF2B5EF4-FFF2-40B4-BE49-F238E27FC236}">
                <a16:creationId xmlns:a16="http://schemas.microsoft.com/office/drawing/2014/main" id="{984780AB-7FD8-42AC-B651-084EACC3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6" b="35468"/>
          <a:stretch>
            <a:fillRect/>
          </a:stretch>
        </p:blipFill>
        <p:spPr bwMode="auto">
          <a:xfrm>
            <a:off x="7004050" y="1981200"/>
            <a:ext cx="1987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3B4FDA0-3D87-49A0-A753-33C04F4FB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it-IT" altLang="it-IT" sz="3600">
                <a:ea typeface="ＭＳ Ｐゴシック" panose="020B0600070205080204" pitchFamily="34" charset="-128"/>
              </a:rPr>
              <a:t>Farmaci antipsicotici: altri effetti collaterali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B79D93C5-EE66-4F07-A115-9EE2BA14C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Disturbi endocrini (aumentata secrezione di prolattina per il blocco del recettore D</a:t>
            </a:r>
            <a:r>
              <a:rPr lang="it-IT" altLang="it-IT" sz="2400" baseline="-25000">
                <a:ea typeface="ＭＳ Ｐゴシック" panose="020B0600070205080204" pitchFamily="34" charset="-128"/>
              </a:rPr>
              <a:t>2</a:t>
            </a:r>
            <a:r>
              <a:rPr lang="it-IT" altLang="it-IT" sz="2400">
                <a:ea typeface="ＭＳ Ｐゴシック" panose="020B0600070205080204" pitchFamily="34" charset="-128"/>
              </a:rPr>
              <a:t> inibitorio).</a:t>
            </a:r>
          </a:p>
        </p:txBody>
      </p:sp>
      <p:pic>
        <p:nvPicPr>
          <p:cNvPr id="31748" name="Picture 4" descr="1304 Receptor-mediated actions ">
            <a:extLst>
              <a:ext uri="{FF2B5EF4-FFF2-40B4-BE49-F238E27FC236}">
                <a16:creationId xmlns:a16="http://schemas.microsoft.com/office/drawing/2014/main" id="{A8D24119-71CC-4B41-9C59-6B1BAF30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/>
          <a:stretch>
            <a:fillRect/>
          </a:stretch>
        </p:blipFill>
        <p:spPr bwMode="auto">
          <a:xfrm>
            <a:off x="228600" y="2306638"/>
            <a:ext cx="86868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7" name="Rectangle 5">
            <a:extLst>
              <a:ext uri="{FF2B5EF4-FFF2-40B4-BE49-F238E27FC236}">
                <a16:creationId xmlns:a16="http://schemas.microsoft.com/office/drawing/2014/main" id="{99AAA1E2-2F76-4129-9A3A-D9E97B87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400">
                <a:sym typeface="Symbol" panose="05050102010706020507" pitchFamily="18" charset="2"/>
              </a:rPr>
              <a:t>Sedazione ed azione antiemetica (recettori H</a:t>
            </a:r>
            <a:r>
              <a:rPr lang="it-IT" altLang="it-IT" sz="2400" baseline="-25000">
                <a:sym typeface="Symbol" panose="05050102010706020507" pitchFamily="18" charset="2"/>
              </a:rPr>
              <a:t>1</a:t>
            </a:r>
            <a:r>
              <a:rPr lang="it-IT" altLang="it-IT" sz="240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04838" name="Rectangle 6">
            <a:extLst>
              <a:ext uri="{FF2B5EF4-FFF2-40B4-BE49-F238E27FC236}">
                <a16:creationId xmlns:a16="http://schemas.microsoft.com/office/drawing/2014/main" id="{DEA83038-712F-49FF-AB18-C51EF72F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400"/>
              <a:t>Ipotensione ortostatica (recettori </a:t>
            </a:r>
            <a:r>
              <a:rPr lang="it-IT" altLang="it-IT" sz="2400">
                <a:sym typeface="Symbol" panose="05050102010706020507" pitchFamily="18" charset="2"/>
              </a:rPr>
              <a:t>-adrenergici).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>
              <a:sym typeface="Symbol" panose="05050102010706020507" pitchFamily="18" charset="2"/>
            </a:endParaRPr>
          </a:p>
        </p:txBody>
      </p:sp>
      <p:sp>
        <p:nvSpPr>
          <p:cNvPr id="504840" name="Rectangle 8">
            <a:extLst>
              <a:ext uri="{FF2B5EF4-FFF2-40B4-BE49-F238E27FC236}">
                <a16:creationId xmlns:a16="http://schemas.microsoft.com/office/drawing/2014/main" id="{AC58F094-2D55-41F1-B2EF-BAD511D6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400"/>
              <a:t>Aumento di peso (recettori serotoninergici).</a:t>
            </a:r>
          </a:p>
        </p:txBody>
      </p:sp>
      <p:pic>
        <p:nvPicPr>
          <p:cNvPr id="504841" name="Picture 9" descr="1308 Summary Table [Converted]">
            <a:extLst>
              <a:ext uri="{FF2B5EF4-FFF2-40B4-BE49-F238E27FC236}">
                <a16:creationId xmlns:a16="http://schemas.microsoft.com/office/drawing/2014/main" id="{62372A17-86F7-4261-9730-793BF685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1" r="58630"/>
          <a:stretch>
            <a:fillRect/>
          </a:stretch>
        </p:blipFill>
        <p:spPr bwMode="auto">
          <a:xfrm>
            <a:off x="5627688" y="1981200"/>
            <a:ext cx="32877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42" name="Rectangle 10">
            <a:extLst>
              <a:ext uri="{FF2B5EF4-FFF2-40B4-BE49-F238E27FC236}">
                <a16:creationId xmlns:a16="http://schemas.microsoft.com/office/drawing/2014/main" id="{256FA5C1-7EB1-449E-82DB-AFAEE62D8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686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400"/>
              <a:t>Offuscamento della vista, aumento della pressione oculare, secchezza delle fauci, stipsi e ritenzione urinaria (recettori muscarinici).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4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4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  <p:bldP spid="504837" grpId="0"/>
      <p:bldP spid="504838" grpId="0"/>
      <p:bldP spid="504840" grpId="0"/>
      <p:bldP spid="5048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308 Summary Table [Converted]">
            <a:extLst>
              <a:ext uri="{FF2B5EF4-FFF2-40B4-BE49-F238E27FC236}">
                <a16:creationId xmlns:a16="http://schemas.microsoft.com/office/drawing/2014/main" id="{F6489569-2E65-4E84-AF5F-AD677BCE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138"/>
            <a:ext cx="794702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DB53E13-7B72-48EF-9B3E-3554F172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98"/>
            <a:ext cx="9144000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711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A79CFDA-D64B-4529-8B3E-8E3CDD64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32656"/>
            <a:ext cx="4559121" cy="62655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6FA1C2-51DE-49A8-ABF3-1010D4C7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" y="2564904"/>
            <a:ext cx="4098736" cy="13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99086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4D8CE48-11A9-4E17-826E-4B9FF077B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Farmaci antipsicotici: altri effetti collaterali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9517A8B-569F-4221-AB3B-1FC23D592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305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>
                <a:ea typeface="ＭＳ Ｐゴシック" panose="020B0600070205080204" pitchFamily="34" charset="-128"/>
              </a:rPr>
              <a:t>Ittero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>
                <a:ea typeface="ＭＳ Ｐゴシック" panose="020B0600070205080204" pitchFamily="34" charset="-128"/>
              </a:rPr>
              <a:t>Agranulocitosi (clozapina)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>
                <a:ea typeface="ＭＳ Ｐゴシック" panose="020B0600070205080204" pitchFamily="34" charset="-128"/>
              </a:rPr>
              <a:t>La dose letale è molto alta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B26445A-0220-4A56-8017-2E73F115D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Schizofrenia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37C715F-E4D6-4226-BEDE-415885996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dirty="0">
                <a:ea typeface="ＭＳ Ｐゴシック" panose="020B0600070205080204" pitchFamily="34" charset="-128"/>
              </a:rPr>
              <a:t>Malattia psichiatrica caratterizzata da:</a:t>
            </a:r>
          </a:p>
          <a:p>
            <a:pPr eaLnBrk="1" hangingPunct="1"/>
            <a:r>
              <a:rPr lang="it-IT" altLang="it-IT" dirty="0">
                <a:ea typeface="ＭＳ Ｐゴシック" panose="020B0600070205080204" pitchFamily="34" charset="-128"/>
              </a:rPr>
              <a:t>Sintomi positivi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Deliri (spesso di natura paranoica) 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Allucinazioni (voci)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Disordini del pensiero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Comportamenti anormali</a:t>
            </a:r>
          </a:p>
          <a:p>
            <a:pPr eaLnBrk="1" hangingPunct="1"/>
            <a:r>
              <a:rPr lang="it-IT" altLang="it-IT" dirty="0">
                <a:ea typeface="ＭＳ Ｐゴシック" panose="020B0600070205080204" pitchFamily="34" charset="-128"/>
              </a:rPr>
              <a:t>Sintomi negativi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Isolamento  dalla vita sociale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Appiattimento delle risposte emotive</a:t>
            </a:r>
          </a:p>
          <a:p>
            <a:pPr lvl="1" eaLnBrk="1" hangingPunct="1"/>
            <a:r>
              <a:rPr lang="it-IT" altLang="it-IT" dirty="0">
                <a:ea typeface="ＭＳ Ｐゴシック" panose="020B0600070205080204" pitchFamily="34" charset="-128"/>
              </a:rPr>
              <a:t>Deficit cognitivi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05E8CE9-0886-429A-A7D5-6D3718809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04664"/>
            <a:ext cx="5990605" cy="62918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6625B2-1945-42A0-8140-012A0C118F91}"/>
              </a:ext>
            </a:extLst>
          </p:cNvPr>
          <p:cNvSpPr txBox="1"/>
          <p:nvPr/>
        </p:nvSpPr>
        <p:spPr>
          <a:xfrm>
            <a:off x="107504" y="13951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Pathway farmacocinetica </a:t>
            </a:r>
            <a:r>
              <a:rPr lang="it-IT" b="1" dirty="0" err="1"/>
              <a:t>clozapina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30767733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ntipsychotics Pathway (Metabolic Side Effects), Pharmacodynamics diagram">
            <a:extLst>
              <a:ext uri="{FF2B5EF4-FFF2-40B4-BE49-F238E27FC236}">
                <a16:creationId xmlns:a16="http://schemas.microsoft.com/office/drawing/2014/main" id="{64B11EC3-3938-4D43-8BBC-B5651344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858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sellaDiTesto 6">
            <a:extLst>
              <a:ext uri="{FF2B5EF4-FFF2-40B4-BE49-F238E27FC236}">
                <a16:creationId xmlns:a16="http://schemas.microsoft.com/office/drawing/2014/main" id="{4CC4A813-1182-4C8C-B551-74061BD5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30078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/>
              <a:t>https://www.pharmgkb.org/pathway/PA166170742</a:t>
            </a:r>
          </a:p>
        </p:txBody>
      </p:sp>
      <p:sp>
        <p:nvSpPr>
          <p:cNvPr id="36868" name="CasellaDiTesto 5">
            <a:extLst>
              <a:ext uri="{FF2B5EF4-FFF2-40B4-BE49-F238E27FC236}">
                <a16:creationId xmlns:a16="http://schemas.microsoft.com/office/drawing/2014/main" id="{9A893D02-83BC-495B-95E0-AA2820EF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/>
              <a:t>Farmacogenetica aumento ponderale da antipsicotici: un ruolo per MC4R?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4">
            <a:extLst>
              <a:ext uri="{FF2B5EF4-FFF2-40B4-BE49-F238E27FC236}">
                <a16:creationId xmlns:a16="http://schemas.microsoft.com/office/drawing/2014/main" id="{C38BACF7-F5CA-4B59-BAED-F76914AF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t="15700" r="8263" b="27950"/>
          <a:stretch>
            <a:fillRect/>
          </a:stretch>
        </p:blipFill>
        <p:spPr bwMode="auto">
          <a:xfrm>
            <a:off x="1476375" y="1341438"/>
            <a:ext cx="6492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asellaDiTesto 6">
            <a:extLst>
              <a:ext uri="{FF2B5EF4-FFF2-40B4-BE49-F238E27FC236}">
                <a16:creationId xmlns:a16="http://schemas.microsoft.com/office/drawing/2014/main" id="{D75B2896-0974-45FE-A2F4-62AE32A4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6308725"/>
            <a:ext cx="927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/>
              <a:t>https://academic.oup.com/ijnp/article/16/9/2103/797654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1AA534D-E054-4393-86AD-F24EC0425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Farmaci antipsicotici: farmacocinetica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C8473C3-A946-4A76-A2DA-3B53C2FB9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>
                <a:ea typeface="ＭＳ Ｐゴシック" panose="020B0600070205080204" pitchFamily="34" charset="-128"/>
              </a:rPr>
              <a:t>Assorbimento irregolare dopo somministrazione orale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>
                <a:ea typeface="ＭＳ Ｐゴシック" panose="020B0600070205080204" pitchFamily="34" charset="-128"/>
              </a:rPr>
              <a:t>La relazione tra concentrazione plasmatica ed effetto clinico varia da  soggetto a soggetto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>
                <a:ea typeface="ＭＳ Ｐゴシック" panose="020B0600070205080204" pitchFamily="34" charset="-128"/>
              </a:rPr>
              <a:t>Sono metabolizzati a livello epatico a composti inattivi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>
                <a:ea typeface="ＭＳ Ｐゴシック" panose="020B0600070205080204" pitchFamily="34" charset="-128"/>
              </a:rPr>
              <a:t>Emivita: 15-30 ore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>
                <a:ea typeface="ＭＳ Ｐゴシック" panose="020B0600070205080204" pitchFamily="34" charset="-128"/>
              </a:rPr>
              <a:t>Preparazioni depot dei farmaci                           esterificati e in soluzione oleosa,                 somministrate i.m. sono attive                  per 2-4 settimane</a:t>
            </a:r>
          </a:p>
        </p:txBody>
      </p:sp>
      <p:pic>
        <p:nvPicPr>
          <p:cNvPr id="38916" name="Picture 3" descr="F69116-038-f004.jpg">
            <a:extLst>
              <a:ext uri="{FF2B5EF4-FFF2-40B4-BE49-F238E27FC236}">
                <a16:creationId xmlns:a16="http://schemas.microsoft.com/office/drawing/2014/main" id="{003818BB-F5D3-4D26-A9E2-5D962FD3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3581400"/>
            <a:ext cx="3478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">
            <a:extLst>
              <a:ext uri="{FF2B5EF4-FFF2-40B4-BE49-F238E27FC236}">
                <a16:creationId xmlns:a16="http://schemas.microsoft.com/office/drawing/2014/main" id="{5CC163D0-4DD9-4FB5-8EEE-60CD98A0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20925"/>
            <a:ext cx="4800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CD9AA424-3A69-45C4-9A23-386F76E87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it-IT" altLang="it-IT" sz="3600">
                <a:ea typeface="ＭＳ Ｐゴシック" panose="020B0600070205080204" pitchFamily="34" charset="-128"/>
              </a:rPr>
              <a:t>Farmaci antipsicotici: usi terapeutici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A0F14D4-45EB-43FA-BAFD-1FE1C0B7C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7924800" cy="4114800"/>
          </a:xfrm>
        </p:spPr>
        <p:txBody>
          <a:bodyPr/>
          <a:lstStyle/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Sono efficaci (ad alte dosi) nel controllare i sintomi della schizofrenia acuta</a:t>
            </a:r>
          </a:p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Prevengono la ricomparsa                           degli attacchi schizofrenici</a:t>
            </a:r>
          </a:p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Non sono in genere                                  efficaci nel controllare                                            i sintomi negativi                                       (meglio gli atipici)</a:t>
            </a:r>
          </a:p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Non controllano la                                    patologia in circa il                                                     30% dei pazienti                                        (meglio gli atipici)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E9223B-295A-4CFF-AC77-E14F454A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1602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3E962D-976C-42C0-80C4-B07638557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Schizofrenia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3A9543C-607C-40D4-83E2-77D3AA3C8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b="1">
                <a:ea typeface="ＭＳ Ｐゴシック" panose="020B0600070205080204" pitchFamily="34" charset="-128"/>
              </a:rPr>
              <a:t>Componente genetica e ambientale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Teoria dopaminergica (aumentata attività del sistema dopaminergico)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>
                <a:ea typeface="ＭＳ Ｐゴシック" panose="020B0600070205080204" pitchFamily="34" charset="-128"/>
              </a:rPr>
              <a:t>L’amfetamina stimola il rilascio di dopamina nel cervello e produce una sindrome identica ad un episodio schizofrenico acuto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>
                <a:ea typeface="ＭＳ Ｐゴシック" panose="020B0600070205080204" pitchFamily="34" charset="-128"/>
              </a:rPr>
              <a:t>Agonisti dei recettori D</a:t>
            </a:r>
            <a:r>
              <a:rPr lang="it-IT" altLang="it-IT" sz="2000" baseline="-25000">
                <a:ea typeface="ＭＳ Ｐゴシック" panose="020B0600070205080204" pitchFamily="34" charset="-128"/>
              </a:rPr>
              <a:t>2</a:t>
            </a:r>
            <a:r>
              <a:rPr lang="it-IT" altLang="it-IT" sz="2000">
                <a:ea typeface="ＭＳ Ｐゴシック" panose="020B0600070205080204" pitchFamily="34" charset="-128"/>
              </a:rPr>
              <a:t> producono effetti simili nell’animale e peggiorano i sintomi nei pazienti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>
                <a:ea typeface="ＭＳ Ｐゴシック" panose="020B0600070205080204" pitchFamily="34" charset="-128"/>
              </a:rPr>
              <a:t>C’è un stretta relazione tra la potenza dei farmaci antipsicotici e la loro attività di blocco dei recettori D</a:t>
            </a:r>
            <a:r>
              <a:rPr lang="it-IT" altLang="it-IT" sz="2000" baseline="-25000">
                <a:ea typeface="ＭＳ Ｐゴシック" panose="020B0600070205080204" pitchFamily="34" charset="-128"/>
              </a:rPr>
              <a:t>2</a:t>
            </a:r>
            <a:r>
              <a:rPr lang="it-IT" altLang="it-IT" sz="200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>
                <a:ea typeface="ＭＳ Ｐゴシック" panose="020B0600070205080204" pitchFamily="34" charset="-128"/>
              </a:rPr>
              <a:t>(I recettori D</a:t>
            </a:r>
            <a:r>
              <a:rPr lang="it-IT" altLang="it-IT" sz="2000" baseline="-25000">
                <a:ea typeface="ＭＳ Ｐゴシック" panose="020B0600070205080204" pitchFamily="34" charset="-128"/>
              </a:rPr>
              <a:t>2</a:t>
            </a:r>
            <a:r>
              <a:rPr lang="it-IT" altLang="it-IT" sz="2000">
                <a:ea typeface="ＭＳ Ｐゴシック" panose="020B0600070205080204" pitchFamily="34" charset="-128"/>
              </a:rPr>
              <a:t> nei soggetti schizofrenici sono aumentati)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Altri neurotrasmettitori (glutamato, 5-HT) sarebbero deficitari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>
                <a:ea typeface="ＭＳ Ｐゴシック" panose="020B0600070205080204" pitchFamily="34" charset="-128"/>
              </a:rPr>
              <a:t>Gli antagonisti del recettore NMDA (fenciclidina, ketamina…) inducono sintomi psicotici nell’uomo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>
                <a:ea typeface="ＭＳ Ｐゴシック" panose="020B0600070205080204" pitchFamily="34" charset="-128"/>
              </a:rPr>
              <a:t>Nei cervelli </a:t>
            </a:r>
            <a:r>
              <a:rPr lang="it-IT" altLang="it-IT" sz="2000" i="1">
                <a:ea typeface="ＭＳ Ｐゴシック" panose="020B0600070205080204" pitchFamily="34" charset="-128"/>
              </a:rPr>
              <a:t>post mortem </a:t>
            </a:r>
            <a:r>
              <a:rPr lang="it-IT" altLang="it-IT" sz="2000">
                <a:ea typeface="ＭＳ Ｐゴシック" panose="020B0600070205080204" pitchFamily="34" charset="-128"/>
              </a:rPr>
              <a:t>dei pazienti schizofrenici la densità dei  recettori NMDA del glutamato è ridotta.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3948A04-1BC7-4B36-9D6E-E38013699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ea typeface="ＭＳ Ｐゴシック" panose="020B0600070205080204" pitchFamily="34" charset="-128"/>
              </a:rPr>
              <a:t>Correlazione tra potenza clinica e affinità per i recettori dopaminergici D</a:t>
            </a:r>
            <a:r>
              <a:rPr lang="it-IT" altLang="it-IT" sz="3200" baseline="-25000">
                <a:ea typeface="ＭＳ Ｐゴシック" panose="020B0600070205080204" pitchFamily="34" charset="-128"/>
              </a:rPr>
              <a:t>2</a:t>
            </a:r>
          </a:p>
        </p:txBody>
      </p:sp>
      <p:pic>
        <p:nvPicPr>
          <p:cNvPr id="10243" name="Picture 7" descr="F69116-038-f001.jpg">
            <a:extLst>
              <a:ext uri="{FF2B5EF4-FFF2-40B4-BE49-F238E27FC236}">
                <a16:creationId xmlns:a16="http://schemas.microsoft.com/office/drawing/2014/main" id="{4451F3C8-3FFE-44EE-94E4-AAD36AD2E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214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B06392-7933-4A83-91FE-64FA513D3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Vie dopaminergiche cerebrali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A45A7899-C337-4834-95E3-BC9EF5D8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4429125"/>
            <a:ext cx="1309687" cy="823913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D1BB8A58-2FA0-448E-A62F-75708C57EB3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165225"/>
            <a:ext cx="8077200" cy="5441950"/>
            <a:chOff x="336" y="734"/>
            <a:chExt cx="5088" cy="3428"/>
          </a:xfrm>
        </p:grpSpPr>
        <p:pic>
          <p:nvPicPr>
            <p:cNvPr id="12297" name="Picture 5" descr="30_03b">
              <a:extLst>
                <a:ext uri="{FF2B5EF4-FFF2-40B4-BE49-F238E27FC236}">
                  <a16:creationId xmlns:a16="http://schemas.microsoft.com/office/drawing/2014/main" id="{C5ADD7A4-6C10-41EA-B55E-9C1F6B3CE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7089" r="6000" b="7832"/>
            <a:stretch>
              <a:fillRect/>
            </a:stretch>
          </p:blipFill>
          <p:spPr bwMode="auto">
            <a:xfrm>
              <a:off x="336" y="734"/>
              <a:ext cx="5088" cy="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Oval 6">
              <a:extLst>
                <a:ext uri="{FF2B5EF4-FFF2-40B4-BE49-F238E27FC236}">
                  <a16:creationId xmlns:a16="http://schemas.microsoft.com/office/drawing/2014/main" id="{7E657363-8AEC-46D4-94D5-4F7C32875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2880"/>
              <a:ext cx="825" cy="519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299" name="Oval 7">
              <a:extLst>
                <a:ext uri="{FF2B5EF4-FFF2-40B4-BE49-F238E27FC236}">
                  <a16:creationId xmlns:a16="http://schemas.microsoft.com/office/drawing/2014/main" id="{9FDC5B5B-BE48-4D44-A9A6-5993C4893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84"/>
              <a:ext cx="825" cy="519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486408" name="Oval 8">
            <a:extLst>
              <a:ext uri="{FF2B5EF4-FFF2-40B4-BE49-F238E27FC236}">
                <a16:creationId xmlns:a16="http://schemas.microsoft.com/office/drawing/2014/main" id="{7D797AD7-5B1B-4166-A70B-CFDB5C3C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48768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Sistema mesolimbico: controllo delle emozioni, memoria, sentimento di gratificazione</a:t>
            </a:r>
          </a:p>
        </p:txBody>
      </p:sp>
      <p:sp>
        <p:nvSpPr>
          <p:cNvPr id="486410" name="Oval 10">
            <a:extLst>
              <a:ext uri="{FF2B5EF4-FFF2-40B4-BE49-F238E27FC236}">
                <a16:creationId xmlns:a16="http://schemas.microsoft.com/office/drawing/2014/main" id="{A0930359-1C7A-42CF-904A-BAA3FAEAD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48006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Via tubero infundibolare: controllo del rilascio di prolattina</a:t>
            </a:r>
          </a:p>
        </p:txBody>
      </p:sp>
      <p:sp>
        <p:nvSpPr>
          <p:cNvPr id="486412" name="Oval 12">
            <a:extLst>
              <a:ext uri="{FF2B5EF4-FFF2-40B4-BE49-F238E27FC236}">
                <a16:creationId xmlns:a16="http://schemas.microsoft.com/office/drawing/2014/main" id="{8605D879-845B-4F53-83F9-ED1A9A91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90800"/>
            <a:ext cx="4648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Via nigro striatale: controllo dei movimenti</a:t>
            </a:r>
          </a:p>
        </p:txBody>
      </p:sp>
      <p:sp>
        <p:nvSpPr>
          <p:cNvPr id="486413" name="Oval 13">
            <a:extLst>
              <a:ext uri="{FF2B5EF4-FFF2-40B4-BE49-F238E27FC236}">
                <a16:creationId xmlns:a16="http://schemas.microsoft.com/office/drawing/2014/main" id="{3E1BED0C-B850-4E2F-972B-D783226A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6019800" cy="3552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Sistema mesocorticale: controllo dei comportamenti e del pensiero, in particolare controllo del giudizio,della capacità di pianificare, del ragionamento e della motivazione. Ruolo importante nella comunicazione e nella vita sociale.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8" grpId="0" animBg="1"/>
      <p:bldP spid="486410" grpId="0" animBg="1"/>
      <p:bldP spid="486412" grpId="0" animBg="1"/>
      <p:bldP spid="486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3044431-BADA-4F27-988F-A2DBF561B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Farmaci antipsicotici o neurolettici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44DB912-FA72-4AEA-9B67-7A5E62C10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>
                <a:ea typeface="ＭＳ Ｐゴシック" panose="020B0600070205080204" pitchFamily="34" charset="-128"/>
              </a:rPr>
              <a:t>Tipici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ea typeface="ＭＳ Ｐゴシック" panose="020B0600070205080204" pitchFamily="34" charset="-128"/>
              </a:rPr>
              <a:t>Fenotiazine (clorpromazina, flufenazina), butirrofenoni (aloperidolo), tioxanteni…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>
                <a:ea typeface="ＭＳ Ｐゴシック" panose="020B0600070205080204" pitchFamily="34" charset="-128"/>
              </a:rPr>
              <a:t>Atipici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ea typeface="ＭＳ Ｐゴシック" panose="020B0600070205080204" pitchFamily="34" charset="-128"/>
              </a:rPr>
              <a:t>Clozapina, risperidone…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>
                <a:ea typeface="ＭＳ Ｐゴシック" panose="020B0600070205080204" pitchFamily="34" charset="-128"/>
              </a:rPr>
              <a:t>Gli atipici hanno meno effetti extrapiramidali, sono più efficaci nei pazienti resistenti, sono efficaci anche contro i sintomi negativi.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4F8C18-0C88-4CA8-A542-C564A0CB5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Antipsicotici tipici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746ADA-8B8C-4979-8C92-EC9298ABB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038600" cy="44958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Fenotiazine:</a:t>
            </a:r>
          </a:p>
          <a:p>
            <a:pPr lvl="1" eaLnBrk="1" hangingPunct="1"/>
            <a:r>
              <a:rPr lang="it-IT" altLang="it-IT">
                <a:ea typeface="ＭＳ Ｐゴシック" panose="020B0600070205080204" pitchFamily="34" charset="-128"/>
              </a:rPr>
              <a:t>Clorpromazina….</a:t>
            </a:r>
          </a:p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Butirrofenoni:</a:t>
            </a:r>
          </a:p>
          <a:p>
            <a:pPr lvl="1" eaLnBrk="1" hangingPunct="1"/>
            <a:r>
              <a:rPr lang="it-IT" altLang="it-IT">
                <a:ea typeface="ＭＳ Ｐゴシック" panose="020B0600070205080204" pitchFamily="34" charset="-128"/>
              </a:rPr>
              <a:t>Aloperidolo</a:t>
            </a:r>
          </a:p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Tioxanteni</a:t>
            </a:r>
          </a:p>
        </p:txBody>
      </p:sp>
      <p:pic>
        <p:nvPicPr>
          <p:cNvPr id="18436" name="Picture 4" descr="fenotiazine">
            <a:extLst>
              <a:ext uri="{FF2B5EF4-FFF2-40B4-BE49-F238E27FC236}">
                <a16:creationId xmlns:a16="http://schemas.microsoft.com/office/drawing/2014/main" id="{4B136F54-1D3A-46F0-B979-03ADAE16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438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tioxanteni">
            <a:extLst>
              <a:ext uri="{FF2B5EF4-FFF2-40B4-BE49-F238E27FC236}">
                <a16:creationId xmlns:a16="http://schemas.microsoft.com/office/drawing/2014/main" id="{46151D7A-C679-4F23-A0CC-B52997E1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2667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220px-Haloperidol">
            <a:extLst>
              <a:ext uri="{FF2B5EF4-FFF2-40B4-BE49-F238E27FC236}">
                <a16:creationId xmlns:a16="http://schemas.microsoft.com/office/drawing/2014/main" id="{71FD44B4-DDEA-4FFF-B3E1-C6EFB4E2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841625"/>
            <a:ext cx="300196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137F4F0-86F5-49B2-AC1A-790905F4D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Antipsicotici atipici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83428C-8F00-4A8C-8D54-05CB8C156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Clozapina</a:t>
            </a:r>
          </a:p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Risperidone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A1784BB-F2D9-4BB8-AF3D-E1C581C0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4"/>
          <a:stretch>
            <a:fillRect/>
          </a:stretch>
        </p:blipFill>
        <p:spPr bwMode="auto">
          <a:xfrm>
            <a:off x="5562600" y="1676400"/>
            <a:ext cx="285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F94BF859-0D09-44A5-A071-FDD431A2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28000"/>
          <a:stretch>
            <a:fillRect/>
          </a:stretch>
        </p:blipFill>
        <p:spPr bwMode="auto">
          <a:xfrm>
            <a:off x="4038600" y="4549775"/>
            <a:ext cx="44196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1F0B75-B722-4C6D-AFB1-5504128F3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429000" cy="914400"/>
          </a:xfrm>
        </p:spPr>
        <p:txBody>
          <a:bodyPr/>
          <a:lstStyle/>
          <a:p>
            <a:pPr eaLnBrk="1" hangingPunct="1"/>
            <a:r>
              <a:rPr lang="it-IT" altLang="it-IT" sz="4000">
                <a:ea typeface="ＭＳ Ｐゴシック" panose="020B0600070205080204" pitchFamily="34" charset="-128"/>
              </a:rPr>
              <a:t>Meccanismo  d’azione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61C8956-1DF4-491C-90B1-ACE907853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2800" y="3429000"/>
            <a:ext cx="56388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Tutti sono antagonisti del recettore D</a:t>
            </a:r>
            <a:r>
              <a:rPr lang="it-IT" altLang="it-IT" sz="2400" baseline="-25000">
                <a:ea typeface="ＭＳ Ｐゴシック" panose="020B0600070205080204" pitchFamily="34" charset="-128"/>
              </a:rPr>
              <a:t>2 </a:t>
            </a:r>
            <a:r>
              <a:rPr lang="it-IT" altLang="it-IT" sz="2400">
                <a:ea typeface="ＭＳ Ｐゴシック" panose="020B0600070205080204" pitchFamily="34" charset="-128"/>
              </a:rPr>
              <a:t>(blocco di circa</a:t>
            </a:r>
            <a:r>
              <a:rPr lang="it-IT" altLang="it-IT" sz="2400" baseline="-25000">
                <a:ea typeface="ＭＳ Ｐゴシック" panose="020B0600070205080204" pitchFamily="34" charset="-128"/>
              </a:rPr>
              <a:t> </a:t>
            </a:r>
            <a:r>
              <a:rPr lang="it-IT" altLang="it-IT" sz="2400">
                <a:ea typeface="ＭＳ Ｐゴシック" panose="020B0600070205080204" pitchFamily="34" charset="-128"/>
              </a:rPr>
              <a:t>l’80%)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La clozapina blocca anche i recettori D</a:t>
            </a:r>
            <a:r>
              <a:rPr lang="it-IT" altLang="it-IT" sz="2400" baseline="-25000">
                <a:ea typeface="ＭＳ Ｐゴシック" panose="020B0600070205080204" pitchFamily="34" charset="-128"/>
              </a:rPr>
              <a:t>1 </a:t>
            </a:r>
            <a:r>
              <a:rPr lang="it-IT" altLang="it-IT" sz="2400">
                <a:ea typeface="ＭＳ Ｐゴシック" panose="020B0600070205080204" pitchFamily="34" charset="-128"/>
              </a:rPr>
              <a:t>e D</a:t>
            </a:r>
            <a:r>
              <a:rPr lang="it-IT" altLang="it-IT" sz="2400" baseline="-25000">
                <a:ea typeface="ＭＳ Ｐゴシック" panose="020B0600070205080204" pitchFamily="34" charset="-128"/>
              </a:rPr>
              <a:t>4</a:t>
            </a:r>
            <a:endParaRPr lang="it-IT" altLang="it-IT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Molti bloccano anche altri recettori delle monoamine</a:t>
            </a:r>
            <a:endParaRPr lang="it-IT" altLang="it-IT" sz="2400" baseline="-25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Richiedono giorni o settimane per esplicare la loro azione </a:t>
            </a:r>
          </a:p>
        </p:txBody>
      </p:sp>
      <p:pic>
        <p:nvPicPr>
          <p:cNvPr id="22532" name="Picture 4" descr="Untitled-1 copy">
            <a:extLst>
              <a:ext uri="{FF2B5EF4-FFF2-40B4-BE49-F238E27FC236}">
                <a16:creationId xmlns:a16="http://schemas.microsoft.com/office/drawing/2014/main" id="{AD20732D-F341-430B-B1D5-9AD442C7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1300"/>
            <a:ext cx="533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1302 Action of dopamine blocker">
            <a:extLst>
              <a:ext uri="{FF2B5EF4-FFF2-40B4-BE49-F238E27FC236}">
                <a16:creationId xmlns:a16="http://schemas.microsoft.com/office/drawing/2014/main" id="{F9B6CE57-5FD8-43E2-9C32-29737EF6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8813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756</Words>
  <Application>Microsoft Office PowerPoint</Application>
  <PresentationFormat>Presentazione su schermo (4:3)</PresentationFormat>
  <Paragraphs>110</Paragraphs>
  <Slides>25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Comic Sans MS</vt:lpstr>
      <vt:lpstr>Struttura predefinita</vt:lpstr>
      <vt:lpstr>Antipsicotici  (neurolettici, antischizofrenici, tranquillanti maggiori)</vt:lpstr>
      <vt:lpstr>Schizofrenia </vt:lpstr>
      <vt:lpstr>Schizofrenia </vt:lpstr>
      <vt:lpstr>Correlazione tra potenza clinica e affinità per i recettori dopaminergici D2</vt:lpstr>
      <vt:lpstr>Vie dopaminergiche cerebrali</vt:lpstr>
      <vt:lpstr>Farmaci antipsicotici o neurolettici</vt:lpstr>
      <vt:lpstr>Antipsicotici tipici</vt:lpstr>
      <vt:lpstr>Antipsicotici atipici</vt:lpstr>
      <vt:lpstr>Meccanismo  d’azione</vt:lpstr>
      <vt:lpstr>Presentazione standard di PowerPoint</vt:lpstr>
      <vt:lpstr>Effetto del trattamento cronico con aloperidolo sull’attività dei neuroni dopaminergici nel cervello di ratto </vt:lpstr>
      <vt:lpstr>Presentazione standard di PowerPoint</vt:lpstr>
      <vt:lpstr>Farmaci antipsicotici: effetti comportamentali</vt:lpstr>
      <vt:lpstr>Farmaci antipsicotici: effetti collaterali neurologici extrapiramidali</vt:lpstr>
      <vt:lpstr>Farmaci antipsicotici: altri effetti collaterali</vt:lpstr>
      <vt:lpstr>Presentazione standard di PowerPoint</vt:lpstr>
      <vt:lpstr>Presentazione standard di PowerPoint</vt:lpstr>
      <vt:lpstr>Presentazione standard di PowerPoint</vt:lpstr>
      <vt:lpstr>Farmaci antipsicotici: altri effetti collaterali</vt:lpstr>
      <vt:lpstr>Presentazione standard di PowerPoint</vt:lpstr>
      <vt:lpstr>Presentazione standard di PowerPoint</vt:lpstr>
      <vt:lpstr>Presentazione standard di PowerPoint</vt:lpstr>
      <vt:lpstr>Farmaci antipsicotici: farmacocinetica</vt:lpstr>
      <vt:lpstr>Farmaci antipsicotici: usi terapeutici</vt:lpstr>
      <vt:lpstr>Presentazione standard di PowerPoint</vt:lpstr>
    </vt:vector>
  </TitlesOfParts>
  <Company>Farmacologia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Scambiatori o trasportatori</dc:title>
  <dc:creator>Giuly</dc:creator>
  <cp:lastModifiedBy>Gabriele Stocco</cp:lastModifiedBy>
  <cp:revision>156</cp:revision>
  <cp:lastPrinted>2008-03-09T13:52:35Z</cp:lastPrinted>
  <dcterms:created xsi:type="dcterms:W3CDTF">2011-04-07T07:20:30Z</dcterms:created>
  <dcterms:modified xsi:type="dcterms:W3CDTF">2021-10-14T14:16:15Z</dcterms:modified>
</cp:coreProperties>
</file>