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4" r:id="rId24"/>
    <p:sldId id="277" r:id="rId25"/>
    <p:sldId id="278" r:id="rId26"/>
    <p:sldId id="279" r:id="rId27"/>
    <p:sldId id="280" r:id="rId28"/>
    <p:sldId id="281" r:id="rId29"/>
    <p:sldId id="282" r:id="rId30"/>
    <p:sldId id="283" r:id="rId31"/>
    <p:sldId id="285" r:id="rId32"/>
    <p:sldId id="286" r:id="rId33"/>
    <p:sldId id="287" r:id="rId34"/>
    <p:sldId id="479"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3429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10287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7145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2057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24003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2743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CDFE2"/>
          </a:solidFill>
        </a:fill>
      </a:tcStyle>
    </a:wholeTbl>
    <a:band2H>
      <a:tcTxStyle/>
      <a:tcStyle>
        <a:tcBdr/>
        <a:fill>
          <a:solidFill>
            <a:srgbClr val="FFFFFF"/>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78C3"/>
          </a:solidFill>
        </a:fill>
      </a:tcStyle>
    </a:firstCol>
    <a:la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noFill/>
              <a:miter lim="400000"/>
            </a:ln>
          </a:insideH>
          <a:insideV>
            <a:ln w="12700" cap="flat">
              <a:noFill/>
              <a:miter lim="400000"/>
            </a:ln>
          </a:insideV>
        </a:tcBdr>
        <a:fill>
          <a:solidFill>
            <a:srgbClr val="4394F8"/>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B4EB3"/>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solidFill>
            <a:srgbClr val="D9D9D9"/>
          </a:solidFill>
        </a:fill>
      </a:tcStyle>
    </a:wholeTbl>
    <a:band2H>
      <a:tcTxStyle/>
      <a:tcStyle>
        <a:tcBdr/>
        <a:fill>
          <a:solidFill>
            <a:srgbClr val="EBEBEB"/>
          </a:solidFill>
        </a:fill>
      </a:tcStyle>
    </a:band2H>
    <a:firstCol>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FC327"/>
          </a:solidFill>
        </a:fill>
      </a:tcStyle>
    </a:firstCol>
    <a:la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lastRow>
    <a:fir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4B4B4B"/>
              </a:solidFill>
              <a:custDash>
                <a:ds d="200000" sp="200000"/>
              </a:custDash>
              <a:miter lim="400000"/>
            </a:ln>
          </a:left>
          <a:right>
            <a:ln w="12700" cap="flat">
              <a:solidFill>
                <a:srgbClr val="4B4B4B"/>
              </a:solidFill>
              <a:custDash>
                <a:ds d="200000" sp="200000"/>
              </a:custDash>
              <a:miter lim="400000"/>
            </a:ln>
          </a:right>
          <a:top>
            <a:ln w="12700" cap="flat">
              <a:solidFill>
                <a:srgbClr val="4B4B4B"/>
              </a:solidFill>
              <a:custDash>
                <a:ds d="200000" sp="200000"/>
              </a:custDash>
              <a:miter lim="400000"/>
            </a:ln>
          </a:top>
          <a:bottom>
            <a:ln w="12700" cap="flat">
              <a:solidFill>
                <a:srgbClr val="4B4B4B"/>
              </a:solidFill>
              <a:custDash>
                <a:ds d="200000" sp="200000"/>
              </a:custDash>
              <a:miter lim="400000"/>
            </a:ln>
          </a:bottom>
          <a:insideH>
            <a:ln w="12700" cap="flat">
              <a:solidFill>
                <a:srgbClr val="4B4B4B"/>
              </a:solidFill>
              <a:custDash>
                <a:ds d="200000" sp="200000"/>
              </a:custDash>
              <a:miter lim="400000"/>
            </a:ln>
          </a:insideH>
          <a:insideV>
            <a:ln w="12700" cap="flat">
              <a:solidFill>
                <a:srgbClr val="4B4B4B"/>
              </a:solidFill>
              <a:custDash>
                <a:ds d="200000" sp="200000"/>
              </a:custDash>
              <a:miter lim="400000"/>
            </a:ln>
          </a:insideV>
        </a:tcBdr>
        <a:fill>
          <a:solidFill>
            <a:srgbClr val="E0DDCD"/>
          </a:solidFill>
        </a:fill>
      </a:tcStyle>
    </a:wholeTbl>
    <a:band2H>
      <a:tcTxStyle/>
      <a:tcStyle>
        <a:tcBdr/>
        <a:fill>
          <a:solidFill>
            <a:srgbClr val="D2CFC5"/>
          </a:solidFill>
        </a:fill>
      </a:tcStyle>
    </a:band2H>
    <a:firstCol>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7D8B87"/>
          </a:solidFill>
        </a:fill>
      </a:tcStyle>
    </a:firstCol>
    <a:la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lastRow>
    <a:fir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6E6E6"/>
          </a:solidFill>
        </a:fill>
      </a:tcStyle>
    </a:wholeTbl>
    <a:band2H>
      <a:tcTxStyle/>
      <a:tcStyle>
        <a:tcBdr/>
        <a:fill>
          <a:solidFill>
            <a:srgbClr val="D6DFDF"/>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C5C7C8"/>
          </a:solidFill>
        </a:fill>
      </a:tcStyle>
    </a:wholeTbl>
    <a:band2H>
      <a:tcTxStyle/>
      <a:tcStyle>
        <a:tcBdr/>
        <a:fill>
          <a:solidFill>
            <a:srgbClr val="D6D6D7"/>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1454E"/>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D8086"/>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26972"/>
          </a:solidFill>
        </a:fill>
      </a:tcStyle>
    </a:firstRow>
  </a:tblStyle>
  <a:tblStyle styleId="{2708684C-4D16-4618-839F-0558EEFCDFE6}" styleName="">
    <a:tblBg/>
    <a:wholeTbl>
      <a:tcTxStyle b="off" i="off">
        <a:fontRef idx="minor">
          <a:srgbClr val="000000"/>
        </a:fontRef>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wholeTbl>
    <a:band2H>
      <a:tcTxStyle/>
      <a:tcStyle>
        <a:tcBdr/>
        <a:fill>
          <a:solidFill>
            <a:srgbClr val="E8EAEA"/>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Col>
    <a:la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solidFill>
                <a:srgbClr val="000000"/>
              </a:solidFill>
              <a:prstDash val="solid"/>
              <a:miter lim="400000"/>
            </a:ln>
          </a:top>
          <a:bottom>
            <a:ln w="12700" cap="flat">
              <a:noFill/>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lastRow>
    <a:fir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noFill/>
              <a:miter lim="400000"/>
            </a:ln>
          </a:top>
          <a:bottom>
            <a:ln w="12700" cap="flat">
              <a:solidFill>
                <a:srgbClr val="000000"/>
              </a:solidFill>
              <a:prstDash val="solid"/>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snapToGrid="0" snapToObjects="1">
      <p:cViewPr varScale="1">
        <p:scale>
          <a:sx n="44" d="100"/>
          <a:sy n="44" d="100"/>
        </p:scale>
        <p:origin x="13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xfrm>
            <a:off x="1143000" y="685800"/>
            <a:ext cx="4572000" cy="3429000"/>
          </a:xfrm>
          <a:prstGeom prst="rect">
            <a:avLst/>
          </a:prstGeom>
        </p:spPr>
        <p:txBody>
          <a:bodyPr/>
          <a:lstStyle/>
          <a:p>
            <a:endParaRPr/>
          </a:p>
        </p:txBody>
      </p:sp>
      <p:sp>
        <p:nvSpPr>
          <p:cNvPr id="80" name="Shape 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prstGeom prst="rect">
            <a:avLst/>
          </a:prstGeom>
        </p:spPr>
        <p:txBody>
          <a:bodyPr/>
          <a:lstStyle/>
          <a:p>
            <a:endParaRPr/>
          </a:p>
        </p:txBody>
      </p:sp>
      <p:sp>
        <p:nvSpPr>
          <p:cNvPr id="86" name="Shape 86"/>
          <p:cNvSpPr>
            <a:spLocks noGrp="1"/>
          </p:cNvSpPr>
          <p:nvPr>
            <p:ph type="body" sz="quarter" idx="1"/>
          </p:nvPr>
        </p:nvSpPr>
        <p:spPr>
          <a:prstGeom prst="rect">
            <a:avLst/>
          </a:prstGeom>
        </p:spPr>
        <p:txBody>
          <a:bodyPr/>
          <a:lstStyle/>
          <a:p>
            <a:r>
              <a:t>The second most common neurological disorder after stroke</a:t>
            </a:r>
          </a:p>
          <a:p>
            <a:r>
              <a:t>1% of the world population has epilepsy </a:t>
            </a:r>
          </a:p>
          <a:p>
            <a:r>
              <a:t>Drug treatments control seizures in 80% of patients</a:t>
            </a:r>
          </a:p>
          <a:p>
            <a:r>
              <a:t>Epilepsy is one of the oldest disorders known to mankind</a:t>
            </a:r>
          </a:p>
          <a:p>
            <a:r>
              <a:t>No racial, social, cultural, economical, ethnic and geographical boundaries</a:t>
            </a:r>
          </a:p>
          <a:p>
            <a:r>
              <a:t>Hippocrates ( Greek Physician 500 BC) wrote the first book about epilepsy </a:t>
            </a:r>
          </a:p>
          <a:p>
            <a:r>
              <a:t>In ancient times,  associated with religious experiences and demonic possessions</a:t>
            </a:r>
          </a:p>
          <a:p>
            <a:endParaRPr/>
          </a:p>
          <a:p>
            <a:r>
              <a:t>Epilepsy has nothing to do with mental disease or retardation</a:t>
            </a:r>
          </a:p>
          <a:p>
            <a:r>
              <a:t>This has been proved beyond all doubt by the "epileptic geniuses", people who achieved great things in spite of suffering from epilepsy: Alexander the Great, Alfred Nobel, Julius Cesar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r>
              <a:t>K+ channels have important inhibitory control over neuronal firing in CNS—repolarize membrane to end action potentials</a:t>
            </a:r>
          </a:p>
          <a:p>
            <a:endParaRPr/>
          </a:p>
          <a:p>
            <a:r>
              <a:t>K+ channel agonists would decrease hyper-excitability in brain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Rallentare il recupero dei canali al sodio, sebbene abbia anche effetti metabolici importanti interferendo con il ciclo degli inositoli e con la GSK-3 (glicogeno </a:t>
            </a:r>
            <a:r>
              <a:rPr lang="it-IT" dirty="0" err="1"/>
              <a:t>sintasi-chinasi</a:t>
            </a:r>
            <a:r>
              <a:rPr lang="it-IT" dirty="0"/>
              <a:t> 3), gli stessi </a:t>
            </a:r>
            <a:r>
              <a:rPr lang="it-IT" dirty="0" err="1"/>
              <a:t>bersaglii</a:t>
            </a:r>
            <a:r>
              <a:rPr lang="it-IT" dirty="0"/>
              <a:t> molecolari degli ioni litio.</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a:t>Il farmaco può essere utilizzato nelle epilessie per il trattamento delle crisi parziali e delle crisi tonico-cloniche. </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FBF7A-EC49-9D4B-8848-CDF4734E76D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351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prstGeom prst="rect">
            <a:avLst/>
          </a:prstGeom>
        </p:spPr>
        <p:txBody>
          <a:bodyPr/>
          <a:lstStyle/>
          <a:p>
            <a:endParaRPr/>
          </a:p>
        </p:txBody>
      </p:sp>
      <p:sp>
        <p:nvSpPr>
          <p:cNvPr id="91" name="Shape 91"/>
          <p:cNvSpPr>
            <a:spLocks noGrp="1"/>
          </p:cNvSpPr>
          <p:nvPr>
            <p:ph type="body" sz="quarter" idx="1"/>
          </p:nvPr>
        </p:nvSpPr>
        <p:spPr>
          <a:prstGeom prst="rect">
            <a:avLst/>
          </a:prstGeom>
        </p:spPr>
        <p:txBody>
          <a:bodyPr/>
          <a:lstStyle/>
          <a:p>
            <a:r>
              <a:t>Neurons are extensively and often reciprocally interconnected. In healthy individuals, inhibitory circuits generally limits the extent of neural activity propagation</a:t>
            </a:r>
          </a:p>
          <a:p>
            <a:r>
              <a:t> (impaired function of inhibitory synapses and/or enhanced function of excitatory synapses)</a:t>
            </a:r>
          </a:p>
          <a:p>
            <a:r>
              <a:t>Any condition that upset the balance is likely to cause seizures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r>
              <a:t>Physical insult to the brain leads to changes that cause seizures to develop: 50% of patients with severe head injuries will develop a seizure disorder</a:t>
            </a:r>
          </a:p>
          <a:p>
            <a:r>
              <a:t>Latency period occurs prior to development of epilepsy</a:t>
            </a:r>
          </a:p>
          <a:p>
            <a:r>
              <a:t>Initial seizures cause anatomical events that lead to future vulnerability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t>Tonic-clonic seizures (grand mal)</a:t>
            </a:r>
          </a:p>
          <a:p>
            <a:r>
              <a:t>Most often seen in children </a:t>
            </a:r>
          </a:p>
          <a:p>
            <a:r>
              <a:t>Tonic phase is followed by clonic phase </a:t>
            </a:r>
          </a:p>
          <a:p>
            <a:r>
              <a:t>Tonic rigidity of all extremities followed in 15-30 sec by tremor that is actually an interruption of the tonus by relaxation;  relaxation proceeds to clonic phase with massive jerking of the body, this slows over 60-120 sec followed by stuporous state</a:t>
            </a:r>
          </a:p>
          <a:p>
            <a:endParaRPr/>
          </a:p>
          <a:p>
            <a:r>
              <a:t>Atonic seizures:  sudden loss of postural tone; most often in children but may be seen in adults</a:t>
            </a:r>
          </a:p>
          <a:p>
            <a:endParaRPr/>
          </a:p>
          <a:p>
            <a:r>
              <a:t>Myoclonic seizures: Brief shock-like muscle jerks generalized or restricted to part of one extremity </a:t>
            </a:r>
          </a:p>
          <a:p>
            <a: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r>
              <a:t> Seizure type</a:t>
            </a:r>
          </a:p>
          <a:p>
            <a:r>
              <a:t> Pharmacokinetic profile</a:t>
            </a:r>
          </a:p>
          <a:p>
            <a:r>
              <a:t> Drug Interactions/other medical conditions</a:t>
            </a:r>
          </a:p>
          <a:p>
            <a:r>
              <a:t> Efficacy</a:t>
            </a:r>
          </a:p>
          <a:p>
            <a:r>
              <a:t> Expected adverse effects</a:t>
            </a:r>
          </a:p>
          <a:p>
            <a:r>
              <a:t> Cost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t> have anticonvulsant properties but also dissociative and/or hallucinogenic properties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p>
            <a:r>
              <a:t>Figure 1. Structures of amino acid drugs and calcium channel subunits. (A) Chemical structures (derived from X-ray crystal analysis) of GABA, pregabalin and gabapentin show that GABA (the major rapid inhibitory neurotransmitter) lacks aliphatic chains attached at the 3-position; these chains are required for the pharmacology of gabapentin and pregabalin. (B) Structure and function of voltage-gated calcium channel subunits are illustrated by a schematic diagram of a single calcium channel, including the four homologous domains of the calcium channel α1 subunit (I–IV), the extracellular α2 and linked δ subunits comprising the α2–δ protein with a single transmembrane domain (red), the completely cytosolic β subunit (violet) and the less well characterized γ subunit (green; figure modified and redrawn after Arikkath and Campbell, 2003). The binding site for pregabalin and gabapentin is shown. (C) An electron microscopic image analysis of biochemically purified calcium channels from rabbit skeletal muscle reveals an approximate three-dimensional structure of a calcium channel (the yellow band represents the plasma membrane). The physical locations of α2–δ and β subunits were identified by binding of specific antibodies, shown by black arrows (reproduced with permission from Wolf et al., 2003).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r>
              <a:t>Neurons fire at high frequencies during seizures</a:t>
            </a:r>
          </a:p>
          <a:p>
            <a:endParaRPr/>
          </a:p>
          <a:p>
            <a:r>
              <a:t>Action potential generation is dependent on Na+ channels</a:t>
            </a:r>
          </a:p>
          <a:p>
            <a:endParaRPr/>
          </a:p>
          <a:p>
            <a:r>
              <a:t>Use-dependent Na+ and time-dependent channel blockers reduce high frequency firing without affecting physiological firing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Rallentare il recupero dei canali al sodio, sebbene abbia anche effetti metabolici importanti interferendo con il ciclo degli inositoli e con la GSK-3 (glicogeno </a:t>
            </a:r>
            <a:r>
              <a:rPr lang="it-IT" dirty="0" err="1"/>
              <a:t>sintasi-chinasi</a:t>
            </a:r>
            <a:r>
              <a:rPr lang="it-IT" dirty="0"/>
              <a:t> 3), gli stessi </a:t>
            </a:r>
            <a:r>
              <a:rPr lang="it-IT" dirty="0" err="1"/>
              <a:t>bersaglii</a:t>
            </a:r>
            <a:r>
              <a:rPr lang="it-IT" dirty="0"/>
              <a:t> molecolari degli ioni litio.</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a:t>Il farmaco può essere utilizzato nelle epilessie per il trattamento delle crisi parziali e delle crisi tonico-cloniche. </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10FFBF7A-EC49-9D4B-8848-CDF4734E76DC}" type="slidenum">
              <a:rPr lang="it-IT" smtClean="0">
                <a:solidFill>
                  <a:prstClr val="black"/>
                </a:solidFill>
              </a:rPr>
              <a:pPr/>
              <a:t>22</a:t>
            </a:fld>
            <a:endParaRPr lang="it-IT">
              <a:solidFill>
                <a:prstClr val="black"/>
              </a:solidFill>
            </a:endParaRPr>
          </a:p>
        </p:txBody>
      </p:sp>
    </p:spTree>
    <p:extLst>
      <p:ext uri="{BB962C8B-B14F-4D97-AF65-F5344CB8AC3E}">
        <p14:creationId xmlns:p14="http://schemas.microsoft.com/office/powerpoint/2010/main" val="4046351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pertina">
    <p:spTree>
      <p:nvGrpSpPr>
        <p:cNvPr id="1" name=""/>
        <p:cNvGrpSpPr/>
        <p:nvPr/>
      </p:nvGrpSpPr>
      <p:grpSpPr>
        <a:xfrm>
          <a:off x="0" y="0"/>
          <a:ext cx="0" cy="0"/>
          <a:chOff x="0" y="0"/>
          <a:chExt cx="0" cy="0"/>
        </a:xfrm>
      </p:grpSpPr>
      <p:sp>
        <p:nvSpPr>
          <p:cNvPr id="11" name="Shape 11"/>
          <p:cNvSpPr>
            <a:spLocks noGrp="1"/>
          </p:cNvSpPr>
          <p:nvPr>
            <p:ph type="pic" sz="half" idx="13"/>
          </p:nvPr>
        </p:nvSpPr>
        <p:spPr>
          <a:xfrm>
            <a:off x="2438400" y="1282700"/>
            <a:ext cx="8128000" cy="4559300"/>
          </a:xfrm>
          <a:prstGeom prst="rect">
            <a:avLst/>
          </a:prstGeom>
        </p:spPr>
        <p:txBody>
          <a:bodyPr lIns="91439" tIns="45719" rIns="91439" bIns="45719" anchor="t">
            <a:noAutofit/>
          </a:bodyPr>
          <a:lstStyle/>
          <a:p>
            <a:endParaRPr/>
          </a:p>
        </p:txBody>
      </p:sp>
      <p:sp>
        <p:nvSpPr>
          <p:cNvPr id="12" name="Shape 12"/>
          <p:cNvSpPr>
            <a:spLocks noGrp="1"/>
          </p:cNvSpPr>
          <p:nvPr>
            <p:ph type="body" sz="quarter" idx="1"/>
          </p:nvPr>
        </p:nvSpPr>
        <p:spPr>
          <a:xfrm>
            <a:off x="1270000" y="7353300"/>
            <a:ext cx="10464800" cy="1130300"/>
          </a:xfrm>
          <a:prstGeom prst="rect">
            <a:avLst/>
          </a:prstGeom>
        </p:spPr>
        <p:txBody>
          <a:bodyPr anchor="t"/>
          <a:lstStyle>
            <a:lvl1pPr marL="0" indent="0" algn="ctr">
              <a:spcBef>
                <a:spcPts val="0"/>
              </a:spcBef>
              <a:buSzTx/>
              <a:buNone/>
              <a:defRPr sz="3200"/>
            </a:lvl1pPr>
            <a:lvl2pPr marL="0" indent="342900" algn="ctr">
              <a:spcBef>
                <a:spcPts val="0"/>
              </a:spcBef>
              <a:buSzTx/>
              <a:buNone/>
              <a:defRPr sz="3200"/>
            </a:lvl2pPr>
            <a:lvl3pPr marL="0" indent="685800" algn="ctr">
              <a:spcBef>
                <a:spcPts val="0"/>
              </a:spcBef>
              <a:buSzTx/>
              <a:buNone/>
              <a:defRPr sz="3200"/>
            </a:lvl3pPr>
            <a:lvl4pPr marL="0" indent="1028700" algn="ctr">
              <a:spcBef>
                <a:spcPts val="0"/>
              </a:spcBef>
              <a:buSzTx/>
              <a:buNone/>
              <a:defRPr sz="3200"/>
            </a:lvl4pPr>
            <a:lvl5pPr marL="0" indent="13716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title"/>
          </p:nvPr>
        </p:nvSpPr>
        <p:spPr>
          <a:xfrm>
            <a:off x="1270000" y="5842000"/>
            <a:ext cx="10464800" cy="1422400"/>
          </a:xfrm>
          <a:prstGeom prst="rect">
            <a:avLst/>
          </a:prstGeom>
        </p:spPr>
        <p:txBody>
          <a:bodyPr wrap="square" anchor="b">
            <a:normAutofit/>
          </a:bodyPr>
          <a:lstStyle/>
          <a:p>
            <a:r>
              <a:t>Title Text</a:t>
            </a:r>
          </a:p>
        </p:txBody>
      </p:sp>
      <p:sp>
        <p:nvSpPr>
          <p:cNvPr id="14" name="Shape 1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596249"/>
            <a:ext cx="11054080" cy="3395698"/>
          </a:xfrm>
        </p:spPr>
        <p:txBody>
          <a:bodyPr anchor="b"/>
          <a:lstStyle>
            <a:lvl1pPr algn="ctr">
              <a:defRPr sz="8533"/>
            </a:lvl1pPr>
          </a:lstStyle>
          <a:p>
            <a:r>
              <a:rPr lang="it-IT"/>
              <a:t>Fare clic per modificare lo stile del titolo</a:t>
            </a:r>
            <a:endParaRPr lang="en-US" dirty="0"/>
          </a:p>
        </p:txBody>
      </p:sp>
      <p:sp>
        <p:nvSpPr>
          <p:cNvPr id="3" name="Subtitle 2"/>
          <p:cNvSpPr>
            <a:spLocks noGrp="1"/>
          </p:cNvSpPr>
          <p:nvPr>
            <p:ph type="subTitle" idx="1"/>
          </p:nvPr>
        </p:nvSpPr>
        <p:spPr>
          <a:xfrm>
            <a:off x="1625600" y="5122898"/>
            <a:ext cx="9753600"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B0FAFED-3DA5-4B1C-B564-2482835161FD}" type="datetimeFigureOut">
              <a:rPr lang="it-IT" smtClean="0"/>
              <a:t>18/10/2021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7E410C-EA73-4573-986F-6E4E06663AAC}" type="slidenum">
              <a:rPr lang="it-IT" smtClean="0"/>
              <a:t>‹N›</a:t>
            </a:fld>
            <a:endParaRPr lang="it-IT"/>
          </a:p>
        </p:txBody>
      </p:sp>
    </p:spTree>
    <p:extLst>
      <p:ext uri="{BB962C8B-B14F-4D97-AF65-F5344CB8AC3E}">
        <p14:creationId xmlns:p14="http://schemas.microsoft.com/office/powerpoint/2010/main" val="59065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B0FAFED-3DA5-4B1C-B564-2482835161FD}" type="datetimeFigureOut">
              <a:rPr lang="it-IT" smtClean="0"/>
              <a:t>18/10/2021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7E410C-EA73-4573-986F-6E4E06663AAC}" type="slidenum">
              <a:rPr lang="it-IT" smtClean="0"/>
              <a:t>‹N›</a:t>
            </a:fld>
            <a:endParaRPr lang="it-IT"/>
          </a:p>
        </p:txBody>
      </p:sp>
    </p:spTree>
    <p:extLst>
      <p:ext uri="{BB962C8B-B14F-4D97-AF65-F5344CB8AC3E}">
        <p14:creationId xmlns:p14="http://schemas.microsoft.com/office/powerpoint/2010/main" val="337152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9"/>
            <a:ext cx="11216640" cy="4057226"/>
          </a:xfrm>
        </p:spPr>
        <p:txBody>
          <a:bodyPr anchor="b"/>
          <a:lstStyle>
            <a:lvl1pPr>
              <a:defRPr sz="8533"/>
            </a:lvl1pPr>
          </a:lstStyle>
          <a:p>
            <a:r>
              <a:rPr lang="it-IT"/>
              <a:t>Fare clic per modificare lo stile del titolo</a:t>
            </a:r>
            <a:endParaRPr lang="en-US" dirty="0"/>
          </a:p>
        </p:txBody>
      </p:sp>
      <p:sp>
        <p:nvSpPr>
          <p:cNvPr id="3" name="Text Placeholder 2"/>
          <p:cNvSpPr>
            <a:spLocks noGrp="1"/>
          </p:cNvSpPr>
          <p:nvPr>
            <p:ph type="body" idx="1"/>
          </p:nvPr>
        </p:nvSpPr>
        <p:spPr>
          <a:xfrm>
            <a:off x="887307" y="6527239"/>
            <a:ext cx="11216640" cy="2133599"/>
          </a:xfrm>
        </p:spPr>
        <p:txBody>
          <a:bodyPr/>
          <a:lstStyle>
            <a:lvl1pPr marL="0" indent="0">
              <a:buNone/>
              <a:defRPr sz="3413">
                <a:solidFill>
                  <a:schemeClr val="tx1"/>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DB0FAFED-3DA5-4B1C-B564-2482835161FD}" type="datetimeFigureOut">
              <a:rPr lang="it-IT" smtClean="0"/>
              <a:t>18/10/2021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7E410C-EA73-4573-986F-6E4E06663AAC}" type="slidenum">
              <a:rPr lang="it-IT" smtClean="0"/>
              <a:t>‹N›</a:t>
            </a:fld>
            <a:endParaRPr lang="it-IT"/>
          </a:p>
        </p:txBody>
      </p:sp>
    </p:spTree>
    <p:extLst>
      <p:ext uri="{BB962C8B-B14F-4D97-AF65-F5344CB8AC3E}">
        <p14:creationId xmlns:p14="http://schemas.microsoft.com/office/powerpoint/2010/main" val="2319454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94080" y="2596444"/>
            <a:ext cx="5527040" cy="618857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583680" y="2596444"/>
            <a:ext cx="5527040" cy="618857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B0FAFED-3DA5-4B1C-B564-2482835161FD}" type="datetimeFigureOut">
              <a:rPr lang="it-IT" smtClean="0"/>
              <a:t>18/10/2021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17E410C-EA73-4573-986F-6E4E06663AAC}" type="slidenum">
              <a:rPr lang="it-IT" smtClean="0"/>
              <a:t>‹N›</a:t>
            </a:fld>
            <a:endParaRPr lang="it-IT"/>
          </a:p>
        </p:txBody>
      </p:sp>
    </p:spTree>
    <p:extLst>
      <p:ext uri="{BB962C8B-B14F-4D97-AF65-F5344CB8AC3E}">
        <p14:creationId xmlns:p14="http://schemas.microsoft.com/office/powerpoint/2010/main" val="1567237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1"/>
            <a:ext cx="11216640" cy="1885245"/>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it-IT"/>
              <a:t>Fare clic per modificare stili del testo dello schema</a:t>
            </a:r>
          </a:p>
        </p:txBody>
      </p:sp>
      <p:sp>
        <p:nvSpPr>
          <p:cNvPr id="4" name="Content Placeholder 3"/>
          <p:cNvSpPr>
            <a:spLocks noGrp="1"/>
          </p:cNvSpPr>
          <p:nvPr>
            <p:ph sz="half" idx="2"/>
          </p:nvPr>
        </p:nvSpPr>
        <p:spPr>
          <a:xfrm>
            <a:off x="895775" y="3562773"/>
            <a:ext cx="5501639" cy="524030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83681" y="2390987"/>
            <a:ext cx="5528734"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it-IT"/>
              <a:t>Fare clic per modificare stili del testo dello schema</a:t>
            </a:r>
          </a:p>
        </p:txBody>
      </p:sp>
      <p:sp>
        <p:nvSpPr>
          <p:cNvPr id="6" name="Content Placeholder 5"/>
          <p:cNvSpPr>
            <a:spLocks noGrp="1"/>
          </p:cNvSpPr>
          <p:nvPr>
            <p:ph sz="quarter" idx="4"/>
          </p:nvPr>
        </p:nvSpPr>
        <p:spPr>
          <a:xfrm>
            <a:off x="6583681" y="3562773"/>
            <a:ext cx="5528734" cy="524030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B0FAFED-3DA5-4B1C-B564-2482835161FD}" type="datetimeFigureOut">
              <a:rPr lang="it-IT" smtClean="0"/>
              <a:t>18/10/2021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17E410C-EA73-4573-986F-6E4E06663AAC}" type="slidenum">
              <a:rPr lang="it-IT" smtClean="0"/>
              <a:t>‹N›</a:t>
            </a:fld>
            <a:endParaRPr lang="it-IT"/>
          </a:p>
        </p:txBody>
      </p:sp>
    </p:spTree>
    <p:extLst>
      <p:ext uri="{BB962C8B-B14F-4D97-AF65-F5344CB8AC3E}">
        <p14:creationId xmlns:p14="http://schemas.microsoft.com/office/powerpoint/2010/main" val="3324316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DB0FAFED-3DA5-4B1C-B564-2482835161FD}" type="datetimeFigureOut">
              <a:rPr lang="it-IT" smtClean="0"/>
              <a:t>18/10/2021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17E410C-EA73-4573-986F-6E4E06663AAC}" type="slidenum">
              <a:rPr lang="it-IT" smtClean="0"/>
              <a:t>‹N›</a:t>
            </a:fld>
            <a:endParaRPr lang="it-IT"/>
          </a:p>
        </p:txBody>
      </p:sp>
    </p:spTree>
    <p:extLst>
      <p:ext uri="{BB962C8B-B14F-4D97-AF65-F5344CB8AC3E}">
        <p14:creationId xmlns:p14="http://schemas.microsoft.com/office/powerpoint/2010/main" val="284073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FAFED-3DA5-4B1C-B564-2482835161FD}" type="datetimeFigureOut">
              <a:rPr lang="it-IT" smtClean="0"/>
              <a:t>18/10/2021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17E410C-EA73-4573-986F-6E4E06663AAC}" type="slidenum">
              <a:rPr lang="it-IT" smtClean="0"/>
              <a:t>‹N›</a:t>
            </a:fld>
            <a:endParaRPr lang="it-IT"/>
          </a:p>
        </p:txBody>
      </p:sp>
    </p:spTree>
    <p:extLst>
      <p:ext uri="{BB962C8B-B14F-4D97-AF65-F5344CB8AC3E}">
        <p14:creationId xmlns:p14="http://schemas.microsoft.com/office/powerpoint/2010/main" val="1511305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4551"/>
            </a:lvl1pPr>
          </a:lstStyle>
          <a:p>
            <a:r>
              <a:rPr lang="it-IT"/>
              <a:t>Fare clic per modificare lo stile del titolo</a:t>
            </a:r>
            <a:endParaRPr lang="en-US" dirty="0"/>
          </a:p>
        </p:txBody>
      </p:sp>
      <p:sp>
        <p:nvSpPr>
          <p:cNvPr id="3" name="Content Placeholder 2"/>
          <p:cNvSpPr>
            <a:spLocks noGrp="1"/>
          </p:cNvSpPr>
          <p:nvPr>
            <p:ph idx="1"/>
          </p:nvPr>
        </p:nvSpPr>
        <p:spPr>
          <a:xfrm>
            <a:off x="5528734" y="1404340"/>
            <a:ext cx="6583680"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DB0FAFED-3DA5-4B1C-B564-2482835161FD}" type="datetimeFigureOut">
              <a:rPr lang="it-IT" smtClean="0"/>
              <a:t>18/10/2021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17E410C-EA73-4573-986F-6E4E06663AAC}" type="slidenum">
              <a:rPr lang="it-IT" smtClean="0"/>
              <a:t>‹N›</a:t>
            </a:fld>
            <a:endParaRPr lang="it-IT"/>
          </a:p>
        </p:txBody>
      </p:sp>
    </p:spTree>
    <p:extLst>
      <p:ext uri="{BB962C8B-B14F-4D97-AF65-F5344CB8AC3E}">
        <p14:creationId xmlns:p14="http://schemas.microsoft.com/office/powerpoint/2010/main" val="771782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4551"/>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528734" y="1404340"/>
            <a:ext cx="6583680" cy="6931378"/>
          </a:xfr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it-IT"/>
              <a:t>Fare clic sull'icona per inserire un'immagine</a:t>
            </a:r>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DB0FAFED-3DA5-4B1C-B564-2482835161FD}" type="datetimeFigureOut">
              <a:rPr lang="it-IT" smtClean="0"/>
              <a:t>18/10/2021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17E410C-EA73-4573-986F-6E4E06663AAC}" type="slidenum">
              <a:rPr lang="it-IT" smtClean="0"/>
              <a:t>‹N›</a:t>
            </a:fld>
            <a:endParaRPr lang="it-IT"/>
          </a:p>
        </p:txBody>
      </p:sp>
    </p:spTree>
    <p:extLst>
      <p:ext uri="{BB962C8B-B14F-4D97-AF65-F5344CB8AC3E}">
        <p14:creationId xmlns:p14="http://schemas.microsoft.com/office/powerpoint/2010/main" val="1323662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B0FAFED-3DA5-4B1C-B564-2482835161FD}" type="datetimeFigureOut">
              <a:rPr lang="it-IT" smtClean="0"/>
              <a:t>18/10/2021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7E410C-EA73-4573-986F-6E4E06663AAC}" type="slidenum">
              <a:rPr lang="it-IT" smtClean="0"/>
              <a:t>‹N›</a:t>
            </a:fld>
            <a:endParaRPr lang="it-IT"/>
          </a:p>
        </p:txBody>
      </p:sp>
    </p:spTree>
    <p:extLst>
      <p:ext uri="{BB962C8B-B14F-4D97-AF65-F5344CB8AC3E}">
        <p14:creationId xmlns:p14="http://schemas.microsoft.com/office/powerpoint/2010/main" val="27864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21" name="Shape 21"/>
          <p:cNvSpPr>
            <a:spLocks noGrp="1"/>
          </p:cNvSpPr>
          <p:nvPr>
            <p:ph type="title"/>
          </p:nvPr>
        </p:nvSpPr>
        <p:spPr>
          <a:xfrm>
            <a:off x="1270000" y="1638300"/>
            <a:ext cx="10464800" cy="3302000"/>
          </a:xfrm>
          <a:prstGeom prst="rect">
            <a:avLst/>
          </a:prstGeom>
        </p:spPr>
        <p:txBody>
          <a:bodyPr wrap="square" anchor="b">
            <a:normAutofit/>
          </a:bodyPr>
          <a:lstStyle/>
          <a:p>
            <a:r>
              <a:t>Title Text</a:t>
            </a:r>
          </a:p>
        </p:txBody>
      </p:sp>
      <p:sp>
        <p:nvSpPr>
          <p:cNvPr id="22" name="Shape 2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342900" algn="ctr">
              <a:spcBef>
                <a:spcPts val="0"/>
              </a:spcBef>
              <a:buSzTx/>
              <a:buNone/>
              <a:defRPr sz="3200"/>
            </a:lvl2pPr>
            <a:lvl3pPr marL="0" indent="685800" algn="ctr">
              <a:spcBef>
                <a:spcPts val="0"/>
              </a:spcBef>
              <a:buSzTx/>
              <a:buNone/>
              <a:defRPr sz="3200"/>
            </a:lvl3pPr>
            <a:lvl4pPr marL="0" indent="1028700" algn="ctr">
              <a:spcBef>
                <a:spcPts val="0"/>
              </a:spcBef>
              <a:buSzTx/>
              <a:buNone/>
              <a:defRPr sz="3200"/>
            </a:lvl4pPr>
            <a:lvl5pPr marL="0" indent="13716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1" y="519289"/>
            <a:ext cx="2804160" cy="8265725"/>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94081" y="519289"/>
            <a:ext cx="8249920" cy="82657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B0FAFED-3DA5-4B1C-B564-2482835161FD}" type="datetimeFigureOut">
              <a:rPr lang="it-IT" smtClean="0"/>
              <a:t>18/10/2021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7E410C-EA73-4573-986F-6E4E06663AAC}" type="slidenum">
              <a:rPr lang="it-IT" smtClean="0"/>
              <a:t>‹N›</a:t>
            </a:fld>
            <a:endParaRPr lang="it-IT"/>
          </a:p>
        </p:txBody>
      </p:sp>
    </p:spTree>
    <p:extLst>
      <p:ext uri="{BB962C8B-B14F-4D97-AF65-F5344CB8AC3E}">
        <p14:creationId xmlns:p14="http://schemas.microsoft.com/office/powerpoint/2010/main" val="388671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30" name="Shape 30"/>
          <p:cNvSpPr>
            <a:spLocks noGrp="1"/>
          </p:cNvSpPr>
          <p:nvPr>
            <p:ph type="title"/>
          </p:nvPr>
        </p:nvSpPr>
        <p:spPr>
          <a:xfrm>
            <a:off x="1270000" y="254000"/>
            <a:ext cx="10464800" cy="2438400"/>
          </a:xfrm>
          <a:prstGeom prst="rect">
            <a:avLst/>
          </a:prstGeom>
        </p:spPr>
        <p:txBody>
          <a:bodyPr wrap="square">
            <a:normAutofit/>
          </a:bodyPr>
          <a:lstStyle/>
          <a:p>
            <a:r>
              <a:t>Title Text</a:t>
            </a:r>
          </a:p>
        </p:txBody>
      </p:sp>
      <p:sp>
        <p:nvSpPr>
          <p:cNvPr id="31" name="Shape 31"/>
          <p:cNvSpPr>
            <a:spLocks noGrp="1"/>
          </p:cNvSpPr>
          <p:nvPr>
            <p:ph type="body" idx="1"/>
          </p:nvPr>
        </p:nvSpPr>
        <p:spPr>
          <a:xfrm>
            <a:off x="1270000" y="2768600"/>
            <a:ext cx="10464800" cy="5715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7188200" y="2895600"/>
            <a:ext cx="4102100" cy="5473700"/>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1270000" y="254000"/>
            <a:ext cx="10464800" cy="2438400"/>
          </a:xfrm>
          <a:prstGeom prst="rect">
            <a:avLst/>
          </a:prstGeom>
        </p:spPr>
        <p:txBody>
          <a:bodyPr wrap="square">
            <a:normAutofit/>
          </a:bodyPr>
          <a:lstStyle/>
          <a:p>
            <a:r>
              <a:t>Title Text</a:t>
            </a:r>
          </a:p>
        </p:txBody>
      </p:sp>
      <p:sp>
        <p:nvSpPr>
          <p:cNvPr id="41" name="Shape 41"/>
          <p:cNvSpPr>
            <a:spLocks noGrp="1"/>
          </p:cNvSpPr>
          <p:nvPr>
            <p:ph type="body" sz="half" idx="1"/>
          </p:nvPr>
        </p:nvSpPr>
        <p:spPr>
          <a:xfrm>
            <a:off x="1282700" y="2768600"/>
            <a:ext cx="5041900" cy="5715000"/>
          </a:xfrm>
          <a:prstGeom prst="rect">
            <a:avLst/>
          </a:prstGeom>
        </p:spPr>
        <p:txBody>
          <a:bodyPr/>
          <a:lstStyle>
            <a:lvl1pPr marL="280736" indent="-280736">
              <a:spcBef>
                <a:spcPts val="3200"/>
              </a:spcBef>
              <a:defRPr sz="2800"/>
            </a:lvl1pPr>
            <a:lvl2pPr marL="661736" indent="-280736">
              <a:spcBef>
                <a:spcPts val="3200"/>
              </a:spcBef>
              <a:defRPr sz="2800"/>
            </a:lvl2pPr>
            <a:lvl3pPr marL="1042736" indent="-280736">
              <a:spcBef>
                <a:spcPts val="3200"/>
              </a:spcBef>
              <a:defRPr sz="2800"/>
            </a:lvl3pPr>
            <a:lvl4pPr marL="1423736" indent="-280736">
              <a:spcBef>
                <a:spcPts val="3200"/>
              </a:spcBef>
              <a:defRPr sz="2800"/>
            </a:lvl4pPr>
            <a:lvl5pPr marL="1804736" indent="-280736">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9" name="Shape 49"/>
          <p:cNvSpPr>
            <a:spLocks noGrp="1"/>
          </p:cNvSpPr>
          <p:nvPr>
            <p:ph type="title"/>
          </p:nvPr>
        </p:nvSpPr>
        <p:spPr>
          <a:xfrm>
            <a:off x="1270000" y="254000"/>
            <a:ext cx="10464800" cy="2438400"/>
          </a:xfrm>
          <a:prstGeom prst="rect">
            <a:avLst/>
          </a:prstGeom>
        </p:spPr>
        <p:txBody>
          <a:bodyPr wrap="square">
            <a:normAutofit/>
          </a:bodyPr>
          <a:lstStyle/>
          <a:p>
            <a:r>
              <a:t>Title Text</a:t>
            </a:r>
          </a:p>
        </p:txBody>
      </p:sp>
      <p:sp>
        <p:nvSpPr>
          <p:cNvPr id="50" name="Shape 5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57" name="Shape 57"/>
          <p:cNvSpPr>
            <a:spLocks noGrp="1"/>
          </p:cNvSpPr>
          <p:nvPr>
            <p:ph type="pic" idx="13"/>
          </p:nvPr>
        </p:nvSpPr>
        <p:spPr>
          <a:xfrm>
            <a:off x="1397000" y="1041400"/>
            <a:ext cx="10223500" cy="7670800"/>
          </a:xfrm>
          <a:prstGeom prst="rect">
            <a:avLst/>
          </a:prstGeom>
        </p:spPr>
        <p:txBody>
          <a:bodyPr lIns="91439" tIns="45719" rIns="91439" bIns="45719" anchor="t">
            <a:noAutofit/>
          </a:bodyPr>
          <a:lstStyle/>
          <a:p>
            <a:endParaRPr/>
          </a:p>
        </p:txBody>
      </p:sp>
      <p:sp>
        <p:nvSpPr>
          <p:cNvPr id="58" name="Shape 5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65" name="Shape 6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6" name="Shape 6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FAFED-3DA5-4B1C-B564-2482835161FD}" type="datetimeFigureOut">
              <a:rPr lang="it-IT" smtClean="0"/>
              <a:t>18/10/2021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a:xfrm>
            <a:off x="6284453" y="9258300"/>
            <a:ext cx="423193" cy="379591"/>
          </a:xfrm>
        </p:spPr>
        <p:txBody>
          <a:bodyPr/>
          <a:lstStyle/>
          <a:p>
            <a:fld id="{317E410C-EA73-4573-986F-6E4E06663AAC}" type="slidenum">
              <a:rPr lang="it-IT" smtClean="0"/>
              <a:t>‹N›</a:t>
            </a:fld>
            <a:endParaRPr lang="it-IT"/>
          </a:p>
        </p:txBody>
      </p:sp>
    </p:spTree>
    <p:extLst>
      <p:ext uri="{BB962C8B-B14F-4D97-AF65-F5344CB8AC3E}">
        <p14:creationId xmlns:p14="http://schemas.microsoft.com/office/powerpoint/2010/main" val="369553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270000"/>
            <a:ext cx="10464800" cy="7213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2033778" y="-660400"/>
            <a:ext cx="4067556" cy="13208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Title Text</a:t>
            </a:r>
          </a:p>
        </p:txBody>
      </p:sp>
      <p:sp>
        <p:nvSpPr>
          <p:cNvPr id="4" name="Shape 4"/>
          <p:cNvSpPr>
            <a:spLocks noGrp="1"/>
          </p:cNvSpPr>
          <p:nvPr>
            <p:ph type="sldNum" sz="quarter" idx="2"/>
          </p:nvPr>
        </p:nvSpPr>
        <p:spPr>
          <a:xfrm>
            <a:off x="6311798" y="9258300"/>
            <a:ext cx="368503"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381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1pPr>
      <a:lvl2pPr marL="762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2pPr>
      <a:lvl3pPr marL="1143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3pPr>
      <a:lvl4pPr marL="1524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4pPr>
      <a:lvl5pPr marL="1905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5pPr>
      <a:lvl6pPr marL="2286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6pPr>
      <a:lvl7pPr marL="2667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7pPr>
      <a:lvl8pPr marL="3048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8pPr>
      <a:lvl9pPr marL="3429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1"/>
            <a:ext cx="11216640" cy="1885245"/>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94080" y="9040144"/>
            <a:ext cx="2926080"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DB0FAFED-3DA5-4B1C-B564-2482835161FD}" type="datetimeFigureOut">
              <a:rPr lang="it-IT" smtClean="0"/>
              <a:t>18/10/2021</a:t>
            </a:fld>
            <a:endParaRPr lang="it-IT"/>
          </a:p>
        </p:txBody>
      </p:sp>
      <p:sp>
        <p:nvSpPr>
          <p:cNvPr id="5" name="Footer Placeholder 4"/>
          <p:cNvSpPr>
            <a:spLocks noGrp="1"/>
          </p:cNvSpPr>
          <p:nvPr>
            <p:ph type="ftr" sz="quarter" idx="3"/>
          </p:nvPr>
        </p:nvSpPr>
        <p:spPr>
          <a:xfrm>
            <a:off x="4307840" y="9040144"/>
            <a:ext cx="4389120"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9184640" y="9040144"/>
            <a:ext cx="2926080"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317E410C-EA73-4573-986F-6E4E06663AAC}" type="slidenum">
              <a:rPr lang="it-IT" smtClean="0"/>
              <a:t>‹N›</a:t>
            </a:fld>
            <a:endParaRPr lang="it-IT"/>
          </a:p>
        </p:txBody>
      </p:sp>
    </p:spTree>
    <p:extLst>
      <p:ext uri="{BB962C8B-B14F-4D97-AF65-F5344CB8AC3E}">
        <p14:creationId xmlns:p14="http://schemas.microsoft.com/office/powerpoint/2010/main" val="2114085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543643" y="1918487"/>
            <a:ext cx="11054081" cy="7369387"/>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a:bodyPr>
          <a:lstStyle/>
          <a:p>
            <a:pPr algn="l" defTabSz="379729">
              <a:defRPr sz="3900">
                <a:solidFill>
                  <a:schemeClr val="accent1">
                    <a:hueOff val="60270"/>
                    <a:satOff val="-20053"/>
                    <a:lumOff val="-13915"/>
                  </a:schemeClr>
                </a:solidFill>
                <a:latin typeface="Arial"/>
                <a:ea typeface="Arial"/>
                <a:cs typeface="Arial"/>
                <a:sym typeface="Arial"/>
              </a:defRPr>
            </a:pPr>
            <a:endParaRPr/>
          </a:p>
          <a:p>
            <a:pPr algn="l" defTabSz="379729">
              <a:defRPr sz="3900">
                <a:solidFill>
                  <a:schemeClr val="accent1">
                    <a:hueOff val="60270"/>
                    <a:satOff val="-20053"/>
                    <a:lumOff val="-13915"/>
                  </a:schemeClr>
                </a:solidFill>
                <a:latin typeface="Arial"/>
                <a:ea typeface="Arial"/>
                <a:cs typeface="Arial"/>
                <a:sym typeface="Arial"/>
              </a:defRPr>
            </a:pPr>
            <a:r>
              <a:rPr>
                <a:solidFill>
                  <a:schemeClr val="accent5"/>
                </a:solidFill>
              </a:rPr>
              <a:t>Epilepsy</a:t>
            </a:r>
            <a:r>
              <a:t> is a disorder of neuronal excitability  and comprehends any neurologic disorder that is characterized by recurrent, spontaneous seizures</a:t>
            </a:r>
          </a:p>
          <a:p>
            <a:pPr algn="l" defTabSz="379729">
              <a:defRPr sz="3900">
                <a:solidFill>
                  <a:schemeClr val="accent1">
                    <a:hueOff val="60270"/>
                    <a:satOff val="-20053"/>
                    <a:lumOff val="-13915"/>
                  </a:schemeClr>
                </a:solidFill>
                <a:latin typeface="Arial"/>
                <a:ea typeface="Arial"/>
                <a:cs typeface="Arial"/>
                <a:sym typeface="Arial"/>
              </a:defRPr>
            </a:pPr>
            <a:endParaRPr/>
          </a:p>
          <a:p>
            <a:pPr algn="l" defTabSz="379729">
              <a:defRPr sz="3900">
                <a:solidFill>
                  <a:schemeClr val="accent1">
                    <a:hueOff val="60270"/>
                    <a:satOff val="-20053"/>
                    <a:lumOff val="-13915"/>
                  </a:schemeClr>
                </a:solidFill>
                <a:latin typeface="Arial"/>
                <a:ea typeface="Arial"/>
                <a:cs typeface="Arial"/>
                <a:sym typeface="Arial"/>
              </a:defRPr>
            </a:pPr>
            <a:r>
              <a:rPr>
                <a:solidFill>
                  <a:schemeClr val="accent5"/>
                </a:solidFill>
              </a:rPr>
              <a:t>Seizures</a:t>
            </a:r>
            <a:r>
              <a:t> is a sudden, stereotype episode with a change in motor activity, sensation, behavior or consciousness that is due to an abnormal electrical discharge in the brain </a:t>
            </a:r>
          </a:p>
          <a:p>
            <a:pPr algn="l" defTabSz="379729">
              <a:defRPr sz="3900">
                <a:solidFill>
                  <a:schemeClr val="accent1">
                    <a:hueOff val="60270"/>
                    <a:satOff val="-20053"/>
                    <a:lumOff val="-13915"/>
                  </a:schemeClr>
                </a:solidFill>
                <a:latin typeface="Arial"/>
                <a:ea typeface="Arial"/>
                <a:cs typeface="Arial"/>
                <a:sym typeface="Arial"/>
              </a:defRPr>
            </a:pPr>
            <a:endParaRPr/>
          </a:p>
          <a:p>
            <a:pPr algn="l" defTabSz="379729">
              <a:defRPr sz="3900">
                <a:solidFill>
                  <a:schemeClr val="accent1">
                    <a:hueOff val="60270"/>
                    <a:satOff val="-20053"/>
                    <a:lumOff val="-13915"/>
                  </a:schemeClr>
                </a:solidFill>
                <a:latin typeface="Arial"/>
                <a:ea typeface="Arial"/>
                <a:cs typeface="Arial"/>
                <a:sym typeface="Arial"/>
              </a:defRPr>
            </a:pPr>
            <a:r>
              <a:t>Epilepsy is the disorder and seizure is the symptomatic event</a:t>
            </a:r>
          </a:p>
        </p:txBody>
      </p:sp>
      <p:pic>
        <p:nvPicPr>
          <p:cNvPr id="83" name="notas2epilepsia.jpg"/>
          <p:cNvPicPr>
            <a:picLocks noChangeAspect="1"/>
          </p:cNvPicPr>
          <p:nvPr/>
        </p:nvPicPr>
        <p:blipFill>
          <a:blip r:embed="rId3"/>
          <a:stretch>
            <a:fillRect/>
          </a:stretch>
        </p:blipFill>
        <p:spPr>
          <a:xfrm>
            <a:off x="10187093" y="-38383"/>
            <a:ext cx="2384213" cy="1871699"/>
          </a:xfrm>
          <a:prstGeom prst="rect">
            <a:avLst/>
          </a:prstGeom>
          <a:ln w="12700">
            <a:miter lim="400000"/>
          </a:ln>
        </p:spPr>
      </p:pic>
      <p:sp>
        <p:nvSpPr>
          <p:cNvPr id="84" name="Shape 84"/>
          <p:cNvSpPr/>
          <p:nvPr/>
        </p:nvSpPr>
        <p:spPr>
          <a:xfrm>
            <a:off x="2880863" y="278010"/>
            <a:ext cx="5887187" cy="993470"/>
          </a:xfrm>
          <a:prstGeom prst="rect">
            <a:avLst/>
          </a:prstGeom>
          <a:ln w="88900">
            <a:solidFill>
              <a:schemeClr val="accent5"/>
            </a:solidFill>
            <a:miter lim="400000"/>
          </a:ln>
          <a:extLst>
            <a:ext uri="{C572A759-6A51-4108-AA02-DFA0A04FC94B}">
              <ma14:wrappingTextBoxFlag xmlns="" xmlns:ma14="http://schemas.microsoft.com/office/mac/drawingml/2011/main" val="1"/>
            </a:ext>
          </a:extLst>
        </p:spPr>
        <p:txBody>
          <a:bodyPr lIns="72248" tIns="72248" rIns="72248" bIns="72248" anchor="ctr">
            <a:normAutofit/>
          </a:bodyPr>
          <a:lstStyle>
            <a:lvl1pPr>
              <a:spcBef>
                <a:spcPts val="4200"/>
              </a:spcBef>
              <a:defRPr sz="5000">
                <a:solidFill>
                  <a:schemeClr val="accent1">
                    <a:hueOff val="60270"/>
                    <a:satOff val="-20053"/>
                    <a:lumOff val="-13915"/>
                  </a:schemeClr>
                </a:solidFill>
                <a:latin typeface="Arial"/>
                <a:ea typeface="Arial"/>
                <a:cs typeface="Arial"/>
                <a:sym typeface="Arial"/>
              </a:defRPr>
            </a:lvl1pPr>
          </a:lstStyle>
          <a:p>
            <a:r>
              <a:t>Epilepsy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650239" y="-1"/>
            <a:ext cx="11704321" cy="1083009"/>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chor="ctr">
            <a:normAutofit/>
          </a:bodyPr>
          <a:lstStyle>
            <a:lvl1pPr marL="40639" marR="40639" defTabSz="1300480">
              <a:defRPr sz="512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Partial Seizure</a:t>
            </a:r>
          </a:p>
        </p:txBody>
      </p:sp>
      <p:sp>
        <p:nvSpPr>
          <p:cNvPr id="135" name="Shape 135"/>
          <p:cNvSpPr/>
          <p:nvPr/>
        </p:nvSpPr>
        <p:spPr>
          <a:xfrm>
            <a:off x="671522" y="1267355"/>
            <a:ext cx="12045261" cy="1578588"/>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spAutoFit/>
          </a:bodyPr>
          <a:lstStyle>
            <a:lvl1pPr marL="40639" marR="40639" algn="l" defTabSz="1300480">
              <a:buClr>
                <a:srgbClr val="FFFFFF"/>
              </a:buClr>
              <a:buFont typeface="Arial"/>
              <a:defRPr sz="3300" b="1">
                <a:solidFill>
                  <a:schemeClr val="accent1">
                    <a:hueOff val="60270"/>
                    <a:satOff val="-20053"/>
                    <a:lumOff val="-13915"/>
                  </a:schemeClr>
                </a:solidFill>
                <a:uFill>
                  <a:solidFill>
                    <a:srgbClr val="FFFFFF"/>
                  </a:solidFill>
                </a:uFill>
                <a:latin typeface="Arial"/>
                <a:ea typeface="Arial"/>
                <a:cs typeface="Arial"/>
                <a:sym typeface="Arial"/>
              </a:defRPr>
            </a:lvl1pPr>
          </a:lstStyle>
          <a:p>
            <a:r>
              <a:t>Short alteration in consciousness, repetitive unusual movements (chewing or swallowing movements), psychologic changes and confusion</a:t>
            </a:r>
          </a:p>
        </p:txBody>
      </p:sp>
      <p:sp>
        <p:nvSpPr>
          <p:cNvPr id="136" name="Shape 136"/>
          <p:cNvSpPr/>
          <p:nvPr/>
        </p:nvSpPr>
        <p:spPr>
          <a:xfrm>
            <a:off x="-40069" y="3236779"/>
            <a:ext cx="5721646" cy="1451173"/>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chor="ctr">
            <a:normAutofit/>
          </a:bodyPr>
          <a:lstStyle>
            <a:lvl1pPr marL="40639" marR="40639" defTabSz="1300480">
              <a:defRPr sz="350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Simple Partial Seizures</a:t>
            </a:r>
          </a:p>
        </p:txBody>
      </p:sp>
      <p:sp>
        <p:nvSpPr>
          <p:cNvPr id="137" name="Shape 137"/>
          <p:cNvSpPr/>
          <p:nvPr/>
        </p:nvSpPr>
        <p:spPr>
          <a:xfrm>
            <a:off x="341451" y="4531842"/>
            <a:ext cx="5315132" cy="4477760"/>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lnSpcReduction="10000"/>
          </a:bodyPr>
          <a:lstStyle/>
          <a:p>
            <a:pPr marL="307688" marR="23571" indent="-284117" algn="l" defTabSz="754278">
              <a:spcBef>
                <a:spcPts val="300"/>
              </a:spcBef>
              <a:buSzPct val="100000"/>
              <a:buChar char="•"/>
              <a:defRPr sz="2320" b="1">
                <a:solidFill>
                  <a:schemeClr val="accent1">
                    <a:hueOff val="60270"/>
                    <a:satOff val="-20053"/>
                    <a:lumOff val="-13915"/>
                  </a:schemeClr>
                </a:solidFill>
                <a:uFill>
                  <a:solidFill>
                    <a:srgbClr val="FFFFFF"/>
                  </a:solidFill>
                </a:uFill>
                <a:latin typeface="Arial"/>
                <a:ea typeface="Arial"/>
                <a:cs typeface="Arial"/>
                <a:sym typeface="Arial"/>
              </a:defRPr>
            </a:pPr>
            <a:r>
              <a:t>Arise in one cerebral hemisphere (focal) with minimal spread of abnormal discharge</a:t>
            </a:r>
          </a:p>
          <a:p>
            <a:pPr marL="307688" marR="23571" indent="-284117" algn="l" defTabSz="754278">
              <a:spcBef>
                <a:spcPts val="300"/>
              </a:spcBef>
              <a:buSzPct val="100000"/>
              <a:buChar char="•"/>
              <a:defRPr sz="2320" b="1">
                <a:solidFill>
                  <a:schemeClr val="accent1">
                    <a:hueOff val="60270"/>
                    <a:satOff val="-20053"/>
                    <a:lumOff val="-13915"/>
                  </a:schemeClr>
                </a:solidFill>
                <a:uFill>
                  <a:solidFill>
                    <a:srgbClr val="FFFFFF"/>
                  </a:solidFill>
                </a:uFill>
                <a:latin typeface="Arial"/>
                <a:ea typeface="Arial"/>
                <a:cs typeface="Arial"/>
                <a:sym typeface="Arial"/>
              </a:defRPr>
            </a:pPr>
            <a:r>
              <a:t>Normal consciousness and awareness are maintained </a:t>
            </a:r>
          </a:p>
          <a:p>
            <a:pPr marL="307688" marR="23571" indent="-284117" algn="l" defTabSz="754278">
              <a:spcBef>
                <a:spcPts val="300"/>
              </a:spcBef>
              <a:buSzPct val="100000"/>
              <a:buChar char="•"/>
              <a:defRPr sz="2320" b="1">
                <a:solidFill>
                  <a:schemeClr val="accent1">
                    <a:hueOff val="60270"/>
                    <a:satOff val="-20053"/>
                    <a:lumOff val="-13915"/>
                  </a:schemeClr>
                </a:solidFill>
                <a:uFill>
                  <a:solidFill>
                    <a:srgbClr val="FFFFFF"/>
                  </a:solidFill>
                </a:uFill>
                <a:latin typeface="Arial"/>
                <a:ea typeface="Arial"/>
                <a:cs typeface="Arial"/>
                <a:sym typeface="Arial"/>
              </a:defRPr>
            </a:pPr>
            <a:r>
              <a:t>Motor symptoms (most commonly legs, arms, face)</a:t>
            </a:r>
          </a:p>
          <a:p>
            <a:pPr marL="307688" marR="23571" indent="-284117" algn="l" defTabSz="754278">
              <a:spcBef>
                <a:spcPts val="300"/>
              </a:spcBef>
              <a:buSzPct val="100000"/>
              <a:buChar char="•"/>
              <a:defRPr sz="2320" b="1">
                <a:solidFill>
                  <a:schemeClr val="accent1">
                    <a:hueOff val="60270"/>
                    <a:satOff val="-20053"/>
                    <a:lumOff val="-13915"/>
                  </a:schemeClr>
                </a:solidFill>
                <a:uFill>
                  <a:solidFill>
                    <a:srgbClr val="FFFFFF"/>
                  </a:solidFill>
                </a:uFill>
                <a:latin typeface="Arial"/>
                <a:ea typeface="Arial"/>
                <a:cs typeface="Arial"/>
                <a:sym typeface="Arial"/>
              </a:defRPr>
            </a:pPr>
            <a:r>
              <a:t>Hallucinations of sight, hearing or taste, along with somatosensory changes (tingling)</a:t>
            </a:r>
          </a:p>
          <a:p>
            <a:pPr marL="307688" marR="23571" indent="-284117" algn="l" defTabSz="754278">
              <a:spcBef>
                <a:spcPts val="300"/>
              </a:spcBef>
              <a:buSzPct val="100000"/>
              <a:buChar char="•"/>
              <a:defRPr sz="2320" b="1">
                <a:solidFill>
                  <a:schemeClr val="accent1">
                    <a:hueOff val="60270"/>
                    <a:satOff val="-20053"/>
                    <a:lumOff val="-13915"/>
                  </a:schemeClr>
                </a:solidFill>
                <a:uFill>
                  <a:solidFill>
                    <a:srgbClr val="FFFFFF"/>
                  </a:solidFill>
                </a:uFill>
                <a:latin typeface="Arial"/>
                <a:ea typeface="Arial"/>
                <a:cs typeface="Arial"/>
                <a:sym typeface="Arial"/>
              </a:defRPr>
            </a:pPr>
            <a:r>
              <a:t>Autonomic nervous system responses</a:t>
            </a:r>
          </a:p>
        </p:txBody>
      </p:sp>
      <p:sp>
        <p:nvSpPr>
          <p:cNvPr id="138" name="Shape 138"/>
          <p:cNvSpPr/>
          <p:nvPr/>
        </p:nvSpPr>
        <p:spPr>
          <a:xfrm>
            <a:off x="3166030" y="3608779"/>
            <a:ext cx="11704320" cy="707173"/>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chor="ctr">
            <a:normAutofit lnSpcReduction="10000"/>
          </a:bodyPr>
          <a:lstStyle>
            <a:lvl1pPr marL="40639" marR="40639" defTabSz="1300480">
              <a:defRPr sz="370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Complex Partial Seizures</a:t>
            </a:r>
          </a:p>
        </p:txBody>
      </p:sp>
      <p:sp>
        <p:nvSpPr>
          <p:cNvPr id="139" name="Shape 139"/>
          <p:cNvSpPr/>
          <p:nvPr/>
        </p:nvSpPr>
        <p:spPr>
          <a:xfrm>
            <a:off x="6483987" y="4515315"/>
            <a:ext cx="6031789" cy="45108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r>
              <a:t>Local onset, then spreads</a:t>
            </a: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endParaRP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r>
              <a:t>Impaired consciousness</a:t>
            </a: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endParaRP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r>
              <a:t>Clinical manifestations vary with site of origin and degree of spread</a:t>
            </a: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r>
              <a:t>- presence and nature of aura</a:t>
            </a: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r>
              <a:t>- automatisms</a:t>
            </a: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r>
              <a:t>- other motor activity</a:t>
            </a: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endParaRP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r>
              <a:t>Temporal lobe epilepsy most common</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650239" y="-1"/>
            <a:ext cx="11704321" cy="929004"/>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chor="ctr">
            <a:normAutofit/>
          </a:bodyPr>
          <a:lstStyle>
            <a:lvl1pPr marL="39687" marR="81279" defTabSz="1300480">
              <a:buClr>
                <a:srgbClr val="FFFF99"/>
              </a:buClr>
              <a:buFont typeface="Arial"/>
              <a:defRPr sz="512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Generalized Seizures </a:t>
            </a:r>
          </a:p>
        </p:txBody>
      </p:sp>
      <p:sp>
        <p:nvSpPr>
          <p:cNvPr id="142" name="Shape 142"/>
          <p:cNvSpPr/>
          <p:nvPr/>
        </p:nvSpPr>
        <p:spPr>
          <a:xfrm>
            <a:off x="-5554" y="3076754"/>
            <a:ext cx="12801146" cy="7850294"/>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a:bodyPr>
          <a:lstStyle/>
          <a:p>
            <a:pPr marL="605472" marR="81279" indent="-565784" algn="l" defTabSz="1300480">
              <a:buClr>
                <a:srgbClr val="FFFFFF"/>
              </a:buClr>
              <a:buSzPct val="100000"/>
              <a:buFont typeface="Arial"/>
              <a:buChar char="•"/>
              <a:defRPr sz="3300" b="1">
                <a:solidFill>
                  <a:schemeClr val="accent1">
                    <a:hueOff val="60270"/>
                    <a:satOff val="-20053"/>
                    <a:lumOff val="-13915"/>
                  </a:schemeClr>
                </a:solidFill>
                <a:uFill>
                  <a:solidFill>
                    <a:srgbClr val="FFFFFF"/>
                  </a:solidFill>
                </a:uFill>
                <a:latin typeface="Arial"/>
                <a:ea typeface="Arial"/>
                <a:cs typeface="Arial"/>
                <a:sym typeface="Arial"/>
              </a:defRPr>
            </a:pPr>
            <a:endParaRPr/>
          </a:p>
          <a:p>
            <a:pPr marL="443819" marR="81279" indent="-404132" algn="l" defTabSz="1300480">
              <a:spcBef>
                <a:spcPts val="2800"/>
              </a:spcBef>
              <a:buClr>
                <a:srgbClr val="FFFFFF"/>
              </a:buClr>
              <a:buSzPct val="100000"/>
              <a:buFont typeface="Arial"/>
              <a:buChar char="•"/>
              <a:defRPr sz="3300" b="1">
                <a:solidFill>
                  <a:schemeClr val="accent1">
                    <a:hueOff val="60270"/>
                    <a:satOff val="-20053"/>
                    <a:lumOff val="-13915"/>
                  </a:schemeClr>
                </a:solidFill>
                <a:uFill>
                  <a:solidFill>
                    <a:srgbClr val="FFFFFF"/>
                  </a:solidFill>
                </a:uFill>
                <a:latin typeface="Arial"/>
                <a:ea typeface="Arial"/>
                <a:cs typeface="Arial"/>
                <a:sym typeface="Arial"/>
              </a:defRPr>
            </a:pPr>
            <a:r>
              <a:rPr>
                <a:solidFill>
                  <a:schemeClr val="accent5">
                    <a:hueOff val="-179740"/>
                    <a:satOff val="-15296"/>
                    <a:lumOff val="19930"/>
                  </a:schemeClr>
                </a:solidFill>
              </a:rPr>
              <a:t>Tonic Seizures</a:t>
            </a:r>
            <a:r>
              <a:t>:  sudden stiffening of the body, arms, or legs</a:t>
            </a:r>
          </a:p>
          <a:p>
            <a:pPr marL="443819" marR="81279" indent="-404132" algn="l" defTabSz="1300480">
              <a:spcBef>
                <a:spcPts val="2800"/>
              </a:spcBef>
              <a:buClr>
                <a:srgbClr val="FFFFFF"/>
              </a:buClr>
              <a:buSzPct val="100000"/>
              <a:buFont typeface="Arial"/>
              <a:buChar char="•"/>
              <a:defRPr sz="3300" b="1">
                <a:solidFill>
                  <a:schemeClr val="accent1">
                    <a:hueOff val="60270"/>
                    <a:satOff val="-20053"/>
                    <a:lumOff val="-13915"/>
                  </a:schemeClr>
                </a:solidFill>
                <a:uFill>
                  <a:solidFill>
                    <a:srgbClr val="FFFFFF"/>
                  </a:solidFill>
                </a:uFill>
                <a:latin typeface="Arial"/>
                <a:ea typeface="Arial"/>
                <a:cs typeface="Arial"/>
                <a:sym typeface="Arial"/>
              </a:defRPr>
            </a:pPr>
            <a:r>
              <a:rPr>
                <a:solidFill>
                  <a:schemeClr val="accent5">
                    <a:hueOff val="-179740"/>
                    <a:satOff val="-15296"/>
                    <a:lumOff val="19930"/>
                  </a:schemeClr>
                </a:solidFill>
              </a:rPr>
              <a:t>Clonic Seizures</a:t>
            </a:r>
            <a:r>
              <a:t>:  rhythmic jerking movements of the arms and legs without a tonic component</a:t>
            </a:r>
          </a:p>
        </p:txBody>
      </p:sp>
      <p:pic>
        <p:nvPicPr>
          <p:cNvPr id="143" name="image.png"/>
          <p:cNvPicPr>
            <a:picLocks noChangeAspect="1"/>
          </p:cNvPicPr>
          <p:nvPr/>
        </p:nvPicPr>
        <p:blipFill>
          <a:blip r:embed="rId3"/>
          <a:stretch>
            <a:fillRect/>
          </a:stretch>
        </p:blipFill>
        <p:spPr>
          <a:xfrm>
            <a:off x="0" y="6249529"/>
            <a:ext cx="6563360" cy="2871894"/>
          </a:xfrm>
          <a:prstGeom prst="rect">
            <a:avLst/>
          </a:prstGeom>
          <a:ln w="12700">
            <a:miter lim="400000"/>
          </a:ln>
        </p:spPr>
      </p:pic>
      <p:pic>
        <p:nvPicPr>
          <p:cNvPr id="144" name="image-1.png"/>
          <p:cNvPicPr>
            <a:picLocks noChangeAspect="1"/>
          </p:cNvPicPr>
          <p:nvPr/>
        </p:nvPicPr>
        <p:blipFill>
          <a:blip r:embed="rId4"/>
          <a:stretch>
            <a:fillRect/>
          </a:stretch>
        </p:blipFill>
        <p:spPr>
          <a:xfrm>
            <a:off x="6719146" y="6206631"/>
            <a:ext cx="5960534" cy="3181209"/>
          </a:xfrm>
          <a:prstGeom prst="rect">
            <a:avLst/>
          </a:prstGeom>
          <a:ln w="12700">
            <a:miter lim="400000"/>
          </a:ln>
        </p:spPr>
      </p:pic>
      <p:sp>
        <p:nvSpPr>
          <p:cNvPr id="145" name="Shape 145"/>
          <p:cNvSpPr/>
          <p:nvPr/>
        </p:nvSpPr>
        <p:spPr>
          <a:xfrm>
            <a:off x="3106701" y="9383325"/>
            <a:ext cx="6122976" cy="364658"/>
          </a:xfrm>
          <a:prstGeom prst="rect">
            <a:avLst/>
          </a:prstGeom>
          <a:ln w="12700">
            <a:miter lim="400000"/>
          </a:ln>
          <a:extLst>
            <a:ext uri="{C572A759-6A51-4108-AA02-DFA0A04FC94B}">
              <ma14:wrappingTextBoxFlag xmlns="" xmlns:ma14="http://schemas.microsoft.com/office/mac/drawingml/2011/main" val="1"/>
            </a:ext>
          </a:extLst>
        </p:spPr>
        <p:txBody>
          <a:bodyPr wrap="none" lIns="72248" tIns="72248" rIns="72248" bIns="72248">
            <a:spAutoFit/>
          </a:bodyPr>
          <a:lstStyle>
            <a:lvl1pPr marL="40639" marR="40639" algn="l" defTabSz="1300480">
              <a:buClr>
                <a:srgbClr val="000000"/>
              </a:buClr>
              <a:buFont typeface="Times New Roman"/>
              <a:defRPr sz="1564">
                <a:uFill>
                  <a:solidFill>
                    <a:srgbClr val="000000"/>
                  </a:solidFill>
                </a:uFill>
                <a:latin typeface="Times New Roman"/>
                <a:ea typeface="Times New Roman"/>
                <a:cs typeface="Times New Roman"/>
                <a:sym typeface="Times New Roman"/>
              </a:defRPr>
            </a:lvl1pPr>
          </a:lstStyle>
          <a:p>
            <a:r>
              <a:t>http://www.nlm.nih.gov/medlineplus/ency/images/ency/fullsize/19076.jpg</a:t>
            </a:r>
          </a:p>
        </p:txBody>
      </p:sp>
      <p:sp>
        <p:nvSpPr>
          <p:cNvPr id="146" name="Shape 146"/>
          <p:cNvSpPr/>
          <p:nvPr/>
        </p:nvSpPr>
        <p:spPr>
          <a:xfrm>
            <a:off x="2926080" y="8344746"/>
            <a:ext cx="3493506" cy="954566"/>
          </a:xfrm>
          <a:prstGeom prst="rect">
            <a:avLst/>
          </a:prstGeom>
          <a:solidFill>
            <a:srgbClr val="FFFFFF"/>
          </a:solidFill>
          <a:ln w="12700">
            <a:miter lim="400000"/>
          </a:ln>
        </p:spPr>
        <p:txBody>
          <a:bodyPr lIns="72248" tIns="72248" rIns="72248" bIns="72248" anchor="ctr"/>
          <a:lstStyle/>
          <a:p>
            <a:pPr marL="40639" marR="40639" algn="l" defTabSz="1300480">
              <a:defRPr sz="2560">
                <a:uFill>
                  <a:solidFill>
                    <a:srgbClr val="000000"/>
                  </a:solidFill>
                </a:uFill>
                <a:latin typeface="Arial"/>
                <a:ea typeface="Arial"/>
                <a:cs typeface="Arial"/>
                <a:sym typeface="Arial"/>
              </a:defRPr>
            </a:pPr>
            <a:endParaRPr/>
          </a:p>
        </p:txBody>
      </p:sp>
      <p:sp>
        <p:nvSpPr>
          <p:cNvPr id="147" name="Shape 147"/>
          <p:cNvSpPr/>
          <p:nvPr/>
        </p:nvSpPr>
        <p:spPr>
          <a:xfrm>
            <a:off x="6719146" y="6177280"/>
            <a:ext cx="2817707" cy="758614"/>
          </a:xfrm>
          <a:prstGeom prst="rect">
            <a:avLst/>
          </a:prstGeom>
          <a:solidFill>
            <a:srgbClr val="FFFFFF"/>
          </a:solidFill>
          <a:ln w="12700">
            <a:miter lim="400000"/>
          </a:ln>
        </p:spPr>
        <p:txBody>
          <a:bodyPr lIns="72248" tIns="72248" rIns="72248" bIns="72248" anchor="ctr"/>
          <a:lstStyle/>
          <a:p>
            <a:pPr marL="40639" marR="40639" algn="l" defTabSz="1300480">
              <a:defRPr sz="2560">
                <a:uFill>
                  <a:solidFill>
                    <a:srgbClr val="000000"/>
                  </a:solidFill>
                </a:uFill>
                <a:latin typeface="Arial"/>
                <a:ea typeface="Arial"/>
                <a:cs typeface="Arial"/>
                <a:sym typeface="Arial"/>
              </a:defRPr>
            </a:pPr>
            <a:endParaRPr/>
          </a:p>
        </p:txBody>
      </p:sp>
      <p:sp>
        <p:nvSpPr>
          <p:cNvPr id="148" name="Shape 148"/>
          <p:cNvSpPr/>
          <p:nvPr/>
        </p:nvSpPr>
        <p:spPr>
          <a:xfrm>
            <a:off x="453793" y="1027582"/>
            <a:ext cx="12708321" cy="3200824"/>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a:bodyPr>
          <a:lstStyle>
            <a:lvl1pPr marL="383540" marR="40639" indent="-342900" algn="l" defTabSz="1300480">
              <a:spcBef>
                <a:spcPts val="600"/>
              </a:spcBef>
              <a:buClr>
                <a:srgbClr val="FFFFFF"/>
              </a:buClr>
              <a:buFont typeface="Arial"/>
              <a:defRPr sz="3400" b="1">
                <a:solidFill>
                  <a:schemeClr val="accent1">
                    <a:hueOff val="60270"/>
                    <a:satOff val="-20053"/>
                    <a:lumOff val="-13915"/>
                  </a:schemeClr>
                </a:solidFill>
                <a:uFill>
                  <a:solidFill>
                    <a:srgbClr val="FFFFFF"/>
                  </a:solidFill>
                </a:uFill>
                <a:latin typeface="Arial"/>
                <a:ea typeface="Arial"/>
                <a:cs typeface="Arial"/>
                <a:sym typeface="Arial"/>
              </a:defRPr>
            </a:lvl1pPr>
          </a:lstStyle>
          <a:p>
            <a:r>
              <a:t>Both cerebral hemisphere are involved with a temporary lapses in consciousness lasting a few seconds</a:t>
            </a:r>
          </a:p>
        </p:txBody>
      </p:sp>
      <p:sp>
        <p:nvSpPr>
          <p:cNvPr id="149" name="Shape 149"/>
          <p:cNvSpPr/>
          <p:nvPr/>
        </p:nvSpPr>
        <p:spPr>
          <a:xfrm>
            <a:off x="1691526" y="2662858"/>
            <a:ext cx="8953326" cy="71832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spcBef>
                <a:spcPts val="4200"/>
              </a:spcBef>
              <a:defRPr sz="4400" b="1">
                <a:solidFill>
                  <a:schemeClr val="accent1">
                    <a:hueOff val="60270"/>
                    <a:satOff val="-20053"/>
                    <a:lumOff val="-13915"/>
                  </a:schemeClr>
                </a:solidFill>
                <a:latin typeface="Arial"/>
                <a:ea typeface="Arial"/>
                <a:cs typeface="Arial"/>
                <a:sym typeface="Arial"/>
              </a:defRPr>
            </a:lvl1pPr>
          </a:lstStyle>
          <a:p>
            <a:pPr>
              <a:defRPr b="0"/>
            </a:pPr>
            <a:r>
              <a:rPr b="1"/>
              <a:t>Tonic-clonic seizures (grand mal)</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p:nvPr/>
        </p:nvSpPr>
        <p:spPr>
          <a:xfrm>
            <a:off x="650239" y="-1"/>
            <a:ext cx="11704321" cy="1842348"/>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chor="ctr">
            <a:normAutofit/>
          </a:bodyPr>
          <a:lstStyle>
            <a:lvl1pPr marL="40639" marR="40639" defTabSz="1300480">
              <a:defRPr sz="512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Generalized seizures </a:t>
            </a:r>
          </a:p>
        </p:txBody>
      </p:sp>
      <p:sp>
        <p:nvSpPr>
          <p:cNvPr id="154" name="Shape 154"/>
          <p:cNvSpPr/>
          <p:nvPr/>
        </p:nvSpPr>
        <p:spPr>
          <a:xfrm>
            <a:off x="677721" y="1872271"/>
            <a:ext cx="11649356" cy="6775451"/>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lnSpcReduction="10000"/>
          </a:bodyPr>
          <a:lstStyle/>
          <a:p>
            <a:pPr defTabSz="233679">
              <a:defRPr sz="3280">
                <a:solidFill>
                  <a:schemeClr val="accent1">
                    <a:hueOff val="60270"/>
                    <a:satOff val="-20053"/>
                    <a:lumOff val="-13915"/>
                  </a:schemeClr>
                </a:solidFill>
                <a:latin typeface="Arial"/>
                <a:ea typeface="Arial"/>
                <a:cs typeface="Arial"/>
                <a:sym typeface="Arial"/>
              </a:defRPr>
            </a:pPr>
            <a:endParaRPr/>
          </a:p>
          <a:p>
            <a:pPr defTabSz="233679">
              <a:defRPr sz="3280">
                <a:solidFill>
                  <a:schemeClr val="accent1">
                    <a:hueOff val="60270"/>
                    <a:satOff val="-20053"/>
                    <a:lumOff val="-13915"/>
                  </a:schemeClr>
                </a:solidFill>
                <a:latin typeface="Arial"/>
                <a:ea typeface="Arial"/>
                <a:cs typeface="Arial"/>
                <a:sym typeface="Arial"/>
              </a:defRPr>
            </a:pPr>
            <a:endParaRPr/>
          </a:p>
          <a:p>
            <a:pPr marL="328863" indent="-328863" algn="l" defTabSz="233679">
              <a:spcBef>
                <a:spcPts val="1600"/>
              </a:spcBef>
              <a:buSzPct val="100000"/>
              <a:buChar char="•"/>
              <a:defRPr sz="3280">
                <a:solidFill>
                  <a:schemeClr val="accent1">
                    <a:hueOff val="60270"/>
                    <a:satOff val="-20053"/>
                    <a:lumOff val="-13915"/>
                  </a:schemeClr>
                </a:solidFill>
                <a:latin typeface="Arial"/>
                <a:ea typeface="Arial"/>
                <a:cs typeface="Arial"/>
                <a:sym typeface="Arial"/>
              </a:defRPr>
            </a:pPr>
            <a:r>
              <a:t>consciousness is altered</a:t>
            </a:r>
          </a:p>
          <a:p>
            <a:pPr marL="328863" indent="-328863" algn="l" defTabSz="233679">
              <a:spcBef>
                <a:spcPts val="1600"/>
              </a:spcBef>
              <a:buSzPct val="100000"/>
              <a:buChar char="•"/>
              <a:defRPr sz="3280">
                <a:solidFill>
                  <a:schemeClr val="accent1">
                    <a:hueOff val="60270"/>
                    <a:satOff val="-20053"/>
                    <a:lumOff val="-13915"/>
                  </a:schemeClr>
                </a:solidFill>
                <a:latin typeface="Arial"/>
                <a:ea typeface="Arial"/>
                <a:cs typeface="Arial"/>
                <a:sym typeface="Arial"/>
              </a:defRPr>
            </a:pPr>
            <a:r>
              <a:t>attack may be associated with mild clonic jerking of the eyelids or extremities, postural tone changes, autonomic phenomena and automatisms </a:t>
            </a:r>
          </a:p>
          <a:p>
            <a:pPr marL="328863" indent="-328863" algn="l" defTabSz="233679">
              <a:spcBef>
                <a:spcPts val="1600"/>
              </a:spcBef>
              <a:buSzPct val="100000"/>
              <a:buChar char="•"/>
              <a:defRPr sz="3280">
                <a:solidFill>
                  <a:schemeClr val="accent1">
                    <a:hueOff val="60270"/>
                    <a:satOff val="-20053"/>
                    <a:lumOff val="-13915"/>
                  </a:schemeClr>
                </a:solidFill>
                <a:latin typeface="Arial"/>
                <a:ea typeface="Arial"/>
                <a:cs typeface="Arial"/>
                <a:sym typeface="Arial"/>
              </a:defRPr>
            </a:pPr>
            <a:r>
              <a:t>sudden onset and abrupt cessation: duration less than 10 sec and rarely more than 45 sec</a:t>
            </a:r>
          </a:p>
          <a:p>
            <a:pPr marL="328863" indent="-328863" algn="l" defTabSz="233679">
              <a:spcBef>
                <a:spcPts val="1600"/>
              </a:spcBef>
              <a:buSzPct val="100000"/>
              <a:buChar char="•"/>
              <a:defRPr sz="3280">
                <a:solidFill>
                  <a:schemeClr val="accent1">
                    <a:hueOff val="60270"/>
                    <a:satOff val="-20053"/>
                    <a:lumOff val="-13915"/>
                  </a:schemeClr>
                </a:solidFill>
                <a:latin typeface="Arial"/>
                <a:ea typeface="Arial"/>
                <a:cs typeface="Arial"/>
                <a:sym typeface="Arial"/>
              </a:defRPr>
            </a:pPr>
            <a:r>
              <a:t>in a pediatric population, absence seizures occupy a greater proportion</a:t>
            </a:r>
          </a:p>
          <a:p>
            <a:pPr marL="328863" indent="-328863" algn="l" defTabSz="233679">
              <a:spcBef>
                <a:spcPts val="1600"/>
              </a:spcBef>
              <a:buSzPct val="100000"/>
              <a:buChar char="•"/>
              <a:defRPr sz="3280">
                <a:solidFill>
                  <a:schemeClr val="accent1">
                    <a:hueOff val="60270"/>
                    <a:satOff val="-20053"/>
                    <a:lumOff val="-13915"/>
                  </a:schemeClr>
                </a:solidFill>
                <a:latin typeface="Arial"/>
                <a:ea typeface="Arial"/>
                <a:cs typeface="Arial"/>
                <a:sym typeface="Arial"/>
              </a:defRPr>
            </a:pPr>
            <a:endParaRPr/>
          </a:p>
          <a:p>
            <a:pPr defTabSz="233679">
              <a:defRPr sz="3280">
                <a:solidFill>
                  <a:schemeClr val="accent1">
                    <a:hueOff val="60270"/>
                    <a:satOff val="-20053"/>
                    <a:lumOff val="-13915"/>
                  </a:schemeClr>
                </a:solidFill>
                <a:latin typeface="Arial"/>
                <a:ea typeface="Arial"/>
                <a:cs typeface="Arial"/>
                <a:sym typeface="Arial"/>
              </a:defRPr>
            </a:pPr>
            <a:r>
              <a:t> </a:t>
            </a:r>
          </a:p>
        </p:txBody>
      </p:sp>
      <p:sp>
        <p:nvSpPr>
          <p:cNvPr id="155" name="Shape 155"/>
          <p:cNvSpPr/>
          <p:nvPr/>
        </p:nvSpPr>
        <p:spPr>
          <a:xfrm>
            <a:off x="2691352" y="1686108"/>
            <a:ext cx="7872710" cy="78015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800">
                <a:solidFill>
                  <a:schemeClr val="accent1">
                    <a:hueOff val="60270"/>
                    <a:satOff val="-20053"/>
                    <a:lumOff val="-13915"/>
                  </a:schemeClr>
                </a:solidFill>
                <a:latin typeface="Arial"/>
                <a:ea typeface="Arial"/>
                <a:cs typeface="Arial"/>
                <a:sym typeface="Arial"/>
              </a:defRPr>
            </a:lvl1pPr>
          </a:lstStyle>
          <a:p>
            <a:pPr>
              <a:defRPr sz="3200">
                <a:latin typeface="+mn-lt"/>
                <a:ea typeface="+mn-ea"/>
                <a:cs typeface="+mn-cs"/>
                <a:sym typeface="Helvetica Light"/>
              </a:defRPr>
            </a:pPr>
            <a:r>
              <a:rPr sz="4800">
                <a:latin typeface="Arial"/>
                <a:ea typeface="Arial"/>
                <a:cs typeface="Arial"/>
                <a:sym typeface="Arial"/>
              </a:rPr>
              <a:t>Absence seizures (Petit mal)</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1625600" y="108373"/>
            <a:ext cx="9861973" cy="1842347"/>
          </a:xfrm>
          <a:prstGeom prst="rect">
            <a:avLst/>
          </a:prstGeom>
          <a:ln w="12700">
            <a:miter lim="400000"/>
          </a:ln>
          <a:extLst>
            <a:ext uri="{C572A759-6A51-4108-AA02-DFA0A04FC94B}">
              <ma14:wrappingTextBoxFlag xmlns="" xmlns:ma14="http://schemas.microsoft.com/office/mac/drawingml/2011/main" val="1"/>
            </a:ext>
          </a:extLst>
        </p:spPr>
        <p:txBody>
          <a:bodyPr lIns="54186" tIns="54186" rIns="54186" bIns="54186" anchor="ctr">
            <a:normAutofit/>
          </a:bodyPr>
          <a:lstStyle>
            <a:lvl1pPr marL="52383" marR="52383" defTabSz="1300480">
              <a:lnSpc>
                <a:spcPct val="80000"/>
              </a:lnSpc>
              <a:buClr>
                <a:srgbClr val="FFFF99"/>
              </a:buClr>
              <a:buFont typeface="Arial"/>
              <a:defRPr sz="5688">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Antiepileptic Drugs  (AEDs)</a:t>
            </a:r>
          </a:p>
        </p:txBody>
      </p:sp>
      <p:sp>
        <p:nvSpPr>
          <p:cNvPr id="158" name="Shape 158"/>
          <p:cNvSpPr/>
          <p:nvPr/>
        </p:nvSpPr>
        <p:spPr>
          <a:xfrm>
            <a:off x="541866" y="2359661"/>
            <a:ext cx="12029443" cy="6405660"/>
          </a:xfrm>
          <a:prstGeom prst="rect">
            <a:avLst/>
          </a:prstGeom>
          <a:ln w="12700">
            <a:miter lim="400000"/>
          </a:ln>
          <a:extLst>
            <a:ext uri="{C572A759-6A51-4108-AA02-DFA0A04FC94B}">
              <ma14:wrappingTextBoxFlag xmlns="" xmlns:ma14="http://schemas.microsoft.com/office/mac/drawingml/2011/main" val="1"/>
            </a:ext>
          </a:extLst>
        </p:spPr>
        <p:txBody>
          <a:bodyPr lIns="54186" tIns="54186" rIns="54186" bIns="54186">
            <a:normAutofit/>
          </a:bodyPr>
          <a:lstStyle/>
          <a:p>
            <a:pPr marL="381000" indent="-381000" algn="l">
              <a:spcBef>
                <a:spcPts val="4200"/>
              </a:spcBef>
              <a:buSzPct val="100000"/>
              <a:buChar char="•"/>
              <a:defRPr sz="3800" b="1">
                <a:solidFill>
                  <a:schemeClr val="accent1">
                    <a:hueOff val="60270"/>
                    <a:satOff val="-20053"/>
                    <a:lumOff val="-13915"/>
                  </a:schemeClr>
                </a:solidFill>
                <a:latin typeface="Arial"/>
                <a:ea typeface="Arial"/>
                <a:cs typeface="Arial"/>
                <a:sym typeface="Arial"/>
              </a:defRPr>
            </a:pPr>
            <a:r>
              <a:t> A drug which decreases the frequency and/or severity of seizures in people with epilepsy</a:t>
            </a:r>
          </a:p>
          <a:p>
            <a:pPr marL="381000" indent="-381000" algn="l">
              <a:spcBef>
                <a:spcPts val="4200"/>
              </a:spcBef>
              <a:buSzPct val="100000"/>
              <a:buChar char="•"/>
              <a:defRPr sz="3800" b="1">
                <a:solidFill>
                  <a:schemeClr val="accent1">
                    <a:hueOff val="60270"/>
                    <a:satOff val="-20053"/>
                    <a:lumOff val="-13915"/>
                  </a:schemeClr>
                </a:solidFill>
                <a:latin typeface="Arial"/>
                <a:ea typeface="Arial"/>
                <a:cs typeface="Arial"/>
                <a:sym typeface="Arial"/>
              </a:defRPr>
            </a:pPr>
            <a:r>
              <a:t> Treats the symptom of seizures, </a:t>
            </a:r>
            <a:r>
              <a:rPr>
                <a:uFill>
                  <a:solidFill>
                    <a:srgbClr val="FFFF99"/>
                  </a:solidFill>
                </a:uFill>
              </a:rPr>
              <a:t>not</a:t>
            </a:r>
            <a:r>
              <a:t> the underlying epileptic condition </a:t>
            </a:r>
          </a:p>
          <a:p>
            <a:pPr marL="381000" indent="-381000" algn="l">
              <a:spcBef>
                <a:spcPts val="4200"/>
              </a:spcBef>
              <a:buSzPct val="100000"/>
              <a:buChar char="•"/>
              <a:defRPr sz="3800" b="1">
                <a:solidFill>
                  <a:schemeClr val="accent1">
                    <a:hueOff val="60270"/>
                    <a:satOff val="-20053"/>
                    <a:lumOff val="-13915"/>
                  </a:schemeClr>
                </a:solidFill>
                <a:latin typeface="Arial"/>
                <a:ea typeface="Arial"/>
                <a:cs typeface="Arial"/>
                <a:sym typeface="Arial"/>
              </a:defRPr>
            </a:pPr>
            <a:r>
              <a:t>Currently no “anti-epileptogenic” drugs are available</a:t>
            </a:r>
          </a:p>
          <a:p>
            <a:pPr marL="381000" indent="-381000" algn="l">
              <a:spcBef>
                <a:spcPts val="4200"/>
              </a:spcBef>
              <a:buSzPct val="100000"/>
              <a:buChar char="•"/>
              <a:defRPr sz="3800" b="1">
                <a:solidFill>
                  <a:schemeClr val="accent1">
                    <a:hueOff val="60270"/>
                    <a:satOff val="-20053"/>
                    <a:lumOff val="-13915"/>
                  </a:schemeClr>
                </a:solidFill>
                <a:latin typeface="Arial"/>
                <a:ea typeface="Arial"/>
                <a:cs typeface="Arial"/>
                <a:sym typeface="Arial"/>
              </a:defRPr>
            </a:pPr>
            <a:r>
              <a:t> Goal of the therapy: improve quality of life by minimizing seizures and adverse drug effects</a:t>
            </a:r>
          </a:p>
        </p:txBody>
      </p:sp>
      <p:sp>
        <p:nvSpPr>
          <p:cNvPr id="159" name="Shape 159"/>
          <p:cNvSpPr/>
          <p:nvPr/>
        </p:nvSpPr>
        <p:spPr>
          <a:xfrm>
            <a:off x="1089739" y="502736"/>
            <a:ext cx="10825322" cy="1214692"/>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650240" y="160660"/>
            <a:ext cx="11704321" cy="1274760"/>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chor="ctr">
            <a:normAutofit/>
          </a:bodyPr>
          <a:lstStyle>
            <a:lvl1pPr marL="37388" marR="37388" defTabSz="1196441">
              <a:defRPr sz="4710">
                <a:solidFill>
                  <a:schemeClr val="accent1">
                    <a:hueOff val="60270"/>
                    <a:satOff val="-20053"/>
                    <a:lumOff val="-13915"/>
                  </a:schemeClr>
                </a:solidFill>
                <a:effectLst>
                  <a:outerShdw blurRad="11684" dist="23368" dir="2700000" rotWithShape="0">
                    <a:srgbClr val="000000"/>
                  </a:outerShdw>
                </a:effectLst>
                <a:uFill>
                  <a:solidFill>
                    <a:srgbClr val="FFFF99"/>
                  </a:solidFill>
                </a:uFill>
                <a:latin typeface="Arial"/>
                <a:ea typeface="Arial"/>
                <a:cs typeface="Arial"/>
                <a:sym typeface="Arial"/>
              </a:defRPr>
            </a:lvl1pPr>
          </a:lstStyle>
          <a:p>
            <a:r>
              <a:t>Classification of Antiepileptic Drugs (AEDs)</a:t>
            </a:r>
          </a:p>
        </p:txBody>
      </p:sp>
      <p:graphicFrame>
        <p:nvGraphicFramePr>
          <p:cNvPr id="162" name="Table 162"/>
          <p:cNvGraphicFramePr/>
          <p:nvPr/>
        </p:nvGraphicFramePr>
        <p:xfrm>
          <a:off x="1441566" y="2432533"/>
          <a:ext cx="11295418" cy="4949933"/>
        </p:xfrm>
        <a:graphic>
          <a:graphicData uri="http://schemas.openxmlformats.org/drawingml/2006/table">
            <a:tbl>
              <a:tblPr bandRow="1">
                <a:tableStyleId>{4C3C2611-4C71-4FC5-86AE-919BDF0F9419}</a:tableStyleId>
              </a:tblPr>
              <a:tblGrid>
                <a:gridCol w="5647709">
                  <a:extLst>
                    <a:ext uri="{9D8B030D-6E8A-4147-A177-3AD203B41FA5}">
                      <a16:colId xmlns:a16="http://schemas.microsoft.com/office/drawing/2014/main" val="20000"/>
                    </a:ext>
                  </a:extLst>
                </a:gridCol>
                <a:gridCol w="5647709">
                  <a:extLst>
                    <a:ext uri="{9D8B030D-6E8A-4147-A177-3AD203B41FA5}">
                      <a16:colId xmlns:a16="http://schemas.microsoft.com/office/drawing/2014/main" val="20001"/>
                    </a:ext>
                  </a:extLst>
                </a:gridCol>
              </a:tblGrid>
              <a:tr h="995508">
                <a:tc>
                  <a:txBody>
                    <a:bodyPr/>
                    <a:lstStyle/>
                    <a:p>
                      <a:pPr marL="383540" marR="40639" indent="-342900" defTabSz="1300480">
                        <a:spcBef>
                          <a:spcPts val="600"/>
                        </a:spcBef>
                      </a:pPr>
                      <a:r>
                        <a:rPr sz="3413" b="1">
                          <a:solidFill>
                            <a:schemeClr val="accent1">
                              <a:hueOff val="60270"/>
                              <a:satOff val="-20053"/>
                              <a:lumOff val="-13915"/>
                            </a:schemeClr>
                          </a:solidFill>
                          <a:uFill>
                            <a:solidFill>
                              <a:srgbClr val="66FF66"/>
                            </a:solidFill>
                          </a:uFill>
                          <a:latin typeface="Arial"/>
                          <a:ea typeface="Arial"/>
                          <a:cs typeface="Arial"/>
                          <a:sym typeface="Arial"/>
                        </a:rPr>
                        <a:t>Classical</a:t>
                      </a:r>
                    </a:p>
                  </a:txBody>
                  <a:tcPr marL="63500" marR="63500" marT="63500" marB="63500" anchor="ctr" horzOverflow="overflow"/>
                </a:tc>
                <a:tc>
                  <a:txBody>
                    <a:bodyPr/>
                    <a:lstStyle/>
                    <a:p>
                      <a:pPr marL="383540" marR="40639" indent="-342900" defTabSz="1300480">
                        <a:lnSpc>
                          <a:spcPct val="90000"/>
                        </a:lnSpc>
                        <a:spcBef>
                          <a:spcPts val="500"/>
                        </a:spcBef>
                      </a:pPr>
                      <a:r>
                        <a:rPr sz="3413" b="1">
                          <a:solidFill>
                            <a:schemeClr val="accent1">
                              <a:hueOff val="60270"/>
                              <a:satOff val="-20053"/>
                              <a:lumOff val="-13915"/>
                            </a:schemeClr>
                          </a:solidFill>
                          <a:uFill>
                            <a:solidFill>
                              <a:srgbClr val="66FF66"/>
                            </a:solidFill>
                          </a:uFill>
                          <a:latin typeface="Arial"/>
                          <a:ea typeface="Arial"/>
                          <a:cs typeface="Arial"/>
                          <a:sym typeface="Arial"/>
                        </a:rPr>
                        <a:t>Newer</a:t>
                      </a:r>
                    </a:p>
                  </a:txBody>
                  <a:tcPr marL="63500" marR="63500" marT="63500" marB="63500" anchor="ctr" horzOverflow="overflow"/>
                </a:tc>
                <a:extLst>
                  <a:ext uri="{0D108BD9-81ED-4DB2-BD59-A6C34878D82A}">
                    <a16:rowId xmlns:a16="http://schemas.microsoft.com/office/drawing/2014/main" val="10000"/>
                  </a:ext>
                </a:extLst>
              </a:tr>
              <a:tr h="3954425">
                <a:tc>
                  <a:txBody>
                    <a:bodyPr/>
                    <a:lstStyle/>
                    <a:p>
                      <a:pPr marL="528320" marR="40639" indent="-487680" algn="l" defTabSz="1300480">
                        <a:spcBef>
                          <a:spcPts val="6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Phenytoin</a:t>
                      </a:r>
                    </a:p>
                    <a:p>
                      <a:pPr marL="528320" marR="40639" indent="-487680" algn="l" defTabSz="1300480">
                        <a:spcBef>
                          <a:spcPts val="6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Carbamazepine</a:t>
                      </a:r>
                    </a:p>
                    <a:p>
                      <a:pPr marL="528320" marR="40639" indent="-487680" algn="l" defTabSz="1300480">
                        <a:spcBef>
                          <a:spcPts val="6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Valproate (valproic acid) </a:t>
                      </a:r>
                    </a:p>
                    <a:p>
                      <a:pPr marL="528320" marR="40639" indent="-487680" algn="l" defTabSz="1300480">
                        <a:spcBef>
                          <a:spcPts val="6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Phenobarbital</a:t>
                      </a:r>
                    </a:p>
                    <a:p>
                      <a:pPr marL="528320" marR="40639" indent="-487680" algn="l" defTabSz="1300480">
                        <a:spcBef>
                          <a:spcPts val="6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Primidone	</a:t>
                      </a:r>
                    </a:p>
                    <a:p>
                      <a:pPr marL="528320" marR="40639" indent="-487680" algn="l" defTabSz="1300480">
                        <a:spcBef>
                          <a:spcPts val="6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Ethosuximide</a:t>
                      </a:r>
                    </a:p>
                  </a:txBody>
                  <a:tcPr marL="63500" marR="63500" marT="63500" marB="63500" anchor="ctr" horzOverflow="overflow"/>
                </a:tc>
                <a:tc>
                  <a:txBody>
                    <a:bodyPr/>
                    <a:lstStyle/>
                    <a:p>
                      <a:pPr marL="528320" marR="40639" indent="-487680" algn="l" defTabSz="1300480">
                        <a:lnSpc>
                          <a:spcPct val="75000"/>
                        </a:lnSpc>
                        <a:spcBef>
                          <a:spcPts val="4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Lamotrigine</a:t>
                      </a:r>
                    </a:p>
                    <a:p>
                      <a:pPr marL="528320" marR="40639" indent="-487680" algn="l" defTabSz="1300480">
                        <a:lnSpc>
                          <a:spcPct val="75000"/>
                        </a:lnSpc>
                        <a:spcBef>
                          <a:spcPts val="4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Felbamate</a:t>
                      </a:r>
                    </a:p>
                    <a:p>
                      <a:pPr marL="528320" marR="40639" indent="-487680" algn="l" defTabSz="1300480">
                        <a:lnSpc>
                          <a:spcPct val="75000"/>
                        </a:lnSpc>
                        <a:spcBef>
                          <a:spcPts val="4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Topiramate</a:t>
                      </a:r>
                    </a:p>
                    <a:p>
                      <a:pPr marL="528320" marR="40639" indent="-487680" algn="l" defTabSz="1300480">
                        <a:lnSpc>
                          <a:spcPct val="75000"/>
                        </a:lnSpc>
                        <a:spcBef>
                          <a:spcPts val="4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Gabapentin</a:t>
                      </a:r>
                    </a:p>
                    <a:p>
                      <a:pPr marL="528320" marR="40639" indent="-487680" algn="l" defTabSz="1300480">
                        <a:lnSpc>
                          <a:spcPct val="75000"/>
                        </a:lnSpc>
                        <a:spcBef>
                          <a:spcPts val="4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Tiagabine</a:t>
                      </a:r>
                    </a:p>
                    <a:p>
                      <a:pPr marL="528320" marR="40639" indent="-487680" algn="l" defTabSz="1300480">
                        <a:lnSpc>
                          <a:spcPct val="75000"/>
                        </a:lnSpc>
                        <a:spcBef>
                          <a:spcPts val="4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Vigabatrin</a:t>
                      </a:r>
                    </a:p>
                    <a:p>
                      <a:pPr marL="528320" marR="40639" indent="-487680" algn="l" defTabSz="1300480">
                        <a:lnSpc>
                          <a:spcPct val="75000"/>
                        </a:lnSpc>
                        <a:spcBef>
                          <a:spcPts val="4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Oxycarbazepine</a:t>
                      </a:r>
                    </a:p>
                    <a:p>
                      <a:pPr marL="528320" marR="40639" indent="-487680" algn="l" defTabSz="1300480">
                        <a:lnSpc>
                          <a:spcPct val="75000"/>
                        </a:lnSpc>
                        <a:spcBef>
                          <a:spcPts val="4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Levetiracetam</a:t>
                      </a:r>
                    </a:p>
                  </a:txBody>
                  <a:tcPr marL="63500" marR="63500" marT="63500" marB="63500" anchor="ctr" horzOverflow="overflow"/>
                </a:tc>
                <a:extLst>
                  <a:ext uri="{0D108BD9-81ED-4DB2-BD59-A6C34878D82A}">
                    <a16:rowId xmlns:a16="http://schemas.microsoft.com/office/drawing/2014/main" val="10001"/>
                  </a:ext>
                </a:extLst>
              </a:tr>
            </a:tbl>
          </a:graphicData>
        </a:graphic>
      </p:graphicFrame>
      <p:sp>
        <p:nvSpPr>
          <p:cNvPr id="163" name="Shape 163"/>
          <p:cNvSpPr/>
          <p:nvPr/>
        </p:nvSpPr>
        <p:spPr>
          <a:xfrm>
            <a:off x="1344693" y="8082843"/>
            <a:ext cx="11890681" cy="1196341"/>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spAutoFit/>
          </a:bodyPr>
          <a:lstStyle/>
          <a:p>
            <a:pPr marL="40639" marR="40639" algn="l" defTabSz="1300480">
              <a:buClr>
                <a:srgbClr val="000000"/>
              </a:buClr>
              <a:buFont typeface="Arial"/>
              <a:defRPr>
                <a:solidFill>
                  <a:schemeClr val="accent1">
                    <a:hueOff val="60270"/>
                    <a:satOff val="-20053"/>
                    <a:lumOff val="-13915"/>
                  </a:schemeClr>
                </a:solidFill>
                <a:uFill>
                  <a:solidFill>
                    <a:srgbClr val="000000"/>
                  </a:solidFill>
                </a:uFill>
                <a:latin typeface="Arial"/>
                <a:ea typeface="Arial"/>
                <a:cs typeface="Arial"/>
                <a:sym typeface="Arial"/>
              </a:defRPr>
            </a:pPr>
            <a:r>
              <a:t>In </a:t>
            </a:r>
            <a:r>
              <a:rPr i="1" u="sng"/>
              <a:t>general</a:t>
            </a:r>
            <a:r>
              <a:t>, the newer AEDs have less adverse effects (e.g. CNS sedation) than the classical AEDs</a:t>
            </a:r>
          </a:p>
        </p:txBody>
      </p:sp>
      <p:sp>
        <p:nvSpPr>
          <p:cNvPr id="164" name="Shape 164"/>
          <p:cNvSpPr/>
          <p:nvPr/>
        </p:nvSpPr>
        <p:spPr>
          <a:xfrm>
            <a:off x="675554" y="378611"/>
            <a:ext cx="11952826" cy="1053620"/>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p:nvPr/>
        </p:nvSpPr>
        <p:spPr>
          <a:xfrm>
            <a:off x="11267" y="-790822"/>
            <a:ext cx="12982266" cy="1733975"/>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chor="b">
            <a:normAutofit/>
          </a:bodyPr>
          <a:lstStyle>
            <a:lvl1pPr marL="39688" marR="39688" defTabSz="1300480">
              <a:buClr>
                <a:srgbClr val="FFFF99"/>
              </a:buClr>
              <a:buFont typeface="Arial"/>
              <a:defRPr sz="440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Cellular Mechanisms of Seizure Generation</a:t>
            </a:r>
          </a:p>
        </p:txBody>
      </p:sp>
      <p:sp>
        <p:nvSpPr>
          <p:cNvPr id="169" name="Shape 169"/>
          <p:cNvSpPr/>
          <p:nvPr/>
        </p:nvSpPr>
        <p:spPr>
          <a:xfrm>
            <a:off x="6724954" y="1393037"/>
            <a:ext cx="5882719" cy="3943831"/>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a:bodyPr>
          <a:lstStyle/>
          <a:p>
            <a:pPr algn="l">
              <a:spcBef>
                <a:spcPts val="4200"/>
              </a:spcBef>
              <a:defRPr sz="3400" b="1">
                <a:solidFill>
                  <a:schemeClr val="accent1">
                    <a:hueOff val="60270"/>
                    <a:satOff val="-20053"/>
                    <a:lumOff val="-13915"/>
                  </a:schemeClr>
                </a:solidFill>
                <a:latin typeface="Arial"/>
                <a:ea typeface="Arial"/>
                <a:cs typeface="Arial"/>
                <a:sym typeface="Arial"/>
              </a:defRPr>
            </a:pPr>
            <a:r>
              <a:t>Too little inhibition</a:t>
            </a:r>
          </a:p>
          <a:p>
            <a:pPr lvl="1" algn="l">
              <a:spcBef>
                <a:spcPts val="4200"/>
              </a:spcBef>
              <a:defRPr sz="3400">
                <a:solidFill>
                  <a:schemeClr val="accent1">
                    <a:hueOff val="60270"/>
                    <a:satOff val="-20053"/>
                    <a:lumOff val="-13915"/>
                  </a:schemeClr>
                </a:solidFill>
                <a:latin typeface="Arial"/>
                <a:ea typeface="Arial"/>
                <a:cs typeface="Arial"/>
                <a:sym typeface="Arial"/>
              </a:defRPr>
            </a:pPr>
            <a:r>
              <a:t>Neurotransmitter: GABA</a:t>
            </a:r>
          </a:p>
          <a:p>
            <a:pPr lvl="1" algn="l">
              <a:spcBef>
                <a:spcPts val="4200"/>
              </a:spcBef>
              <a:defRPr sz="3400">
                <a:solidFill>
                  <a:schemeClr val="accent1">
                    <a:hueOff val="60270"/>
                    <a:satOff val="-20053"/>
                    <a:lumOff val="-13915"/>
                  </a:schemeClr>
                </a:solidFill>
                <a:latin typeface="Arial"/>
                <a:ea typeface="Arial"/>
                <a:cs typeface="Arial"/>
                <a:sym typeface="Arial"/>
              </a:defRPr>
            </a:pPr>
            <a:r>
              <a:t> Ionic: inward CI</a:t>
            </a:r>
            <a:r>
              <a:rPr baseline="30352"/>
              <a:t>-</a:t>
            </a:r>
            <a:r>
              <a:t>, outward K</a:t>
            </a:r>
            <a:r>
              <a:rPr baseline="30352"/>
              <a:t>+</a:t>
            </a:r>
            <a:r>
              <a:t> currents</a:t>
            </a:r>
          </a:p>
        </p:txBody>
      </p:sp>
      <p:sp>
        <p:nvSpPr>
          <p:cNvPr id="170" name="Shape 170"/>
          <p:cNvSpPr/>
          <p:nvPr/>
        </p:nvSpPr>
        <p:spPr>
          <a:xfrm>
            <a:off x="580092" y="1414183"/>
            <a:ext cx="5973004" cy="36307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spcBef>
                <a:spcPts val="4200"/>
              </a:spcBef>
              <a:defRPr sz="3400">
                <a:solidFill>
                  <a:schemeClr val="accent1">
                    <a:hueOff val="60270"/>
                    <a:satOff val="-20053"/>
                    <a:lumOff val="-13915"/>
                  </a:schemeClr>
                </a:solidFill>
                <a:latin typeface="Arial"/>
                <a:ea typeface="Arial"/>
                <a:cs typeface="Arial"/>
                <a:sym typeface="Arial"/>
              </a:defRPr>
            </a:pPr>
            <a:r>
              <a:rPr b="1"/>
              <a:t>Too much excitation</a:t>
            </a:r>
            <a:r>
              <a:t>  </a:t>
            </a:r>
          </a:p>
          <a:p>
            <a:pPr lvl="1" algn="l">
              <a:spcBef>
                <a:spcPts val="4200"/>
              </a:spcBef>
              <a:defRPr sz="3400">
                <a:solidFill>
                  <a:schemeClr val="accent1">
                    <a:hueOff val="60270"/>
                    <a:satOff val="-20053"/>
                    <a:lumOff val="-13915"/>
                  </a:schemeClr>
                </a:solidFill>
                <a:latin typeface="Arial"/>
                <a:ea typeface="Arial"/>
                <a:cs typeface="Arial"/>
                <a:sym typeface="Arial"/>
              </a:defRPr>
            </a:pPr>
            <a:r>
              <a:t>Neurotransmitter: glutamate, aspartate</a:t>
            </a:r>
          </a:p>
          <a:p>
            <a:pPr lvl="1" algn="l">
              <a:spcBef>
                <a:spcPts val="4200"/>
              </a:spcBef>
              <a:defRPr sz="3400">
                <a:solidFill>
                  <a:schemeClr val="accent1">
                    <a:hueOff val="60270"/>
                    <a:satOff val="-20053"/>
                    <a:lumOff val="-13915"/>
                  </a:schemeClr>
                </a:solidFill>
                <a:latin typeface="Arial"/>
                <a:ea typeface="Arial"/>
                <a:cs typeface="Arial"/>
                <a:sym typeface="Arial"/>
              </a:defRPr>
            </a:pPr>
            <a:r>
              <a:t>Ionic: inward Na</a:t>
            </a:r>
            <a:r>
              <a:rPr baseline="30352"/>
              <a:t>+</a:t>
            </a:r>
            <a:r>
              <a:t>, Ca</a:t>
            </a:r>
            <a:r>
              <a:rPr baseline="30352"/>
              <a:t>++</a:t>
            </a:r>
            <a:r>
              <a:t> currents</a:t>
            </a:r>
          </a:p>
        </p:txBody>
      </p:sp>
      <p:sp>
        <p:nvSpPr>
          <p:cNvPr id="171" name="Shape 171"/>
          <p:cNvSpPr/>
          <p:nvPr/>
        </p:nvSpPr>
        <p:spPr>
          <a:xfrm>
            <a:off x="301249" y="6263428"/>
            <a:ext cx="12647744" cy="2704115"/>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a:bodyPr>
          <a:lstStyle/>
          <a:p>
            <a: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pPr>
            <a:r>
              <a:t>Decrease excitatory neurotransmitter system: </a:t>
            </a:r>
            <a:r>
              <a:rPr>
                <a:uFill>
                  <a:solidFill>
                    <a:srgbClr val="FFFF99"/>
                  </a:solidFill>
                </a:uFill>
              </a:rPr>
              <a:t>glutamate</a:t>
            </a:r>
          </a:p>
          <a:p>
            <a: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pPr>
            <a:r>
              <a:t>Increase inhibitory neurotransmitter system: </a:t>
            </a:r>
            <a:r>
              <a:rPr>
                <a:uFill>
                  <a:solidFill>
                    <a:srgbClr val="FFFF99"/>
                  </a:solidFill>
                </a:uFill>
              </a:rPr>
              <a:t>GABA</a:t>
            </a:r>
          </a:p>
          <a:p>
            <a: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pPr>
            <a:r>
              <a:t>Block voltage-gated inward positive currents: </a:t>
            </a:r>
            <a:r>
              <a:rPr>
                <a:uFill>
                  <a:solidFill>
                    <a:srgbClr val="FFFF99"/>
                  </a:solidFill>
                </a:uFill>
              </a:rPr>
              <a:t>Na</a:t>
            </a:r>
            <a:r>
              <a:rPr baseline="25411">
                <a:uFill>
                  <a:solidFill>
                    <a:srgbClr val="FFFF99"/>
                  </a:solidFill>
                </a:uFill>
              </a:rPr>
              <a:t>+</a:t>
            </a:r>
            <a:r>
              <a:rPr>
                <a:uFill>
                  <a:solidFill>
                    <a:srgbClr val="FFFF99"/>
                  </a:solidFill>
                </a:uFill>
              </a:rPr>
              <a:t> or Ca</a:t>
            </a:r>
            <a:r>
              <a:rPr baseline="25411">
                <a:uFill>
                  <a:solidFill>
                    <a:srgbClr val="FFFF99"/>
                  </a:solidFill>
                </a:uFill>
              </a:rPr>
              <a:t>++</a:t>
            </a:r>
          </a:p>
          <a:p>
            <a: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pPr>
            <a:r>
              <a:t>Increase outward positive current: </a:t>
            </a:r>
            <a:r>
              <a:rPr>
                <a:uFill>
                  <a:solidFill>
                    <a:srgbClr val="FFFF99"/>
                  </a:solidFill>
                </a:uFill>
              </a:rPr>
              <a:t>K</a:t>
            </a:r>
            <a:r>
              <a:rPr baseline="25411">
                <a:uFill>
                  <a:solidFill>
                    <a:srgbClr val="FFFF99"/>
                  </a:solidFill>
                </a:uFill>
              </a:rPr>
              <a:t>+</a:t>
            </a:r>
          </a:p>
        </p:txBody>
      </p:sp>
      <p:sp>
        <p:nvSpPr>
          <p:cNvPr id="172" name="Shape 172"/>
          <p:cNvSpPr/>
          <p:nvPr/>
        </p:nvSpPr>
        <p:spPr>
          <a:xfrm>
            <a:off x="815626" y="9053388"/>
            <a:ext cx="11373547" cy="52093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4200"/>
              </a:spcBef>
              <a:defRPr sz="3000">
                <a:solidFill>
                  <a:schemeClr val="accent1">
                    <a:hueOff val="60270"/>
                    <a:satOff val="-20053"/>
                    <a:lumOff val="-13915"/>
                  </a:schemeClr>
                </a:solidFill>
                <a:latin typeface="Arial"/>
                <a:ea typeface="Arial"/>
                <a:cs typeface="Arial"/>
                <a:sym typeface="Arial"/>
              </a:defRPr>
            </a:lvl1pPr>
          </a:lstStyle>
          <a:p>
            <a:r>
              <a:t>Many AEDs are pleiotropic, i.e. act via multiple mechanisms</a:t>
            </a:r>
          </a:p>
        </p:txBody>
      </p:sp>
      <p:sp>
        <p:nvSpPr>
          <p:cNvPr id="173" name="Shape 173"/>
          <p:cNvSpPr/>
          <p:nvPr/>
        </p:nvSpPr>
        <p:spPr>
          <a:xfrm>
            <a:off x="614193" y="122388"/>
            <a:ext cx="11776412" cy="923228"/>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
        <p:nvSpPr>
          <p:cNvPr id="174" name="Shape 174"/>
          <p:cNvSpPr/>
          <p:nvPr/>
        </p:nvSpPr>
        <p:spPr>
          <a:xfrm>
            <a:off x="69617" y="6180536"/>
            <a:ext cx="12428372" cy="2460260"/>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
        <p:nvSpPr>
          <p:cNvPr id="175" name="Shape 175"/>
          <p:cNvSpPr/>
          <p:nvPr/>
        </p:nvSpPr>
        <p:spPr>
          <a:xfrm>
            <a:off x="2780942" y="5529817"/>
            <a:ext cx="6154340" cy="62004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chemeClr val="accent1">
                    <a:hueOff val="60270"/>
                    <a:satOff val="-20053"/>
                    <a:lumOff val="-13915"/>
                  </a:schemeClr>
                </a:solidFill>
                <a:latin typeface="Arial"/>
                <a:ea typeface="Arial"/>
                <a:cs typeface="Arial"/>
                <a:sym typeface="Arial"/>
              </a:defRPr>
            </a:lvl1pPr>
          </a:lstStyle>
          <a:p>
            <a:r>
              <a:t>Strategy of the AEDs Therapy</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NMDA.jpg"/>
          <p:cNvPicPr>
            <a:picLocks noChangeAspect="1"/>
          </p:cNvPicPr>
          <p:nvPr/>
        </p:nvPicPr>
        <p:blipFill>
          <a:blip r:embed="rId3"/>
          <a:stretch>
            <a:fillRect/>
          </a:stretch>
        </p:blipFill>
        <p:spPr>
          <a:xfrm>
            <a:off x="7458080" y="2122863"/>
            <a:ext cx="5355903" cy="7001348"/>
          </a:xfrm>
          <a:prstGeom prst="rect">
            <a:avLst/>
          </a:prstGeom>
          <a:ln w="12700">
            <a:miter lim="400000"/>
          </a:ln>
        </p:spPr>
      </p:pic>
      <p:sp>
        <p:nvSpPr>
          <p:cNvPr id="178" name="Shape 178"/>
          <p:cNvSpPr/>
          <p:nvPr/>
        </p:nvSpPr>
        <p:spPr>
          <a:xfrm flipV="1">
            <a:off x="7435635" y="7391227"/>
            <a:ext cx="1433690" cy="1228231"/>
          </a:xfrm>
          <a:prstGeom prst="line">
            <a:avLst/>
          </a:prstGeom>
          <a:ln w="54186">
            <a:solidFill>
              <a:srgbClr val="000000"/>
            </a:solidFill>
          </a:ln>
        </p:spPr>
        <p:txBody>
          <a:bodyPr lIns="0" tIns="0" rIns="0" bIns="0"/>
          <a:lstStyle/>
          <a:p>
            <a:endParaRPr/>
          </a:p>
        </p:txBody>
      </p:sp>
      <p:sp>
        <p:nvSpPr>
          <p:cNvPr id="179" name="Shape 179"/>
          <p:cNvSpPr/>
          <p:nvPr/>
        </p:nvSpPr>
        <p:spPr>
          <a:xfrm>
            <a:off x="6194855" y="8684873"/>
            <a:ext cx="2800317" cy="920680"/>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spAutoFit/>
          </a:bodyPr>
          <a:lstStyle/>
          <a:p>
            <a:pPr marL="40639" marR="40639" algn="l" defTabSz="1300480">
              <a:buClr>
                <a:srgbClr val="000000"/>
              </a:buClr>
              <a:buFont typeface="Arial"/>
              <a:defRPr sz="2700" b="1">
                <a:solidFill>
                  <a:schemeClr val="accent5">
                    <a:hueOff val="-179740"/>
                    <a:satOff val="-15296"/>
                    <a:lumOff val="19930"/>
                  </a:schemeClr>
                </a:solidFill>
                <a:uFill>
                  <a:solidFill>
                    <a:srgbClr val="000000"/>
                  </a:solidFill>
                </a:uFill>
                <a:latin typeface="Arial"/>
                <a:ea typeface="Arial"/>
                <a:cs typeface="Arial"/>
                <a:sym typeface="Arial"/>
              </a:defRPr>
            </a:pPr>
            <a:r>
              <a:t>Ketamine</a:t>
            </a:r>
          </a:p>
          <a:p>
            <a:pPr marL="40639" marR="40639" algn="l" defTabSz="1300480">
              <a:buClr>
                <a:srgbClr val="000000"/>
              </a:buClr>
              <a:buFont typeface="Arial"/>
              <a:defRPr sz="2700" b="1">
                <a:solidFill>
                  <a:schemeClr val="accent5">
                    <a:hueOff val="-179740"/>
                    <a:satOff val="-15296"/>
                    <a:lumOff val="19930"/>
                  </a:schemeClr>
                </a:solidFill>
                <a:uFill>
                  <a:solidFill>
                    <a:srgbClr val="000000"/>
                  </a:solidFill>
                </a:uFill>
                <a:latin typeface="Arial"/>
                <a:ea typeface="Arial"/>
                <a:cs typeface="Arial"/>
                <a:sym typeface="Arial"/>
              </a:defRPr>
            </a:pPr>
            <a:r>
              <a:t>Phencyclidine</a:t>
            </a:r>
          </a:p>
        </p:txBody>
      </p:sp>
      <p:sp>
        <p:nvSpPr>
          <p:cNvPr id="180" name="Shape 180"/>
          <p:cNvSpPr/>
          <p:nvPr/>
        </p:nvSpPr>
        <p:spPr>
          <a:xfrm>
            <a:off x="6875970" y="3015691"/>
            <a:ext cx="2082374" cy="563835"/>
          </a:xfrm>
          <a:prstGeom prst="rect">
            <a:avLst/>
          </a:prstGeom>
          <a:ln w="12700">
            <a:miter lim="400000"/>
          </a:ln>
          <a:extLst>
            <a:ext uri="{C572A759-6A51-4108-AA02-DFA0A04FC94B}">
              <ma14:wrappingTextBoxFlag xmlns="" xmlns:ma14="http://schemas.microsoft.com/office/mac/drawingml/2011/main" val="1"/>
            </a:ext>
          </a:extLst>
        </p:spPr>
        <p:txBody>
          <a:bodyPr wrap="none" lIns="72248" tIns="72248" rIns="72248" bIns="72248">
            <a:spAutoFit/>
          </a:bodyPr>
          <a:lstStyle>
            <a:lvl1pPr marL="40639" marR="40639" algn="l" defTabSz="1300480">
              <a:buClr>
                <a:srgbClr val="000000"/>
              </a:buClr>
              <a:buFont typeface="Arial"/>
              <a:defRPr sz="3000" b="1">
                <a:solidFill>
                  <a:schemeClr val="accent5">
                    <a:hueOff val="-179740"/>
                    <a:satOff val="-15296"/>
                    <a:lumOff val="19930"/>
                  </a:schemeClr>
                </a:solidFill>
                <a:uFill>
                  <a:solidFill>
                    <a:srgbClr val="000000"/>
                  </a:solidFill>
                </a:uFill>
                <a:latin typeface="Arial"/>
                <a:ea typeface="Arial"/>
                <a:cs typeface="Arial"/>
                <a:sym typeface="Arial"/>
              </a:defRPr>
            </a:lvl1pPr>
          </a:lstStyle>
          <a:p>
            <a:r>
              <a:t>Felbamate</a:t>
            </a:r>
          </a:p>
        </p:txBody>
      </p:sp>
      <p:sp>
        <p:nvSpPr>
          <p:cNvPr id="181" name="Shape 181"/>
          <p:cNvSpPr/>
          <p:nvPr/>
        </p:nvSpPr>
        <p:spPr>
          <a:xfrm>
            <a:off x="1300326" y="873404"/>
            <a:ext cx="10956394" cy="662942"/>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spAutoFit/>
          </a:bodyPr>
          <a:lstStyle>
            <a:lvl1pPr marL="40639" marR="40639" algn="l" defTabSz="1300480">
              <a:buClr>
                <a:srgbClr val="FFFF99"/>
              </a:buClr>
              <a:buFont typeface="Arial"/>
              <a:defRPr b="1">
                <a:solidFill>
                  <a:schemeClr val="accent1">
                    <a:hueOff val="60270"/>
                    <a:satOff val="-20053"/>
                    <a:lumOff val="-13915"/>
                  </a:schemeClr>
                </a:solidFill>
                <a:uFill>
                  <a:solidFill>
                    <a:srgbClr val="FFFF99"/>
                  </a:solidFill>
                </a:uFill>
                <a:latin typeface="Arial"/>
                <a:ea typeface="Arial"/>
                <a:cs typeface="Arial"/>
                <a:sym typeface="Arial"/>
              </a:defRPr>
            </a:lvl1pPr>
          </a:lstStyle>
          <a:p>
            <a:r>
              <a:t>Modulation of glutamate ionotropic receptors</a:t>
            </a:r>
          </a:p>
        </p:txBody>
      </p:sp>
      <p:sp>
        <p:nvSpPr>
          <p:cNvPr id="182" name="Shape 182"/>
          <p:cNvSpPr/>
          <p:nvPr/>
        </p:nvSpPr>
        <p:spPr>
          <a:xfrm>
            <a:off x="1379596" y="260859"/>
            <a:ext cx="9976711" cy="58277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lvl1pPr>
          </a:lstStyle>
          <a:p>
            <a:r>
              <a:t>Decrease excitatory neurotransmitter system:</a:t>
            </a:r>
          </a:p>
        </p:txBody>
      </p:sp>
      <p:sp>
        <p:nvSpPr>
          <p:cNvPr id="183" name="Shape 183"/>
          <p:cNvSpPr/>
          <p:nvPr/>
        </p:nvSpPr>
        <p:spPr>
          <a:xfrm>
            <a:off x="-76141" y="3464264"/>
            <a:ext cx="6579824" cy="56991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878839" marR="40639" lvl="1" indent="-380999" algn="l" defTabSz="1300480">
              <a:spcBef>
                <a:spcPts val="500"/>
              </a:spcBef>
              <a:buSzPct val="100000"/>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r>
              <a:t>Ketamine, phencyclidine: open channel blockers</a:t>
            </a:r>
          </a:p>
          <a:p>
            <a:pPr marL="878839" marR="40639" lvl="1" indent="-380999" algn="l" defTabSz="1300480">
              <a:spcBef>
                <a:spcPts val="500"/>
              </a:spcBef>
              <a:buSzPct val="100000"/>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r>
              <a:rPr b="1"/>
              <a:t>Felbamate</a:t>
            </a:r>
            <a:r>
              <a:t>: antagonism at the strychnine-insensitive glycine site</a:t>
            </a:r>
          </a:p>
          <a:p>
            <a:pPr marL="878839" marR="40639" lvl="1" indent="-380999" algn="l" defTabSz="1300480">
              <a:spcBef>
                <a:spcPts val="500"/>
              </a:spcBef>
              <a:buSzPct val="100000"/>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endParaRPr/>
          </a:p>
          <a:p>
            <a:pPr marL="432525" marR="40639" indent="-391885" algn="l" defTabSz="1300480">
              <a:spcBef>
                <a:spcPts val="600"/>
              </a:spcBef>
              <a:buClr>
                <a:srgbClr val="FFFFFF"/>
              </a:buClr>
              <a:buSzPct val="100000"/>
              <a:buFont typeface="Arial"/>
              <a:buChar char="•"/>
              <a:defRPr sz="3200" b="1">
                <a:solidFill>
                  <a:schemeClr val="accent1">
                    <a:hueOff val="60270"/>
                    <a:satOff val="-20053"/>
                    <a:lumOff val="-13915"/>
                  </a:schemeClr>
                </a:solidFill>
                <a:uFill>
                  <a:solidFill>
                    <a:srgbClr val="FFFFFF"/>
                  </a:solidFill>
                </a:uFill>
                <a:latin typeface="Arial"/>
                <a:ea typeface="Arial"/>
                <a:cs typeface="Arial"/>
                <a:sym typeface="Arial"/>
              </a:defRPr>
            </a:pPr>
            <a:r>
              <a:t>    </a:t>
            </a:r>
            <a:r>
              <a:rPr sz="3800"/>
              <a:t>AMPA receptor</a:t>
            </a:r>
          </a:p>
          <a:p>
            <a:pPr marL="878839" marR="40639" lvl="1" indent="-380999" algn="l" defTabSz="1300480">
              <a:spcBef>
                <a:spcPts val="500"/>
              </a:spcBef>
              <a:buSzPct val="100000"/>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r>
              <a:rPr b="1"/>
              <a:t>Topiramate</a:t>
            </a:r>
            <a:r>
              <a:t>: antagonism at AMPA site</a:t>
            </a:r>
          </a:p>
          <a:p>
            <a:pPr marL="878839" marR="40639" lvl="1" indent="-380999" algn="l" defTabSz="1300480">
              <a:spcBef>
                <a:spcPts val="500"/>
              </a:spcBef>
              <a:buSzPct val="100000"/>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r>
              <a:rPr b="1"/>
              <a:t>Perampanel</a:t>
            </a:r>
            <a:r>
              <a:t>: non-competitive antagonist</a:t>
            </a:r>
          </a:p>
        </p:txBody>
      </p:sp>
      <p:sp>
        <p:nvSpPr>
          <p:cNvPr id="184" name="Shape 184"/>
          <p:cNvSpPr/>
          <p:nvPr/>
        </p:nvSpPr>
        <p:spPr>
          <a:xfrm>
            <a:off x="273263" y="2867133"/>
            <a:ext cx="4115149" cy="63191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marL="506004" marR="40639" indent="-465364" algn="l" defTabSz="1300480">
              <a:spcBef>
                <a:spcPts val="600"/>
              </a:spcBef>
              <a:buClr>
                <a:srgbClr val="FFFFFF"/>
              </a:buClr>
              <a:buSzPct val="100000"/>
              <a:buFont typeface="Arial"/>
              <a:buChar char="•"/>
              <a:defRPr sz="3800" b="1">
                <a:solidFill>
                  <a:schemeClr val="accent1">
                    <a:hueOff val="60270"/>
                    <a:satOff val="-20053"/>
                    <a:lumOff val="-13915"/>
                  </a:schemeClr>
                </a:solidFill>
                <a:uFill>
                  <a:solidFill>
                    <a:srgbClr val="FFFFFF"/>
                  </a:solidFill>
                </a:uFill>
                <a:latin typeface="Arial"/>
                <a:ea typeface="Arial"/>
                <a:cs typeface="Arial"/>
                <a:sym typeface="Arial"/>
              </a:defRPr>
            </a:lvl1pPr>
          </a:lstStyle>
          <a:p>
            <a:r>
              <a:t>NMDA receptor</a:t>
            </a:r>
          </a:p>
        </p:txBody>
      </p:sp>
      <p:sp>
        <p:nvSpPr>
          <p:cNvPr id="185" name="Shape 185"/>
          <p:cNvSpPr/>
          <p:nvPr/>
        </p:nvSpPr>
        <p:spPr>
          <a:xfrm>
            <a:off x="464627" y="167141"/>
            <a:ext cx="12320989" cy="1644216"/>
          </a:xfrm>
          <a:prstGeom prst="rect">
            <a:avLst/>
          </a:prstGeom>
          <a:ln w="63500">
            <a:solidFill>
              <a:schemeClr val="accent1">
                <a:hueOff val="60270"/>
                <a:satOff val="-20053"/>
                <a:lumOff val="-13915"/>
              </a:schemeClr>
            </a:solidFill>
            <a:miter lim="400000"/>
          </a:ln>
        </p:spPr>
        <p:txBody>
          <a:bodyPr lIns="50800" tIns="50800" rIns="50800" bIns="50800" anchor="ctr"/>
          <a:lstStyle/>
          <a:p>
            <a:pPr algn="l">
              <a:defRPr sz="2400">
                <a:solidFill>
                  <a:srgbClr val="FFFFFF"/>
                </a:solidFill>
              </a:defRPr>
            </a:pPr>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asset.jpeg"/>
          <p:cNvPicPr>
            <a:picLocks noChangeAspect="1"/>
          </p:cNvPicPr>
          <p:nvPr/>
        </p:nvPicPr>
        <p:blipFill>
          <a:blip r:embed="rId2"/>
          <a:stretch>
            <a:fillRect/>
          </a:stretch>
        </p:blipFill>
        <p:spPr>
          <a:xfrm>
            <a:off x="2427086" y="2695507"/>
            <a:ext cx="8628528" cy="6661110"/>
          </a:xfrm>
          <a:prstGeom prst="rect">
            <a:avLst/>
          </a:prstGeom>
          <a:ln w="12700">
            <a:miter lim="400000"/>
          </a:ln>
        </p:spPr>
      </p:pic>
      <p:sp>
        <p:nvSpPr>
          <p:cNvPr id="190" name="Shape 190"/>
          <p:cNvSpPr/>
          <p:nvPr/>
        </p:nvSpPr>
        <p:spPr>
          <a:xfrm>
            <a:off x="745649" y="1225398"/>
            <a:ext cx="11776571" cy="1143000"/>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spAutoFit/>
          </a:bodyPr>
          <a:lstStyle>
            <a:lvl1pPr marL="40639" marR="40639" defTabSz="1300480">
              <a:buClr>
                <a:srgbClr val="FFFF99"/>
              </a:buClr>
              <a:buFont typeface="Arial"/>
              <a:defRPr sz="3800" b="1">
                <a:solidFill>
                  <a:schemeClr val="accent1">
                    <a:hueOff val="60270"/>
                    <a:satOff val="-20053"/>
                    <a:lumOff val="-13915"/>
                  </a:schemeClr>
                </a:solidFill>
                <a:uFill>
                  <a:solidFill>
                    <a:srgbClr val="FFFF99"/>
                  </a:solidFill>
                </a:uFill>
                <a:latin typeface="Arial"/>
                <a:ea typeface="Arial"/>
                <a:cs typeface="Arial"/>
                <a:sym typeface="Arial"/>
              </a:defRPr>
            </a:lvl1pPr>
          </a:lstStyle>
          <a:p>
            <a:r>
              <a:t>Modulation of glutamate-mediated transmission</a:t>
            </a:r>
          </a:p>
        </p:txBody>
      </p:sp>
      <p:sp>
        <p:nvSpPr>
          <p:cNvPr id="191" name="Shape 191"/>
          <p:cNvSpPr/>
          <p:nvPr/>
        </p:nvSpPr>
        <p:spPr>
          <a:xfrm>
            <a:off x="1327283" y="4083666"/>
            <a:ext cx="2140130" cy="5461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900" b="1">
                <a:solidFill>
                  <a:schemeClr val="accent5"/>
                </a:solidFill>
                <a:latin typeface="Helvetica"/>
                <a:ea typeface="Helvetica"/>
                <a:cs typeface="Helvetica"/>
                <a:sym typeface="Helvetica"/>
              </a:defRPr>
            </a:lvl1pPr>
          </a:lstStyle>
          <a:p>
            <a:r>
              <a:t>Gabapentin</a:t>
            </a:r>
          </a:p>
        </p:txBody>
      </p:sp>
      <p:sp>
        <p:nvSpPr>
          <p:cNvPr id="192" name="Shape 192"/>
          <p:cNvSpPr/>
          <p:nvPr/>
        </p:nvSpPr>
        <p:spPr>
          <a:xfrm>
            <a:off x="1727053" y="4897657"/>
            <a:ext cx="2335368" cy="685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900" b="1">
                <a:latin typeface="Helvetica"/>
                <a:ea typeface="Helvetica"/>
                <a:cs typeface="Helvetica"/>
                <a:sym typeface="Helvetica"/>
              </a:defRPr>
            </a:pPr>
            <a:r>
              <a:t>Voltage-dependent</a:t>
            </a:r>
          </a:p>
          <a:p>
            <a:pPr>
              <a:defRPr sz="1900" b="1">
                <a:latin typeface="Helvetica"/>
                <a:ea typeface="Helvetica"/>
                <a:cs typeface="Helvetica"/>
                <a:sym typeface="Helvetica"/>
              </a:defRPr>
            </a:pPr>
            <a:r>
              <a:t>Ca++ channel</a:t>
            </a:r>
          </a:p>
        </p:txBody>
      </p:sp>
      <p:sp>
        <p:nvSpPr>
          <p:cNvPr id="193" name="Shape 193"/>
          <p:cNvSpPr/>
          <p:nvPr/>
        </p:nvSpPr>
        <p:spPr>
          <a:xfrm>
            <a:off x="4404869" y="5068779"/>
            <a:ext cx="365552" cy="365553"/>
          </a:xfrm>
          <a:prstGeom prst="ellipse">
            <a:avLst/>
          </a:prstGeom>
          <a:ln w="12700">
            <a:solidFill>
              <a:srgbClr val="000000"/>
            </a:solidFill>
            <a:miter lim="400000"/>
          </a:ln>
        </p:spPr>
        <p:txBody>
          <a:bodyPr lIns="50800" tIns="50800" rIns="50800" bIns="50800" anchor="ctr"/>
          <a:lstStyle/>
          <a:p>
            <a:pPr>
              <a:defRPr sz="2400">
                <a:solidFill>
                  <a:srgbClr val="FFFFFF"/>
                </a:solidFill>
              </a:defRPr>
            </a:pPr>
            <a:endParaRPr/>
          </a:p>
        </p:txBody>
      </p:sp>
      <p:sp>
        <p:nvSpPr>
          <p:cNvPr id="194" name="Shape 194"/>
          <p:cNvSpPr/>
          <p:nvPr/>
        </p:nvSpPr>
        <p:spPr>
          <a:xfrm>
            <a:off x="7861637" y="5189252"/>
            <a:ext cx="4810457" cy="2768600"/>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900" b="1">
                <a:solidFill>
                  <a:schemeClr val="accent5"/>
                </a:solidFill>
                <a:latin typeface="Helvetica"/>
                <a:ea typeface="Helvetica"/>
                <a:cs typeface="Helvetica"/>
                <a:sym typeface="Helvetica"/>
              </a:defRPr>
            </a:pPr>
            <a:r>
              <a:t>Carbamazepine</a:t>
            </a:r>
          </a:p>
          <a:p>
            <a:pPr algn="l">
              <a:defRPr sz="2900" b="1">
                <a:solidFill>
                  <a:schemeClr val="accent5"/>
                </a:solidFill>
                <a:latin typeface="Helvetica"/>
                <a:ea typeface="Helvetica"/>
                <a:cs typeface="Helvetica"/>
                <a:sym typeface="Helvetica"/>
              </a:defRPr>
            </a:pPr>
            <a:r>
              <a:t>Phenytoin</a:t>
            </a:r>
          </a:p>
          <a:p>
            <a:pPr algn="l">
              <a:defRPr sz="2900" b="1">
                <a:solidFill>
                  <a:schemeClr val="accent5"/>
                </a:solidFill>
                <a:latin typeface="Helvetica"/>
                <a:ea typeface="Helvetica"/>
                <a:cs typeface="Helvetica"/>
                <a:sym typeface="Helvetica"/>
              </a:defRPr>
            </a:pPr>
            <a:r>
              <a:t>Valproic acid</a:t>
            </a:r>
          </a:p>
          <a:p>
            <a:pPr algn="l">
              <a:defRPr sz="2900" b="1">
                <a:solidFill>
                  <a:schemeClr val="accent5"/>
                </a:solidFill>
                <a:latin typeface="Helvetica"/>
                <a:ea typeface="Helvetica"/>
                <a:cs typeface="Helvetica"/>
                <a:sym typeface="Helvetica"/>
              </a:defRPr>
            </a:pPr>
            <a:r>
              <a:t>Lamotrigine</a:t>
            </a:r>
          </a:p>
          <a:p>
            <a:pPr algn="l">
              <a:defRPr sz="2900" b="1">
                <a:solidFill>
                  <a:schemeClr val="accent5"/>
                </a:solidFill>
                <a:latin typeface="Helvetica"/>
                <a:ea typeface="Helvetica"/>
                <a:cs typeface="Helvetica"/>
                <a:sym typeface="Helvetica"/>
              </a:defRPr>
            </a:pPr>
            <a:r>
              <a:t>Gabapentin?</a:t>
            </a:r>
          </a:p>
          <a:p>
            <a:pPr algn="l">
              <a:defRPr sz="2900" b="1">
                <a:solidFill>
                  <a:schemeClr val="accent5"/>
                </a:solidFill>
                <a:latin typeface="Helvetica"/>
                <a:ea typeface="Helvetica"/>
                <a:cs typeface="Helvetica"/>
                <a:sym typeface="Helvetica"/>
              </a:defRPr>
            </a:pPr>
            <a:r>
              <a:t>Felbamate?</a:t>
            </a:r>
          </a:p>
        </p:txBody>
      </p:sp>
      <p:sp>
        <p:nvSpPr>
          <p:cNvPr id="195" name="Shape 195"/>
          <p:cNvSpPr/>
          <p:nvPr/>
        </p:nvSpPr>
        <p:spPr>
          <a:xfrm>
            <a:off x="3894315" y="3509182"/>
            <a:ext cx="1386660" cy="977900"/>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1900" b="1">
                <a:latin typeface="Helvetica"/>
                <a:ea typeface="Helvetica"/>
                <a:cs typeface="Helvetica"/>
                <a:sym typeface="Helvetica"/>
              </a:defRPr>
            </a:lvl1pPr>
          </a:lstStyle>
          <a:p>
            <a:r>
              <a:t>Excitatory nerve terminal</a:t>
            </a:r>
          </a:p>
        </p:txBody>
      </p:sp>
      <p:sp>
        <p:nvSpPr>
          <p:cNvPr id="196" name="Shape 196"/>
          <p:cNvSpPr/>
          <p:nvPr/>
        </p:nvSpPr>
        <p:spPr>
          <a:xfrm>
            <a:off x="1057452" y="598344"/>
            <a:ext cx="9976711" cy="58277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lvl1pPr>
          </a:lstStyle>
          <a:p>
            <a:r>
              <a:t>Decrease excitatory neurotransmitter system:</a:t>
            </a:r>
          </a:p>
        </p:txBody>
      </p:sp>
      <p:sp>
        <p:nvSpPr>
          <p:cNvPr id="197" name="Shape 197"/>
          <p:cNvSpPr/>
          <p:nvPr/>
        </p:nvSpPr>
        <p:spPr>
          <a:xfrm>
            <a:off x="7364569" y="2807275"/>
            <a:ext cx="3171470" cy="1943100"/>
          </a:xfrm>
          <a:prstGeom prst="rect">
            <a:avLst/>
          </a:prstGeom>
          <a:solidFill>
            <a:srgbClr val="FFFFFF"/>
          </a:solidFill>
          <a:ln w="12700">
            <a:solidFill>
              <a:srgbClr val="000000"/>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b="1">
                <a:latin typeface="Helvetica"/>
                <a:ea typeface="Helvetica"/>
                <a:cs typeface="Helvetica"/>
                <a:sym typeface="Helvetica"/>
              </a:defRPr>
            </a:pPr>
            <a:r>
              <a:t>Blockade of voltage-dependent</a:t>
            </a:r>
          </a:p>
          <a:p>
            <a:pPr>
              <a:defRPr sz="3000" b="1">
                <a:latin typeface="Helvetica"/>
                <a:ea typeface="Helvetica"/>
                <a:cs typeface="Helvetica"/>
                <a:sym typeface="Helvetica"/>
              </a:defRPr>
            </a:pPr>
            <a:r>
              <a:t>Na+ channel</a:t>
            </a:r>
          </a:p>
        </p:txBody>
      </p:sp>
      <p:sp>
        <p:nvSpPr>
          <p:cNvPr id="198" name="Shape 198"/>
          <p:cNvSpPr/>
          <p:nvPr/>
        </p:nvSpPr>
        <p:spPr>
          <a:xfrm>
            <a:off x="811613" y="4831321"/>
            <a:ext cx="3171470" cy="1943101"/>
          </a:xfrm>
          <a:prstGeom prst="rect">
            <a:avLst/>
          </a:prstGeom>
          <a:solidFill>
            <a:srgbClr val="FFFFFF"/>
          </a:solidFill>
          <a:ln w="12700">
            <a:solidFill>
              <a:srgbClr val="000000"/>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b="1">
                <a:latin typeface="Helvetica"/>
                <a:ea typeface="Helvetica"/>
                <a:cs typeface="Helvetica"/>
                <a:sym typeface="Helvetica"/>
              </a:defRPr>
            </a:pPr>
            <a:r>
              <a:t>Blockade of voltage-dependent</a:t>
            </a:r>
          </a:p>
          <a:p>
            <a:pPr>
              <a:defRPr sz="3000" b="1">
                <a:latin typeface="Helvetica"/>
                <a:ea typeface="Helvetica"/>
                <a:cs typeface="Helvetica"/>
                <a:sym typeface="Helvetica"/>
              </a:defRPr>
            </a:pPr>
            <a:r>
              <a:t>Ca2+ channel</a:t>
            </a:r>
          </a:p>
        </p:txBody>
      </p:sp>
      <p:sp>
        <p:nvSpPr>
          <p:cNvPr id="199" name="Shape 199"/>
          <p:cNvSpPr/>
          <p:nvPr/>
        </p:nvSpPr>
        <p:spPr>
          <a:xfrm>
            <a:off x="637204" y="413058"/>
            <a:ext cx="11860784" cy="1759269"/>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gaba1.jpg"/>
          <p:cNvPicPr>
            <a:picLocks noChangeAspect="1"/>
          </p:cNvPicPr>
          <p:nvPr/>
        </p:nvPicPr>
        <p:blipFill>
          <a:blip r:embed="rId2"/>
          <a:stretch>
            <a:fillRect/>
          </a:stretch>
        </p:blipFill>
        <p:spPr>
          <a:xfrm>
            <a:off x="6920935" y="2903871"/>
            <a:ext cx="6148383" cy="5491915"/>
          </a:xfrm>
          <a:prstGeom prst="rect">
            <a:avLst/>
          </a:prstGeom>
          <a:ln w="12700">
            <a:miter lim="400000"/>
          </a:ln>
        </p:spPr>
      </p:pic>
      <p:sp>
        <p:nvSpPr>
          <p:cNvPr id="202" name="Shape 202"/>
          <p:cNvSpPr/>
          <p:nvPr/>
        </p:nvSpPr>
        <p:spPr>
          <a:xfrm>
            <a:off x="10676412" y="6585810"/>
            <a:ext cx="2402276" cy="551780"/>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chor="ctr">
            <a:spAutoFit/>
          </a:bodyPr>
          <a:lstStyle>
            <a:lvl1pPr marL="40639" marR="40639" algn="l" defTabSz="1300480">
              <a:buClr>
                <a:srgbClr val="000000"/>
              </a:buClr>
              <a:buFont typeface="Arial"/>
              <a:defRPr sz="2844" b="1">
                <a:uFill>
                  <a:solidFill>
                    <a:srgbClr val="000000"/>
                  </a:solidFill>
                </a:uFill>
                <a:latin typeface="Arial"/>
                <a:ea typeface="Arial"/>
                <a:cs typeface="Arial"/>
                <a:sym typeface="Arial"/>
              </a:defRPr>
            </a:lvl1pPr>
          </a:lstStyle>
          <a:p>
            <a:r>
              <a:t>Anesthetics</a:t>
            </a:r>
          </a:p>
        </p:txBody>
      </p:sp>
      <p:sp>
        <p:nvSpPr>
          <p:cNvPr id="203" name="Shape 203"/>
          <p:cNvSpPr/>
          <p:nvPr/>
        </p:nvSpPr>
        <p:spPr>
          <a:xfrm>
            <a:off x="10267227" y="4622800"/>
            <a:ext cx="2821795" cy="508000"/>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72248" tIns="72248" rIns="72248" bIns="72248">
            <a:spAutoFit/>
          </a:bodyPr>
          <a:lstStyle>
            <a:lvl1pPr marL="40639" marR="40639" algn="l" defTabSz="1300480">
              <a:buClr>
                <a:srgbClr val="000000"/>
              </a:buClr>
              <a:buFont typeface="Arial"/>
              <a:defRPr sz="2560" b="1">
                <a:solidFill>
                  <a:schemeClr val="accent5">
                    <a:hueOff val="-179740"/>
                    <a:satOff val="-15296"/>
                    <a:lumOff val="19930"/>
                  </a:schemeClr>
                </a:solidFill>
                <a:uFill>
                  <a:solidFill>
                    <a:srgbClr val="000000"/>
                  </a:solidFill>
                </a:uFill>
                <a:latin typeface="Arial"/>
                <a:ea typeface="Arial"/>
                <a:cs typeface="Arial"/>
                <a:sym typeface="Arial"/>
              </a:defRPr>
            </a:lvl1pPr>
          </a:lstStyle>
          <a:p>
            <a:r>
              <a:t>benzodiazepines</a:t>
            </a:r>
          </a:p>
        </p:txBody>
      </p:sp>
      <p:sp>
        <p:nvSpPr>
          <p:cNvPr id="204" name="Shape 204"/>
          <p:cNvSpPr/>
          <p:nvPr/>
        </p:nvSpPr>
        <p:spPr>
          <a:xfrm>
            <a:off x="6678519" y="3277817"/>
            <a:ext cx="2302098" cy="502163"/>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72248" tIns="72248" rIns="72248" bIns="72248">
            <a:spAutoFit/>
          </a:bodyPr>
          <a:lstStyle>
            <a:lvl1pPr marL="40639" marR="40639" algn="l" defTabSz="1300480">
              <a:buClr>
                <a:srgbClr val="000000"/>
              </a:buClr>
              <a:buFont typeface="Arial"/>
              <a:defRPr sz="2560" b="1">
                <a:solidFill>
                  <a:schemeClr val="accent5">
                    <a:hueOff val="-179740"/>
                    <a:satOff val="-15296"/>
                    <a:lumOff val="19930"/>
                  </a:schemeClr>
                </a:solidFill>
                <a:uFill>
                  <a:solidFill>
                    <a:srgbClr val="000000"/>
                  </a:solidFill>
                </a:uFill>
                <a:latin typeface="Arial"/>
                <a:ea typeface="Arial"/>
                <a:cs typeface="Arial"/>
                <a:sym typeface="Arial"/>
              </a:defRPr>
            </a:lvl1pPr>
          </a:lstStyle>
          <a:p>
            <a:r>
              <a:t>barbiturates</a:t>
            </a:r>
          </a:p>
        </p:txBody>
      </p:sp>
      <p:sp>
        <p:nvSpPr>
          <p:cNvPr id="205" name="Shape 205"/>
          <p:cNvSpPr/>
          <p:nvPr/>
        </p:nvSpPr>
        <p:spPr>
          <a:xfrm>
            <a:off x="1884345" y="383581"/>
            <a:ext cx="9735301" cy="58277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lvl1pPr>
          </a:lstStyle>
          <a:p>
            <a:r>
              <a:t>Increase inhibitory neurotransmitter system:</a:t>
            </a:r>
          </a:p>
        </p:txBody>
      </p:sp>
      <p:sp>
        <p:nvSpPr>
          <p:cNvPr id="206" name="Shape 206"/>
          <p:cNvSpPr/>
          <p:nvPr/>
        </p:nvSpPr>
        <p:spPr>
          <a:xfrm>
            <a:off x="315901" y="2197482"/>
            <a:ext cx="6282940" cy="6438649"/>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a:bodyPr>
          <a:lstStyle/>
          <a:p>
            <a:pPr marL="410899" marR="38607" indent="-372291" algn="l" defTabSz="1235455">
              <a:spcBef>
                <a:spcPts val="600"/>
              </a:spcBef>
              <a:buClr>
                <a:srgbClr val="FFFFFF"/>
              </a:buClr>
              <a:buSzPct val="100000"/>
              <a:buFont typeface="Arial"/>
              <a:buChar char="•"/>
              <a:defRPr sz="3040" b="1">
                <a:solidFill>
                  <a:schemeClr val="accent1">
                    <a:hueOff val="60270"/>
                    <a:satOff val="-20053"/>
                    <a:lumOff val="-13915"/>
                  </a:schemeClr>
                </a:solidFill>
                <a:uFill>
                  <a:solidFill>
                    <a:srgbClr val="FFFFFF"/>
                  </a:solidFill>
                </a:uFill>
                <a:latin typeface="Arial"/>
                <a:ea typeface="Arial"/>
                <a:cs typeface="Arial"/>
                <a:sym typeface="Arial"/>
              </a:defRPr>
            </a:pPr>
            <a:r>
              <a:t>Benzodiazepines (diazepam, clonazepam)</a:t>
            </a:r>
          </a:p>
          <a:p>
            <a:pPr marL="834897" marR="38607" lvl="1" indent="-361949" algn="l" defTabSz="1235455">
              <a:spcBef>
                <a:spcPts val="500"/>
              </a:spcBef>
              <a:buClr>
                <a:srgbClr val="FFFFFF"/>
              </a:buClr>
              <a:buSzPct val="100000"/>
              <a:buFont typeface="Arial"/>
              <a:buChar char="–"/>
              <a:defRPr sz="3040" b="1">
                <a:solidFill>
                  <a:schemeClr val="accent1">
                    <a:hueOff val="60270"/>
                    <a:satOff val="-20053"/>
                    <a:lumOff val="-13915"/>
                  </a:schemeClr>
                </a:solidFill>
                <a:uFill>
                  <a:solidFill>
                    <a:srgbClr val="FFFFFF"/>
                  </a:solidFill>
                </a:uFill>
                <a:latin typeface="Arial"/>
                <a:ea typeface="Arial"/>
                <a:cs typeface="Arial"/>
                <a:sym typeface="Arial"/>
              </a:defRPr>
            </a:pPr>
            <a:r>
              <a:t>Increase frequency of GABA-mediated chloride channel openings</a:t>
            </a:r>
          </a:p>
          <a:p>
            <a:pPr marL="834897" marR="38607" lvl="1" indent="-361949" algn="l" defTabSz="1235455">
              <a:spcBef>
                <a:spcPts val="500"/>
              </a:spcBef>
              <a:buClr>
                <a:srgbClr val="FFFFFF"/>
              </a:buClr>
              <a:buSzPct val="100000"/>
              <a:buFont typeface="Arial"/>
              <a:buChar char="–"/>
              <a:defRPr sz="3040" b="1">
                <a:solidFill>
                  <a:schemeClr val="accent1">
                    <a:hueOff val="60270"/>
                    <a:satOff val="-20053"/>
                    <a:lumOff val="-13915"/>
                  </a:schemeClr>
                </a:solidFill>
                <a:uFill>
                  <a:solidFill>
                    <a:srgbClr val="FFFFFF"/>
                  </a:solidFill>
                </a:uFill>
                <a:latin typeface="Arial"/>
                <a:ea typeface="Arial"/>
                <a:cs typeface="Arial"/>
                <a:sym typeface="Arial"/>
              </a:defRPr>
            </a:pPr>
            <a:endParaRPr/>
          </a:p>
          <a:p>
            <a:pPr marL="410899" marR="38607" indent="-372291" algn="l" defTabSz="1235455">
              <a:spcBef>
                <a:spcPts val="600"/>
              </a:spcBef>
              <a:buClr>
                <a:srgbClr val="FFFFFF"/>
              </a:buClr>
              <a:buSzPct val="100000"/>
              <a:buFont typeface="Arial"/>
              <a:buChar char="•"/>
              <a:defRPr sz="3040" b="1">
                <a:solidFill>
                  <a:schemeClr val="accent1">
                    <a:hueOff val="60270"/>
                    <a:satOff val="-20053"/>
                    <a:lumOff val="-13915"/>
                  </a:schemeClr>
                </a:solidFill>
                <a:uFill>
                  <a:solidFill>
                    <a:srgbClr val="FFFFFF"/>
                  </a:solidFill>
                </a:uFill>
                <a:latin typeface="Arial"/>
                <a:ea typeface="Arial"/>
                <a:cs typeface="Arial"/>
                <a:sym typeface="Arial"/>
              </a:defRPr>
            </a:pPr>
            <a:r>
              <a:t>Barbiturates (phenobarbital, primidone)</a:t>
            </a:r>
          </a:p>
          <a:p>
            <a:pPr marL="834897" marR="38607" lvl="1" indent="-361949" algn="l" defTabSz="1235455">
              <a:spcBef>
                <a:spcPts val="500"/>
              </a:spcBef>
              <a:buClr>
                <a:srgbClr val="FFFFFF"/>
              </a:buClr>
              <a:buSzPct val="100000"/>
              <a:buFont typeface="Arial"/>
              <a:buChar char="–"/>
              <a:defRPr sz="3040" b="1">
                <a:solidFill>
                  <a:schemeClr val="accent1">
                    <a:hueOff val="60270"/>
                    <a:satOff val="-20053"/>
                    <a:lumOff val="-13915"/>
                  </a:schemeClr>
                </a:solidFill>
                <a:uFill>
                  <a:solidFill>
                    <a:srgbClr val="FFFFFF"/>
                  </a:solidFill>
                </a:uFill>
                <a:latin typeface="Arial"/>
                <a:ea typeface="Arial"/>
                <a:cs typeface="Arial"/>
                <a:sym typeface="Arial"/>
              </a:defRPr>
            </a:pPr>
            <a:r>
              <a:t>Prolong GABA-mediated chloride channel openings</a:t>
            </a:r>
          </a:p>
          <a:p>
            <a:pPr marL="834897" marR="38607" lvl="1" indent="-361949" algn="l" defTabSz="1235455">
              <a:spcBef>
                <a:spcPts val="500"/>
              </a:spcBef>
              <a:buClr>
                <a:srgbClr val="FFFFFF"/>
              </a:buClr>
              <a:buSzPct val="100000"/>
              <a:buFont typeface="Arial"/>
              <a:buChar char="–"/>
              <a:defRPr sz="3040" b="1">
                <a:solidFill>
                  <a:schemeClr val="accent1">
                    <a:hueOff val="60270"/>
                    <a:satOff val="-20053"/>
                    <a:lumOff val="-13915"/>
                  </a:schemeClr>
                </a:solidFill>
                <a:uFill>
                  <a:solidFill>
                    <a:srgbClr val="FFFFFF"/>
                  </a:solidFill>
                </a:uFill>
                <a:latin typeface="Arial"/>
                <a:ea typeface="Arial"/>
                <a:cs typeface="Arial"/>
                <a:sym typeface="Arial"/>
              </a:defRPr>
            </a:pPr>
            <a:r>
              <a:t>Some blockade of voltage-dependent sodium channels</a:t>
            </a:r>
          </a:p>
        </p:txBody>
      </p:sp>
      <p:sp>
        <p:nvSpPr>
          <p:cNvPr id="207" name="Shape 207"/>
          <p:cNvSpPr/>
          <p:nvPr/>
        </p:nvSpPr>
        <p:spPr>
          <a:xfrm>
            <a:off x="2113356" y="980785"/>
            <a:ext cx="10956393" cy="662942"/>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spAutoFit/>
          </a:bodyPr>
          <a:lstStyle>
            <a:lvl1pPr marL="40639" marR="40639" algn="l" defTabSz="1300480">
              <a:buClr>
                <a:srgbClr val="FFFF99"/>
              </a:buClr>
              <a:buFont typeface="Arial"/>
              <a:defRPr b="1">
                <a:solidFill>
                  <a:schemeClr val="accent1">
                    <a:hueOff val="60270"/>
                    <a:satOff val="-20053"/>
                    <a:lumOff val="-13915"/>
                  </a:schemeClr>
                </a:solidFill>
                <a:uFill>
                  <a:solidFill>
                    <a:srgbClr val="FFFF99"/>
                  </a:solidFill>
                </a:uFill>
                <a:latin typeface="Arial"/>
                <a:ea typeface="Arial"/>
                <a:cs typeface="Arial"/>
                <a:sym typeface="Arial"/>
              </a:defRPr>
            </a:lvl1pPr>
          </a:lstStyle>
          <a:p>
            <a:r>
              <a:t>Modulation of GABA ionotropic receptors</a:t>
            </a:r>
          </a:p>
        </p:txBody>
      </p:sp>
      <p:sp>
        <p:nvSpPr>
          <p:cNvPr id="208" name="Shape 208"/>
          <p:cNvSpPr/>
          <p:nvPr/>
        </p:nvSpPr>
        <p:spPr>
          <a:xfrm>
            <a:off x="762995" y="8296065"/>
            <a:ext cx="2274689" cy="55820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marR="40639" algn="l" defTabSz="1300480">
              <a:spcBef>
                <a:spcPts val="500"/>
              </a:spcBef>
              <a:defRPr sz="3200" b="1">
                <a:solidFill>
                  <a:schemeClr val="accent1">
                    <a:hueOff val="60270"/>
                    <a:satOff val="-20053"/>
                    <a:lumOff val="-13915"/>
                  </a:schemeClr>
                </a:solidFill>
                <a:uFill>
                  <a:solidFill>
                    <a:srgbClr val="FFFFFF"/>
                  </a:solidFill>
                </a:uFill>
                <a:latin typeface="Arial"/>
                <a:ea typeface="Arial"/>
                <a:cs typeface="Arial"/>
                <a:sym typeface="Arial"/>
              </a:defRPr>
            </a:lvl1pPr>
          </a:lstStyle>
          <a:p>
            <a:r>
              <a:t>Topiramate</a:t>
            </a:r>
          </a:p>
        </p:txBody>
      </p:sp>
      <p:sp>
        <p:nvSpPr>
          <p:cNvPr id="209" name="Shape 209"/>
          <p:cNvSpPr/>
          <p:nvPr/>
        </p:nvSpPr>
        <p:spPr>
          <a:xfrm>
            <a:off x="1465500" y="318655"/>
            <a:ext cx="869679" cy="64770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b="1">
                <a:solidFill>
                  <a:schemeClr val="accent1">
                    <a:hueOff val="60270"/>
                    <a:satOff val="-20053"/>
                    <a:lumOff val="-13915"/>
                  </a:schemeClr>
                </a:solidFill>
                <a:latin typeface="Helvetica"/>
                <a:ea typeface="Helvetica"/>
                <a:cs typeface="Helvetica"/>
                <a:sym typeface="Helvetica"/>
              </a:defRPr>
            </a:lvl1pPr>
          </a:lstStyle>
          <a:p>
            <a:r>
              <a:t>2.</a:t>
            </a:r>
          </a:p>
        </p:txBody>
      </p:sp>
      <p:sp>
        <p:nvSpPr>
          <p:cNvPr id="210" name="Shape 210"/>
          <p:cNvSpPr/>
          <p:nvPr/>
        </p:nvSpPr>
        <p:spPr>
          <a:xfrm>
            <a:off x="510647" y="194179"/>
            <a:ext cx="11983505" cy="1636546"/>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p:nvPr/>
        </p:nvSpPr>
        <p:spPr>
          <a:xfrm>
            <a:off x="5514085" y="4378613"/>
            <a:ext cx="1625600" cy="758614"/>
          </a:xfrm>
          <a:prstGeom prst="ellipse">
            <a:avLst/>
          </a:prstGeom>
          <a:solidFill>
            <a:srgbClr val="FFD935"/>
          </a:solidFill>
          <a:ln w="13546">
            <a:solidFill>
              <a:srgbClr val="000000"/>
            </a:solidFill>
          </a:ln>
        </p:spPr>
        <p:txBody>
          <a:bodyPr lIns="72248" tIns="72248" rIns="72248" bIns="72248" anchor="ctr"/>
          <a:lstStyle/>
          <a:p>
            <a:pPr marL="40639" marR="40639" algn="l" defTabSz="1300480">
              <a:defRPr sz="2560">
                <a:uFill>
                  <a:solidFill>
                    <a:srgbClr val="000000"/>
                  </a:solidFill>
                </a:uFill>
                <a:latin typeface="Arial"/>
                <a:ea typeface="Arial"/>
                <a:cs typeface="Arial"/>
                <a:sym typeface="Arial"/>
              </a:defRPr>
            </a:pPr>
            <a:endParaRPr/>
          </a:p>
        </p:txBody>
      </p:sp>
      <p:sp>
        <p:nvSpPr>
          <p:cNvPr id="213" name="Shape 213"/>
          <p:cNvSpPr/>
          <p:nvPr/>
        </p:nvSpPr>
        <p:spPr>
          <a:xfrm>
            <a:off x="1348485" y="2759784"/>
            <a:ext cx="1733974" cy="1083734"/>
          </a:xfrm>
          <a:prstGeom prst="roundRect">
            <a:avLst>
              <a:gd name="adj" fmla="val 11719"/>
            </a:avLst>
          </a:prstGeom>
          <a:solidFill>
            <a:srgbClr val="1FFFFF"/>
          </a:solidFill>
          <a:ln w="13546">
            <a:solidFill>
              <a:srgbClr val="000000"/>
            </a:solidFill>
          </a:ln>
        </p:spPr>
        <p:txBody>
          <a:bodyPr lIns="72248" tIns="72248" rIns="72248" bIns="72248" anchor="ctr"/>
          <a:lstStyle/>
          <a:p>
            <a:pPr marL="40639" marR="40639" algn="l" defTabSz="1300480">
              <a:defRPr sz="2560">
                <a:uFill>
                  <a:solidFill>
                    <a:srgbClr val="000000"/>
                  </a:solidFill>
                </a:uFill>
                <a:latin typeface="Arial"/>
                <a:ea typeface="Arial"/>
                <a:cs typeface="Arial"/>
                <a:sym typeface="Arial"/>
              </a:defRPr>
            </a:pPr>
            <a:endParaRPr/>
          </a:p>
        </p:txBody>
      </p:sp>
      <p:sp>
        <p:nvSpPr>
          <p:cNvPr id="214" name="Shape 214"/>
          <p:cNvSpPr/>
          <p:nvPr/>
        </p:nvSpPr>
        <p:spPr>
          <a:xfrm>
            <a:off x="9584858" y="4277013"/>
            <a:ext cx="2549312" cy="1073395"/>
          </a:xfrm>
          <a:prstGeom prst="roundRect">
            <a:avLst>
              <a:gd name="adj" fmla="val 9465"/>
            </a:avLst>
          </a:prstGeom>
          <a:solidFill>
            <a:srgbClr val="1FFFFF"/>
          </a:solidFill>
          <a:ln w="13546">
            <a:solidFill>
              <a:srgbClr val="000000"/>
            </a:solidFill>
          </a:ln>
        </p:spPr>
        <p:txBody>
          <a:bodyPr lIns="50800" tIns="50800" rIns="50800" bIns="50800" anchor="ctr"/>
          <a:lstStyle/>
          <a:p>
            <a:pPr marL="40639" marR="40639" algn="l" defTabSz="1300480">
              <a:defRPr sz="2560">
                <a:uFill>
                  <a:solidFill>
                    <a:srgbClr val="000000"/>
                  </a:solidFill>
                </a:uFill>
                <a:latin typeface="Arial"/>
                <a:ea typeface="Arial"/>
                <a:cs typeface="Arial"/>
                <a:sym typeface="Arial"/>
              </a:defRPr>
            </a:pPr>
            <a:endParaRPr/>
          </a:p>
        </p:txBody>
      </p:sp>
      <p:sp>
        <p:nvSpPr>
          <p:cNvPr id="215" name="Shape 215"/>
          <p:cNvSpPr/>
          <p:nvPr/>
        </p:nvSpPr>
        <p:spPr>
          <a:xfrm>
            <a:off x="9460894" y="2502396"/>
            <a:ext cx="2622574" cy="1180160"/>
          </a:xfrm>
          <a:prstGeom prst="roundRect">
            <a:avLst>
              <a:gd name="adj" fmla="val 9685"/>
            </a:avLst>
          </a:prstGeom>
          <a:solidFill>
            <a:srgbClr val="1FFFFF"/>
          </a:solidFill>
          <a:ln w="13546">
            <a:solidFill>
              <a:srgbClr val="000000"/>
            </a:solidFill>
          </a:ln>
        </p:spPr>
        <p:txBody>
          <a:bodyPr lIns="50800" tIns="50800" rIns="50800" bIns="50800" anchor="ctr"/>
          <a:lstStyle/>
          <a:p>
            <a:pPr marL="40639" marR="40639" algn="l" defTabSz="1300480">
              <a:defRPr sz="2560">
                <a:uFill>
                  <a:solidFill>
                    <a:srgbClr val="000000"/>
                  </a:solidFill>
                </a:uFill>
                <a:latin typeface="Arial"/>
                <a:ea typeface="Arial"/>
                <a:cs typeface="Arial"/>
                <a:sym typeface="Arial"/>
              </a:defRPr>
            </a:pPr>
            <a:endParaRPr/>
          </a:p>
        </p:txBody>
      </p:sp>
      <p:sp>
        <p:nvSpPr>
          <p:cNvPr id="216" name="Shape 216"/>
          <p:cNvSpPr/>
          <p:nvPr/>
        </p:nvSpPr>
        <p:spPr>
          <a:xfrm>
            <a:off x="5514084" y="2739465"/>
            <a:ext cx="1408854" cy="650240"/>
          </a:xfrm>
          <a:prstGeom prst="roundRect">
            <a:avLst>
              <a:gd name="adj" fmla="val 11719"/>
            </a:avLst>
          </a:prstGeom>
          <a:solidFill>
            <a:srgbClr val="1FFFFF"/>
          </a:solidFill>
          <a:ln w="13546">
            <a:solidFill>
              <a:srgbClr val="000000"/>
            </a:solidFill>
          </a:ln>
        </p:spPr>
        <p:txBody>
          <a:bodyPr lIns="50800" tIns="50800" rIns="50800" bIns="50800" anchor="ctr"/>
          <a:lstStyle/>
          <a:p>
            <a:pPr marL="40639" marR="40639" algn="l" defTabSz="1300480">
              <a:defRPr sz="2560">
                <a:uFill>
                  <a:solidFill>
                    <a:srgbClr val="000000"/>
                  </a:solidFill>
                </a:uFill>
                <a:latin typeface="Arial"/>
                <a:ea typeface="Arial"/>
                <a:cs typeface="Arial"/>
                <a:sym typeface="Arial"/>
              </a:defRPr>
            </a:pPr>
            <a:endParaRPr/>
          </a:p>
        </p:txBody>
      </p:sp>
      <p:sp>
        <p:nvSpPr>
          <p:cNvPr id="217" name="Shape 217"/>
          <p:cNvSpPr/>
          <p:nvPr/>
        </p:nvSpPr>
        <p:spPr>
          <a:xfrm>
            <a:off x="5615685" y="2843322"/>
            <a:ext cx="2059093" cy="3197014"/>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a:bodyPr>
          <a:lstStyle>
            <a:lvl1pPr marL="650240" marR="40639" indent="-609600" algn="l" defTabSz="1300480">
              <a:spcBef>
                <a:spcPts val="600"/>
              </a:spcBef>
              <a:buClr>
                <a:srgbClr val="FFFFFF"/>
              </a:buClr>
              <a:buFont typeface="Arial"/>
              <a:defRPr sz="2560">
                <a:solidFill>
                  <a:schemeClr val="accent1">
                    <a:hueOff val="60270"/>
                    <a:satOff val="-20053"/>
                    <a:lumOff val="-13915"/>
                  </a:schemeClr>
                </a:solidFill>
                <a:uFill>
                  <a:solidFill>
                    <a:srgbClr val="FFFFFF"/>
                  </a:solidFill>
                </a:uFill>
                <a:latin typeface="Arial"/>
                <a:ea typeface="Arial"/>
                <a:cs typeface="Arial"/>
                <a:sym typeface="Arial"/>
              </a:defRPr>
            </a:lvl1pPr>
          </a:lstStyle>
          <a:p>
            <a:r>
              <a:t>GABA</a:t>
            </a:r>
          </a:p>
        </p:txBody>
      </p:sp>
      <p:sp>
        <p:nvSpPr>
          <p:cNvPr id="218" name="Shape 218"/>
          <p:cNvSpPr/>
          <p:nvPr/>
        </p:nvSpPr>
        <p:spPr>
          <a:xfrm>
            <a:off x="-252280" y="1127919"/>
            <a:ext cx="13004801" cy="1090572"/>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chor="ctr">
            <a:normAutofit lnSpcReduction="10000"/>
          </a:bodyPr>
          <a:lstStyle/>
          <a:p>
            <a:pPr marL="492150" marR="22758" indent="-469391" defTabSz="728268">
              <a:buClr>
                <a:srgbClr val="FFFF00"/>
              </a:buClr>
              <a:buFont typeface="Arial"/>
              <a:defRPr sz="3359">
                <a:solidFill>
                  <a:schemeClr val="accent1">
                    <a:hueOff val="60270"/>
                    <a:satOff val="-20053"/>
                    <a:lumOff val="-13915"/>
                  </a:schemeClr>
                </a:solidFill>
                <a:effectLst>
                  <a:outerShdw blurRad="7112" dist="14224" dir="2700000" rotWithShape="0">
                    <a:srgbClr val="000000"/>
                  </a:outerShdw>
                </a:effectLst>
                <a:uFill>
                  <a:solidFill>
                    <a:srgbClr val="FFFF00"/>
                  </a:solidFill>
                </a:uFill>
                <a:latin typeface="Arial"/>
                <a:ea typeface="Arial"/>
                <a:cs typeface="Arial"/>
                <a:sym typeface="Arial"/>
              </a:defRPr>
            </a:pPr>
            <a:r>
              <a:t>Enhancement of GABAergic transmission</a:t>
            </a:r>
            <a:br/>
            <a:endParaRPr/>
          </a:p>
        </p:txBody>
      </p:sp>
      <p:sp>
        <p:nvSpPr>
          <p:cNvPr id="219" name="Shape 219"/>
          <p:cNvSpPr/>
          <p:nvPr/>
        </p:nvSpPr>
        <p:spPr>
          <a:xfrm>
            <a:off x="9404235" y="2561100"/>
            <a:ext cx="2582898" cy="970881"/>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spAutoFit/>
          </a:bodyPr>
          <a:lstStyle/>
          <a:p>
            <a:pPr marL="40639" marR="40639" defTabSz="1300480">
              <a:buClr>
                <a:srgbClr val="000000"/>
              </a:buClr>
              <a:buFont typeface="Times New Roman"/>
              <a:defRPr sz="2844">
                <a:uFill>
                  <a:solidFill>
                    <a:srgbClr val="000000"/>
                  </a:solidFill>
                </a:uFill>
                <a:latin typeface="Arial"/>
                <a:ea typeface="Arial"/>
                <a:cs typeface="Arial"/>
                <a:sym typeface="Arial"/>
              </a:defRPr>
            </a:pPr>
            <a:r>
              <a:t>Succinic</a:t>
            </a:r>
          </a:p>
          <a:p>
            <a:pPr marL="40639" marR="40639" defTabSz="1300480">
              <a:buClr>
                <a:srgbClr val="000000"/>
              </a:buClr>
              <a:buFont typeface="Times New Roman"/>
              <a:defRPr sz="2844">
                <a:uFill>
                  <a:solidFill>
                    <a:srgbClr val="000000"/>
                  </a:solidFill>
                </a:uFill>
                <a:latin typeface="Arial"/>
                <a:ea typeface="Arial"/>
                <a:cs typeface="Arial"/>
                <a:sym typeface="Arial"/>
              </a:defRPr>
            </a:pPr>
            <a:r>
              <a:t>semialdehyde</a:t>
            </a:r>
          </a:p>
        </p:txBody>
      </p:sp>
      <p:sp>
        <p:nvSpPr>
          <p:cNvPr id="220" name="Shape 220"/>
          <p:cNvSpPr/>
          <p:nvPr/>
        </p:nvSpPr>
        <p:spPr>
          <a:xfrm>
            <a:off x="9724841" y="4493759"/>
            <a:ext cx="3016391" cy="551780"/>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spAutoFit/>
          </a:bodyPr>
          <a:lstStyle>
            <a:lvl1pPr marL="40639" marR="40639" algn="l" defTabSz="1300480">
              <a:buClr>
                <a:srgbClr val="000000"/>
              </a:buClr>
              <a:buFont typeface="Times New Roman"/>
              <a:defRPr sz="2844">
                <a:uFill>
                  <a:solidFill>
                    <a:srgbClr val="000000"/>
                  </a:solidFill>
                </a:uFill>
                <a:latin typeface="Arial"/>
                <a:ea typeface="Arial"/>
                <a:cs typeface="Arial"/>
                <a:sym typeface="Arial"/>
              </a:defRPr>
            </a:lvl1pPr>
          </a:lstStyle>
          <a:p>
            <a:r>
              <a:t>Succinic acid</a:t>
            </a:r>
          </a:p>
        </p:txBody>
      </p:sp>
      <p:sp>
        <p:nvSpPr>
          <p:cNvPr id="221" name="Shape 221"/>
          <p:cNvSpPr/>
          <p:nvPr/>
        </p:nvSpPr>
        <p:spPr>
          <a:xfrm>
            <a:off x="5500538" y="4471181"/>
            <a:ext cx="1499165" cy="551780"/>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spAutoFit/>
          </a:bodyPr>
          <a:lstStyle>
            <a:lvl1pPr marL="40639" marR="40639" defTabSz="1300480">
              <a:buClr>
                <a:srgbClr val="000000"/>
              </a:buClr>
              <a:buFont typeface="Times New Roman"/>
              <a:defRPr sz="2844">
                <a:uFill>
                  <a:solidFill>
                    <a:srgbClr val="000000"/>
                  </a:solidFill>
                </a:uFill>
                <a:latin typeface="Arial"/>
                <a:ea typeface="Arial"/>
                <a:cs typeface="Arial"/>
                <a:sym typeface="Arial"/>
              </a:defRPr>
            </a:lvl1pPr>
          </a:lstStyle>
          <a:p>
            <a:r>
              <a:t>Uptake</a:t>
            </a:r>
          </a:p>
        </p:txBody>
      </p:sp>
      <p:sp>
        <p:nvSpPr>
          <p:cNvPr id="222" name="Shape 222"/>
          <p:cNvSpPr/>
          <p:nvPr/>
        </p:nvSpPr>
        <p:spPr>
          <a:xfrm>
            <a:off x="7051632" y="3150381"/>
            <a:ext cx="2167468" cy="2259"/>
          </a:xfrm>
          <a:prstGeom prst="line">
            <a:avLst/>
          </a:prstGeom>
          <a:ln w="40640">
            <a:solidFill>
              <a:srgbClr val="1FFFFF"/>
            </a:solidFill>
            <a:tailEnd type="triangle"/>
          </a:ln>
        </p:spPr>
        <p:txBody>
          <a:bodyPr lIns="0" tIns="0" rIns="0" bIns="0"/>
          <a:lstStyle/>
          <a:p>
            <a:endParaRPr/>
          </a:p>
        </p:txBody>
      </p:sp>
      <p:sp>
        <p:nvSpPr>
          <p:cNvPr id="223" name="Shape 223"/>
          <p:cNvSpPr/>
          <p:nvPr/>
        </p:nvSpPr>
        <p:spPr>
          <a:xfrm flipH="1">
            <a:off x="6225285" y="3457439"/>
            <a:ext cx="6773" cy="826348"/>
          </a:xfrm>
          <a:prstGeom prst="line">
            <a:avLst/>
          </a:prstGeom>
          <a:ln w="40640">
            <a:solidFill>
              <a:srgbClr val="1FFFFF"/>
            </a:solidFill>
            <a:tailEnd type="triangle"/>
          </a:ln>
        </p:spPr>
        <p:txBody>
          <a:bodyPr lIns="0" tIns="0" rIns="0" bIns="0"/>
          <a:lstStyle/>
          <a:p>
            <a:endParaRPr/>
          </a:p>
        </p:txBody>
      </p:sp>
      <p:sp>
        <p:nvSpPr>
          <p:cNvPr id="224" name="Shape 224"/>
          <p:cNvSpPr/>
          <p:nvPr/>
        </p:nvSpPr>
        <p:spPr>
          <a:xfrm>
            <a:off x="1131738" y="2782362"/>
            <a:ext cx="2185529" cy="970881"/>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spAutoFit/>
          </a:bodyPr>
          <a:lstStyle/>
          <a:p>
            <a:pPr marL="40639" marR="40639" defTabSz="1300480">
              <a:buClr>
                <a:srgbClr val="000000"/>
              </a:buClr>
              <a:buFont typeface="Times New Roman"/>
              <a:defRPr sz="2844">
                <a:solidFill>
                  <a:schemeClr val="accent1">
                    <a:hueOff val="60270"/>
                    <a:satOff val="-20053"/>
                    <a:lumOff val="-13915"/>
                  </a:schemeClr>
                </a:solidFill>
                <a:uFill>
                  <a:solidFill>
                    <a:srgbClr val="000000"/>
                  </a:solidFill>
                </a:uFill>
                <a:latin typeface="Arial"/>
                <a:ea typeface="Arial"/>
                <a:cs typeface="Arial"/>
                <a:sym typeface="Arial"/>
              </a:defRPr>
            </a:pPr>
            <a:r>
              <a:t>Glutamic</a:t>
            </a:r>
          </a:p>
          <a:p>
            <a:pPr marL="40639" marR="40639" defTabSz="1300480">
              <a:buClr>
                <a:srgbClr val="000000"/>
              </a:buClr>
              <a:buFont typeface="Times New Roman"/>
              <a:defRPr sz="2844">
                <a:solidFill>
                  <a:schemeClr val="accent1">
                    <a:hueOff val="60270"/>
                    <a:satOff val="-20053"/>
                    <a:lumOff val="-13915"/>
                  </a:schemeClr>
                </a:solidFill>
                <a:uFill>
                  <a:solidFill>
                    <a:srgbClr val="000000"/>
                  </a:solidFill>
                </a:uFill>
                <a:latin typeface="Arial"/>
                <a:ea typeface="Arial"/>
                <a:cs typeface="Arial"/>
                <a:sym typeface="Arial"/>
              </a:defRPr>
            </a:pPr>
            <a:r>
              <a:t>acid</a:t>
            </a:r>
          </a:p>
        </p:txBody>
      </p:sp>
      <p:sp>
        <p:nvSpPr>
          <p:cNvPr id="225" name="Shape 225"/>
          <p:cNvSpPr/>
          <p:nvPr/>
        </p:nvSpPr>
        <p:spPr>
          <a:xfrm>
            <a:off x="3159223" y="3150381"/>
            <a:ext cx="2167467" cy="2259"/>
          </a:xfrm>
          <a:prstGeom prst="line">
            <a:avLst/>
          </a:prstGeom>
          <a:ln w="40640">
            <a:solidFill>
              <a:srgbClr val="1FFFFF"/>
            </a:solidFill>
            <a:tailEnd type="triangle"/>
          </a:ln>
        </p:spPr>
        <p:txBody>
          <a:bodyPr lIns="0" tIns="0" rIns="0" bIns="0"/>
          <a:lstStyle/>
          <a:p>
            <a:endParaRPr/>
          </a:p>
        </p:txBody>
      </p:sp>
      <p:sp>
        <p:nvSpPr>
          <p:cNvPr id="226" name="Shape 226"/>
          <p:cNvSpPr/>
          <p:nvPr/>
        </p:nvSpPr>
        <p:spPr>
          <a:xfrm>
            <a:off x="7472566" y="2662700"/>
            <a:ext cx="1263368" cy="508001"/>
          </a:xfrm>
          <a:prstGeom prst="rect">
            <a:avLst/>
          </a:prstGeom>
          <a:ln w="12700">
            <a:miter lim="400000"/>
          </a:ln>
          <a:extLst>
            <a:ext uri="{C572A759-6A51-4108-AA02-DFA0A04FC94B}">
              <ma14:wrappingTextBoxFlag xmlns="" xmlns:ma14="http://schemas.microsoft.com/office/mac/drawingml/2011/main" val="1"/>
            </a:ext>
          </a:extLst>
        </p:spPr>
        <p:txBody>
          <a:bodyPr wrap="none" lIns="72248" tIns="72248" rIns="72248" bIns="72248">
            <a:spAutoFit/>
          </a:bodyPr>
          <a:lstStyle/>
          <a:p>
            <a:pPr marL="40639" marR="40639" algn="r" defTabSz="1300480">
              <a:buClr>
                <a:srgbClr val="FFFFFF"/>
              </a:buClr>
              <a:buFont typeface="Times New Roman"/>
              <a:defRPr sz="2560">
                <a:solidFill>
                  <a:schemeClr val="accent1">
                    <a:hueOff val="60270"/>
                    <a:satOff val="-20053"/>
                    <a:lumOff val="-13915"/>
                  </a:schemeClr>
                </a:solidFill>
                <a:uFill>
                  <a:solidFill>
                    <a:srgbClr val="FFFFFF"/>
                  </a:solidFill>
                </a:uFill>
                <a:latin typeface="Arial"/>
                <a:ea typeface="Arial"/>
                <a:cs typeface="Arial"/>
                <a:sym typeface="Arial"/>
              </a:defRPr>
            </a:pPr>
            <a:r>
              <a:rPr b="1"/>
              <a:t>GABA</a:t>
            </a:r>
            <a:r>
              <a:t>-</a:t>
            </a:r>
          </a:p>
        </p:txBody>
      </p:sp>
      <p:sp>
        <p:nvSpPr>
          <p:cNvPr id="227" name="Shape 227"/>
          <p:cNvSpPr/>
          <p:nvPr/>
        </p:nvSpPr>
        <p:spPr>
          <a:xfrm>
            <a:off x="3982009" y="2685278"/>
            <a:ext cx="924734" cy="508001"/>
          </a:xfrm>
          <a:prstGeom prst="rect">
            <a:avLst/>
          </a:prstGeom>
          <a:ln w="12700">
            <a:miter lim="400000"/>
          </a:ln>
          <a:extLst>
            <a:ext uri="{C572A759-6A51-4108-AA02-DFA0A04FC94B}">
              <ma14:wrappingTextBoxFlag xmlns="" xmlns:ma14="http://schemas.microsoft.com/office/mac/drawingml/2011/main" val="1"/>
            </a:ext>
          </a:extLst>
        </p:spPr>
        <p:txBody>
          <a:bodyPr wrap="none" lIns="72248" tIns="72248" rIns="72248" bIns="72248">
            <a:spAutoFit/>
          </a:bodyPr>
          <a:lstStyle>
            <a:lvl1pPr marL="40639" marR="40639" algn="r" defTabSz="1300480">
              <a:buClr>
                <a:srgbClr val="FFFFFF"/>
              </a:buClr>
              <a:buFont typeface="Times New Roman"/>
              <a:defRPr sz="2560" b="1">
                <a:solidFill>
                  <a:schemeClr val="accent1">
                    <a:hueOff val="60270"/>
                    <a:satOff val="-20053"/>
                    <a:lumOff val="-13915"/>
                  </a:schemeClr>
                </a:solidFill>
                <a:uFill>
                  <a:solidFill>
                    <a:srgbClr val="FFFFFF"/>
                  </a:solidFill>
                </a:uFill>
                <a:latin typeface="Arial"/>
                <a:ea typeface="Arial"/>
                <a:cs typeface="Arial"/>
                <a:sym typeface="Arial"/>
              </a:defRPr>
            </a:lvl1pPr>
          </a:lstStyle>
          <a:p>
            <a:r>
              <a:t>GAD</a:t>
            </a:r>
          </a:p>
        </p:txBody>
      </p:sp>
      <p:sp>
        <p:nvSpPr>
          <p:cNvPr id="228" name="Shape 228"/>
          <p:cNvSpPr/>
          <p:nvPr/>
        </p:nvSpPr>
        <p:spPr>
          <a:xfrm>
            <a:off x="6897534" y="3068946"/>
            <a:ext cx="2527053" cy="551780"/>
          </a:xfrm>
          <a:prstGeom prst="rect">
            <a:avLst/>
          </a:prstGeom>
          <a:ln w="12700">
            <a:miter lim="400000"/>
          </a:ln>
          <a:extLst>
            <a:ext uri="{C572A759-6A51-4108-AA02-DFA0A04FC94B}">
              <ma14:wrappingTextBoxFlag xmlns="" xmlns:ma14="http://schemas.microsoft.com/office/mac/drawingml/2011/main" val="1"/>
            </a:ext>
          </a:extLst>
        </p:spPr>
        <p:txBody>
          <a:bodyPr wrap="none" lIns="72248" tIns="72248" rIns="72248" bIns="72248">
            <a:spAutoFit/>
          </a:bodyPr>
          <a:lstStyle>
            <a:lvl1pPr marL="40639" marR="40639" algn="l" defTabSz="1300480">
              <a:buClr>
                <a:srgbClr val="FFFFFF"/>
              </a:buClr>
              <a:buFont typeface="Times New Roman"/>
              <a:defRPr sz="2844" b="1">
                <a:solidFill>
                  <a:schemeClr val="accent1">
                    <a:hueOff val="60270"/>
                    <a:satOff val="-20053"/>
                    <a:lumOff val="-13915"/>
                  </a:schemeClr>
                </a:solidFill>
                <a:uFill>
                  <a:solidFill>
                    <a:srgbClr val="FFFFFF"/>
                  </a:solidFill>
                </a:uFill>
                <a:latin typeface="Arial"/>
                <a:ea typeface="Arial"/>
                <a:cs typeface="Arial"/>
                <a:sym typeface="Arial"/>
              </a:defRPr>
            </a:lvl1pPr>
          </a:lstStyle>
          <a:p>
            <a:r>
              <a:t>transaminase</a:t>
            </a:r>
          </a:p>
        </p:txBody>
      </p:sp>
      <p:sp>
        <p:nvSpPr>
          <p:cNvPr id="229" name="Shape 229"/>
          <p:cNvSpPr/>
          <p:nvPr/>
        </p:nvSpPr>
        <p:spPr>
          <a:xfrm>
            <a:off x="3260823" y="3046522"/>
            <a:ext cx="2294290" cy="889001"/>
          </a:xfrm>
          <a:prstGeom prst="rect">
            <a:avLst/>
          </a:prstGeom>
          <a:ln w="12700">
            <a:miter lim="400000"/>
          </a:ln>
          <a:extLst>
            <a:ext uri="{C572A759-6A51-4108-AA02-DFA0A04FC94B}">
              <ma14:wrappingTextBoxFlag xmlns="" xmlns:ma14="http://schemas.microsoft.com/office/mac/drawingml/2011/main" val="1"/>
            </a:ext>
          </a:extLst>
        </p:spPr>
        <p:txBody>
          <a:bodyPr wrap="none" lIns="72248" tIns="72248" rIns="72248" bIns="72248">
            <a:spAutoFit/>
          </a:bodyPr>
          <a:lstStyle/>
          <a:p>
            <a:pPr marL="40639" marR="40639" algn="l" defTabSz="1300480">
              <a:buClr>
                <a:srgbClr val="FFFFFF"/>
              </a:buClr>
              <a:buFont typeface="Times New Roman"/>
              <a:defRPr sz="2560">
                <a:solidFill>
                  <a:schemeClr val="accent1">
                    <a:hueOff val="60270"/>
                    <a:satOff val="-20053"/>
                    <a:lumOff val="-13915"/>
                  </a:schemeClr>
                </a:solidFill>
                <a:uFill>
                  <a:solidFill>
                    <a:srgbClr val="FFFFFF"/>
                  </a:solidFill>
                </a:uFill>
                <a:latin typeface="Arial"/>
                <a:ea typeface="Arial"/>
                <a:cs typeface="Arial"/>
                <a:sym typeface="Arial"/>
              </a:defRPr>
            </a:pPr>
            <a:r>
              <a:t>Glutamic acid</a:t>
            </a:r>
          </a:p>
          <a:p>
            <a:pPr marL="40639" marR="40639" algn="l" defTabSz="1300480">
              <a:buClr>
                <a:srgbClr val="FFFFFF"/>
              </a:buClr>
              <a:buFont typeface="Times New Roman"/>
              <a:defRPr sz="2560">
                <a:solidFill>
                  <a:schemeClr val="accent1">
                    <a:hueOff val="60270"/>
                    <a:satOff val="-20053"/>
                    <a:lumOff val="-13915"/>
                  </a:schemeClr>
                </a:solidFill>
                <a:uFill>
                  <a:solidFill>
                    <a:srgbClr val="FFFFFF"/>
                  </a:solidFill>
                </a:uFill>
                <a:latin typeface="Arial"/>
                <a:ea typeface="Arial"/>
                <a:cs typeface="Arial"/>
                <a:sym typeface="Arial"/>
              </a:defRPr>
            </a:pPr>
            <a:r>
              <a:t>decarboxylase</a:t>
            </a:r>
          </a:p>
        </p:txBody>
      </p:sp>
      <p:sp>
        <p:nvSpPr>
          <p:cNvPr id="230" name="Shape 230"/>
          <p:cNvSpPr/>
          <p:nvPr/>
        </p:nvSpPr>
        <p:spPr>
          <a:xfrm>
            <a:off x="-31869" y="6007318"/>
            <a:ext cx="12887995" cy="3350629"/>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spAutoFit/>
          </a:bodyPr>
          <a:lstStyle/>
          <a:p>
            <a:pPr marL="1022773" marR="40639" indent="-982133" algn="l" defTabSz="1300480">
              <a:spcBef>
                <a:spcPts val="500"/>
              </a:spcBef>
              <a:buClr>
                <a:srgbClr val="FFFF00"/>
              </a:buClr>
              <a:buSzPct val="100000"/>
              <a:buFont typeface="Arial"/>
              <a:buChar char="•"/>
              <a:defRPr sz="290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FF"/>
                  </a:solidFill>
                </a:uFill>
              </a:rPr>
              <a:t>Inhibitors of GAD (</a:t>
            </a:r>
            <a:r>
              <a:rPr b="1" i="1">
                <a:uFill>
                  <a:solidFill>
                    <a:srgbClr val="FFFFFF"/>
                  </a:solidFill>
                </a:uFill>
              </a:rPr>
              <a:t>isoniazide</a:t>
            </a:r>
            <a:r>
              <a:rPr b="1">
                <a:uFill>
                  <a:solidFill>
                    <a:srgbClr val="FFFFFF"/>
                  </a:solidFill>
                </a:uFill>
              </a:rPr>
              <a:t>) induces convulsions</a:t>
            </a:r>
          </a:p>
          <a:p>
            <a:pPr marL="1022773" marR="40639" indent="-982133" algn="l" defTabSz="1300480">
              <a:spcBef>
                <a:spcPts val="500"/>
              </a:spcBef>
              <a:buClr>
                <a:srgbClr val="FFFF00"/>
              </a:buClr>
              <a:buSzPct val="100000"/>
              <a:buFont typeface="Arial"/>
              <a:buChar char="•"/>
              <a:defRPr sz="2900">
                <a:solidFill>
                  <a:schemeClr val="accent1">
                    <a:hueOff val="60270"/>
                    <a:satOff val="-20053"/>
                    <a:lumOff val="-13915"/>
                  </a:schemeClr>
                </a:solidFill>
                <a:uFill>
                  <a:solidFill>
                    <a:srgbClr val="000000"/>
                  </a:solidFill>
                </a:uFill>
                <a:latin typeface="Arial"/>
                <a:ea typeface="Arial"/>
                <a:cs typeface="Arial"/>
                <a:sym typeface="Arial"/>
              </a:defRPr>
            </a:pPr>
            <a:endParaRPr b="1">
              <a:uFill>
                <a:solidFill>
                  <a:srgbClr val="FFFFFF"/>
                </a:solidFill>
              </a:uFill>
            </a:endParaRPr>
          </a:p>
          <a:p>
            <a:pPr marL="1022773" marR="40639" indent="-982133" algn="l" defTabSz="1300480">
              <a:spcBef>
                <a:spcPts val="500"/>
              </a:spcBef>
              <a:buClr>
                <a:srgbClr val="FFFF00"/>
              </a:buClr>
              <a:buSzPct val="100000"/>
              <a:buFont typeface="Arial"/>
              <a:buChar char="•"/>
              <a:defRPr sz="290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FF"/>
                  </a:solidFill>
                </a:uFill>
              </a:rPr>
              <a:t>Inhibitors of GABA-transaminase are potential   anticonvulsants (</a:t>
            </a:r>
            <a:r>
              <a:rPr b="1" i="1">
                <a:uFill>
                  <a:solidFill>
                    <a:srgbClr val="FFFFFF"/>
                  </a:solidFill>
                </a:uFill>
              </a:rPr>
              <a:t>valproic acid, vigabatrin</a:t>
            </a:r>
            <a:r>
              <a:rPr b="1">
                <a:uFill>
                  <a:solidFill>
                    <a:srgbClr val="FFFFFF"/>
                  </a:solidFill>
                </a:uFill>
              </a:rPr>
              <a:t>)</a:t>
            </a:r>
          </a:p>
          <a:p>
            <a:pPr marL="1022773" marR="40639" indent="-982133" algn="l" defTabSz="1300480">
              <a:spcBef>
                <a:spcPts val="500"/>
              </a:spcBef>
              <a:buClr>
                <a:srgbClr val="FFFF00"/>
              </a:buClr>
              <a:buSzPct val="100000"/>
              <a:buFont typeface="Arial"/>
              <a:buChar char="•"/>
              <a:defRPr sz="2900">
                <a:solidFill>
                  <a:schemeClr val="accent1">
                    <a:hueOff val="60270"/>
                    <a:satOff val="-20053"/>
                    <a:lumOff val="-13915"/>
                  </a:schemeClr>
                </a:solidFill>
                <a:uFill>
                  <a:solidFill>
                    <a:srgbClr val="000000"/>
                  </a:solidFill>
                </a:uFill>
                <a:latin typeface="Arial"/>
                <a:ea typeface="Arial"/>
                <a:cs typeface="Arial"/>
                <a:sym typeface="Arial"/>
              </a:defRPr>
            </a:pPr>
            <a:endParaRPr b="1">
              <a:uFill>
                <a:solidFill>
                  <a:srgbClr val="FFFFFF"/>
                </a:solidFill>
              </a:uFill>
            </a:endParaRPr>
          </a:p>
          <a:p>
            <a:pPr marL="1022773" marR="40639" indent="-982133" algn="l" defTabSz="1300480">
              <a:spcBef>
                <a:spcPts val="500"/>
              </a:spcBef>
              <a:buClr>
                <a:srgbClr val="FFFF00"/>
              </a:buClr>
              <a:buSzPct val="100000"/>
              <a:buFont typeface="Arial"/>
              <a:buChar char="•"/>
              <a:defRPr sz="290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FF"/>
                  </a:solidFill>
                </a:uFill>
              </a:rPr>
              <a:t>Inhibitors of GABA reuptake are potential anticonvulsants (</a:t>
            </a:r>
            <a:r>
              <a:rPr b="1" i="1">
                <a:uFill>
                  <a:solidFill>
                    <a:srgbClr val="FFFFFF"/>
                  </a:solidFill>
                </a:uFill>
              </a:rPr>
              <a:t>tiagabine, vigabatrin</a:t>
            </a:r>
            <a:r>
              <a:rPr b="1">
                <a:uFill>
                  <a:solidFill>
                    <a:srgbClr val="FFFFFF"/>
                  </a:solidFill>
                </a:uFill>
              </a:rPr>
              <a:t>)</a:t>
            </a:r>
          </a:p>
        </p:txBody>
      </p:sp>
      <p:sp>
        <p:nvSpPr>
          <p:cNvPr id="231" name="Shape 231"/>
          <p:cNvSpPr/>
          <p:nvPr/>
        </p:nvSpPr>
        <p:spPr>
          <a:xfrm>
            <a:off x="10736325" y="3660639"/>
            <a:ext cx="2258" cy="512516"/>
          </a:xfrm>
          <a:prstGeom prst="line">
            <a:avLst/>
          </a:prstGeom>
          <a:ln w="40640">
            <a:solidFill>
              <a:srgbClr val="1FFFFF"/>
            </a:solidFill>
            <a:tailEnd type="triangle"/>
          </a:ln>
        </p:spPr>
        <p:txBody>
          <a:bodyPr lIns="0" tIns="0" rIns="0" bIns="0"/>
          <a:lstStyle/>
          <a:p>
            <a:endParaRPr/>
          </a:p>
        </p:txBody>
      </p:sp>
      <p:sp>
        <p:nvSpPr>
          <p:cNvPr id="232" name="Shape 232"/>
          <p:cNvSpPr/>
          <p:nvPr/>
        </p:nvSpPr>
        <p:spPr>
          <a:xfrm>
            <a:off x="1777581" y="268013"/>
            <a:ext cx="9735301" cy="58277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lvl1pPr>
          </a:lstStyle>
          <a:p>
            <a:r>
              <a:t>Increase inhibitory neurotransmitter system:</a:t>
            </a:r>
          </a:p>
        </p:txBody>
      </p:sp>
      <p:sp>
        <p:nvSpPr>
          <p:cNvPr id="233" name="Shape 233"/>
          <p:cNvSpPr/>
          <p:nvPr/>
        </p:nvSpPr>
        <p:spPr>
          <a:xfrm>
            <a:off x="1388798" y="235549"/>
            <a:ext cx="869680" cy="64770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b="1">
                <a:solidFill>
                  <a:schemeClr val="accent1">
                    <a:hueOff val="60270"/>
                    <a:satOff val="-20053"/>
                    <a:lumOff val="-13915"/>
                  </a:schemeClr>
                </a:solidFill>
                <a:latin typeface="Helvetica"/>
                <a:ea typeface="Helvetica"/>
                <a:cs typeface="Helvetica"/>
                <a:sym typeface="Helvetica"/>
              </a:defRPr>
            </a:lvl1pPr>
          </a:lstStyle>
          <a:p>
            <a:r>
              <a:t>2.</a:t>
            </a:r>
          </a:p>
        </p:txBody>
      </p:sp>
      <p:sp>
        <p:nvSpPr>
          <p:cNvPr id="234" name="Shape 234"/>
          <p:cNvSpPr/>
          <p:nvPr/>
        </p:nvSpPr>
        <p:spPr>
          <a:xfrm>
            <a:off x="559668" y="162557"/>
            <a:ext cx="11885459" cy="1720406"/>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p:nvPr/>
        </p:nvSpPr>
        <p:spPr>
          <a:xfrm>
            <a:off x="634390" y="1370865"/>
            <a:ext cx="11444556" cy="7985971"/>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lnSpcReduction="10000"/>
          </a:bodyPr>
          <a:lstStyle/>
          <a:p>
            <a:pPr marL="312821" indent="-312821" algn="l" defTabSz="455675">
              <a:buSzPct val="100000"/>
              <a:buChar char="•"/>
              <a:defRPr sz="3120">
                <a:solidFill>
                  <a:schemeClr val="accent1">
                    <a:hueOff val="60270"/>
                    <a:satOff val="-20053"/>
                    <a:lumOff val="-13915"/>
                  </a:schemeClr>
                </a:solidFill>
                <a:latin typeface="Arial"/>
                <a:ea typeface="Arial"/>
                <a:cs typeface="Arial"/>
                <a:sym typeface="Arial"/>
              </a:defRPr>
            </a:pPr>
            <a:endParaRPr/>
          </a:p>
          <a:p>
            <a:pPr marL="413787" marR="31699" indent="-382088" algn="l" defTabSz="1014374">
              <a:spcBef>
                <a:spcPts val="400"/>
              </a:spcBef>
              <a:buSzPct val="100000"/>
              <a:buChar char="•"/>
              <a:defRPr sz="3120">
                <a:solidFill>
                  <a:schemeClr val="accent1">
                    <a:hueOff val="60270"/>
                    <a:satOff val="-20053"/>
                    <a:lumOff val="-13915"/>
                  </a:schemeClr>
                </a:solidFill>
                <a:uFill>
                  <a:solidFill>
                    <a:srgbClr val="FFFFFF"/>
                  </a:solidFill>
                </a:uFill>
                <a:latin typeface="Arial"/>
                <a:ea typeface="Arial"/>
                <a:cs typeface="Arial"/>
                <a:sym typeface="Arial"/>
              </a:defRPr>
            </a:pPr>
            <a:r>
              <a:t>Seizures are thought to arise from the disruption of the balance between inhibitory and excitatory synaptic transmission</a:t>
            </a:r>
          </a:p>
          <a:p>
            <a:pPr marL="413787" marR="31699" indent="-382088" algn="l" defTabSz="1014374">
              <a:spcBef>
                <a:spcPts val="400"/>
              </a:spcBef>
              <a:buSzPct val="100000"/>
              <a:buChar char="•"/>
              <a:defRPr sz="3120">
                <a:solidFill>
                  <a:schemeClr val="accent1">
                    <a:hueOff val="60270"/>
                    <a:satOff val="-20053"/>
                    <a:lumOff val="-13915"/>
                  </a:schemeClr>
                </a:solidFill>
                <a:uFill>
                  <a:solidFill>
                    <a:srgbClr val="FFFFFF"/>
                  </a:solidFill>
                </a:uFill>
                <a:latin typeface="Arial"/>
                <a:ea typeface="Arial"/>
                <a:cs typeface="Arial"/>
                <a:sym typeface="Arial"/>
              </a:defRPr>
            </a:pPr>
            <a:endParaRPr/>
          </a:p>
          <a:p>
            <a:pPr marL="312821" indent="-312821" algn="l" defTabSz="455675">
              <a:buSzPct val="100000"/>
              <a:buChar char="•"/>
              <a:defRPr sz="3120">
                <a:solidFill>
                  <a:schemeClr val="accent1">
                    <a:hueOff val="60270"/>
                    <a:satOff val="-20053"/>
                    <a:lumOff val="-13915"/>
                  </a:schemeClr>
                </a:solidFill>
                <a:latin typeface="Arial"/>
                <a:ea typeface="Arial"/>
                <a:cs typeface="Arial"/>
                <a:sym typeface="Arial"/>
              </a:defRPr>
            </a:pPr>
            <a:r>
              <a:t>This impairment causes an synchronous, abnormal neuronal discharges within an area of the brain, the seizure focus. Once initiated, the abnormal discharges may  (or may not) spread from one region of the brain to another</a:t>
            </a:r>
          </a:p>
          <a:p>
            <a:pPr marL="312821" marR="31699" indent="-312821" algn="l" defTabSz="1014374">
              <a:spcBef>
                <a:spcPts val="400"/>
              </a:spcBef>
              <a:buSzPct val="100000"/>
              <a:buChar char="•"/>
              <a:defRPr sz="3120">
                <a:solidFill>
                  <a:schemeClr val="accent1">
                    <a:hueOff val="60270"/>
                    <a:satOff val="-20053"/>
                    <a:lumOff val="-13915"/>
                  </a:schemeClr>
                </a:solidFill>
                <a:uFill>
                  <a:solidFill>
                    <a:srgbClr val="FFFFFF"/>
                  </a:solidFill>
                </a:uFill>
                <a:latin typeface="Arial"/>
                <a:ea typeface="Arial"/>
                <a:cs typeface="Arial"/>
                <a:sym typeface="Arial"/>
              </a:defRPr>
            </a:pPr>
            <a:endParaRPr/>
          </a:p>
          <a:p>
            <a:pPr marL="312821" marR="31699" indent="-312821" algn="l" defTabSz="1014374">
              <a:spcBef>
                <a:spcPts val="400"/>
              </a:spcBef>
              <a:buSzPct val="100000"/>
              <a:buChar char="•"/>
              <a:defRPr sz="3120">
                <a:solidFill>
                  <a:schemeClr val="accent1">
                    <a:hueOff val="60270"/>
                    <a:satOff val="-20053"/>
                    <a:lumOff val="-13915"/>
                  </a:schemeClr>
                </a:solidFill>
                <a:uFill>
                  <a:solidFill>
                    <a:srgbClr val="FFFFFF"/>
                  </a:solidFill>
                </a:uFill>
                <a:latin typeface="Arial"/>
                <a:ea typeface="Arial"/>
                <a:cs typeface="Arial"/>
                <a:sym typeface="Arial"/>
              </a:defRPr>
            </a:pPr>
            <a:r>
              <a:t>The behavioral manifestations of epilepsy are determined by the functions normally served by the cortical site at which the seizure arises</a:t>
            </a:r>
          </a:p>
          <a:p>
            <a:pPr marL="312821" marR="31699" indent="-312821" algn="l" defTabSz="1014374">
              <a:spcBef>
                <a:spcPts val="400"/>
              </a:spcBef>
              <a:buSzPct val="100000"/>
              <a:buChar char="•"/>
              <a:defRPr sz="3120">
                <a:solidFill>
                  <a:schemeClr val="accent1">
                    <a:hueOff val="60270"/>
                    <a:satOff val="-20053"/>
                    <a:lumOff val="-13915"/>
                  </a:schemeClr>
                </a:solidFill>
                <a:uFill>
                  <a:solidFill>
                    <a:srgbClr val="FFFFFF"/>
                  </a:solidFill>
                </a:uFill>
                <a:latin typeface="Arial"/>
                <a:ea typeface="Arial"/>
                <a:cs typeface="Arial"/>
                <a:sym typeface="Arial"/>
              </a:defRPr>
            </a:pPr>
            <a:endParaRPr/>
          </a:p>
          <a:p>
            <a:pPr marL="312821" marR="31699" indent="-312821" algn="l" defTabSz="1014374">
              <a:spcBef>
                <a:spcPts val="400"/>
              </a:spcBef>
              <a:buSzPct val="100000"/>
              <a:buChar char="•"/>
              <a:defRPr sz="3120">
                <a:solidFill>
                  <a:schemeClr val="accent1">
                    <a:hueOff val="60270"/>
                    <a:satOff val="-20053"/>
                    <a:lumOff val="-13915"/>
                  </a:schemeClr>
                </a:solidFill>
                <a:uFill>
                  <a:solidFill>
                    <a:srgbClr val="FFFFFF"/>
                  </a:solidFill>
                </a:uFill>
                <a:latin typeface="Arial"/>
                <a:ea typeface="Arial"/>
                <a:cs typeface="Arial"/>
                <a:sym typeface="Arial"/>
              </a:defRPr>
            </a:pPr>
            <a:r>
              <a:t>Seizures are accompanied by characteristic changes in the electroencephalogram (EEG)</a:t>
            </a:r>
          </a:p>
        </p:txBody>
      </p:sp>
      <p:sp>
        <p:nvSpPr>
          <p:cNvPr id="89" name="Shape 89"/>
          <p:cNvSpPr/>
          <p:nvPr/>
        </p:nvSpPr>
        <p:spPr>
          <a:xfrm>
            <a:off x="2785981" y="215415"/>
            <a:ext cx="7432838" cy="929472"/>
          </a:xfrm>
          <a:prstGeom prst="rect">
            <a:avLst/>
          </a:prstGeom>
          <a:ln w="88900">
            <a:solidFill>
              <a:schemeClr val="accent5"/>
            </a:solidFill>
            <a:miter lim="400000"/>
          </a:ln>
          <a:extLst>
            <a:ext uri="{C572A759-6A51-4108-AA02-DFA0A04FC94B}">
              <ma14:wrappingTextBoxFlag xmlns="" xmlns:ma14="http://schemas.microsoft.com/office/mac/drawingml/2011/main" val="1"/>
            </a:ext>
          </a:extLst>
        </p:spPr>
        <p:txBody>
          <a:bodyPr lIns="72248" tIns="72248" rIns="72248" bIns="72248" anchor="ctr">
            <a:normAutofit/>
          </a:bodyPr>
          <a:lstStyle>
            <a:lvl1pPr defTabSz="560831">
              <a:spcBef>
                <a:spcPts val="4000"/>
              </a:spcBef>
              <a:defRPr sz="4800">
                <a:solidFill>
                  <a:schemeClr val="accent1">
                    <a:hueOff val="60270"/>
                    <a:satOff val="-20053"/>
                    <a:lumOff val="-13915"/>
                  </a:schemeClr>
                </a:solidFill>
                <a:latin typeface="Arial"/>
                <a:ea typeface="Arial"/>
                <a:cs typeface="Arial"/>
                <a:sym typeface="Arial"/>
              </a:defRPr>
            </a:lvl1pPr>
          </a:lstStyle>
          <a:p>
            <a:r>
              <a:t>Neurobiology of Seizures</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asset-3.jpeg"/>
          <p:cNvPicPr>
            <a:picLocks noChangeAspect="1"/>
          </p:cNvPicPr>
          <p:nvPr/>
        </p:nvPicPr>
        <p:blipFill>
          <a:blip r:embed="rId3"/>
          <a:stretch>
            <a:fillRect/>
          </a:stretch>
        </p:blipFill>
        <p:spPr>
          <a:xfrm>
            <a:off x="1689865" y="1517326"/>
            <a:ext cx="10552055" cy="8196310"/>
          </a:xfrm>
          <a:prstGeom prst="rect">
            <a:avLst/>
          </a:prstGeom>
          <a:ln w="12700">
            <a:miter lim="400000"/>
          </a:ln>
        </p:spPr>
      </p:pic>
      <p:sp>
        <p:nvSpPr>
          <p:cNvPr id="237" name="Shape 237"/>
          <p:cNvSpPr/>
          <p:nvPr/>
        </p:nvSpPr>
        <p:spPr>
          <a:xfrm>
            <a:off x="1449313" y="-739559"/>
            <a:ext cx="10106174" cy="220902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lnSpc>
                <a:spcPct val="125000"/>
              </a:lnSpc>
              <a:defRPr sz="4200">
                <a:solidFill>
                  <a:schemeClr val="accent1">
                    <a:hueOff val="60270"/>
                    <a:satOff val="-20053"/>
                    <a:lumOff val="-13915"/>
                  </a:schemeClr>
                </a:solidFill>
                <a:latin typeface="Arial"/>
                <a:ea typeface="Arial"/>
                <a:cs typeface="Arial"/>
                <a:sym typeface="Arial"/>
              </a:defRPr>
            </a:pPr>
            <a:endParaRPr/>
          </a:p>
          <a:p>
            <a:pPr defTabSz="457200">
              <a:lnSpc>
                <a:spcPct val="125000"/>
              </a:lnSpc>
              <a:defRPr sz="4200">
                <a:solidFill>
                  <a:schemeClr val="accent1">
                    <a:hueOff val="60270"/>
                    <a:satOff val="-20053"/>
                    <a:lumOff val="-13915"/>
                  </a:schemeClr>
                </a:solidFill>
                <a:latin typeface="Arial"/>
                <a:ea typeface="Arial"/>
                <a:cs typeface="Arial"/>
                <a:sym typeface="Arial"/>
              </a:defRPr>
            </a:pPr>
            <a:r>
              <a:t>Pregabalin and Gabapentin:</a:t>
            </a:r>
          </a:p>
          <a:p>
            <a:pPr defTabSz="457200">
              <a:lnSpc>
                <a:spcPct val="125000"/>
              </a:lnSpc>
              <a:defRPr sz="4200">
                <a:solidFill>
                  <a:schemeClr val="accent1">
                    <a:hueOff val="60270"/>
                    <a:satOff val="-20053"/>
                    <a:lumOff val="-13915"/>
                  </a:schemeClr>
                </a:solidFill>
                <a:latin typeface="Arial"/>
                <a:ea typeface="Arial"/>
                <a:cs typeface="Arial"/>
                <a:sym typeface="Arial"/>
              </a:defRPr>
            </a:pPr>
            <a:r>
              <a:t>a serendipitous example of drug discovery</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p:nvPr/>
        </p:nvSpPr>
        <p:spPr>
          <a:xfrm>
            <a:off x="1183051" y="567663"/>
            <a:ext cx="10886557" cy="58277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pPr>
            <a:r>
              <a:t>Block voltage-gated inward positive currents: </a:t>
            </a:r>
            <a:r>
              <a:rPr>
                <a:uFill>
                  <a:solidFill>
                    <a:srgbClr val="FFFF99"/>
                  </a:solidFill>
                </a:uFill>
              </a:rPr>
              <a:t>Na</a:t>
            </a:r>
            <a:r>
              <a:rPr baseline="25411">
                <a:uFill>
                  <a:solidFill>
                    <a:srgbClr val="FFFF99"/>
                  </a:solidFill>
                </a:uFill>
              </a:rPr>
              <a:t>+</a:t>
            </a:r>
            <a:r>
              <a:rPr>
                <a:uFill>
                  <a:solidFill>
                    <a:srgbClr val="FFFF99"/>
                  </a:solidFill>
                </a:uFill>
              </a:rPr>
              <a:t> </a:t>
            </a:r>
          </a:p>
        </p:txBody>
      </p:sp>
      <p:sp>
        <p:nvSpPr>
          <p:cNvPr id="242" name="Shape 242"/>
          <p:cNvSpPr/>
          <p:nvPr/>
        </p:nvSpPr>
        <p:spPr>
          <a:xfrm>
            <a:off x="745329" y="1867793"/>
            <a:ext cx="11514141" cy="7362614"/>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lnSpcReduction="10000"/>
          </a:bodyPr>
          <a:lstStyle/>
          <a:p>
            <a:pPr marL="364363" marR="38607" indent="-325754" algn="l" defTabSz="1235455">
              <a:spcBef>
                <a:spcPts val="600"/>
              </a:spcBef>
              <a:buClr>
                <a:srgbClr val="FFFFFF"/>
              </a:buClr>
              <a:buFont typeface="Arial"/>
              <a:defRPr sz="3800" b="1">
                <a:solidFill>
                  <a:schemeClr val="accent1">
                    <a:hueOff val="60270"/>
                    <a:satOff val="-20053"/>
                    <a:lumOff val="-13915"/>
                  </a:schemeClr>
                </a:solidFill>
                <a:uFill>
                  <a:solidFill>
                    <a:srgbClr val="FFFFFF"/>
                  </a:solidFill>
                </a:uFill>
                <a:latin typeface="Arial"/>
                <a:ea typeface="Arial"/>
                <a:cs typeface="Arial"/>
                <a:sym typeface="Arial"/>
              </a:defRPr>
            </a:pPr>
            <a:r>
              <a:t>Phenytoin, Carbamazepine</a:t>
            </a:r>
          </a:p>
          <a:p>
            <a:pPr marL="1015872" marR="38607" lvl="1" indent="-542924" algn="l" defTabSz="1235455">
              <a:spcBef>
                <a:spcPts val="500"/>
              </a:spcBef>
              <a:buClr>
                <a:srgbClr val="FFFFFF"/>
              </a:buClr>
              <a:buSzPct val="100000"/>
              <a:buFont typeface="Arial"/>
              <a:buChar char="–"/>
              <a:defRPr sz="3800" b="1">
                <a:solidFill>
                  <a:schemeClr val="accent1">
                    <a:hueOff val="60270"/>
                    <a:satOff val="-20053"/>
                    <a:lumOff val="-13915"/>
                  </a:schemeClr>
                </a:solidFill>
                <a:uFill>
                  <a:solidFill>
                    <a:srgbClr val="FFFFFF"/>
                  </a:solidFill>
                </a:uFill>
                <a:latin typeface="Arial"/>
                <a:ea typeface="Arial"/>
                <a:cs typeface="Arial"/>
                <a:sym typeface="Arial"/>
              </a:defRPr>
            </a:pPr>
            <a:r>
              <a:t>Block voltage-dependent sodium channels at high firing frequencies (use dependent)</a:t>
            </a:r>
          </a:p>
          <a:p>
            <a:pPr marL="1015872" marR="38607" lvl="1" indent="-542924" algn="l" defTabSz="1235455">
              <a:spcBef>
                <a:spcPts val="500"/>
              </a:spcBef>
              <a:buClr>
                <a:srgbClr val="FFFFFF"/>
              </a:buClr>
              <a:buSzPct val="100000"/>
              <a:buFont typeface="Arial"/>
              <a:buChar char="–"/>
              <a:defRPr sz="3800" b="1">
                <a:solidFill>
                  <a:schemeClr val="accent1">
                    <a:hueOff val="60270"/>
                    <a:satOff val="-20053"/>
                    <a:lumOff val="-13915"/>
                  </a:schemeClr>
                </a:solidFill>
                <a:uFill>
                  <a:solidFill>
                    <a:srgbClr val="FFFFFF"/>
                  </a:solidFill>
                </a:uFill>
                <a:latin typeface="Arial"/>
                <a:ea typeface="Arial"/>
                <a:cs typeface="Arial"/>
                <a:sym typeface="Arial"/>
              </a:defRPr>
            </a:pPr>
            <a:endParaRPr/>
          </a:p>
          <a:p>
            <a:pPr marL="364363" marR="38607" indent="-325754" algn="l" defTabSz="1235455">
              <a:spcBef>
                <a:spcPts val="600"/>
              </a:spcBef>
              <a:buClr>
                <a:srgbClr val="FFFFFF"/>
              </a:buClr>
              <a:buFont typeface="Arial"/>
              <a:defRPr sz="3800" b="1">
                <a:solidFill>
                  <a:schemeClr val="accent1">
                    <a:hueOff val="60270"/>
                    <a:satOff val="-20053"/>
                    <a:lumOff val="-13915"/>
                  </a:schemeClr>
                </a:solidFill>
                <a:uFill>
                  <a:solidFill>
                    <a:srgbClr val="FFFFFF"/>
                  </a:solidFill>
                </a:uFill>
                <a:latin typeface="Arial"/>
                <a:ea typeface="Arial"/>
                <a:cs typeface="Arial"/>
                <a:sym typeface="Arial"/>
              </a:defRPr>
            </a:pPr>
            <a:r>
              <a:t>Oxcarbazepine</a:t>
            </a:r>
          </a:p>
          <a:p>
            <a:pPr marL="1015872" marR="38607" lvl="1" indent="-542924" algn="l" defTabSz="1235455">
              <a:spcBef>
                <a:spcPts val="500"/>
              </a:spcBef>
              <a:buClr>
                <a:srgbClr val="FFFFFF"/>
              </a:buClr>
              <a:buSzPct val="100000"/>
              <a:buFont typeface="Arial"/>
              <a:buChar char="–"/>
              <a:defRPr sz="3800" b="1">
                <a:solidFill>
                  <a:schemeClr val="accent1">
                    <a:hueOff val="60270"/>
                    <a:satOff val="-20053"/>
                    <a:lumOff val="-13915"/>
                  </a:schemeClr>
                </a:solidFill>
                <a:uFill>
                  <a:solidFill>
                    <a:srgbClr val="FFFFFF"/>
                  </a:solidFill>
                </a:uFill>
                <a:latin typeface="Arial"/>
                <a:ea typeface="Arial"/>
                <a:cs typeface="Arial"/>
                <a:sym typeface="Arial"/>
              </a:defRPr>
            </a:pPr>
            <a:r>
              <a:t>Blocks voltage-dependent sodium channels at high firing frequencies</a:t>
            </a:r>
          </a:p>
          <a:p>
            <a:pPr marL="1015872" marR="38607" lvl="1" indent="-542924" algn="l" defTabSz="1235455">
              <a:spcBef>
                <a:spcPts val="500"/>
              </a:spcBef>
              <a:buClr>
                <a:srgbClr val="FFFFFF"/>
              </a:buClr>
              <a:buSzPct val="100000"/>
              <a:buFont typeface="Arial"/>
              <a:buChar char="–"/>
              <a:defRPr sz="3800" b="1">
                <a:solidFill>
                  <a:schemeClr val="accent1">
                    <a:hueOff val="60270"/>
                    <a:satOff val="-20053"/>
                    <a:lumOff val="-13915"/>
                  </a:schemeClr>
                </a:solidFill>
                <a:uFill>
                  <a:solidFill>
                    <a:srgbClr val="FFFFFF"/>
                  </a:solidFill>
                </a:uFill>
                <a:latin typeface="Arial"/>
                <a:ea typeface="Arial"/>
                <a:cs typeface="Arial"/>
                <a:sym typeface="Arial"/>
              </a:defRPr>
            </a:pPr>
            <a:r>
              <a:t>Also effects K+ channels</a:t>
            </a:r>
          </a:p>
          <a:p>
            <a:pPr marL="1015872" marR="38607" lvl="1" indent="-542924" algn="l" defTabSz="1235455">
              <a:spcBef>
                <a:spcPts val="500"/>
              </a:spcBef>
              <a:buClr>
                <a:srgbClr val="FFFFFF"/>
              </a:buClr>
              <a:buSzPct val="100000"/>
              <a:buFont typeface="Arial"/>
              <a:buChar char="–"/>
              <a:defRPr sz="3800" b="1">
                <a:solidFill>
                  <a:schemeClr val="accent1">
                    <a:hueOff val="60270"/>
                    <a:satOff val="-20053"/>
                    <a:lumOff val="-13915"/>
                  </a:schemeClr>
                </a:solidFill>
                <a:uFill>
                  <a:solidFill>
                    <a:srgbClr val="FFFFFF"/>
                  </a:solidFill>
                </a:uFill>
                <a:latin typeface="Arial"/>
                <a:ea typeface="Arial"/>
                <a:cs typeface="Arial"/>
                <a:sym typeface="Arial"/>
              </a:defRPr>
            </a:pPr>
            <a:endParaRPr/>
          </a:p>
          <a:p>
            <a:pPr marL="364363" marR="38607" indent="-325754" algn="l" defTabSz="1235455">
              <a:spcBef>
                <a:spcPts val="600"/>
              </a:spcBef>
              <a:buClr>
                <a:srgbClr val="FFFFFF"/>
              </a:buClr>
              <a:buFont typeface="Arial"/>
              <a:defRPr sz="3800" b="1">
                <a:solidFill>
                  <a:schemeClr val="accent1">
                    <a:hueOff val="60270"/>
                    <a:satOff val="-20053"/>
                    <a:lumOff val="-13915"/>
                  </a:schemeClr>
                </a:solidFill>
                <a:uFill>
                  <a:solidFill>
                    <a:srgbClr val="FFFFFF"/>
                  </a:solidFill>
                </a:uFill>
                <a:latin typeface="Arial"/>
                <a:ea typeface="Arial"/>
                <a:cs typeface="Arial"/>
                <a:sym typeface="Arial"/>
              </a:defRPr>
            </a:pPr>
            <a:r>
              <a:t>Zonisamide</a:t>
            </a:r>
          </a:p>
          <a:p>
            <a:pPr marL="1015872" marR="38607" lvl="1" indent="-542924" algn="l" defTabSz="1235455">
              <a:spcBef>
                <a:spcPts val="500"/>
              </a:spcBef>
              <a:buClr>
                <a:srgbClr val="FFFFFF"/>
              </a:buClr>
              <a:buSzPct val="100000"/>
              <a:buFont typeface="Arial"/>
              <a:buChar char="–"/>
              <a:defRPr sz="3800" b="1">
                <a:solidFill>
                  <a:schemeClr val="accent1">
                    <a:hueOff val="60270"/>
                    <a:satOff val="-20053"/>
                    <a:lumOff val="-13915"/>
                  </a:schemeClr>
                </a:solidFill>
                <a:uFill>
                  <a:solidFill>
                    <a:srgbClr val="FFFFFF"/>
                  </a:solidFill>
                </a:uFill>
                <a:latin typeface="Arial"/>
                <a:ea typeface="Arial"/>
                <a:cs typeface="Arial"/>
                <a:sym typeface="Arial"/>
              </a:defRPr>
            </a:pPr>
            <a:r>
              <a:t>Blocks voltage-dependent sodium channels and T-type calcium channels</a:t>
            </a:r>
          </a:p>
        </p:txBody>
      </p:sp>
      <p:sp>
        <p:nvSpPr>
          <p:cNvPr id="243" name="Shape 243"/>
          <p:cNvSpPr/>
          <p:nvPr/>
        </p:nvSpPr>
        <p:spPr>
          <a:xfrm>
            <a:off x="805871" y="535200"/>
            <a:ext cx="869680" cy="64770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b="1">
                <a:solidFill>
                  <a:schemeClr val="accent1">
                    <a:hueOff val="60270"/>
                    <a:satOff val="-20053"/>
                    <a:lumOff val="-13915"/>
                  </a:schemeClr>
                </a:solidFill>
                <a:latin typeface="Helvetica"/>
                <a:ea typeface="Helvetica"/>
                <a:cs typeface="Helvetica"/>
                <a:sym typeface="Helvetica"/>
              </a:defRPr>
            </a:lvl1pPr>
          </a:lstStyle>
          <a:p>
            <a:r>
              <a:t>3.</a:t>
            </a:r>
          </a:p>
        </p:txBody>
      </p:sp>
      <p:sp>
        <p:nvSpPr>
          <p:cNvPr id="244" name="Shape 244"/>
          <p:cNvSpPr/>
          <p:nvPr/>
        </p:nvSpPr>
        <p:spPr>
          <a:xfrm>
            <a:off x="546370" y="444531"/>
            <a:ext cx="11576989" cy="1053619"/>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1259021" y="2420770"/>
            <a:ext cx="4196799" cy="3065630"/>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7748" y="2319170"/>
            <a:ext cx="4985811" cy="3536448"/>
          </a:xfrm>
          <a:prstGeom prst="rect">
            <a:avLst/>
          </a:prstGeom>
        </p:spPr>
      </p:pic>
      <p:sp>
        <p:nvSpPr>
          <p:cNvPr id="8" name="CasellaDiTesto 7"/>
          <p:cNvSpPr txBox="1"/>
          <p:nvPr/>
        </p:nvSpPr>
        <p:spPr>
          <a:xfrm>
            <a:off x="0" y="1"/>
            <a:ext cx="13004800" cy="792653"/>
          </a:xfrm>
          <a:prstGeom prst="rect">
            <a:avLst/>
          </a:prstGeom>
          <a:noFill/>
        </p:spPr>
        <p:txBody>
          <a:bodyPr wrap="square" rtlCol="0">
            <a:spAutoFit/>
          </a:bodyPr>
          <a:lstStyle/>
          <a:p>
            <a:pPr algn="ctr"/>
            <a:r>
              <a:rPr lang="it-IT" sz="4551" b="1" dirty="0" err="1"/>
              <a:t>Carbamazepine</a:t>
            </a:r>
            <a:endParaRPr lang="it-IT" sz="4551" b="1" dirty="0"/>
          </a:p>
        </p:txBody>
      </p:sp>
      <p:sp>
        <p:nvSpPr>
          <p:cNvPr id="3" name="CasellaDiTesto 2">
            <a:extLst>
              <a:ext uri="{FF2B5EF4-FFF2-40B4-BE49-F238E27FC236}">
                <a16:creationId xmlns:a16="http://schemas.microsoft.com/office/drawing/2014/main" id="{DFC51070-AFE6-45FE-9EB3-B330AD4379C9}"/>
              </a:ext>
            </a:extLst>
          </p:cNvPr>
          <p:cNvSpPr txBox="1"/>
          <p:nvPr/>
        </p:nvSpPr>
        <p:spPr>
          <a:xfrm>
            <a:off x="3918858" y="8603558"/>
            <a:ext cx="258354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it-IT" sz="3600" b="0" i="0" u="none" strike="noStrike" cap="none" spc="0" normalizeH="0" baseline="0" dirty="0" err="1">
                <a:ln>
                  <a:noFill/>
                </a:ln>
                <a:solidFill>
                  <a:srgbClr val="000000"/>
                </a:solidFill>
                <a:effectLst/>
                <a:uFillTx/>
                <a:latin typeface="+mn-lt"/>
                <a:ea typeface="+mn-ea"/>
                <a:cs typeface="+mn-cs"/>
                <a:sym typeface="Helvetica Light"/>
              </a:rPr>
              <a:t>Closed</a:t>
            </a:r>
            <a:endParaRPr kumimoji="0" lang="it-IT"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6" name="CasellaDiTesto 5">
            <a:extLst>
              <a:ext uri="{FF2B5EF4-FFF2-40B4-BE49-F238E27FC236}">
                <a16:creationId xmlns:a16="http://schemas.microsoft.com/office/drawing/2014/main" id="{48ED68C7-5349-4FB8-818F-39702DD3CF97}"/>
              </a:ext>
            </a:extLst>
          </p:cNvPr>
          <p:cNvSpPr txBox="1"/>
          <p:nvPr/>
        </p:nvSpPr>
        <p:spPr>
          <a:xfrm>
            <a:off x="8505371" y="8524376"/>
            <a:ext cx="13788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it-IT" sz="3600" b="0" i="0" u="none" strike="noStrike" cap="none" spc="0" normalizeH="0" baseline="0" dirty="0">
                <a:ln>
                  <a:noFill/>
                </a:ln>
                <a:solidFill>
                  <a:srgbClr val="000000"/>
                </a:solidFill>
                <a:effectLst/>
                <a:uFillTx/>
                <a:latin typeface="+mn-lt"/>
                <a:ea typeface="+mn-ea"/>
                <a:cs typeface="+mn-cs"/>
                <a:sym typeface="Helvetica Light"/>
              </a:rPr>
              <a:t>Open</a:t>
            </a:r>
          </a:p>
        </p:txBody>
      </p:sp>
      <p:sp>
        <p:nvSpPr>
          <p:cNvPr id="7" name="CasellaDiTesto 6">
            <a:extLst>
              <a:ext uri="{FF2B5EF4-FFF2-40B4-BE49-F238E27FC236}">
                <a16:creationId xmlns:a16="http://schemas.microsoft.com/office/drawing/2014/main" id="{752436A9-A4B9-4716-A32E-B4B3E3A17FDF}"/>
              </a:ext>
            </a:extLst>
          </p:cNvPr>
          <p:cNvSpPr txBox="1"/>
          <p:nvPr/>
        </p:nvSpPr>
        <p:spPr>
          <a:xfrm>
            <a:off x="5886687" y="6689379"/>
            <a:ext cx="24384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it-IT" sz="3600" b="1" i="0" u="none" strike="noStrike" cap="none" spc="0" normalizeH="0" baseline="0" dirty="0" err="1">
                <a:ln>
                  <a:noFill/>
                </a:ln>
                <a:solidFill>
                  <a:srgbClr val="000000"/>
                </a:solidFill>
                <a:effectLst/>
                <a:uFillTx/>
                <a:latin typeface="+mn-lt"/>
                <a:ea typeface="+mn-ea"/>
                <a:cs typeface="+mn-cs"/>
                <a:sym typeface="Helvetica Light"/>
              </a:rPr>
              <a:t>Refractory</a:t>
            </a:r>
            <a:endParaRPr kumimoji="0" lang="it-IT" sz="36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9" name="Freccia a destra 8">
            <a:extLst>
              <a:ext uri="{FF2B5EF4-FFF2-40B4-BE49-F238E27FC236}">
                <a16:creationId xmlns:a16="http://schemas.microsoft.com/office/drawing/2014/main" id="{9813AB00-5D9A-435F-BF63-0928423D5D45}"/>
              </a:ext>
            </a:extLst>
          </p:cNvPr>
          <p:cNvSpPr/>
          <p:nvPr/>
        </p:nvSpPr>
        <p:spPr>
          <a:xfrm rot="3071093">
            <a:off x="7721600" y="7641620"/>
            <a:ext cx="1262742" cy="868341"/>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it-IT"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Freccia a destra 10">
            <a:extLst>
              <a:ext uri="{FF2B5EF4-FFF2-40B4-BE49-F238E27FC236}">
                <a16:creationId xmlns:a16="http://schemas.microsoft.com/office/drawing/2014/main" id="{A127F007-CEF6-4FE9-A221-289FF92A5A97}"/>
              </a:ext>
            </a:extLst>
          </p:cNvPr>
          <p:cNvSpPr/>
          <p:nvPr/>
        </p:nvSpPr>
        <p:spPr>
          <a:xfrm rot="10800000">
            <a:off x="6626950" y="8576253"/>
            <a:ext cx="1262742" cy="868341"/>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it-IT"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Freccia a destra 12">
            <a:extLst>
              <a:ext uri="{FF2B5EF4-FFF2-40B4-BE49-F238E27FC236}">
                <a16:creationId xmlns:a16="http://schemas.microsoft.com/office/drawing/2014/main" id="{60469327-6A7E-4AC1-8C7D-399BA1011E1C}"/>
              </a:ext>
            </a:extLst>
          </p:cNvPr>
          <p:cNvSpPr/>
          <p:nvPr/>
        </p:nvSpPr>
        <p:spPr>
          <a:xfrm rot="18947725">
            <a:off x="5255316" y="7479960"/>
            <a:ext cx="1262742" cy="868341"/>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it-IT"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024253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p:nvPr/>
        </p:nvSpPr>
        <p:spPr>
          <a:xfrm>
            <a:off x="388464" y="1660115"/>
            <a:ext cx="11704321" cy="3165909"/>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a:bodyPr>
          <a:lstStyle/>
          <a:p>
            <a:pPr marL="444772" marR="40639" indent="-404132" algn="l" defTabSz="1300480">
              <a:lnSpc>
                <a:spcPct val="90000"/>
              </a:lnSpc>
              <a:spcBef>
                <a:spcPts val="600"/>
              </a:spcBef>
              <a:buSzPct val="100000"/>
              <a:buChar char="•"/>
              <a:defRPr sz="3300" b="1">
                <a:solidFill>
                  <a:schemeClr val="accent1">
                    <a:hueOff val="60270"/>
                    <a:satOff val="-20053"/>
                    <a:lumOff val="-13915"/>
                  </a:schemeClr>
                </a:solidFill>
                <a:uFill>
                  <a:solidFill>
                    <a:srgbClr val="FFFFFF"/>
                  </a:solidFill>
                </a:uFill>
                <a:latin typeface="Arial"/>
                <a:ea typeface="Arial"/>
                <a:cs typeface="Arial"/>
                <a:sym typeface="Arial"/>
              </a:defRPr>
            </a:pPr>
            <a:r>
              <a:t>Absence seizures are caused by oscillations between thalamus and cortex that are generated in thalamus by T-type (transient) Ca</a:t>
            </a:r>
            <a:r>
              <a:rPr baseline="26060"/>
              <a:t>2+</a:t>
            </a:r>
            <a:r>
              <a:t> currents</a:t>
            </a:r>
          </a:p>
          <a:p>
            <a:pPr marL="444772" marR="40639" indent="-404132" algn="l" defTabSz="1300480">
              <a:lnSpc>
                <a:spcPct val="90000"/>
              </a:lnSpc>
              <a:spcBef>
                <a:spcPts val="600"/>
              </a:spcBef>
              <a:buSzPct val="100000"/>
              <a:buChar char="•"/>
              <a:defRPr sz="3300" b="1">
                <a:solidFill>
                  <a:schemeClr val="accent1">
                    <a:hueOff val="60270"/>
                    <a:satOff val="-20053"/>
                    <a:lumOff val="-13915"/>
                  </a:schemeClr>
                </a:solidFill>
                <a:uFill>
                  <a:solidFill>
                    <a:srgbClr val="FFFFFF"/>
                  </a:solidFill>
                </a:uFill>
                <a:latin typeface="Arial"/>
                <a:ea typeface="Arial"/>
                <a:cs typeface="Arial"/>
                <a:sym typeface="Arial"/>
              </a:defRPr>
            </a:pPr>
            <a:endParaRPr/>
          </a:p>
          <a:p>
            <a:pPr marL="444772" marR="40639" indent="-404132" algn="l" defTabSz="1300480">
              <a:lnSpc>
                <a:spcPct val="90000"/>
              </a:lnSpc>
              <a:spcBef>
                <a:spcPts val="600"/>
              </a:spcBef>
              <a:buSzPct val="100000"/>
              <a:buChar char="•"/>
              <a:defRPr sz="3300" b="1">
                <a:solidFill>
                  <a:schemeClr val="accent1">
                    <a:hueOff val="60270"/>
                    <a:satOff val="-20053"/>
                    <a:lumOff val="-13915"/>
                  </a:schemeClr>
                </a:solidFill>
                <a:uFill>
                  <a:solidFill>
                    <a:srgbClr val="FFFFFF"/>
                  </a:solidFill>
                </a:uFill>
                <a:latin typeface="Arial"/>
                <a:ea typeface="Arial"/>
                <a:cs typeface="Arial"/>
                <a:sym typeface="Arial"/>
              </a:defRPr>
            </a:pPr>
            <a:r>
              <a:t>Ethosuximide is a specific blocker of T-type currents and is highly effective in treating absence seizures </a:t>
            </a:r>
          </a:p>
        </p:txBody>
      </p:sp>
      <p:sp>
        <p:nvSpPr>
          <p:cNvPr id="249" name="Shape 249"/>
          <p:cNvSpPr/>
          <p:nvPr/>
        </p:nvSpPr>
        <p:spPr>
          <a:xfrm>
            <a:off x="1035051" y="567663"/>
            <a:ext cx="10934698" cy="58277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pPr>
            <a:r>
              <a:t>Block voltage-gated inward positive currents:</a:t>
            </a:r>
            <a:r>
              <a:rPr>
                <a:uFill>
                  <a:solidFill>
                    <a:srgbClr val="FFFF99"/>
                  </a:solidFill>
                </a:uFill>
              </a:rPr>
              <a:t> Ca</a:t>
            </a:r>
            <a:r>
              <a:rPr baseline="25411">
                <a:uFill>
                  <a:solidFill>
                    <a:srgbClr val="FFFF99"/>
                  </a:solidFill>
                </a:uFill>
              </a:rPr>
              <a:t>++</a:t>
            </a:r>
          </a:p>
        </p:txBody>
      </p:sp>
      <p:sp>
        <p:nvSpPr>
          <p:cNvPr id="250" name="Shape 250"/>
          <p:cNvSpPr/>
          <p:nvPr/>
        </p:nvSpPr>
        <p:spPr>
          <a:xfrm>
            <a:off x="1955755" y="5757557"/>
            <a:ext cx="8223437" cy="58277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pPr>
            <a:r>
              <a:t>Increase outward positive current: </a:t>
            </a:r>
            <a:r>
              <a:rPr>
                <a:uFill>
                  <a:solidFill>
                    <a:srgbClr val="FFFF99"/>
                  </a:solidFill>
                </a:uFill>
              </a:rPr>
              <a:t>K</a:t>
            </a:r>
            <a:r>
              <a:rPr baseline="25411">
                <a:uFill>
                  <a:solidFill>
                    <a:srgbClr val="FFFF99"/>
                  </a:solidFill>
                </a:uFill>
              </a:rPr>
              <a:t>+</a:t>
            </a:r>
          </a:p>
        </p:txBody>
      </p:sp>
      <p:sp>
        <p:nvSpPr>
          <p:cNvPr id="251" name="Shape 251"/>
          <p:cNvSpPr/>
          <p:nvPr/>
        </p:nvSpPr>
        <p:spPr>
          <a:xfrm>
            <a:off x="1101288" y="7271864"/>
            <a:ext cx="12029435" cy="1633049"/>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lnSpcReduction="10000"/>
          </a:bodyPr>
          <a:lstStyle/>
          <a:p>
            <a:pPr marL="443788" marR="34137" indent="-409651" algn="l" defTabSz="1092403">
              <a:lnSpc>
                <a:spcPct val="90000"/>
              </a:lnSpc>
              <a:spcBef>
                <a:spcPts val="500"/>
              </a:spcBef>
              <a:buSzPct val="100000"/>
              <a:buChar char="•"/>
              <a:defRPr sz="3345">
                <a:solidFill>
                  <a:schemeClr val="accent1">
                    <a:hueOff val="60270"/>
                    <a:satOff val="-20053"/>
                    <a:lumOff val="-13915"/>
                  </a:schemeClr>
                </a:solidFill>
                <a:uFill>
                  <a:solidFill>
                    <a:srgbClr val="FFFFFF"/>
                  </a:solidFill>
                </a:uFill>
                <a:latin typeface="Arial"/>
                <a:ea typeface="Arial"/>
                <a:cs typeface="Arial"/>
                <a:sym typeface="Arial"/>
              </a:defRPr>
            </a:pPr>
            <a:r>
              <a:rPr b="1"/>
              <a:t>Valproic acid</a:t>
            </a:r>
          </a:p>
          <a:p>
            <a:pPr marL="443788" marR="34137" indent="-409651" algn="l" defTabSz="1092403">
              <a:lnSpc>
                <a:spcPct val="90000"/>
              </a:lnSpc>
              <a:spcBef>
                <a:spcPts val="500"/>
              </a:spcBef>
              <a:buSzPct val="100000"/>
              <a:buChar char="•"/>
              <a:defRPr sz="3345">
                <a:solidFill>
                  <a:schemeClr val="accent1">
                    <a:hueOff val="60270"/>
                    <a:satOff val="-20053"/>
                    <a:lumOff val="-13915"/>
                  </a:schemeClr>
                </a:solidFill>
                <a:uFill>
                  <a:solidFill>
                    <a:srgbClr val="FFFFFF"/>
                  </a:solidFill>
                </a:uFill>
                <a:latin typeface="Arial"/>
                <a:ea typeface="Arial"/>
                <a:cs typeface="Arial"/>
                <a:sym typeface="Arial"/>
              </a:defRPr>
            </a:pPr>
            <a:endParaRPr b="1"/>
          </a:p>
          <a:p>
            <a:pPr marL="443788" marR="34137" indent="-409651" algn="l" defTabSz="1092403">
              <a:lnSpc>
                <a:spcPct val="90000"/>
              </a:lnSpc>
              <a:spcBef>
                <a:spcPts val="500"/>
              </a:spcBef>
              <a:buSzPct val="100000"/>
              <a:buChar char="•"/>
              <a:defRPr sz="3345">
                <a:solidFill>
                  <a:schemeClr val="accent1">
                    <a:hueOff val="60270"/>
                    <a:satOff val="-20053"/>
                    <a:lumOff val="-13915"/>
                  </a:schemeClr>
                </a:solidFill>
                <a:uFill>
                  <a:solidFill>
                    <a:srgbClr val="FFFFFF"/>
                  </a:solidFill>
                </a:uFill>
                <a:latin typeface="Arial"/>
                <a:ea typeface="Arial"/>
                <a:cs typeface="Arial"/>
                <a:sym typeface="Arial"/>
              </a:defRPr>
            </a:pPr>
            <a:r>
              <a:rPr b="1"/>
              <a:t>Retiagabine</a:t>
            </a:r>
          </a:p>
        </p:txBody>
      </p:sp>
      <p:sp>
        <p:nvSpPr>
          <p:cNvPr id="252" name="Shape 252"/>
          <p:cNvSpPr/>
          <p:nvPr/>
        </p:nvSpPr>
        <p:spPr>
          <a:xfrm>
            <a:off x="667809" y="535200"/>
            <a:ext cx="869680" cy="64770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b="1">
                <a:solidFill>
                  <a:schemeClr val="accent1">
                    <a:hueOff val="60270"/>
                    <a:satOff val="-20053"/>
                    <a:lumOff val="-13915"/>
                  </a:schemeClr>
                </a:solidFill>
                <a:latin typeface="Helvetica"/>
                <a:ea typeface="Helvetica"/>
                <a:cs typeface="Helvetica"/>
                <a:sym typeface="Helvetica"/>
              </a:defRPr>
            </a:lvl1pPr>
          </a:lstStyle>
          <a:p>
            <a:r>
              <a:t>3.</a:t>
            </a:r>
          </a:p>
        </p:txBody>
      </p:sp>
      <p:sp>
        <p:nvSpPr>
          <p:cNvPr id="253" name="Shape 253"/>
          <p:cNvSpPr/>
          <p:nvPr/>
        </p:nvSpPr>
        <p:spPr>
          <a:xfrm>
            <a:off x="1638520" y="5692631"/>
            <a:ext cx="869680" cy="647700"/>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b="1">
                <a:solidFill>
                  <a:schemeClr val="accent1">
                    <a:hueOff val="60270"/>
                    <a:satOff val="-20053"/>
                    <a:lumOff val="-13915"/>
                  </a:schemeClr>
                </a:solidFill>
                <a:latin typeface="Helvetica"/>
                <a:ea typeface="Helvetica"/>
                <a:cs typeface="Helvetica"/>
                <a:sym typeface="Helvetica"/>
              </a:defRPr>
            </a:lvl1pPr>
          </a:lstStyle>
          <a:p>
            <a:r>
              <a:t>4.</a:t>
            </a:r>
          </a:p>
        </p:txBody>
      </p:sp>
      <p:sp>
        <p:nvSpPr>
          <p:cNvPr id="254" name="Shape 254"/>
          <p:cNvSpPr/>
          <p:nvPr/>
        </p:nvSpPr>
        <p:spPr>
          <a:xfrm>
            <a:off x="1365863" y="5522134"/>
            <a:ext cx="10825321" cy="1053619"/>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
        <p:nvSpPr>
          <p:cNvPr id="255" name="Shape 255"/>
          <p:cNvSpPr/>
          <p:nvPr/>
        </p:nvSpPr>
        <p:spPr>
          <a:xfrm>
            <a:off x="574292" y="332241"/>
            <a:ext cx="11630653" cy="1053619"/>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asset-1.jpeg"/>
          <p:cNvPicPr>
            <a:picLocks noChangeAspect="1"/>
          </p:cNvPicPr>
          <p:nvPr/>
        </p:nvPicPr>
        <p:blipFill>
          <a:blip r:embed="rId2"/>
          <a:stretch>
            <a:fillRect/>
          </a:stretch>
        </p:blipFill>
        <p:spPr>
          <a:xfrm>
            <a:off x="418351" y="191632"/>
            <a:ext cx="12339607" cy="9021393"/>
          </a:xfrm>
          <a:prstGeom prst="rect">
            <a:avLst/>
          </a:prstGeom>
          <a:ln w="12700">
            <a:miter lim="400000"/>
          </a:ln>
        </p:spPr>
      </p:pic>
      <p:sp>
        <p:nvSpPr>
          <p:cNvPr id="260" name="Shape 260"/>
          <p:cNvSpPr/>
          <p:nvPr/>
        </p:nvSpPr>
        <p:spPr>
          <a:xfrm>
            <a:off x="418606" y="7797699"/>
            <a:ext cx="2925123" cy="1038279"/>
          </a:xfrm>
          <a:prstGeom prst="roundRect">
            <a:avLst>
              <a:gd name="adj" fmla="val 18348"/>
            </a:avLst>
          </a:prstGeom>
          <a:ln w="88900">
            <a:solidFill>
              <a:schemeClr val="accent5"/>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image-2.png"/>
          <p:cNvPicPr>
            <a:picLocks noChangeAspect="1"/>
          </p:cNvPicPr>
          <p:nvPr/>
        </p:nvPicPr>
        <p:blipFill>
          <a:blip r:embed="rId2"/>
          <a:stretch>
            <a:fillRect/>
          </a:stretch>
        </p:blipFill>
        <p:spPr>
          <a:xfrm>
            <a:off x="11829" y="1303504"/>
            <a:ext cx="12981141" cy="8929526"/>
          </a:xfrm>
          <a:prstGeom prst="rect">
            <a:avLst/>
          </a:prstGeom>
          <a:ln w="12700">
            <a:miter lim="400000"/>
          </a:ln>
        </p:spPr>
      </p:pic>
      <p:sp>
        <p:nvSpPr>
          <p:cNvPr id="263" name="Shape 263"/>
          <p:cNvSpPr/>
          <p:nvPr/>
        </p:nvSpPr>
        <p:spPr>
          <a:xfrm>
            <a:off x="246682" y="433575"/>
            <a:ext cx="12511435" cy="65648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000">
                <a:solidFill>
                  <a:schemeClr val="accent1">
                    <a:hueOff val="60270"/>
                    <a:satOff val="-20053"/>
                    <a:lumOff val="-13915"/>
                  </a:schemeClr>
                </a:solidFill>
                <a:latin typeface="Arial"/>
                <a:ea typeface="Arial"/>
                <a:cs typeface="Arial"/>
                <a:sym typeface="Arial"/>
              </a:defRPr>
            </a:lvl1pPr>
          </a:lstStyle>
          <a:p>
            <a:r>
              <a:t>Antiepileptic drug development over the past 100 years</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image.png"/>
          <p:cNvPicPr>
            <a:picLocks noChangeAspect="1"/>
          </p:cNvPicPr>
          <p:nvPr/>
        </p:nvPicPr>
        <p:blipFill>
          <a:blip r:embed="rId2"/>
          <a:stretch>
            <a:fillRect/>
          </a:stretch>
        </p:blipFill>
        <p:spPr>
          <a:xfrm>
            <a:off x="216746" y="1727200"/>
            <a:ext cx="11954263" cy="6911057"/>
          </a:xfrm>
          <a:prstGeom prst="rect">
            <a:avLst/>
          </a:prstGeom>
          <a:ln w="12700">
            <a:miter lim="400000"/>
          </a:ln>
        </p:spPr>
      </p:pic>
      <p:sp>
        <p:nvSpPr>
          <p:cNvPr id="266" name="Shape 266"/>
          <p:cNvSpPr/>
          <p:nvPr/>
        </p:nvSpPr>
        <p:spPr>
          <a:xfrm>
            <a:off x="4910067" y="7966624"/>
            <a:ext cx="3184666" cy="625616"/>
          </a:xfrm>
          <a:prstGeom prst="rect">
            <a:avLst/>
          </a:prstGeom>
          <a:ln w="12700">
            <a:miter lim="400000"/>
          </a:ln>
          <a:extLst>
            <a:ext uri="{C572A759-6A51-4108-AA02-DFA0A04FC94B}">
              <ma14:wrappingTextBoxFlag xmlns="" xmlns:ma14="http://schemas.microsoft.com/office/mac/drawingml/2011/main" val="1"/>
            </a:ext>
          </a:extLst>
        </p:spPr>
        <p:txBody>
          <a:bodyPr wrap="none" lIns="72248" tIns="72248" rIns="72248" bIns="72248">
            <a:spAutoFit/>
          </a:bodyPr>
          <a:lstStyle>
            <a:lvl1pPr marL="40639" marR="40639" algn="l" defTabSz="1300480">
              <a:buClr>
                <a:srgbClr val="808080"/>
              </a:buClr>
              <a:buFont typeface="Times New Roman"/>
              <a:defRPr sz="3413" b="1">
                <a:solidFill>
                  <a:srgbClr val="808080"/>
                </a:solidFill>
                <a:uFill>
                  <a:solidFill>
                    <a:srgbClr val="808080"/>
                  </a:solidFill>
                </a:uFill>
                <a:latin typeface="Arial"/>
                <a:ea typeface="Arial"/>
                <a:cs typeface="Arial"/>
                <a:sym typeface="Arial"/>
              </a:defRPr>
            </a:lvl1pPr>
          </a:lstStyle>
          <a:p>
            <a:r>
              <a:t>Dose (mg/day)</a:t>
            </a:r>
          </a:p>
        </p:txBody>
      </p:sp>
      <p:sp>
        <p:nvSpPr>
          <p:cNvPr id="267" name="Shape 267"/>
          <p:cNvSpPr/>
          <p:nvPr/>
        </p:nvSpPr>
        <p:spPr>
          <a:xfrm rot="16200000">
            <a:off x="-2146618" y="4669402"/>
            <a:ext cx="6219332" cy="625616"/>
          </a:xfrm>
          <a:prstGeom prst="rect">
            <a:avLst/>
          </a:prstGeom>
          <a:ln w="12700">
            <a:miter lim="400000"/>
          </a:ln>
          <a:extLst>
            <a:ext uri="{C572A759-6A51-4108-AA02-DFA0A04FC94B}">
              <ma14:wrappingTextBoxFlag xmlns="" xmlns:ma14="http://schemas.microsoft.com/office/mac/drawingml/2011/main" val="1"/>
            </a:ext>
          </a:extLst>
        </p:spPr>
        <p:txBody>
          <a:bodyPr wrap="none" lIns="72248" tIns="72248" rIns="72248" bIns="72248">
            <a:spAutoFit/>
          </a:bodyPr>
          <a:lstStyle>
            <a:lvl1pPr marL="40639" marR="40639" algn="l" defTabSz="1300480">
              <a:buClr>
                <a:srgbClr val="808080"/>
              </a:buClr>
              <a:buFont typeface="Times New Roman"/>
              <a:defRPr sz="3413" b="1">
                <a:solidFill>
                  <a:srgbClr val="808080"/>
                </a:solidFill>
                <a:uFill>
                  <a:solidFill>
                    <a:srgbClr val="808080"/>
                  </a:solidFill>
                </a:uFill>
                <a:latin typeface="Arial"/>
                <a:ea typeface="Arial"/>
                <a:cs typeface="Arial"/>
                <a:sym typeface="Arial"/>
              </a:defRPr>
            </a:lvl1pPr>
          </a:lstStyle>
          <a:p>
            <a:r>
              <a:t>Plasma Concentration (mg/L)</a:t>
            </a:r>
          </a:p>
        </p:txBody>
      </p:sp>
      <p:sp>
        <p:nvSpPr>
          <p:cNvPr id="268" name="Shape 268"/>
          <p:cNvSpPr/>
          <p:nvPr/>
        </p:nvSpPr>
        <p:spPr>
          <a:xfrm>
            <a:off x="277150" y="8654993"/>
            <a:ext cx="12450500" cy="995633"/>
          </a:xfrm>
          <a:prstGeom prst="rect">
            <a:avLst/>
          </a:prstGeom>
          <a:solidFill>
            <a:srgbClr val="808080"/>
          </a:solidFill>
          <a:ln w="12700">
            <a:miter lim="400000"/>
          </a:ln>
          <a:extLst>
            <a:ext uri="{C572A759-6A51-4108-AA02-DFA0A04FC94B}">
              <ma14:wrappingTextBoxFlag xmlns="" xmlns:ma14="http://schemas.microsoft.com/office/mac/drawingml/2011/main" val="1"/>
            </a:ext>
          </a:extLst>
        </p:spPr>
        <p:txBody>
          <a:bodyPr lIns="72248" tIns="72248" rIns="72248" bIns="72248">
            <a:spAutoFit/>
          </a:bodyPr>
          <a:lstStyle/>
          <a:p>
            <a:pPr marL="40639" marR="40639" defTabSz="1300480">
              <a:buClr>
                <a:srgbClr val="FFFF99"/>
              </a:buClr>
              <a:buFont typeface="Times New Roman"/>
              <a:defRPr sz="3000" b="1">
                <a:solidFill>
                  <a:srgbClr val="FFFF99"/>
                </a:solidFill>
                <a:uFill>
                  <a:solidFill>
                    <a:srgbClr val="FFFF99"/>
                  </a:solidFill>
                </a:uFill>
                <a:latin typeface="Arial"/>
                <a:ea typeface="Arial"/>
                <a:cs typeface="Arial"/>
                <a:sym typeface="Arial"/>
              </a:defRPr>
            </a:pPr>
            <a:r>
              <a:t>Relationship between Phenytoin Daily Dose and </a:t>
            </a:r>
          </a:p>
          <a:p>
            <a:pPr marL="40639" marR="40639" defTabSz="1300480">
              <a:buClr>
                <a:srgbClr val="FFFF99"/>
              </a:buClr>
              <a:buFont typeface="Times New Roman"/>
              <a:defRPr sz="3000" b="1">
                <a:solidFill>
                  <a:srgbClr val="FFFF99"/>
                </a:solidFill>
                <a:uFill>
                  <a:solidFill>
                    <a:srgbClr val="FFFF99"/>
                  </a:solidFill>
                </a:uFill>
                <a:latin typeface="Arial"/>
                <a:ea typeface="Arial"/>
                <a:cs typeface="Arial"/>
                <a:sym typeface="Arial"/>
              </a:defRPr>
            </a:pPr>
            <a:r>
              <a:t>Plasma Concentration In 5 Patients</a:t>
            </a:r>
          </a:p>
        </p:txBody>
      </p:sp>
      <p:sp>
        <p:nvSpPr>
          <p:cNvPr id="269" name="Shape 269"/>
          <p:cNvSpPr/>
          <p:nvPr/>
        </p:nvSpPr>
        <p:spPr>
          <a:xfrm>
            <a:off x="2088782" y="4803276"/>
            <a:ext cx="9725848" cy="694704"/>
          </a:xfrm>
          <a:prstGeom prst="rect">
            <a:avLst/>
          </a:prstGeom>
          <a:ln w="31608">
            <a:solidFill>
              <a:srgbClr val="000000"/>
            </a:solidFill>
            <a:miter lim="400000"/>
          </a:ln>
        </p:spPr>
        <p:txBody>
          <a:bodyPr lIns="72248" tIns="72248" rIns="72248" bIns="72248" anchor="ctr"/>
          <a:lstStyle/>
          <a:p>
            <a:pPr marL="40639" marR="40639" algn="l" defTabSz="1300480">
              <a:defRPr sz="2560">
                <a:uFill>
                  <a:solidFill>
                    <a:srgbClr val="000000"/>
                  </a:solidFill>
                </a:uFill>
                <a:latin typeface="Arial"/>
                <a:ea typeface="Arial"/>
                <a:cs typeface="Arial"/>
                <a:sym typeface="Arial"/>
              </a:defRPr>
            </a:pPr>
            <a:endParaRPr/>
          </a:p>
        </p:txBody>
      </p:sp>
      <p:sp>
        <p:nvSpPr>
          <p:cNvPr id="270" name="Shape 270"/>
          <p:cNvSpPr/>
          <p:nvPr/>
        </p:nvSpPr>
        <p:spPr>
          <a:xfrm>
            <a:off x="6593613" y="4928728"/>
            <a:ext cx="2858784" cy="508001"/>
          </a:xfrm>
          <a:prstGeom prst="rect">
            <a:avLst/>
          </a:prstGeom>
          <a:ln w="12700">
            <a:miter lim="400000"/>
          </a:ln>
          <a:extLst>
            <a:ext uri="{C572A759-6A51-4108-AA02-DFA0A04FC94B}">
              <ma14:wrappingTextBoxFlag xmlns="" xmlns:ma14="http://schemas.microsoft.com/office/mac/drawingml/2011/main" val="1"/>
            </a:ext>
          </a:extLst>
        </p:spPr>
        <p:txBody>
          <a:bodyPr wrap="none" lIns="72248" tIns="72248" rIns="72248" bIns="72248">
            <a:spAutoFit/>
          </a:bodyPr>
          <a:lstStyle>
            <a:lvl1pPr marL="40639" marR="40639" algn="l" defTabSz="1300480">
              <a:buClr>
                <a:srgbClr val="000000"/>
              </a:buClr>
              <a:buFont typeface="Arial"/>
              <a:defRPr sz="2560">
                <a:uFill>
                  <a:solidFill>
                    <a:srgbClr val="000000"/>
                  </a:solidFill>
                </a:uFill>
                <a:latin typeface="Arial"/>
                <a:ea typeface="Arial"/>
                <a:cs typeface="Arial"/>
                <a:sym typeface="Arial"/>
              </a:defRPr>
            </a:lvl1pPr>
          </a:lstStyle>
          <a:p>
            <a:r>
              <a:t>Therapeutic levels</a:t>
            </a:r>
          </a:p>
        </p:txBody>
      </p:sp>
      <p:sp>
        <p:nvSpPr>
          <p:cNvPr id="271" name="Shape 271"/>
          <p:cNvSpPr/>
          <p:nvPr/>
        </p:nvSpPr>
        <p:spPr>
          <a:xfrm>
            <a:off x="343435" y="456584"/>
            <a:ext cx="3635382" cy="1082945"/>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chor="ctr">
            <a:normAutofit/>
          </a:bodyPr>
          <a:lstStyle>
            <a:lvl1pPr marL="40639" marR="40639" defTabSz="1300480">
              <a:defRPr sz="3982" b="1">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PHENYTOIN</a:t>
            </a:r>
          </a:p>
        </p:txBody>
      </p:sp>
      <p:sp>
        <p:nvSpPr>
          <p:cNvPr id="272" name="Shape 272"/>
          <p:cNvSpPr/>
          <p:nvPr/>
        </p:nvSpPr>
        <p:spPr>
          <a:xfrm>
            <a:off x="4563158" y="499673"/>
            <a:ext cx="8239916" cy="22681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691815" marR="40639" lvl="1" indent="-310815" algn="l" defTabSz="1300480">
              <a:lnSpc>
                <a:spcPct val="90000"/>
              </a:lnSpc>
              <a:spcBef>
                <a:spcPts val="500"/>
              </a:spcBef>
              <a:buSzPct val="100000"/>
              <a:buChar char="•"/>
              <a:defRPr sz="3100">
                <a:solidFill>
                  <a:schemeClr val="accent1">
                    <a:hueOff val="60270"/>
                    <a:satOff val="-20053"/>
                    <a:lumOff val="-13915"/>
                  </a:schemeClr>
                </a:solidFill>
                <a:uFill>
                  <a:solidFill>
                    <a:srgbClr val="FFFFFF"/>
                  </a:solidFill>
                </a:uFill>
                <a:latin typeface="Arial"/>
                <a:ea typeface="Arial"/>
                <a:cs typeface="Arial"/>
                <a:sym typeface="Arial"/>
              </a:defRPr>
            </a:pPr>
            <a:r>
              <a:t>Saturable (zero order) kinetic in therapeutic dose range</a:t>
            </a:r>
          </a:p>
          <a:p>
            <a:pPr marL="691815" marR="40639" lvl="1" indent="-310815" algn="l" defTabSz="1300480">
              <a:lnSpc>
                <a:spcPct val="90000"/>
              </a:lnSpc>
              <a:spcBef>
                <a:spcPts val="500"/>
              </a:spcBef>
              <a:buSzPct val="100000"/>
              <a:buChar char="•"/>
              <a:defRPr sz="3100">
                <a:solidFill>
                  <a:schemeClr val="accent1">
                    <a:hueOff val="60270"/>
                    <a:satOff val="-20053"/>
                    <a:lumOff val="-13915"/>
                  </a:schemeClr>
                </a:solidFill>
                <a:uFill>
                  <a:solidFill>
                    <a:srgbClr val="FFFFFF"/>
                  </a:solidFill>
                </a:uFill>
                <a:latin typeface="Arial"/>
                <a:ea typeface="Arial"/>
                <a:cs typeface="Arial"/>
                <a:sym typeface="Arial"/>
              </a:defRPr>
            </a:pPr>
            <a:r>
              <a:t>Potent hepatic cytochrome P-450 enzyme </a:t>
            </a:r>
            <a:r>
              <a:rPr b="1"/>
              <a:t>inducer</a:t>
            </a:r>
            <a:r>
              <a:t>, it can increase metabolism of other drugs</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p:nvPr/>
        </p:nvSpPr>
        <p:spPr>
          <a:xfrm>
            <a:off x="144013" y="227682"/>
            <a:ext cx="4716865" cy="1190326"/>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chor="ctr">
            <a:normAutofit/>
          </a:bodyPr>
          <a:lstStyle>
            <a:lvl1pPr marL="40639" marR="40639" defTabSz="1300480">
              <a:defRPr sz="3982" b="1">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PHENYTOIN</a:t>
            </a:r>
          </a:p>
        </p:txBody>
      </p:sp>
      <p:sp>
        <p:nvSpPr>
          <p:cNvPr id="275" name="Shape 275"/>
          <p:cNvSpPr/>
          <p:nvPr/>
        </p:nvSpPr>
        <p:spPr>
          <a:xfrm>
            <a:off x="328096" y="870462"/>
            <a:ext cx="11704320" cy="4942960"/>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lnSpcReduction="10000"/>
          </a:bodyPr>
          <a:lstStyle/>
          <a:p>
            <a:pPr marL="783590" marR="40639" lvl="1" indent="-285750" algn="l" defTabSz="1300480">
              <a:lnSpc>
                <a:spcPct val="80000"/>
              </a:lnSpc>
              <a:spcBef>
                <a:spcPts val="500"/>
              </a:spcBef>
              <a:buClr>
                <a:srgbClr val="FFFFFF"/>
              </a:buClr>
              <a:buFont typeface="Arial"/>
              <a:defRPr sz="3500" b="1">
                <a:solidFill>
                  <a:schemeClr val="accent1">
                    <a:hueOff val="60270"/>
                    <a:satOff val="-20053"/>
                    <a:lumOff val="-13915"/>
                  </a:schemeClr>
                </a:solidFill>
                <a:uFill>
                  <a:solidFill>
                    <a:srgbClr val="FFFFFF"/>
                  </a:solidFill>
                </a:uFill>
                <a:latin typeface="Arial"/>
                <a:ea typeface="Arial"/>
                <a:cs typeface="Arial"/>
                <a:sym typeface="Arial"/>
              </a:defRPr>
            </a:pPr>
            <a:endParaRPr dirty="0"/>
          </a:p>
          <a:p>
            <a:pPr>
              <a:defRPr sz="3500">
                <a:solidFill>
                  <a:schemeClr val="accent1">
                    <a:hueOff val="60270"/>
                    <a:satOff val="-20053"/>
                    <a:lumOff val="-13915"/>
                  </a:schemeClr>
                </a:solidFill>
                <a:latin typeface="Arial"/>
                <a:ea typeface="Arial"/>
                <a:cs typeface="Arial"/>
                <a:sym typeface="Arial"/>
              </a:defRPr>
            </a:pPr>
            <a:endParaRPr dirty="0"/>
          </a:p>
          <a:p>
            <a:pPr marL="731921" marR="40639" lvl="1" indent="-350921" algn="l" defTabSz="1300480">
              <a:lnSpc>
                <a:spcPct val="80000"/>
              </a:lnSpc>
              <a:spcBef>
                <a:spcPts val="500"/>
              </a:spcBef>
              <a:buSzPct val="100000"/>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rPr dirty="0"/>
              <a:t>CNS sedation (drowsiness, ataxia, confusion, insomnia)</a:t>
            </a:r>
          </a:p>
          <a:p>
            <a:pPr marL="731921" marR="40639" lvl="1" indent="-350921" algn="l" defTabSz="1300480">
              <a:lnSpc>
                <a:spcPct val="80000"/>
              </a:lnSpc>
              <a:spcBef>
                <a:spcPts val="500"/>
              </a:spcBef>
              <a:buSzPct val="100000"/>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rPr dirty="0"/>
              <a:t>Impaired cognition </a:t>
            </a:r>
          </a:p>
          <a:p>
            <a:pPr marL="731921" marR="40639" lvl="1" indent="-350921" algn="l" defTabSz="1300480">
              <a:lnSpc>
                <a:spcPct val="80000"/>
              </a:lnSpc>
              <a:spcBef>
                <a:spcPts val="500"/>
              </a:spcBef>
              <a:buSzPct val="100000"/>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rPr dirty="0"/>
              <a:t>Peripheral neuropathy</a:t>
            </a:r>
          </a:p>
          <a:p>
            <a:pPr marL="731921" marR="40639" lvl="1" indent="-350921" algn="l" defTabSz="1300480">
              <a:lnSpc>
                <a:spcPct val="80000"/>
              </a:lnSpc>
              <a:spcBef>
                <a:spcPts val="500"/>
              </a:spcBef>
              <a:buSzPct val="100000"/>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rPr dirty="0"/>
              <a:t>Coarsening of facial features</a:t>
            </a:r>
          </a:p>
          <a:p>
            <a:pPr marL="731921" marR="40639" lvl="1" indent="-350921" algn="l" defTabSz="1300480">
              <a:lnSpc>
                <a:spcPct val="80000"/>
              </a:lnSpc>
              <a:spcBef>
                <a:spcPts val="500"/>
              </a:spcBef>
              <a:buSzPct val="100000"/>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rPr dirty="0"/>
              <a:t>Hirsutism</a:t>
            </a:r>
          </a:p>
          <a:p>
            <a:pPr marL="731921" marR="40639" lvl="1" indent="-350921" algn="l" defTabSz="1300480">
              <a:lnSpc>
                <a:spcPct val="80000"/>
              </a:lnSpc>
              <a:spcBef>
                <a:spcPts val="500"/>
              </a:spcBef>
              <a:buSzPct val="100000"/>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rPr dirty="0"/>
              <a:t>Gum hyperplasia</a:t>
            </a:r>
            <a:endParaRPr lang="it-IT" dirty="0"/>
          </a:p>
          <a:p>
            <a:pPr marL="731921" marR="40639" lvl="1" indent="-350921" algn="l" defTabSz="1300480">
              <a:lnSpc>
                <a:spcPct val="80000"/>
              </a:lnSpc>
              <a:spcBef>
                <a:spcPts val="500"/>
              </a:spcBef>
              <a:buSzPct val="100000"/>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rPr lang="it-IT" dirty="0" err="1"/>
              <a:t>Skin</a:t>
            </a:r>
            <a:r>
              <a:rPr lang="it-IT" dirty="0"/>
              <a:t> reaction</a:t>
            </a:r>
            <a:endParaRPr dirty="0"/>
          </a:p>
        </p:txBody>
      </p:sp>
      <p:pic>
        <p:nvPicPr>
          <p:cNvPr id="276" name="phenytoin_GH.jpg"/>
          <p:cNvPicPr>
            <a:picLocks noChangeAspect="1"/>
          </p:cNvPicPr>
          <p:nvPr/>
        </p:nvPicPr>
        <p:blipFill>
          <a:blip r:embed="rId2"/>
          <a:stretch>
            <a:fillRect/>
          </a:stretch>
        </p:blipFill>
        <p:spPr>
          <a:xfrm>
            <a:off x="6217821" y="5002765"/>
            <a:ext cx="6283461" cy="3996269"/>
          </a:xfrm>
          <a:prstGeom prst="rect">
            <a:avLst/>
          </a:prstGeom>
          <a:ln w="12700">
            <a:miter lim="400000"/>
          </a:ln>
        </p:spPr>
      </p:pic>
      <p:sp>
        <p:nvSpPr>
          <p:cNvPr id="277" name="Shape 277"/>
          <p:cNvSpPr/>
          <p:nvPr/>
        </p:nvSpPr>
        <p:spPr>
          <a:xfrm>
            <a:off x="7960880" y="494604"/>
            <a:ext cx="3606304" cy="65648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000">
                <a:solidFill>
                  <a:schemeClr val="accent1">
                    <a:hueOff val="60270"/>
                    <a:satOff val="-20053"/>
                    <a:lumOff val="-13915"/>
                  </a:schemeClr>
                </a:solidFill>
                <a:latin typeface="Arial"/>
                <a:ea typeface="Arial"/>
                <a:cs typeface="Arial"/>
                <a:sym typeface="Arial"/>
              </a:defRPr>
            </a:lvl1pPr>
          </a:lstStyle>
          <a:p>
            <a:r>
              <a:t>Adverse effects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p:nvPr/>
        </p:nvSpPr>
        <p:spPr>
          <a:xfrm>
            <a:off x="816128" y="325092"/>
            <a:ext cx="11054076" cy="712859"/>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chor="ctr">
            <a:normAutofit lnSpcReduction="10000"/>
          </a:bodyPr>
          <a:lstStyle>
            <a:lvl1pPr marL="31699" marR="31699" defTabSz="1014374">
              <a:defRPr sz="3993">
                <a:solidFill>
                  <a:schemeClr val="accent1">
                    <a:hueOff val="60270"/>
                    <a:satOff val="-20053"/>
                    <a:lumOff val="-13915"/>
                  </a:schemeClr>
                </a:solidFill>
                <a:effectLst>
                  <a:outerShdw blurRad="9906" dist="19812" dir="2700000" rotWithShape="0">
                    <a:srgbClr val="000000"/>
                  </a:outerShdw>
                </a:effectLst>
                <a:uFill>
                  <a:solidFill>
                    <a:srgbClr val="FFFF99"/>
                  </a:solidFill>
                </a:uFill>
                <a:latin typeface="Arial"/>
                <a:ea typeface="Arial"/>
                <a:cs typeface="Arial"/>
                <a:sym typeface="Arial"/>
              </a:defRPr>
            </a:lvl1pPr>
          </a:lstStyle>
          <a:p>
            <a:r>
              <a:t>Newer Drugs Adverse Effects</a:t>
            </a:r>
          </a:p>
        </p:txBody>
      </p:sp>
      <p:graphicFrame>
        <p:nvGraphicFramePr>
          <p:cNvPr id="280" name="Table 280"/>
          <p:cNvGraphicFramePr/>
          <p:nvPr/>
        </p:nvGraphicFramePr>
        <p:xfrm>
          <a:off x="528390" y="1674667"/>
          <a:ext cx="12220627" cy="7506975"/>
        </p:xfrm>
        <a:graphic>
          <a:graphicData uri="http://schemas.openxmlformats.org/drawingml/2006/table">
            <a:tbl>
              <a:tblPr>
                <a:tableStyleId>{CF821DB8-F4EB-4A41-A1BA-3FCAFE7338EE}</a:tableStyleId>
              </a:tblPr>
              <a:tblGrid>
                <a:gridCol w="4024032">
                  <a:extLst>
                    <a:ext uri="{9D8B030D-6E8A-4147-A177-3AD203B41FA5}">
                      <a16:colId xmlns:a16="http://schemas.microsoft.com/office/drawing/2014/main" val="20000"/>
                    </a:ext>
                  </a:extLst>
                </a:gridCol>
                <a:gridCol w="8196595">
                  <a:extLst>
                    <a:ext uri="{9D8B030D-6E8A-4147-A177-3AD203B41FA5}">
                      <a16:colId xmlns:a16="http://schemas.microsoft.com/office/drawing/2014/main" val="20001"/>
                    </a:ext>
                  </a:extLst>
                </a:gridCol>
              </a:tblGrid>
              <a:tr h="1825625">
                <a:tc>
                  <a:txBody>
                    <a:bodyPr/>
                    <a:lstStyle/>
                    <a:p>
                      <a:pPr marL="40639" marR="40639" algn="l" defTabSz="1300480"/>
                      <a:r>
                        <a:rPr sz="320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rPr>
                        <a:t>Felbamate</a:t>
                      </a:r>
                    </a:p>
                  </a:txBody>
                  <a:tcPr marL="63500" marR="63500" marT="63500" marB="63500" anchor="ctr" horzOverflow="overflow"/>
                </a:tc>
                <a:tc>
                  <a:txBody>
                    <a:bodyPr/>
                    <a:lstStyle/>
                    <a:p>
                      <a:pPr marL="432525" marR="40639" indent="-391885" algn="l" defTabSz="1300480">
                        <a:spcBef>
                          <a:spcPts val="600"/>
                        </a:spcBef>
                        <a:buClr>
                          <a:srgbClr val="FFFFFF"/>
                        </a:buClr>
                        <a:buSzPct val="100000"/>
                        <a:buFont typeface="Arial"/>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r>
                        <a:t>aplastic anemia and severe hepatitis </a:t>
                      </a:r>
                    </a:p>
                  </a:txBody>
                  <a:tcPr marL="63500" marR="63500" marT="63500" marB="63500" anchor="ctr" horzOverflow="overflow"/>
                </a:tc>
                <a:extLst>
                  <a:ext uri="{0D108BD9-81ED-4DB2-BD59-A6C34878D82A}">
                    <a16:rowId xmlns:a16="http://schemas.microsoft.com/office/drawing/2014/main" val="10000"/>
                  </a:ext>
                </a:extLst>
              </a:tr>
              <a:tr h="1825625">
                <a:tc>
                  <a:txBody>
                    <a:bodyPr/>
                    <a:lstStyle/>
                    <a:p>
                      <a:pPr marL="40639" marR="40639" algn="l" defTabSz="1300480"/>
                      <a:r>
                        <a:rPr sz="320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rPr>
                        <a:t>Levetiracetam</a:t>
                      </a:r>
                    </a:p>
                  </a:txBody>
                  <a:tcPr marL="63500" marR="63500" marT="63500" marB="63500" anchor="ctr" horzOverflow="overflow"/>
                </a:tc>
                <a:tc>
                  <a:txBody>
                    <a:bodyPr/>
                    <a:lstStyle/>
                    <a:p>
                      <a:pPr marL="432525" marR="40639" indent="-391885" algn="l" defTabSz="1300480">
                        <a:spcBef>
                          <a:spcPts val="600"/>
                        </a:spcBef>
                        <a:buClr>
                          <a:srgbClr val="FFFFFF"/>
                        </a:buClr>
                        <a:buSzPct val="100000"/>
                        <a:buFont typeface="Arial"/>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r>
                        <a:t>Increased affective symptoms (anxiety, hostility, emotional lability)</a:t>
                      </a:r>
                    </a:p>
                  </a:txBody>
                  <a:tcPr marL="63500" marR="63500" marT="63500" marB="63500" anchor="ctr" horzOverflow="overflow"/>
                </a:tc>
                <a:extLst>
                  <a:ext uri="{0D108BD9-81ED-4DB2-BD59-A6C34878D82A}">
                    <a16:rowId xmlns:a16="http://schemas.microsoft.com/office/drawing/2014/main" val="10001"/>
                  </a:ext>
                </a:extLst>
              </a:tr>
              <a:tr h="1825625">
                <a:tc>
                  <a:txBody>
                    <a:bodyPr/>
                    <a:lstStyle/>
                    <a:p>
                      <a:pPr marL="40639" marR="40639" algn="l" defTabSz="1300480"/>
                      <a:r>
                        <a:rPr sz="320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rPr>
                        <a:t>Vigabatrin</a:t>
                      </a:r>
                    </a:p>
                  </a:txBody>
                  <a:tcPr marL="63500" marR="63500" marT="63500" marB="63500" anchor="ctr" horzOverflow="overflow"/>
                </a:tc>
                <a:tc>
                  <a:txBody>
                    <a:bodyPr/>
                    <a:lstStyle/>
                    <a:p>
                      <a:pPr marL="432525" marR="40639" indent="-391885" algn="l" defTabSz="1300480">
                        <a:spcBef>
                          <a:spcPts val="600"/>
                        </a:spcBef>
                        <a:buClr>
                          <a:srgbClr val="FFFFFF"/>
                        </a:buClr>
                        <a:buSzPct val="100000"/>
                        <a:buFont typeface="Arial"/>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r>
                        <a:t>CNS sedative, ophthalmologic abnormalities (irreversible visual loss)</a:t>
                      </a:r>
                    </a:p>
                  </a:txBody>
                  <a:tcPr marL="63500" marR="63500" marT="63500" marB="63500" anchor="ctr" horzOverflow="overflow"/>
                </a:tc>
                <a:extLst>
                  <a:ext uri="{0D108BD9-81ED-4DB2-BD59-A6C34878D82A}">
                    <a16:rowId xmlns:a16="http://schemas.microsoft.com/office/drawing/2014/main" val="10002"/>
                  </a:ext>
                </a:extLst>
              </a:tr>
              <a:tr h="2030100">
                <a:tc>
                  <a:txBody>
                    <a:bodyPr/>
                    <a:lstStyle/>
                    <a:p>
                      <a:pPr marL="40639" marR="40639" algn="l" defTabSz="1300480"/>
                      <a:r>
                        <a:rPr sz="320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rPr>
                        <a:t>Topiramate</a:t>
                      </a:r>
                    </a:p>
                  </a:txBody>
                  <a:tcPr marL="63500" marR="63500" marT="63500" marB="63500" anchor="ctr" horzOverflow="overflow"/>
                </a:tc>
                <a:tc>
                  <a:txBody>
                    <a:bodyPr/>
                    <a:lstStyle/>
                    <a:p>
                      <a:pPr marL="432525" marR="40639" indent="-391885" algn="l" defTabSz="1300480">
                        <a:lnSpc>
                          <a:spcPct val="90000"/>
                        </a:lnSpc>
                        <a:spcBef>
                          <a:spcPts val="600"/>
                        </a:spcBef>
                        <a:buClr>
                          <a:srgbClr val="FFFFFF"/>
                        </a:buClr>
                        <a:buSzPct val="100000"/>
                        <a:buFont typeface="Arial"/>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r>
                        <a:t>CNS sedative (somnolence and dizziness, emotional lability, impaired concentration and psychomotor slowing, language problems)</a:t>
                      </a:r>
                    </a:p>
                  </a:txBody>
                  <a:tcPr marL="63500" marR="63500" marT="63500" marB="63500" anchor="ctr" horzOverflow="overflow"/>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asset-2.jpeg"/>
          <p:cNvPicPr>
            <a:picLocks noChangeAspect="1"/>
          </p:cNvPicPr>
          <p:nvPr/>
        </p:nvPicPr>
        <p:blipFill>
          <a:blip r:embed="rId2"/>
          <a:stretch>
            <a:fillRect/>
          </a:stretch>
        </p:blipFill>
        <p:spPr>
          <a:xfrm>
            <a:off x="1498600" y="0"/>
            <a:ext cx="10005848" cy="9753600"/>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epileptic1.jpg"/>
          <p:cNvPicPr>
            <a:picLocks noChangeAspect="1"/>
          </p:cNvPicPr>
          <p:nvPr/>
        </p:nvPicPr>
        <p:blipFill>
          <a:blip r:embed="rId2"/>
          <a:stretch>
            <a:fillRect/>
          </a:stretch>
        </p:blipFill>
        <p:spPr>
          <a:xfrm>
            <a:off x="1950719" y="866986"/>
            <a:ext cx="8938262" cy="6415927"/>
          </a:xfrm>
          <a:prstGeom prst="rect">
            <a:avLst/>
          </a:prstGeom>
          <a:ln w="12700">
            <a:miter lim="400000"/>
          </a:ln>
        </p:spPr>
      </p:pic>
      <p:sp>
        <p:nvSpPr>
          <p:cNvPr id="94" name="Shape 94"/>
          <p:cNvSpPr/>
          <p:nvPr/>
        </p:nvSpPr>
        <p:spPr>
          <a:xfrm>
            <a:off x="2490293" y="0"/>
            <a:ext cx="7909914" cy="923326"/>
          </a:xfrm>
          <a:prstGeom prst="rect">
            <a:avLst/>
          </a:prstGeom>
          <a:ln w="50800">
            <a:solidFill>
              <a:schemeClr val="accent1"/>
            </a:solidFill>
            <a:miter lim="400000"/>
          </a:ln>
          <a:extLst>
            <a:ext uri="{C572A759-6A51-4108-AA02-DFA0A04FC94B}">
              <ma14:wrappingTextBoxFlag xmlns="" xmlns:ma14="http://schemas.microsoft.com/office/mac/drawingml/2011/main" val="1"/>
            </a:ext>
          </a:extLst>
        </p:spPr>
        <p:txBody>
          <a:bodyPr wrap="none" lIns="72248" tIns="72248" rIns="72248" bIns="72248">
            <a:spAutoFit/>
          </a:bodyPr>
          <a:lstStyle>
            <a:lvl1pPr marL="40639" marR="40639" algn="l" defTabSz="1300480">
              <a:buClr>
                <a:srgbClr val="FFFF00"/>
              </a:buClr>
              <a:buFont typeface="Times New Roman"/>
              <a:defRPr sz="5120" b="1">
                <a:solidFill>
                  <a:schemeClr val="accent1">
                    <a:hueOff val="60270"/>
                    <a:satOff val="-20053"/>
                    <a:lumOff val="-13915"/>
                  </a:schemeClr>
                </a:solidFill>
                <a:uFill>
                  <a:solidFill>
                    <a:srgbClr val="FFFF00"/>
                  </a:solidFill>
                </a:uFill>
                <a:latin typeface="Arial"/>
                <a:ea typeface="Arial"/>
                <a:cs typeface="Arial"/>
                <a:sym typeface="Arial"/>
              </a:defRPr>
            </a:lvl1pPr>
          </a:lstStyle>
          <a:p>
            <a:r>
              <a:t>EEG records in epilepsy </a:t>
            </a:r>
          </a:p>
        </p:txBody>
      </p:sp>
      <p:sp>
        <p:nvSpPr>
          <p:cNvPr id="95" name="Shape 95"/>
          <p:cNvSpPr/>
          <p:nvPr/>
        </p:nvSpPr>
        <p:spPr>
          <a:xfrm>
            <a:off x="316600" y="7322981"/>
            <a:ext cx="12697743" cy="2402276"/>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spAutoFit/>
          </a:bodyPr>
          <a:lstStyle/>
          <a:p>
            <a:pPr marL="40639" marR="40639" algn="l" defTabSz="1300480">
              <a:buClr>
                <a:srgbClr val="000000"/>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t>A</a:t>
            </a:r>
            <a:r>
              <a:t>  Normal EEG recorded from frontal (F), temporal (T) and occipital (O) sites on both sides, as shown in the inset diagram. </a:t>
            </a:r>
            <a:r>
              <a:rPr b="1"/>
              <a:t>B</a:t>
            </a:r>
            <a:r>
              <a:t>  Sections on EEG recorded during a generalized tonic-clonic (grand mal) seizure. 1. Normal record. 2. Onset of tonic phase. 3. Clonic phase. 4. Post-convulsive coma. </a:t>
            </a:r>
            <a:r>
              <a:rPr b="1"/>
              <a:t>C</a:t>
            </a:r>
            <a:r>
              <a:t>  Generalized absence seizure (petit mal) showing sudden brief episode of 3/s ‘spike and wave’ discharge. </a:t>
            </a:r>
            <a:r>
              <a:rPr b="1"/>
              <a:t>D</a:t>
            </a:r>
            <a:r>
              <a:t>  Partial seizure with synchronous abnormal discharges in left frontal and temporal regions.</a:t>
            </a:r>
          </a:p>
        </p:txBody>
      </p:sp>
      <p:sp>
        <p:nvSpPr>
          <p:cNvPr id="96" name="Shape 96"/>
          <p:cNvSpPr/>
          <p:nvPr/>
        </p:nvSpPr>
        <p:spPr>
          <a:xfrm>
            <a:off x="325119" y="7310757"/>
            <a:ext cx="453515" cy="527933"/>
          </a:xfrm>
          <a:prstGeom prst="rect">
            <a:avLst/>
          </a:prstGeom>
          <a:ln w="101600">
            <a:solidFill>
              <a:schemeClr val="accent1"/>
            </a:solidFill>
            <a:miter lim="400000"/>
          </a:ln>
        </p:spPr>
        <p:txBody>
          <a:bodyPr lIns="50800" tIns="50800" rIns="50800" bIns="50800" anchor="ctr"/>
          <a:lstStyle/>
          <a:p>
            <a:pPr marL="40639" marR="40639" algn="l" defTabSz="1300480">
              <a:defRPr sz="2560">
                <a:uFill>
                  <a:solidFill>
                    <a:srgbClr val="000000"/>
                  </a:solidFill>
                </a:uFill>
                <a:latin typeface="Arial"/>
                <a:ea typeface="Arial"/>
                <a:cs typeface="Arial"/>
                <a:sym typeface="Arial"/>
              </a:defRPr>
            </a:pPr>
            <a:endParaRPr/>
          </a:p>
        </p:txBody>
      </p:sp>
      <p:sp>
        <p:nvSpPr>
          <p:cNvPr id="97" name="Shape 97"/>
          <p:cNvSpPr/>
          <p:nvPr/>
        </p:nvSpPr>
        <p:spPr>
          <a:xfrm>
            <a:off x="5756675" y="7732262"/>
            <a:ext cx="441232" cy="441232"/>
          </a:xfrm>
          <a:prstGeom prst="rect">
            <a:avLst/>
          </a:prstGeom>
          <a:ln w="101600">
            <a:solidFill>
              <a:schemeClr val="accent1"/>
            </a:solidFill>
            <a:miter lim="400000"/>
          </a:ln>
        </p:spPr>
        <p:txBody>
          <a:bodyPr lIns="50800" tIns="50800" rIns="50800" bIns="50800" anchor="ctr"/>
          <a:lstStyle/>
          <a:p>
            <a:pPr marL="40639" marR="40639" algn="l" defTabSz="1300480">
              <a:defRPr sz="2560">
                <a:uFill>
                  <a:solidFill>
                    <a:srgbClr val="000000"/>
                  </a:solidFill>
                </a:uFill>
                <a:latin typeface="Arial"/>
                <a:ea typeface="Arial"/>
                <a:cs typeface="Arial"/>
                <a:sym typeface="Arial"/>
              </a:defRPr>
            </a:pPr>
            <a:endParaRPr/>
          </a:p>
        </p:txBody>
      </p:sp>
      <p:sp>
        <p:nvSpPr>
          <p:cNvPr id="98" name="Shape 98"/>
          <p:cNvSpPr/>
          <p:nvPr/>
        </p:nvSpPr>
        <p:spPr>
          <a:xfrm>
            <a:off x="7531606" y="8478434"/>
            <a:ext cx="445040" cy="445040"/>
          </a:xfrm>
          <a:prstGeom prst="rect">
            <a:avLst/>
          </a:prstGeom>
          <a:ln w="101600">
            <a:solidFill>
              <a:schemeClr val="accent1"/>
            </a:solidFill>
            <a:miter lim="400000"/>
          </a:ln>
        </p:spPr>
        <p:txBody>
          <a:bodyPr lIns="50800" tIns="50800" rIns="50800" bIns="50800" anchor="ctr"/>
          <a:lstStyle/>
          <a:p>
            <a:pPr marL="40639" marR="40639" algn="l" defTabSz="1300480">
              <a:defRPr sz="2560">
                <a:uFill>
                  <a:solidFill>
                    <a:srgbClr val="000000"/>
                  </a:solidFill>
                </a:uFill>
                <a:latin typeface="Arial"/>
                <a:ea typeface="Arial"/>
                <a:cs typeface="Arial"/>
                <a:sym typeface="Arial"/>
              </a:defRPr>
            </a:pPr>
            <a:endParaRPr/>
          </a:p>
        </p:txBody>
      </p:sp>
      <p:sp>
        <p:nvSpPr>
          <p:cNvPr id="99" name="Shape 99"/>
          <p:cNvSpPr/>
          <p:nvPr/>
        </p:nvSpPr>
        <p:spPr>
          <a:xfrm>
            <a:off x="11225621" y="8828684"/>
            <a:ext cx="390545" cy="454632"/>
          </a:xfrm>
          <a:prstGeom prst="rect">
            <a:avLst/>
          </a:prstGeom>
          <a:ln w="101600">
            <a:solidFill>
              <a:schemeClr val="accent1"/>
            </a:solidFill>
            <a:miter lim="400000"/>
          </a:ln>
        </p:spPr>
        <p:txBody>
          <a:bodyPr lIns="50800" tIns="50800" rIns="50800" bIns="50800" anchor="ctr"/>
          <a:lstStyle/>
          <a:p>
            <a:pPr marL="40639" marR="40639" algn="l" defTabSz="1300480">
              <a:defRPr sz="2560">
                <a:uFill>
                  <a:solidFill>
                    <a:srgbClr val="000000"/>
                  </a:solidFill>
                </a:uFill>
                <a:latin typeface="Arial"/>
                <a:ea typeface="Arial"/>
                <a:cs typeface="Arial"/>
                <a:sym typeface="Arial"/>
              </a:defRPr>
            </a:pPr>
            <a:endParaRPr/>
          </a:p>
        </p:txBody>
      </p:sp>
      <p:sp>
        <p:nvSpPr>
          <p:cNvPr id="100" name="Shape 100"/>
          <p:cNvSpPr/>
          <p:nvPr/>
        </p:nvSpPr>
        <p:spPr>
          <a:xfrm>
            <a:off x="1751684" y="1613132"/>
            <a:ext cx="495775" cy="495775"/>
          </a:xfrm>
          <a:prstGeom prst="rect">
            <a:avLst/>
          </a:prstGeom>
          <a:ln w="101600">
            <a:solidFill>
              <a:schemeClr val="accent1"/>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marL="40639" marR="40639" algn="l" defTabSz="1300480">
              <a:defRPr sz="2560">
                <a:uFill>
                  <a:solidFill>
                    <a:srgbClr val="000000"/>
                  </a:solidFill>
                </a:uFill>
                <a:latin typeface="Arial"/>
                <a:ea typeface="Arial"/>
                <a:cs typeface="Arial"/>
                <a:sym typeface="Arial"/>
              </a:defRPr>
            </a:lvl1pPr>
          </a:lstStyle>
          <a:p>
            <a:r>
              <a:t>A</a:t>
            </a:r>
          </a:p>
        </p:txBody>
      </p:sp>
      <p:sp>
        <p:nvSpPr>
          <p:cNvPr id="101" name="Shape 101"/>
          <p:cNvSpPr/>
          <p:nvPr/>
        </p:nvSpPr>
        <p:spPr>
          <a:xfrm>
            <a:off x="10822748" y="1613132"/>
            <a:ext cx="495774" cy="495774"/>
          </a:xfrm>
          <a:prstGeom prst="rect">
            <a:avLst/>
          </a:prstGeom>
          <a:ln w="101600">
            <a:solidFill>
              <a:schemeClr val="accent1"/>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marL="40639" marR="40639" algn="l" defTabSz="1300480">
              <a:defRPr sz="2560">
                <a:uFill>
                  <a:solidFill>
                    <a:srgbClr val="000000"/>
                  </a:solidFill>
                </a:uFill>
                <a:latin typeface="Arial"/>
                <a:ea typeface="Arial"/>
                <a:cs typeface="Arial"/>
                <a:sym typeface="Arial"/>
              </a:defRPr>
            </a:lvl1pPr>
          </a:lstStyle>
          <a:p>
            <a:r>
              <a:t>B</a:t>
            </a:r>
          </a:p>
        </p:txBody>
      </p:sp>
      <p:sp>
        <p:nvSpPr>
          <p:cNvPr id="102" name="Shape 102"/>
          <p:cNvSpPr/>
          <p:nvPr/>
        </p:nvSpPr>
        <p:spPr>
          <a:xfrm>
            <a:off x="1751684" y="4628913"/>
            <a:ext cx="495775" cy="495774"/>
          </a:xfrm>
          <a:prstGeom prst="rect">
            <a:avLst/>
          </a:prstGeom>
          <a:ln w="101600">
            <a:solidFill>
              <a:schemeClr val="accent1"/>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marL="40639" marR="40639" algn="l" defTabSz="1300480">
              <a:defRPr sz="2560">
                <a:uFill>
                  <a:solidFill>
                    <a:srgbClr val="000000"/>
                  </a:solidFill>
                </a:uFill>
                <a:latin typeface="Arial"/>
                <a:ea typeface="Arial"/>
                <a:cs typeface="Arial"/>
                <a:sym typeface="Arial"/>
              </a:defRPr>
            </a:lvl1pPr>
          </a:lstStyle>
          <a:p>
            <a:r>
              <a:t>C</a:t>
            </a:r>
          </a:p>
        </p:txBody>
      </p:sp>
      <p:sp>
        <p:nvSpPr>
          <p:cNvPr id="103" name="Shape 103"/>
          <p:cNvSpPr/>
          <p:nvPr/>
        </p:nvSpPr>
        <p:spPr>
          <a:xfrm>
            <a:off x="10822748" y="4628913"/>
            <a:ext cx="495774" cy="495774"/>
          </a:xfrm>
          <a:prstGeom prst="rect">
            <a:avLst/>
          </a:prstGeom>
          <a:ln w="101600">
            <a:solidFill>
              <a:schemeClr val="accent1"/>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marL="40639" marR="40639" algn="l" defTabSz="1300480">
              <a:defRPr sz="2560">
                <a:uFill>
                  <a:solidFill>
                    <a:srgbClr val="000000"/>
                  </a:solidFill>
                </a:uFill>
                <a:latin typeface="Arial"/>
                <a:ea typeface="Arial"/>
                <a:cs typeface="Arial"/>
                <a:sym typeface="Arial"/>
              </a:defRPr>
            </a:lvl1pPr>
          </a:lstStyle>
          <a:p>
            <a:r>
              <a:t>D</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9865993" y="1192612"/>
            <a:ext cx="2329429" cy="1701575"/>
          </a:xfrm>
          <a:prstGeom prst="rect">
            <a:avLst/>
          </a:prstGeom>
        </p:spPr>
      </p:pic>
      <p:sp>
        <p:nvSpPr>
          <p:cNvPr id="5" name="CasellaDiTesto 4"/>
          <p:cNvSpPr txBox="1"/>
          <p:nvPr/>
        </p:nvSpPr>
        <p:spPr>
          <a:xfrm>
            <a:off x="206174" y="2043400"/>
            <a:ext cx="8718618" cy="6394828"/>
          </a:xfrm>
          <a:prstGeom prst="rect">
            <a:avLst/>
          </a:prstGeom>
          <a:noFill/>
        </p:spPr>
        <p:txBody>
          <a:bodyPr wrap="square" rtlCol="0">
            <a:spAutoFit/>
          </a:bodyPr>
          <a:lstStyle/>
          <a:p>
            <a:pPr algn="just" defTabSz="1300460" hangingPunct="1">
              <a:defRPr/>
            </a:pPr>
            <a:r>
              <a:rPr lang="it-IT" sz="3413" kern="1200" dirty="0">
                <a:solidFill>
                  <a:prstClr val="black"/>
                </a:solidFill>
                <a:latin typeface="Helvetica Light" charset="0"/>
                <a:ea typeface="Helvetica Light" charset="0"/>
                <a:cs typeface="Helvetica Light" charset="0"/>
              </a:rPr>
              <a:t>- </a:t>
            </a:r>
            <a:r>
              <a:rPr lang="it-IT" sz="3413" kern="1200" dirty="0" err="1">
                <a:solidFill>
                  <a:prstClr val="black"/>
                </a:solidFill>
                <a:latin typeface="Helvetica Light" charset="0"/>
                <a:ea typeface="Helvetica Light" charset="0"/>
                <a:cs typeface="Helvetica Light" charset="0"/>
              </a:rPr>
              <a:t>Aromatic</a:t>
            </a:r>
            <a:r>
              <a:rPr lang="it-IT" sz="3413" kern="1200" dirty="0">
                <a:solidFill>
                  <a:prstClr val="black"/>
                </a:solidFill>
                <a:latin typeface="Helvetica Light" charset="0"/>
                <a:ea typeface="Helvetica Light" charset="0"/>
                <a:cs typeface="Helvetica Light" charset="0"/>
              </a:rPr>
              <a:t> </a:t>
            </a:r>
            <a:r>
              <a:rPr lang="it-IT" sz="3413" kern="1200" dirty="0" err="1">
                <a:solidFill>
                  <a:prstClr val="black"/>
                </a:solidFill>
                <a:latin typeface="Helvetica Light" charset="0"/>
                <a:ea typeface="Helvetica Light" charset="0"/>
                <a:cs typeface="Helvetica Light" charset="0"/>
              </a:rPr>
              <a:t>anticonvulsant</a:t>
            </a:r>
            <a:endParaRPr lang="it-IT" sz="3413" kern="1200" dirty="0">
              <a:solidFill>
                <a:prstClr val="black"/>
              </a:solidFill>
              <a:latin typeface="Helvetica Light" charset="0"/>
              <a:ea typeface="Helvetica Light" charset="0"/>
              <a:cs typeface="Helvetica Light" charset="0"/>
            </a:endParaRPr>
          </a:p>
          <a:p>
            <a:pPr algn="just" defTabSz="1300460" hangingPunct="1">
              <a:defRPr/>
            </a:pPr>
            <a:endParaRPr lang="it-IT" sz="3413" kern="1200" dirty="0">
              <a:solidFill>
                <a:prstClr val="black"/>
              </a:solidFill>
              <a:latin typeface="Helvetica Light" charset="0"/>
              <a:ea typeface="Helvetica Light" charset="0"/>
              <a:cs typeface="Helvetica Light" charset="0"/>
            </a:endParaRPr>
          </a:p>
          <a:p>
            <a:pPr algn="just" defTabSz="1300460" hangingPunct="1">
              <a:defRPr/>
            </a:pPr>
            <a:r>
              <a:rPr lang="it-IT" sz="3413" kern="1200" dirty="0">
                <a:solidFill>
                  <a:prstClr val="black"/>
                </a:solidFill>
                <a:latin typeface="Helvetica Light" charset="0"/>
                <a:ea typeface="Helvetica Light" charset="0"/>
                <a:cs typeface="Helvetica Light" charset="0"/>
              </a:rPr>
              <a:t>- Active by </a:t>
            </a:r>
            <a:r>
              <a:rPr lang="it-IT" sz="3413" kern="1200" dirty="0" err="1">
                <a:solidFill>
                  <a:prstClr val="black"/>
                </a:solidFill>
                <a:latin typeface="Helvetica Light" charset="0"/>
                <a:ea typeface="Helvetica Light" charset="0"/>
                <a:cs typeface="Helvetica Light" charset="0"/>
              </a:rPr>
              <a:t>inhibition</a:t>
            </a:r>
            <a:r>
              <a:rPr lang="it-IT" sz="3413" kern="1200" dirty="0">
                <a:solidFill>
                  <a:prstClr val="black"/>
                </a:solidFill>
                <a:latin typeface="Helvetica Light" charset="0"/>
                <a:ea typeface="Helvetica Light" charset="0"/>
                <a:cs typeface="Helvetica Light" charset="0"/>
              </a:rPr>
              <a:t> of </a:t>
            </a:r>
            <a:r>
              <a:rPr lang="it-IT" sz="3413" kern="1200" dirty="0" err="1">
                <a:solidFill>
                  <a:prstClr val="black"/>
                </a:solidFill>
                <a:latin typeface="Helvetica Light" charset="0"/>
                <a:ea typeface="Helvetica Light" charset="0"/>
                <a:cs typeface="Helvetica Light" charset="0"/>
              </a:rPr>
              <a:t>sodium</a:t>
            </a:r>
            <a:r>
              <a:rPr lang="it-IT" sz="3413" kern="1200" dirty="0">
                <a:solidFill>
                  <a:prstClr val="black"/>
                </a:solidFill>
                <a:latin typeface="Helvetica Light" charset="0"/>
                <a:ea typeface="Helvetica Light" charset="0"/>
                <a:cs typeface="Helvetica Light" charset="0"/>
              </a:rPr>
              <a:t> </a:t>
            </a:r>
            <a:r>
              <a:rPr lang="it-IT" sz="3413" kern="1200" dirty="0" err="1">
                <a:solidFill>
                  <a:prstClr val="black"/>
                </a:solidFill>
                <a:latin typeface="Helvetica Light" charset="0"/>
                <a:ea typeface="Helvetica Light" charset="0"/>
                <a:cs typeface="Helvetica Light" charset="0"/>
              </a:rPr>
              <a:t>channels</a:t>
            </a:r>
            <a:r>
              <a:rPr lang="it-IT" sz="3413" kern="1200" dirty="0">
                <a:solidFill>
                  <a:prstClr val="black"/>
                </a:solidFill>
                <a:latin typeface="Helvetica Light" charset="0"/>
                <a:ea typeface="Helvetica Light" charset="0"/>
                <a:cs typeface="Helvetica Light" charset="0"/>
              </a:rPr>
              <a:t> in the </a:t>
            </a:r>
            <a:r>
              <a:rPr lang="it-IT" sz="3413" kern="1200" dirty="0" err="1">
                <a:solidFill>
                  <a:prstClr val="black"/>
                </a:solidFill>
                <a:latin typeface="Helvetica Light" charset="0"/>
                <a:ea typeface="Helvetica Light" charset="0"/>
                <a:cs typeface="Helvetica Light" charset="0"/>
              </a:rPr>
              <a:t>refractory</a:t>
            </a:r>
            <a:r>
              <a:rPr lang="it-IT" sz="3413" kern="1200" dirty="0">
                <a:solidFill>
                  <a:prstClr val="black"/>
                </a:solidFill>
                <a:latin typeface="Helvetica Light" charset="0"/>
                <a:ea typeface="Helvetica Light" charset="0"/>
                <a:cs typeface="Helvetica Light" charset="0"/>
              </a:rPr>
              <a:t> state, </a:t>
            </a:r>
            <a:r>
              <a:rPr lang="it-IT" sz="3413" kern="1200" dirty="0" err="1">
                <a:solidFill>
                  <a:prstClr val="black"/>
                </a:solidFill>
                <a:latin typeface="Helvetica Light" charset="0"/>
                <a:ea typeface="Helvetica Light" charset="0"/>
                <a:cs typeface="Helvetica Light" charset="0"/>
              </a:rPr>
              <a:t>therefore</a:t>
            </a:r>
            <a:r>
              <a:rPr lang="it-IT" sz="3413" kern="1200" dirty="0">
                <a:solidFill>
                  <a:prstClr val="black"/>
                </a:solidFill>
                <a:latin typeface="Helvetica Light" charset="0"/>
                <a:ea typeface="Helvetica Light" charset="0"/>
                <a:cs typeface="Helvetica Light" charset="0"/>
              </a:rPr>
              <a:t> with an </a:t>
            </a:r>
            <a:r>
              <a:rPr lang="it-IT" sz="3413" kern="1200" dirty="0" err="1">
                <a:solidFill>
                  <a:prstClr val="black"/>
                </a:solidFill>
                <a:latin typeface="Helvetica Light" charset="0"/>
                <a:ea typeface="Helvetica Light" charset="0"/>
                <a:cs typeface="Helvetica Light" charset="0"/>
              </a:rPr>
              <a:t>higher</a:t>
            </a:r>
            <a:r>
              <a:rPr lang="it-IT" sz="3413" kern="1200" dirty="0">
                <a:solidFill>
                  <a:prstClr val="black"/>
                </a:solidFill>
                <a:latin typeface="Helvetica Light" charset="0"/>
                <a:ea typeface="Helvetica Light" charset="0"/>
                <a:cs typeface="Helvetica Light" charset="0"/>
              </a:rPr>
              <a:t> </a:t>
            </a:r>
            <a:r>
              <a:rPr lang="it-IT" sz="3413" kern="1200" dirty="0" err="1">
                <a:solidFill>
                  <a:prstClr val="black"/>
                </a:solidFill>
                <a:latin typeface="Helvetica Light" charset="0"/>
                <a:ea typeface="Helvetica Light" charset="0"/>
                <a:cs typeface="Helvetica Light" charset="0"/>
              </a:rPr>
              <a:t>specificity</a:t>
            </a:r>
            <a:r>
              <a:rPr lang="it-IT" sz="3413" kern="1200" dirty="0">
                <a:solidFill>
                  <a:prstClr val="black"/>
                </a:solidFill>
                <a:latin typeface="Helvetica Light" charset="0"/>
                <a:ea typeface="Helvetica Light" charset="0"/>
                <a:cs typeface="Helvetica Light" charset="0"/>
              </a:rPr>
              <a:t> for </a:t>
            </a:r>
            <a:r>
              <a:rPr lang="it-IT" sz="3413" kern="1200" dirty="0" err="1">
                <a:solidFill>
                  <a:prstClr val="black"/>
                </a:solidFill>
                <a:latin typeface="Helvetica Light" charset="0"/>
                <a:ea typeface="Helvetica Light" charset="0"/>
                <a:cs typeface="Helvetica Light" charset="0"/>
              </a:rPr>
              <a:t>neurons</a:t>
            </a:r>
            <a:r>
              <a:rPr lang="it-IT" sz="3413" kern="1200" dirty="0">
                <a:solidFill>
                  <a:prstClr val="black"/>
                </a:solidFill>
                <a:latin typeface="Helvetica Light" charset="0"/>
                <a:ea typeface="Helvetica Light" charset="0"/>
                <a:cs typeface="Helvetica Light" charset="0"/>
              </a:rPr>
              <a:t> </a:t>
            </a:r>
            <a:r>
              <a:rPr lang="it-IT" sz="3413" kern="1200" dirty="0" err="1">
                <a:solidFill>
                  <a:prstClr val="black"/>
                </a:solidFill>
                <a:latin typeface="Helvetica Light" charset="0"/>
                <a:ea typeface="Helvetica Light" charset="0"/>
                <a:cs typeface="Helvetica Light" charset="0"/>
              </a:rPr>
              <a:t>that</a:t>
            </a:r>
            <a:r>
              <a:rPr lang="it-IT" sz="3413" kern="1200" dirty="0">
                <a:solidFill>
                  <a:prstClr val="black"/>
                </a:solidFill>
                <a:latin typeface="Helvetica Light" charset="0"/>
                <a:ea typeface="Helvetica Light" charset="0"/>
                <a:cs typeface="Helvetica Light" charset="0"/>
              </a:rPr>
              <a:t> are </a:t>
            </a:r>
            <a:r>
              <a:rPr lang="it-IT" sz="3413" kern="1200" dirty="0" err="1">
                <a:solidFill>
                  <a:prstClr val="black"/>
                </a:solidFill>
                <a:latin typeface="Helvetica Light" charset="0"/>
                <a:ea typeface="Helvetica Light" charset="0"/>
                <a:cs typeface="Helvetica Light" charset="0"/>
              </a:rPr>
              <a:t>hyperactive</a:t>
            </a:r>
            <a:endParaRPr lang="it-IT" sz="3413" kern="1200" dirty="0">
              <a:solidFill>
                <a:prstClr val="black"/>
              </a:solidFill>
              <a:latin typeface="Helvetica Light" charset="0"/>
              <a:ea typeface="Helvetica Light" charset="0"/>
              <a:cs typeface="Helvetica Light" charset="0"/>
            </a:endParaRPr>
          </a:p>
          <a:p>
            <a:pPr algn="just" defTabSz="1300460" hangingPunct="1">
              <a:defRPr/>
            </a:pPr>
            <a:endParaRPr lang="it-IT" sz="3413" kern="1200" dirty="0">
              <a:solidFill>
                <a:prstClr val="black"/>
              </a:solidFill>
              <a:latin typeface="Helvetica Light" charset="0"/>
              <a:ea typeface="Helvetica Light" charset="0"/>
              <a:cs typeface="Helvetica Light" charset="0"/>
            </a:endParaRPr>
          </a:p>
          <a:p>
            <a:pPr algn="just" defTabSz="1300460" hangingPunct="1">
              <a:defRPr/>
            </a:pPr>
            <a:r>
              <a:rPr lang="it-IT" sz="3413" kern="1200" dirty="0">
                <a:solidFill>
                  <a:prstClr val="black"/>
                </a:solidFill>
                <a:latin typeface="Helvetica Light" charset="0"/>
                <a:ea typeface="Helvetica Light" charset="0"/>
                <a:cs typeface="Helvetica Light" charset="0"/>
              </a:rPr>
              <a:t>- the allele HLA-B*15:02 </a:t>
            </a:r>
            <a:r>
              <a:rPr lang="it-IT" sz="3413" kern="1200" dirty="0" err="1">
                <a:solidFill>
                  <a:prstClr val="black"/>
                </a:solidFill>
                <a:latin typeface="Helvetica Light" charset="0"/>
                <a:ea typeface="Helvetica Light" charset="0"/>
                <a:cs typeface="Helvetica Light" charset="0"/>
              </a:rPr>
              <a:t>is</a:t>
            </a:r>
            <a:r>
              <a:rPr lang="it-IT" sz="3413" kern="1200" dirty="0">
                <a:solidFill>
                  <a:prstClr val="black"/>
                </a:solidFill>
                <a:latin typeface="Helvetica Light" charset="0"/>
                <a:ea typeface="Helvetica Light" charset="0"/>
                <a:cs typeface="Helvetica Light" charset="0"/>
              </a:rPr>
              <a:t> </a:t>
            </a:r>
            <a:r>
              <a:rPr lang="it-IT" sz="3413" kern="1200" dirty="0" err="1">
                <a:solidFill>
                  <a:prstClr val="black"/>
                </a:solidFill>
                <a:latin typeface="Helvetica Light" charset="0"/>
                <a:ea typeface="Helvetica Light" charset="0"/>
                <a:cs typeface="Helvetica Light" charset="0"/>
              </a:rPr>
              <a:t>associated</a:t>
            </a:r>
            <a:r>
              <a:rPr lang="it-IT" sz="3413" kern="1200" dirty="0">
                <a:solidFill>
                  <a:prstClr val="black"/>
                </a:solidFill>
                <a:latin typeface="Helvetica Light" charset="0"/>
                <a:ea typeface="Helvetica Light" charset="0"/>
                <a:cs typeface="Helvetica Light" charset="0"/>
              </a:rPr>
              <a:t> with severe </a:t>
            </a:r>
            <a:r>
              <a:rPr lang="it-IT" sz="3413" kern="1200" dirty="0" err="1">
                <a:solidFill>
                  <a:prstClr val="black"/>
                </a:solidFill>
                <a:latin typeface="Helvetica Light" charset="0"/>
                <a:ea typeface="Helvetica Light" charset="0"/>
                <a:cs typeface="Helvetica Light" charset="0"/>
              </a:rPr>
              <a:t>dermatological</a:t>
            </a:r>
            <a:r>
              <a:rPr lang="it-IT" sz="3413" kern="1200" dirty="0">
                <a:solidFill>
                  <a:prstClr val="black"/>
                </a:solidFill>
                <a:latin typeface="Helvetica Light" charset="0"/>
                <a:ea typeface="Helvetica Light" charset="0"/>
                <a:cs typeface="Helvetica Light" charset="0"/>
              </a:rPr>
              <a:t> </a:t>
            </a:r>
            <a:r>
              <a:rPr lang="it-IT" sz="3413" kern="1200" dirty="0" err="1">
                <a:solidFill>
                  <a:prstClr val="black"/>
                </a:solidFill>
                <a:latin typeface="Helvetica Light" charset="0"/>
                <a:ea typeface="Helvetica Light" charset="0"/>
                <a:cs typeface="Helvetica Light" charset="0"/>
              </a:rPr>
              <a:t>reaction</a:t>
            </a:r>
            <a:r>
              <a:rPr lang="it-IT" sz="3413" kern="1200" dirty="0">
                <a:solidFill>
                  <a:prstClr val="black"/>
                </a:solidFill>
                <a:latin typeface="Helvetica Light" charset="0"/>
                <a:ea typeface="Helvetica Light" charset="0"/>
                <a:cs typeface="Helvetica Light" charset="0"/>
              </a:rPr>
              <a:t> in Asian </a:t>
            </a:r>
            <a:r>
              <a:rPr lang="it-IT" sz="3413" kern="1200" dirty="0" err="1">
                <a:solidFill>
                  <a:prstClr val="black"/>
                </a:solidFill>
                <a:latin typeface="Helvetica Light" charset="0"/>
                <a:ea typeface="Helvetica Light" charset="0"/>
                <a:cs typeface="Helvetica Light" charset="0"/>
              </a:rPr>
              <a:t>patients</a:t>
            </a:r>
            <a:endParaRPr lang="it-IT" sz="3413" kern="1200" dirty="0">
              <a:solidFill>
                <a:prstClr val="black"/>
              </a:solidFill>
              <a:latin typeface="Helvetica Light" charset="0"/>
              <a:ea typeface="Helvetica Light" charset="0"/>
              <a:cs typeface="Helvetica Light" charset="0"/>
            </a:endParaRPr>
          </a:p>
          <a:p>
            <a:pPr algn="just" defTabSz="1300460" hangingPunct="1">
              <a:defRPr/>
            </a:pPr>
            <a:endParaRPr lang="it-IT" sz="3413" kern="1200" dirty="0">
              <a:solidFill>
                <a:prstClr val="black"/>
              </a:solidFill>
              <a:latin typeface="Helvetica Light" charset="0"/>
              <a:ea typeface="Helvetica Light" charset="0"/>
              <a:cs typeface="Helvetica Light" charset="0"/>
            </a:endParaRPr>
          </a:p>
          <a:p>
            <a:pPr algn="just" defTabSz="1300460" hangingPunct="1">
              <a:defRPr/>
            </a:pPr>
            <a:r>
              <a:rPr lang="it-IT" sz="3413" kern="1200" dirty="0">
                <a:solidFill>
                  <a:prstClr val="black"/>
                </a:solidFill>
                <a:latin typeface="Helvetica Light" charset="0"/>
                <a:ea typeface="Helvetica Light" charset="0"/>
                <a:cs typeface="Helvetica Light" charset="0"/>
              </a:rPr>
              <a:t>- the allele HLA-A*31:01 </a:t>
            </a:r>
            <a:r>
              <a:rPr lang="it-IT" sz="3413" kern="1200" dirty="0" err="1">
                <a:solidFill>
                  <a:prstClr val="black"/>
                </a:solidFill>
                <a:latin typeface="Helvetica Light" charset="0"/>
                <a:ea typeface="Helvetica Light" charset="0"/>
                <a:cs typeface="Helvetica Light" charset="0"/>
              </a:rPr>
              <a:t>is</a:t>
            </a:r>
            <a:r>
              <a:rPr lang="it-IT" sz="3413" kern="1200" dirty="0">
                <a:solidFill>
                  <a:prstClr val="black"/>
                </a:solidFill>
                <a:latin typeface="Helvetica Light" charset="0"/>
                <a:ea typeface="Helvetica Light" charset="0"/>
                <a:cs typeface="Helvetica Light" charset="0"/>
              </a:rPr>
              <a:t> </a:t>
            </a:r>
            <a:r>
              <a:rPr lang="it-IT" sz="3413" kern="1200" dirty="0" err="1">
                <a:solidFill>
                  <a:prstClr val="black"/>
                </a:solidFill>
                <a:latin typeface="Helvetica Light" charset="0"/>
                <a:ea typeface="Helvetica Light" charset="0"/>
                <a:cs typeface="Helvetica Light" charset="0"/>
              </a:rPr>
              <a:t>associated</a:t>
            </a:r>
            <a:r>
              <a:rPr lang="it-IT" sz="3413" kern="1200" dirty="0">
                <a:solidFill>
                  <a:prstClr val="black"/>
                </a:solidFill>
                <a:latin typeface="Helvetica Light" charset="0"/>
                <a:ea typeface="Helvetica Light" charset="0"/>
                <a:cs typeface="Helvetica Light" charset="0"/>
              </a:rPr>
              <a:t> with </a:t>
            </a:r>
            <a:r>
              <a:rPr lang="it-IT" sz="3413" kern="1200" dirty="0" err="1">
                <a:solidFill>
                  <a:prstClr val="black"/>
                </a:solidFill>
                <a:latin typeface="Helvetica Light" charset="0"/>
                <a:ea typeface="Helvetica Light" charset="0"/>
                <a:cs typeface="Helvetica Light" charset="0"/>
              </a:rPr>
              <a:t>hypersensitivity</a:t>
            </a:r>
            <a:r>
              <a:rPr lang="it-IT" sz="3413" kern="1200" dirty="0">
                <a:solidFill>
                  <a:prstClr val="black"/>
                </a:solidFill>
                <a:latin typeface="Helvetica Light" charset="0"/>
                <a:ea typeface="Helvetica Light" charset="0"/>
                <a:cs typeface="Helvetica Light" charset="0"/>
              </a:rPr>
              <a:t> in </a:t>
            </a:r>
            <a:r>
              <a:rPr lang="it-IT" sz="3413" kern="1200" dirty="0" err="1">
                <a:solidFill>
                  <a:prstClr val="black"/>
                </a:solidFill>
                <a:latin typeface="Helvetica Light" charset="0"/>
                <a:ea typeface="Helvetica Light" charset="0"/>
                <a:cs typeface="Helvetica Light" charset="0"/>
              </a:rPr>
              <a:t>Caucasian</a:t>
            </a:r>
            <a:r>
              <a:rPr lang="it-IT" sz="3413" kern="1200" dirty="0">
                <a:solidFill>
                  <a:prstClr val="black"/>
                </a:solidFill>
                <a:latin typeface="Helvetica Light" charset="0"/>
                <a:ea typeface="Helvetica Light" charset="0"/>
                <a:cs typeface="Helvetica Light" charset="0"/>
              </a:rPr>
              <a:t> </a:t>
            </a:r>
            <a:r>
              <a:rPr lang="it-IT" sz="3413" kern="1200" dirty="0" err="1">
                <a:solidFill>
                  <a:prstClr val="black"/>
                </a:solidFill>
                <a:latin typeface="Helvetica Light" charset="0"/>
                <a:ea typeface="Helvetica Light" charset="0"/>
                <a:cs typeface="Helvetica Light" charset="0"/>
              </a:rPr>
              <a:t>patients</a:t>
            </a:r>
            <a:endParaRPr lang="it-IT" sz="3413" kern="1200" dirty="0">
              <a:solidFill>
                <a:prstClr val="black"/>
              </a:solidFill>
              <a:latin typeface="Helvetica Light" charset="0"/>
              <a:ea typeface="Helvetica Light" charset="0"/>
              <a:cs typeface="Helvetica Light" charset="0"/>
            </a:endParaRPr>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1389" y="2984594"/>
            <a:ext cx="3178637" cy="2254615"/>
          </a:xfrm>
          <a:prstGeom prst="rect">
            <a:avLst/>
          </a:prstGeom>
        </p:spPr>
      </p:pic>
      <p:sp>
        <p:nvSpPr>
          <p:cNvPr id="8" name="CasellaDiTesto 7"/>
          <p:cNvSpPr txBox="1"/>
          <p:nvPr/>
        </p:nvSpPr>
        <p:spPr>
          <a:xfrm>
            <a:off x="0" y="1"/>
            <a:ext cx="13004800" cy="792653"/>
          </a:xfrm>
          <a:prstGeom prst="rect">
            <a:avLst/>
          </a:prstGeom>
          <a:noFill/>
        </p:spPr>
        <p:txBody>
          <a:bodyPr wrap="square" rtlCol="0">
            <a:spAutoFit/>
          </a:bodyPr>
          <a:lstStyle/>
          <a:p>
            <a:pPr defTabSz="1300460" hangingPunct="1">
              <a:defRPr/>
            </a:pPr>
            <a:r>
              <a:rPr lang="it-IT" sz="4551" b="1" kern="1200" dirty="0" err="1">
                <a:solidFill>
                  <a:prstClr val="black"/>
                </a:solidFill>
                <a:latin typeface="Calibri" panose="020F0502020204030204"/>
              </a:rPr>
              <a:t>Carbamazepine</a:t>
            </a:r>
            <a:endParaRPr lang="it-IT" sz="4551" b="1" kern="1200" dirty="0">
              <a:solidFill>
                <a:prstClr val="black"/>
              </a:solidFill>
              <a:latin typeface="Calibri" panose="020F0502020204030204"/>
            </a:endParaRPr>
          </a:p>
        </p:txBody>
      </p:sp>
    </p:spTree>
    <p:extLst>
      <p:ext uri="{BB962C8B-B14F-4D97-AF65-F5344CB8AC3E}">
        <p14:creationId xmlns:p14="http://schemas.microsoft.com/office/powerpoint/2010/main" val="423988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393984" y="2340368"/>
            <a:ext cx="6216833" cy="6563658"/>
          </a:xfrm>
          <a:prstGeom prst="rect">
            <a:avLst/>
          </a:prstGeom>
        </p:spPr>
      </p:pic>
      <p:sp>
        <p:nvSpPr>
          <p:cNvPr id="3" name="CasellaDiTesto 2"/>
          <p:cNvSpPr txBox="1"/>
          <p:nvPr/>
        </p:nvSpPr>
        <p:spPr>
          <a:xfrm>
            <a:off x="0" y="1"/>
            <a:ext cx="13004800" cy="705129"/>
          </a:xfrm>
          <a:prstGeom prst="rect">
            <a:avLst/>
          </a:prstGeom>
          <a:noFill/>
        </p:spPr>
        <p:txBody>
          <a:bodyPr wrap="square" rtlCol="0">
            <a:spAutoFit/>
          </a:bodyPr>
          <a:lstStyle/>
          <a:p>
            <a:pPr defTabSz="1300460" hangingPunct="1">
              <a:defRPr/>
            </a:pPr>
            <a:r>
              <a:rPr lang="it-IT" sz="3982" b="1" kern="1200" dirty="0" err="1">
                <a:solidFill>
                  <a:prstClr val="black"/>
                </a:solidFill>
                <a:latin typeface="Calibri" panose="020F0502020204030204"/>
              </a:rPr>
              <a:t>Carbamazepine</a:t>
            </a:r>
            <a:r>
              <a:rPr lang="it-IT" sz="3982" b="1" kern="1200" dirty="0">
                <a:solidFill>
                  <a:prstClr val="black"/>
                </a:solidFill>
                <a:latin typeface="Calibri" panose="020F0502020204030204"/>
              </a:rPr>
              <a:t> </a:t>
            </a:r>
            <a:r>
              <a:rPr lang="it-IT" sz="3982" b="1" kern="1200" dirty="0" err="1">
                <a:solidFill>
                  <a:prstClr val="black"/>
                </a:solidFill>
                <a:latin typeface="Calibri" panose="020F0502020204030204"/>
              </a:rPr>
              <a:t>biotransformation</a:t>
            </a:r>
            <a:r>
              <a:rPr lang="it-IT" sz="3982" b="1" kern="1200" dirty="0">
                <a:solidFill>
                  <a:prstClr val="black"/>
                </a:solidFill>
                <a:latin typeface="Calibri" panose="020F0502020204030204"/>
              </a:rPr>
              <a:t> </a:t>
            </a:r>
            <a:r>
              <a:rPr lang="it-IT" sz="3982" b="1" kern="1200" dirty="0" err="1">
                <a:solidFill>
                  <a:prstClr val="black"/>
                </a:solidFill>
                <a:latin typeface="Calibri" panose="020F0502020204030204"/>
              </a:rPr>
              <a:t>pathway</a:t>
            </a:r>
            <a:endParaRPr lang="it-IT" sz="3982" b="1" kern="1200" dirty="0">
              <a:solidFill>
                <a:prstClr val="black"/>
              </a:solidFill>
              <a:latin typeface="Calibri" panose="020F0502020204030204"/>
            </a:endParaRPr>
          </a:p>
        </p:txBody>
      </p:sp>
    </p:spTree>
    <p:extLst>
      <p:ext uri="{BB962C8B-B14F-4D97-AF65-F5344CB8AC3E}">
        <p14:creationId xmlns:p14="http://schemas.microsoft.com/office/powerpoint/2010/main" val="3559870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5618926" y="0"/>
            <a:ext cx="7385874" cy="9753600"/>
          </a:xfrm>
          <a:prstGeom prst="rect">
            <a:avLst/>
          </a:prstGeom>
        </p:spPr>
      </p:pic>
      <p:sp>
        <p:nvSpPr>
          <p:cNvPr id="6" name="CasellaDiTesto 5"/>
          <p:cNvSpPr txBox="1"/>
          <p:nvPr/>
        </p:nvSpPr>
        <p:spPr>
          <a:xfrm>
            <a:off x="253752" y="126876"/>
            <a:ext cx="4837151" cy="1317925"/>
          </a:xfrm>
          <a:prstGeom prst="rect">
            <a:avLst/>
          </a:prstGeom>
          <a:noFill/>
        </p:spPr>
        <p:txBody>
          <a:bodyPr wrap="square" rtlCol="0">
            <a:spAutoFit/>
          </a:bodyPr>
          <a:lstStyle/>
          <a:p>
            <a:pPr defTabSz="1300460" hangingPunct="1">
              <a:defRPr/>
            </a:pPr>
            <a:r>
              <a:rPr lang="it-IT" sz="3982" b="1" kern="1200" dirty="0">
                <a:solidFill>
                  <a:prstClr val="black"/>
                </a:solidFill>
                <a:latin typeface="Calibri" panose="020F0502020204030204"/>
              </a:rPr>
              <a:t>CPIC </a:t>
            </a:r>
            <a:r>
              <a:rPr lang="it-IT" sz="3982" b="1" kern="1200" dirty="0" err="1">
                <a:solidFill>
                  <a:prstClr val="black"/>
                </a:solidFill>
                <a:latin typeface="Calibri" panose="020F0502020204030204"/>
              </a:rPr>
              <a:t>guidelines</a:t>
            </a:r>
            <a:r>
              <a:rPr lang="it-IT" sz="3982" b="1" kern="1200" dirty="0">
                <a:solidFill>
                  <a:prstClr val="black"/>
                </a:solidFill>
                <a:latin typeface="Calibri" panose="020F0502020204030204"/>
              </a:rPr>
              <a:t> for </a:t>
            </a:r>
            <a:r>
              <a:rPr lang="it-IT" sz="3982" b="1" kern="1200" dirty="0" err="1">
                <a:solidFill>
                  <a:prstClr val="black"/>
                </a:solidFill>
                <a:latin typeface="Calibri" panose="020F0502020204030204"/>
              </a:rPr>
              <a:t>carbamazepine</a:t>
            </a:r>
            <a:endParaRPr lang="it-IT" sz="3982" b="1" kern="1200" dirty="0">
              <a:solidFill>
                <a:prstClr val="black"/>
              </a:solidFill>
              <a:latin typeface="Calibri" panose="020F0502020204030204"/>
            </a:endParaRPr>
          </a:p>
        </p:txBody>
      </p:sp>
    </p:spTree>
    <p:extLst>
      <p:ext uri="{BB962C8B-B14F-4D97-AF65-F5344CB8AC3E}">
        <p14:creationId xmlns:p14="http://schemas.microsoft.com/office/powerpoint/2010/main" val="1682054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08374" y="1075318"/>
            <a:ext cx="12635982" cy="8128000"/>
          </a:xfrm>
          <a:prstGeom prst="rect">
            <a:avLst/>
          </a:prstGeom>
        </p:spPr>
      </p:pic>
      <p:sp>
        <p:nvSpPr>
          <p:cNvPr id="5" name="CasellaDiTesto 4"/>
          <p:cNvSpPr txBox="1"/>
          <p:nvPr/>
        </p:nvSpPr>
        <p:spPr>
          <a:xfrm>
            <a:off x="8453120" y="9228329"/>
            <a:ext cx="4551680" cy="486287"/>
          </a:xfrm>
          <a:prstGeom prst="rect">
            <a:avLst/>
          </a:prstGeom>
          <a:noFill/>
        </p:spPr>
        <p:txBody>
          <a:bodyPr wrap="square" rtlCol="0">
            <a:spAutoFit/>
          </a:bodyPr>
          <a:lstStyle/>
          <a:p>
            <a:pPr algn="r" defTabSz="1300460" hangingPunct="1">
              <a:defRPr/>
            </a:pPr>
            <a:r>
              <a:rPr lang="it-IT" sz="2560" kern="1200" dirty="0">
                <a:solidFill>
                  <a:prstClr val="black"/>
                </a:solidFill>
                <a:latin typeface="Calibri" panose="020F0502020204030204"/>
              </a:rPr>
              <a:t>Chen et al., </a:t>
            </a:r>
            <a:r>
              <a:rPr lang="it-IT" sz="2560" kern="1200" dirty="0" err="1">
                <a:solidFill>
                  <a:prstClr val="black"/>
                </a:solidFill>
                <a:latin typeface="Calibri" panose="020F0502020204030204"/>
              </a:rPr>
              <a:t>Neurology</a:t>
            </a:r>
            <a:r>
              <a:rPr lang="it-IT" sz="2560" kern="1200" dirty="0">
                <a:solidFill>
                  <a:prstClr val="black"/>
                </a:solidFill>
                <a:latin typeface="Calibri" panose="020F0502020204030204"/>
              </a:rPr>
              <a:t> 2014</a:t>
            </a:r>
          </a:p>
        </p:txBody>
      </p:sp>
      <p:sp>
        <p:nvSpPr>
          <p:cNvPr id="7" name="CasellaDiTesto 6"/>
          <p:cNvSpPr txBox="1"/>
          <p:nvPr/>
        </p:nvSpPr>
        <p:spPr>
          <a:xfrm>
            <a:off x="0" y="1"/>
            <a:ext cx="13004800" cy="617541"/>
          </a:xfrm>
          <a:prstGeom prst="rect">
            <a:avLst/>
          </a:prstGeom>
          <a:noFill/>
        </p:spPr>
        <p:txBody>
          <a:bodyPr wrap="square" rtlCol="0">
            <a:spAutoFit/>
          </a:bodyPr>
          <a:lstStyle/>
          <a:p>
            <a:pPr defTabSz="1300460" hangingPunct="1">
              <a:defRPr/>
            </a:pPr>
            <a:r>
              <a:rPr lang="it-IT" sz="3413" b="1" kern="1200" dirty="0" err="1">
                <a:solidFill>
                  <a:prstClr val="black"/>
                </a:solidFill>
                <a:latin typeface="Calibri" panose="020F0502020204030204"/>
              </a:rPr>
              <a:t>Pharmacogenetic</a:t>
            </a:r>
            <a:r>
              <a:rPr lang="it-IT" sz="3413" b="1" kern="1200" dirty="0">
                <a:solidFill>
                  <a:prstClr val="black"/>
                </a:solidFill>
                <a:latin typeface="Calibri" panose="020F0502020204030204"/>
              </a:rPr>
              <a:t> </a:t>
            </a:r>
            <a:r>
              <a:rPr lang="it-IT" sz="3413" b="1" kern="1200" dirty="0" err="1">
                <a:solidFill>
                  <a:prstClr val="black"/>
                </a:solidFill>
                <a:latin typeface="Calibri" panose="020F0502020204030204"/>
              </a:rPr>
              <a:t>testing</a:t>
            </a:r>
            <a:r>
              <a:rPr lang="it-IT" sz="3413" b="1" kern="1200" dirty="0">
                <a:solidFill>
                  <a:prstClr val="black"/>
                </a:solidFill>
                <a:latin typeface="Calibri" panose="020F0502020204030204"/>
              </a:rPr>
              <a:t> </a:t>
            </a:r>
            <a:r>
              <a:rPr lang="it-IT" sz="3413" b="1" kern="1200" dirty="0" err="1">
                <a:solidFill>
                  <a:prstClr val="black"/>
                </a:solidFill>
                <a:latin typeface="Calibri" panose="020F0502020204030204"/>
              </a:rPr>
              <a:t>my</a:t>
            </a:r>
            <a:r>
              <a:rPr lang="it-IT" sz="3413" b="1" kern="1200" dirty="0">
                <a:solidFill>
                  <a:prstClr val="black"/>
                </a:solidFill>
                <a:latin typeface="Calibri" panose="020F0502020204030204"/>
              </a:rPr>
              <a:t> </a:t>
            </a:r>
            <a:r>
              <a:rPr lang="it-IT" sz="3413" b="1" kern="1200" dirty="0" err="1">
                <a:solidFill>
                  <a:prstClr val="black"/>
                </a:solidFill>
                <a:latin typeface="Calibri" panose="020F0502020204030204"/>
              </a:rPr>
              <a:t>affect</a:t>
            </a:r>
            <a:r>
              <a:rPr lang="it-IT" sz="3413" b="1" kern="1200" dirty="0">
                <a:solidFill>
                  <a:prstClr val="black"/>
                </a:solidFill>
                <a:latin typeface="Calibri" panose="020F0502020204030204"/>
              </a:rPr>
              <a:t> </a:t>
            </a:r>
            <a:r>
              <a:rPr lang="it-IT" sz="3413" b="1" kern="1200" dirty="0" err="1">
                <a:solidFill>
                  <a:prstClr val="black"/>
                </a:solidFill>
                <a:latin typeface="Calibri" panose="020F0502020204030204"/>
              </a:rPr>
              <a:t>clinicians</a:t>
            </a:r>
            <a:r>
              <a:rPr lang="it-IT" sz="3413" b="1" kern="1200" dirty="0">
                <a:solidFill>
                  <a:prstClr val="black"/>
                </a:solidFill>
                <a:latin typeface="Calibri" panose="020F0502020204030204"/>
              </a:rPr>
              <a:t> </a:t>
            </a:r>
            <a:r>
              <a:rPr lang="it-IT" sz="3413" b="1" kern="1200" dirty="0" err="1">
                <a:solidFill>
                  <a:prstClr val="black"/>
                </a:solidFill>
                <a:latin typeface="Calibri" panose="020F0502020204030204"/>
              </a:rPr>
              <a:t>behaviour</a:t>
            </a:r>
            <a:endParaRPr lang="it-IT" sz="3413" b="1" kern="1200" dirty="0">
              <a:solidFill>
                <a:prstClr val="black"/>
              </a:solidFill>
              <a:latin typeface="Calibri" panose="020F0502020204030204"/>
            </a:endParaRPr>
          </a:p>
        </p:txBody>
      </p:sp>
    </p:spTree>
    <p:extLst>
      <p:ext uri="{BB962C8B-B14F-4D97-AF65-F5344CB8AC3E}">
        <p14:creationId xmlns:p14="http://schemas.microsoft.com/office/powerpoint/2010/main" val="108506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p:nvPr/>
        </p:nvSpPr>
        <p:spPr>
          <a:xfrm>
            <a:off x="45684" y="1157786"/>
            <a:ext cx="8688368" cy="8397239"/>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a:bodyPr>
          <a:lstStyle/>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rPr b="1" i="1"/>
              <a:t>Genetic</a:t>
            </a:r>
            <a:r>
              <a:t> (autosomal dominant genes)</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Congenital defects</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endParaRP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rPr b="1" i="1"/>
              <a:t>Acquired</a:t>
            </a:r>
            <a:r>
              <a:t>:</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Brain damages during delivery</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Severe head trauma</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Infections (Meningitis)</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Ischemic injury (stroke)</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Tumors</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Drug abuse</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Drug withdrawal</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Fever in children</a:t>
            </a:r>
          </a:p>
          <a:p>
            <a:pPr marL="903287" marR="81279" lvl="1" indent="-406400" algn="l" defTabSz="1300480">
              <a:spcBef>
                <a:spcPts val="500"/>
              </a:spcBef>
              <a:buClr>
                <a:srgbClr val="FFFFFF"/>
              </a:buClr>
              <a:buSzPct val="100000"/>
              <a:buFont typeface="Arial"/>
              <a:buChar char="–"/>
              <a:defRPr sz="3413" i="1">
                <a:solidFill>
                  <a:schemeClr val="accent1">
                    <a:hueOff val="60270"/>
                    <a:satOff val="-20053"/>
                    <a:lumOff val="-13915"/>
                  </a:schemeClr>
                </a:solidFill>
                <a:uFill>
                  <a:solidFill>
                    <a:srgbClr val="FFFFFF"/>
                  </a:solidFill>
                </a:uFill>
                <a:latin typeface="Arial"/>
                <a:ea typeface="Arial"/>
                <a:cs typeface="Arial"/>
                <a:sym typeface="Arial"/>
              </a:defRPr>
            </a:pPr>
            <a:endParaRPr/>
          </a:p>
          <a:p>
            <a:pPr marL="903287" marR="81279" lvl="1" indent="-406400" algn="l" defTabSz="1300480">
              <a:spcBef>
                <a:spcPts val="500"/>
              </a:spcBef>
              <a:buClr>
                <a:srgbClr val="FFFFFF"/>
              </a:buClr>
              <a:buSzPct val="100000"/>
              <a:buFont typeface="Arial"/>
              <a:buChar char="–"/>
              <a:defRPr sz="3413" b="1" i="1">
                <a:solidFill>
                  <a:schemeClr val="accent1">
                    <a:hueOff val="60270"/>
                    <a:satOff val="-20053"/>
                    <a:lumOff val="-13915"/>
                  </a:schemeClr>
                </a:solidFill>
                <a:uFill>
                  <a:solidFill>
                    <a:srgbClr val="FFFFFF"/>
                  </a:solidFill>
                </a:uFill>
                <a:latin typeface="Arial"/>
                <a:ea typeface="Arial"/>
                <a:cs typeface="Arial"/>
                <a:sym typeface="Arial"/>
              </a:defRPr>
            </a:pPr>
            <a:r>
              <a:t>Unknown</a:t>
            </a:r>
          </a:p>
        </p:txBody>
      </p:sp>
      <p:pic>
        <p:nvPicPr>
          <p:cNvPr id="106" name="image.png"/>
          <p:cNvPicPr>
            <a:picLocks noChangeAspect="1"/>
          </p:cNvPicPr>
          <p:nvPr/>
        </p:nvPicPr>
        <p:blipFill>
          <a:blip r:embed="rId3"/>
          <a:stretch>
            <a:fillRect/>
          </a:stretch>
        </p:blipFill>
        <p:spPr>
          <a:xfrm>
            <a:off x="4118186" y="1964266"/>
            <a:ext cx="9428480" cy="7789334"/>
          </a:xfrm>
          <a:prstGeom prst="rect">
            <a:avLst/>
          </a:prstGeom>
          <a:ln w="12700">
            <a:miter lim="400000"/>
          </a:ln>
        </p:spPr>
      </p:pic>
      <p:sp>
        <p:nvSpPr>
          <p:cNvPr id="107" name="Shape 107"/>
          <p:cNvSpPr/>
          <p:nvPr/>
        </p:nvSpPr>
        <p:spPr>
          <a:xfrm>
            <a:off x="4642143" y="151270"/>
            <a:ext cx="7432838" cy="929471"/>
          </a:xfrm>
          <a:prstGeom prst="rect">
            <a:avLst/>
          </a:prstGeom>
          <a:ln w="88900">
            <a:solidFill>
              <a:schemeClr val="accent5"/>
            </a:solidFill>
            <a:miter lim="400000"/>
          </a:ln>
          <a:extLst>
            <a:ext uri="{C572A759-6A51-4108-AA02-DFA0A04FC94B}">
              <ma14:wrappingTextBoxFlag xmlns="" xmlns:ma14="http://schemas.microsoft.com/office/mac/drawingml/2011/main" val="1"/>
            </a:ext>
          </a:extLst>
        </p:spPr>
        <p:txBody>
          <a:bodyPr lIns="72248" tIns="72248" rIns="72248" bIns="72248" anchor="ctr">
            <a:normAutofit/>
          </a:bodyPr>
          <a:lstStyle>
            <a:lvl1pPr defTabSz="560831">
              <a:spcBef>
                <a:spcPts val="4000"/>
              </a:spcBef>
              <a:defRPr sz="4800">
                <a:solidFill>
                  <a:schemeClr val="accent1">
                    <a:hueOff val="60270"/>
                    <a:satOff val="-20053"/>
                    <a:lumOff val="-13915"/>
                  </a:schemeClr>
                </a:solidFill>
                <a:latin typeface="Arial"/>
                <a:ea typeface="Arial"/>
                <a:cs typeface="Arial"/>
                <a:sym typeface="Arial"/>
              </a:defRPr>
            </a:lvl1pPr>
          </a:lstStyle>
          <a:p>
            <a:r>
              <a:t>Etiology of Seizures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06"/>
                                        </p:tgtEl>
                                        <p:attrNameLst>
                                          <p:attrName>style.visibility</p:attrName>
                                        </p:attrNameLst>
                                      </p:cBhvr>
                                      <p:to>
                                        <p:strVal val="visible"/>
                                      </p:to>
                                    </p:set>
                                    <p:animEffect transition="in" filter="dissolve">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p:nvPr/>
        </p:nvSpPr>
        <p:spPr>
          <a:xfrm>
            <a:off x="542858" y="753423"/>
            <a:ext cx="11704321" cy="7694507"/>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lnSpcReduction="10000"/>
          </a:bodyPr>
          <a:lstStyle/>
          <a:p>
            <a:pPr defTabSz="502412">
              <a:defRPr sz="4644">
                <a:solidFill>
                  <a:schemeClr val="accent1">
                    <a:hueOff val="60270"/>
                    <a:satOff val="-20053"/>
                    <a:lumOff val="-13915"/>
                  </a:schemeClr>
                </a:solidFill>
                <a:latin typeface="Arial"/>
                <a:ea typeface="Arial"/>
                <a:cs typeface="Arial"/>
                <a:sym typeface="Arial"/>
              </a:defRPr>
            </a:pPr>
            <a:r>
              <a:t>Genetic (or idiopathic)  Epilepsies:</a:t>
            </a:r>
          </a:p>
          <a:p>
            <a:pPr defTabSz="502412">
              <a:defRPr sz="4644">
                <a:solidFill>
                  <a:schemeClr val="accent1">
                    <a:hueOff val="60270"/>
                    <a:satOff val="-20053"/>
                    <a:lumOff val="-13915"/>
                  </a:schemeClr>
                </a:solidFill>
                <a:latin typeface="Arial"/>
                <a:ea typeface="Arial"/>
                <a:cs typeface="Arial"/>
                <a:sym typeface="Arial"/>
              </a:defRPr>
            </a:pPr>
            <a:r>
              <a:t> central role of ion channels</a:t>
            </a:r>
          </a:p>
          <a:p>
            <a:pPr algn="l" defTabSz="502412">
              <a:spcBef>
                <a:spcPts val="3600"/>
              </a:spcBef>
              <a:defRPr sz="3268">
                <a:solidFill>
                  <a:schemeClr val="accent1">
                    <a:hueOff val="60270"/>
                    <a:satOff val="-20053"/>
                    <a:lumOff val="-13915"/>
                  </a:schemeClr>
                </a:solidFill>
                <a:latin typeface="Arial"/>
                <a:ea typeface="Arial"/>
                <a:cs typeface="Arial"/>
                <a:sym typeface="Arial"/>
              </a:defRPr>
            </a:pPr>
            <a:r>
              <a:t>Mutations in genes that encode subunits of voltage-gated and ligand-gated ion channels  that cause increased excitability or brain abnormality</a:t>
            </a:r>
          </a:p>
          <a:p>
            <a:pPr algn="l" defTabSz="502412">
              <a:spcBef>
                <a:spcPts val="3600"/>
              </a:spcBef>
              <a:defRPr sz="3268">
                <a:solidFill>
                  <a:schemeClr val="accent1">
                    <a:hueOff val="60270"/>
                    <a:satOff val="-20053"/>
                    <a:lumOff val="-13915"/>
                  </a:schemeClr>
                </a:solidFill>
                <a:latin typeface="Arial"/>
                <a:ea typeface="Arial"/>
                <a:cs typeface="Arial"/>
                <a:sym typeface="Arial"/>
              </a:defRPr>
            </a:pPr>
            <a:r>
              <a:rPr b="1"/>
              <a:t>Voltage-gated ion channels</a:t>
            </a:r>
            <a:r>
              <a:t>: mutations of Na+, K+ and Cl- channels (associated with forms of generalized epilepsy and infantile seizure syndromes)</a:t>
            </a:r>
          </a:p>
          <a:p>
            <a:pPr algn="l" defTabSz="502412">
              <a:spcBef>
                <a:spcPts val="3600"/>
              </a:spcBef>
              <a:defRPr sz="3268">
                <a:solidFill>
                  <a:schemeClr val="accent1">
                    <a:hueOff val="60270"/>
                    <a:satOff val="-20053"/>
                    <a:lumOff val="-13915"/>
                  </a:schemeClr>
                </a:solidFill>
                <a:latin typeface="Arial"/>
                <a:ea typeface="Arial"/>
                <a:cs typeface="Arial"/>
                <a:sym typeface="Arial"/>
              </a:defRPr>
            </a:pPr>
            <a:r>
              <a:rPr b="1"/>
              <a:t>Ligand-gated ion channels</a:t>
            </a:r>
            <a:r>
              <a:t>: mutation of nicotinic acetylcholine receptors and GABA receptor subunits (associated with frontal and generalized epilepsies, respectively)</a:t>
            </a:r>
          </a:p>
        </p:txBody>
      </p:sp>
      <p:sp>
        <p:nvSpPr>
          <p:cNvPr id="112" name="Shape 112"/>
          <p:cNvSpPr/>
          <p:nvPr/>
        </p:nvSpPr>
        <p:spPr>
          <a:xfrm>
            <a:off x="945159" y="672836"/>
            <a:ext cx="10477865" cy="1673471"/>
          </a:xfrm>
          <a:prstGeom prst="rect">
            <a:avLst/>
          </a:prstGeom>
          <a:ln w="88900">
            <a:solidFill>
              <a:schemeClr val="accent5"/>
            </a:solidFill>
            <a:miter lim="400000"/>
          </a:ln>
        </p:spPr>
        <p:txBody>
          <a:bodyPr lIns="72248" tIns="72248" rIns="72248" bIns="72248" anchor="ctr">
            <a:normAutofit/>
          </a:bodyPr>
          <a:lstStyle/>
          <a:p>
            <a:pPr>
              <a:spcBef>
                <a:spcPts val="4200"/>
              </a:spcBef>
              <a:defRPr sz="5000">
                <a:solidFill>
                  <a:schemeClr val="accent1">
                    <a:hueOff val="60270"/>
                    <a:satOff val="-20053"/>
                    <a:lumOff val="-13915"/>
                  </a:schemeClr>
                </a:solidFill>
                <a:latin typeface="Arial"/>
                <a:ea typeface="Arial"/>
                <a:cs typeface="Arial"/>
                <a:sym typeface="Arial"/>
              </a:defRPr>
            </a:pPr>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p:nvPr/>
        </p:nvSpPr>
        <p:spPr>
          <a:xfrm>
            <a:off x="-108374" y="216746"/>
            <a:ext cx="13113174" cy="1842348"/>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chor="ctr">
            <a:normAutofit lnSpcReduction="10000"/>
          </a:bodyPr>
          <a:lstStyle/>
          <a:p>
            <a:pPr marL="31699" marR="31699" defTabSz="1014374">
              <a:defRPr sz="3978" b="1">
                <a:solidFill>
                  <a:schemeClr val="accent1">
                    <a:hueOff val="60270"/>
                    <a:satOff val="-20053"/>
                    <a:lumOff val="-13915"/>
                  </a:schemeClr>
                </a:solidFill>
                <a:uFill>
                  <a:solidFill>
                    <a:srgbClr val="FFFF99"/>
                  </a:solidFill>
                </a:uFill>
                <a:latin typeface="Arial"/>
                <a:ea typeface="Arial"/>
                <a:cs typeface="Arial"/>
                <a:sym typeface="Arial"/>
              </a:defRPr>
            </a:pPr>
            <a:r>
              <a:t>Epilepsy genes and their associated epilepsy</a:t>
            </a:r>
            <a:br/>
            <a:r>
              <a:t>syndromes</a:t>
            </a:r>
            <a:br/>
            <a:endParaRPr/>
          </a:p>
        </p:txBody>
      </p:sp>
      <p:pic>
        <p:nvPicPr>
          <p:cNvPr id="115" name="image.png"/>
          <p:cNvPicPr>
            <a:picLocks noChangeAspect="1"/>
          </p:cNvPicPr>
          <p:nvPr/>
        </p:nvPicPr>
        <p:blipFill>
          <a:blip r:embed="rId2"/>
          <a:stretch>
            <a:fillRect/>
          </a:stretch>
        </p:blipFill>
        <p:spPr>
          <a:xfrm>
            <a:off x="541866" y="1517226"/>
            <a:ext cx="5775396" cy="8236374"/>
          </a:xfrm>
          <a:prstGeom prst="rect">
            <a:avLst/>
          </a:prstGeom>
          <a:ln w="12700">
            <a:miter lim="400000"/>
          </a:ln>
        </p:spPr>
      </p:pic>
      <p:sp>
        <p:nvSpPr>
          <p:cNvPr id="116" name="Shape 116"/>
          <p:cNvSpPr/>
          <p:nvPr/>
        </p:nvSpPr>
        <p:spPr>
          <a:xfrm>
            <a:off x="6935893" y="1625600"/>
            <a:ext cx="5761849" cy="7712569"/>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spAutoFit/>
          </a:bodyPr>
          <a:lstStyle/>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ADJME: autosomal dominant juvenile myoclonic epilepsy; ADNFLE:autosomal dominant nocturnal frontal lobe epilepsy; ADPEAF: autosomal</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dominant partial epilepsy with auditory features</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BFNIS: benign familial neonatal infantile seizures</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BFNS: benign familial neonatal seizures</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CAE: childhood absence</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epilepsy</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FS: febrile seizures</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GEFS: generalized epilepsy with febrile seizures</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IGE: idiopathic generalized epilepsy</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SMEI: severe myoclonic epilepsy of infancy</a:t>
            </a:r>
            <a:r>
              <a:t>.</a:t>
            </a:r>
          </a:p>
        </p:txBody>
      </p:sp>
      <p:sp>
        <p:nvSpPr>
          <p:cNvPr id="117" name="Shape 117"/>
          <p:cNvSpPr/>
          <p:nvPr/>
        </p:nvSpPr>
        <p:spPr>
          <a:xfrm flipV="1">
            <a:off x="6230644" y="1506625"/>
            <a:ext cx="0" cy="8257575"/>
          </a:xfrm>
          <a:prstGeom prst="line">
            <a:avLst/>
          </a:prstGeom>
          <a:ln w="63500">
            <a:solidFill>
              <a:schemeClr val="accent1">
                <a:hueOff val="157134"/>
                <a:satOff val="8811"/>
                <a:lumOff val="-27670"/>
              </a:schemeClr>
            </a:solidFill>
            <a:miter lim="400000"/>
          </a:ln>
        </p:spPr>
        <p:txBody>
          <a:bodyPr lIns="0" tIns="0" rIns="0" bIns="0"/>
          <a:lstStyle/>
          <a:p>
            <a:endParaRPr/>
          </a:p>
        </p:txBody>
      </p:sp>
      <p:sp>
        <p:nvSpPr>
          <p:cNvPr id="118" name="Shape 118"/>
          <p:cNvSpPr/>
          <p:nvPr/>
        </p:nvSpPr>
        <p:spPr>
          <a:xfrm>
            <a:off x="784604" y="2173069"/>
            <a:ext cx="3250076" cy="393290"/>
          </a:xfrm>
          <a:prstGeom prst="rect">
            <a:avLst/>
          </a:prstGeom>
          <a:ln w="50800">
            <a:solidFill>
              <a:schemeClr val="accent5">
                <a:alpha val="71000"/>
              </a:schemeClr>
            </a:solidFill>
            <a:miter lim="400000"/>
          </a:ln>
        </p:spPr>
        <p:txBody>
          <a:bodyPr lIns="50800" tIns="50800" rIns="50800" bIns="50800" anchor="ctr"/>
          <a:lstStyle/>
          <a:p>
            <a:pPr>
              <a:defRPr sz="2400"/>
            </a:pPr>
            <a:endParaRPr/>
          </a:p>
        </p:txBody>
      </p:sp>
      <p:sp>
        <p:nvSpPr>
          <p:cNvPr id="119" name="Shape 119"/>
          <p:cNvSpPr/>
          <p:nvPr/>
        </p:nvSpPr>
        <p:spPr>
          <a:xfrm>
            <a:off x="807571" y="6013289"/>
            <a:ext cx="3204143" cy="357275"/>
          </a:xfrm>
          <a:prstGeom prst="rect">
            <a:avLst/>
          </a:prstGeom>
          <a:ln w="50800">
            <a:solidFill>
              <a:schemeClr val="accent5">
                <a:alpha val="71000"/>
              </a:schemeClr>
            </a:solidFill>
            <a:miter lim="400000"/>
          </a:ln>
        </p:spPr>
        <p:txBody>
          <a:bodyPr lIns="50800" tIns="50800" rIns="50800" bIns="50800" anchor="ctr"/>
          <a:lstStyle/>
          <a:p>
            <a:pPr>
              <a:defRPr sz="2400"/>
            </a:pPr>
            <a:endParaRPr/>
          </a:p>
        </p:txBody>
      </p:sp>
      <p:sp>
        <p:nvSpPr>
          <p:cNvPr id="120" name="Shape 120"/>
          <p:cNvSpPr/>
          <p:nvPr/>
        </p:nvSpPr>
        <p:spPr>
          <a:xfrm>
            <a:off x="773497" y="8492730"/>
            <a:ext cx="2832185" cy="391119"/>
          </a:xfrm>
          <a:prstGeom prst="rect">
            <a:avLst/>
          </a:prstGeom>
          <a:ln w="50800">
            <a:solidFill>
              <a:schemeClr val="accent5">
                <a:alpha val="71000"/>
              </a:schemeClr>
            </a:solidFill>
            <a:miter lim="400000"/>
          </a:ln>
        </p:spPr>
        <p:txBody>
          <a:bodyPr lIns="50800" tIns="50800" rIns="50800" bIns="50800" anchor="ctr"/>
          <a:lstStyle/>
          <a:p>
            <a:pPr>
              <a:defRPr sz="2400"/>
            </a:pPr>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527517" y="857062"/>
            <a:ext cx="11704321" cy="5095191"/>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lnSpcReduction="10000"/>
          </a:bodyPr>
          <a:lstStyle/>
          <a:p>
            <a:pPr algn="l" defTabSz="479044">
              <a:defRPr sz="3772">
                <a:solidFill>
                  <a:schemeClr val="accent1">
                    <a:hueOff val="60270"/>
                    <a:satOff val="-20053"/>
                    <a:lumOff val="-13915"/>
                  </a:schemeClr>
                </a:solidFill>
                <a:latin typeface="Arial"/>
                <a:ea typeface="Arial"/>
                <a:cs typeface="Arial"/>
                <a:sym typeface="Arial"/>
              </a:defRPr>
            </a:pPr>
            <a:endParaRPr/>
          </a:p>
          <a:p>
            <a:pPr algn="l" defTabSz="479044">
              <a:defRPr sz="3772">
                <a:solidFill>
                  <a:schemeClr val="accent1">
                    <a:hueOff val="60270"/>
                    <a:satOff val="-20053"/>
                    <a:lumOff val="-13915"/>
                  </a:schemeClr>
                </a:solidFill>
                <a:latin typeface="Arial"/>
                <a:ea typeface="Arial"/>
                <a:cs typeface="Arial"/>
                <a:sym typeface="Arial"/>
              </a:defRPr>
            </a:pPr>
            <a:endParaRPr/>
          </a:p>
          <a:p>
            <a:pPr algn="l" defTabSz="479044">
              <a:defRPr sz="3772">
                <a:solidFill>
                  <a:schemeClr val="accent1">
                    <a:hueOff val="60270"/>
                    <a:satOff val="-20053"/>
                    <a:lumOff val="-13915"/>
                  </a:schemeClr>
                </a:solidFill>
                <a:latin typeface="Arial"/>
                <a:ea typeface="Arial"/>
                <a:cs typeface="Arial"/>
                <a:sym typeface="Arial"/>
              </a:defRPr>
            </a:pPr>
            <a:r>
              <a:t>Multifactorial: Determining factor is the result of interaction between genetically determined seizure threshold, underlying pathological and metabolic conditions, and acute precipitating factors</a:t>
            </a:r>
          </a:p>
          <a:p>
            <a:pPr algn="l" defTabSz="479044">
              <a:defRPr sz="3772">
                <a:solidFill>
                  <a:schemeClr val="accent1">
                    <a:hueOff val="60270"/>
                    <a:satOff val="-20053"/>
                    <a:lumOff val="-13915"/>
                  </a:schemeClr>
                </a:solidFill>
                <a:latin typeface="Arial"/>
                <a:ea typeface="Arial"/>
                <a:cs typeface="Arial"/>
                <a:sym typeface="Arial"/>
              </a:defRPr>
            </a:pPr>
            <a:endParaRPr/>
          </a:p>
          <a:p>
            <a:pPr algn="l" defTabSz="479044">
              <a:defRPr sz="3772">
                <a:solidFill>
                  <a:schemeClr val="accent1">
                    <a:hueOff val="60270"/>
                    <a:satOff val="-20053"/>
                    <a:lumOff val="-13915"/>
                  </a:schemeClr>
                </a:solidFill>
                <a:latin typeface="Arial"/>
                <a:ea typeface="Arial"/>
                <a:cs typeface="Arial"/>
                <a:sym typeface="Arial"/>
              </a:defRPr>
            </a:pPr>
            <a:r>
              <a:t>Triggers: fatigue, stress, poor nutrition, alcohol and sleep deprivation </a:t>
            </a:r>
          </a:p>
        </p:txBody>
      </p:sp>
      <p:sp>
        <p:nvSpPr>
          <p:cNvPr id="123" name="Shape 123"/>
          <p:cNvSpPr/>
          <p:nvPr/>
        </p:nvSpPr>
        <p:spPr>
          <a:xfrm>
            <a:off x="2079775" y="230643"/>
            <a:ext cx="8323683" cy="967879"/>
          </a:xfrm>
          <a:prstGeom prst="rect">
            <a:avLst/>
          </a:prstGeom>
          <a:ln w="88900">
            <a:solidFill>
              <a:schemeClr val="accent5"/>
            </a:solidFill>
            <a:miter lim="400000"/>
          </a:ln>
          <a:extLst>
            <a:ext uri="{C572A759-6A51-4108-AA02-DFA0A04FC94B}">
              <ma14:wrappingTextBoxFlag xmlns="" xmlns:ma14="http://schemas.microsoft.com/office/mac/drawingml/2011/main" val="1"/>
            </a:ext>
          </a:extLst>
        </p:spPr>
        <p:txBody>
          <a:bodyPr lIns="72248" tIns="72248" rIns="72248" bIns="72248" anchor="ctr">
            <a:normAutofit/>
          </a:bodyPr>
          <a:lstStyle>
            <a:lvl1pPr>
              <a:spcBef>
                <a:spcPts val="4200"/>
              </a:spcBef>
              <a:defRPr sz="5000">
                <a:solidFill>
                  <a:schemeClr val="accent1">
                    <a:hueOff val="60270"/>
                    <a:satOff val="-20053"/>
                    <a:lumOff val="-13915"/>
                  </a:schemeClr>
                </a:solidFill>
                <a:latin typeface="Arial"/>
                <a:ea typeface="Arial"/>
                <a:cs typeface="Arial"/>
                <a:sym typeface="Arial"/>
              </a:defRPr>
            </a:lvl1pPr>
          </a:lstStyle>
          <a:p>
            <a:r>
              <a:t>Pathophysiology of Seizures</a:t>
            </a:r>
          </a:p>
        </p:txBody>
      </p:sp>
      <p:sp>
        <p:nvSpPr>
          <p:cNvPr id="124" name="Shape 124"/>
          <p:cNvSpPr/>
          <p:nvPr/>
        </p:nvSpPr>
        <p:spPr>
          <a:xfrm>
            <a:off x="547071" y="6586595"/>
            <a:ext cx="11389090" cy="2320050"/>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lnSpcReduction="10000"/>
          </a:bodyPr>
          <a:lstStyle/>
          <a:p>
            <a:pPr algn="l" defTabSz="554990">
              <a:defRPr sz="3800">
                <a:solidFill>
                  <a:schemeClr val="accent1">
                    <a:hueOff val="60270"/>
                    <a:satOff val="-20053"/>
                    <a:lumOff val="-13915"/>
                  </a:schemeClr>
                </a:solidFill>
                <a:latin typeface="Arial"/>
                <a:ea typeface="Arial"/>
                <a:cs typeface="Arial"/>
                <a:sym typeface="Arial"/>
              </a:defRPr>
            </a:pPr>
            <a:r>
              <a:t>In predisposed persons, certain stimuli (Visual stimuli- flickering light, Thinking, Music - certain frequencies, Reading) can precipitate </a:t>
            </a:r>
            <a:r>
              <a:rPr i="1"/>
              <a:t>reflex seizures</a:t>
            </a:r>
          </a:p>
          <a:p>
            <a:pPr algn="l" defTabSz="554990">
              <a:defRPr sz="3800">
                <a:solidFill>
                  <a:schemeClr val="accent1">
                    <a:hueOff val="60270"/>
                    <a:satOff val="-20053"/>
                    <a:lumOff val="-13915"/>
                  </a:schemeClr>
                </a:solidFill>
                <a:latin typeface="Arial"/>
                <a:ea typeface="Arial"/>
                <a:cs typeface="Arial"/>
                <a:sym typeface="Arial"/>
              </a:defRPr>
            </a:pPr>
            <a:r>
              <a:t>         </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graph2.jpg"/>
          <p:cNvPicPr>
            <a:picLocks noChangeAspect="1"/>
          </p:cNvPicPr>
          <p:nvPr/>
        </p:nvPicPr>
        <p:blipFill>
          <a:blip r:embed="rId2"/>
          <a:stretch>
            <a:fillRect/>
          </a:stretch>
        </p:blipFill>
        <p:spPr>
          <a:xfrm>
            <a:off x="6138134" y="268464"/>
            <a:ext cx="6928422" cy="9492795"/>
          </a:xfrm>
          <a:prstGeom prst="rect">
            <a:avLst/>
          </a:prstGeom>
          <a:ln w="12700">
            <a:miter lim="400000"/>
          </a:ln>
        </p:spPr>
      </p:pic>
      <p:sp>
        <p:nvSpPr>
          <p:cNvPr id="127" name="Shape 127"/>
          <p:cNvSpPr/>
          <p:nvPr/>
        </p:nvSpPr>
        <p:spPr>
          <a:xfrm>
            <a:off x="1015712" y="155401"/>
            <a:ext cx="10973375" cy="1013899"/>
          </a:xfrm>
          <a:prstGeom prst="rect">
            <a:avLst/>
          </a:prstGeom>
          <a:solidFill>
            <a:srgbClr val="FFFFFF"/>
          </a:solidFill>
          <a:ln w="88900">
            <a:solidFill>
              <a:schemeClr val="accent5"/>
            </a:solidFill>
            <a:miter lim="400000"/>
          </a:ln>
          <a:extLst>
            <a:ext uri="{C572A759-6A51-4108-AA02-DFA0A04FC94B}">
              <ma14:wrappingTextBoxFlag xmlns="" xmlns:ma14="http://schemas.microsoft.com/office/mac/drawingml/2011/main" val="1"/>
            </a:ext>
          </a:extLst>
        </p:spPr>
        <p:txBody>
          <a:bodyPr lIns="72248" tIns="72248" rIns="72248" bIns="72248" anchor="ctr">
            <a:normAutofit/>
          </a:bodyPr>
          <a:lstStyle>
            <a:lvl1pPr>
              <a:spcBef>
                <a:spcPts val="4200"/>
              </a:spcBef>
              <a:defRPr sz="5000">
                <a:solidFill>
                  <a:schemeClr val="accent1">
                    <a:hueOff val="60270"/>
                    <a:satOff val="-20053"/>
                    <a:lumOff val="-13915"/>
                  </a:schemeClr>
                </a:solidFill>
                <a:latin typeface="Arial"/>
                <a:ea typeface="Arial"/>
                <a:cs typeface="Arial"/>
                <a:sym typeface="Arial"/>
              </a:defRPr>
            </a:lvl1pPr>
          </a:lstStyle>
          <a:p>
            <a:r>
              <a:t>Classification of Seizures types</a:t>
            </a:r>
          </a:p>
        </p:txBody>
      </p:sp>
      <p:sp>
        <p:nvSpPr>
          <p:cNvPr id="128" name="Shape 128"/>
          <p:cNvSpPr/>
          <p:nvPr/>
        </p:nvSpPr>
        <p:spPr>
          <a:xfrm>
            <a:off x="-795174" y="1871794"/>
            <a:ext cx="7623033" cy="7472304"/>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a:bodyPr>
          <a:lstStyle/>
          <a:p>
            <a:pPr algn="l">
              <a:defRPr sz="3700">
                <a:solidFill>
                  <a:schemeClr val="accent1">
                    <a:hueOff val="60270"/>
                    <a:satOff val="-20053"/>
                    <a:lumOff val="-13915"/>
                  </a:schemeClr>
                </a:solidFill>
                <a:latin typeface="Arial"/>
                <a:ea typeface="Arial"/>
                <a:cs typeface="Arial"/>
                <a:sym typeface="Arial"/>
              </a:defRPr>
            </a:pPr>
            <a:endParaRPr/>
          </a:p>
          <a:p>
            <a:pPr algn="l">
              <a:defRPr sz="3700">
                <a:solidFill>
                  <a:schemeClr val="accent1">
                    <a:hueOff val="60270"/>
                    <a:satOff val="-20053"/>
                    <a:lumOff val="-13915"/>
                  </a:schemeClr>
                </a:solidFill>
                <a:latin typeface="Arial"/>
                <a:ea typeface="Arial"/>
                <a:cs typeface="Arial"/>
                <a:sym typeface="Arial"/>
              </a:defRPr>
            </a:pPr>
            <a:endParaRPr/>
          </a:p>
          <a:p>
            <a:pPr algn="l">
              <a:defRPr sz="3700">
                <a:solidFill>
                  <a:schemeClr val="accent1">
                    <a:hueOff val="60270"/>
                    <a:satOff val="-20053"/>
                    <a:lumOff val="-13915"/>
                  </a:schemeClr>
                </a:solidFill>
                <a:latin typeface="Arial"/>
                <a:ea typeface="Arial"/>
                <a:cs typeface="Arial"/>
                <a:sym typeface="Arial"/>
              </a:defRPr>
            </a:pPr>
            <a:r>
              <a:t>		1. </a:t>
            </a:r>
            <a:r>
              <a:rPr b="1"/>
              <a:t>Partial (focal) seizures</a:t>
            </a:r>
          </a:p>
          <a:p>
            <a:pPr algn="l">
              <a:defRPr sz="3700">
                <a:solidFill>
                  <a:schemeClr val="accent1">
                    <a:hueOff val="60270"/>
                    <a:satOff val="-20053"/>
                    <a:lumOff val="-13915"/>
                  </a:schemeClr>
                </a:solidFill>
                <a:latin typeface="Arial"/>
                <a:ea typeface="Arial"/>
                <a:cs typeface="Arial"/>
                <a:sym typeface="Arial"/>
              </a:defRPr>
            </a:pPr>
            <a:r>
              <a:t>			- simple</a:t>
            </a:r>
          </a:p>
          <a:p>
            <a:pPr algn="l">
              <a:defRPr sz="3700">
                <a:solidFill>
                  <a:schemeClr val="accent1">
                    <a:hueOff val="60270"/>
                    <a:satOff val="-20053"/>
                    <a:lumOff val="-13915"/>
                  </a:schemeClr>
                </a:solidFill>
                <a:latin typeface="Arial"/>
                <a:ea typeface="Arial"/>
                <a:cs typeface="Arial"/>
                <a:sym typeface="Arial"/>
              </a:defRPr>
            </a:pPr>
            <a:r>
              <a:t>			- complex</a:t>
            </a:r>
          </a:p>
          <a:p>
            <a:pPr algn="l">
              <a:defRPr sz="3700">
                <a:solidFill>
                  <a:schemeClr val="accent1">
                    <a:hueOff val="60270"/>
                    <a:satOff val="-20053"/>
                    <a:lumOff val="-13915"/>
                  </a:schemeClr>
                </a:solidFill>
                <a:latin typeface="Arial"/>
                <a:ea typeface="Arial"/>
                <a:cs typeface="Arial"/>
                <a:sym typeface="Arial"/>
              </a:defRPr>
            </a:pPr>
            <a:endParaRPr/>
          </a:p>
          <a:p>
            <a:pPr algn="l">
              <a:defRPr sz="3700">
                <a:solidFill>
                  <a:schemeClr val="accent1">
                    <a:hueOff val="60270"/>
                    <a:satOff val="-20053"/>
                    <a:lumOff val="-13915"/>
                  </a:schemeClr>
                </a:solidFill>
                <a:latin typeface="Arial"/>
                <a:ea typeface="Arial"/>
                <a:cs typeface="Arial"/>
                <a:sym typeface="Arial"/>
              </a:defRPr>
            </a:pPr>
            <a:r>
              <a:t>		2. </a:t>
            </a:r>
            <a:r>
              <a:rPr b="1"/>
              <a:t>Generalized seizures</a:t>
            </a:r>
          </a:p>
          <a:p>
            <a:pPr algn="l">
              <a:defRPr sz="3700">
                <a:solidFill>
                  <a:schemeClr val="accent1">
                    <a:hueOff val="60270"/>
                    <a:satOff val="-20053"/>
                    <a:lumOff val="-13915"/>
                  </a:schemeClr>
                </a:solidFill>
                <a:latin typeface="Arial"/>
                <a:ea typeface="Arial"/>
                <a:cs typeface="Arial"/>
                <a:sym typeface="Arial"/>
              </a:defRPr>
            </a:pPr>
            <a:r>
              <a:t>			- tonic-clonic (grand mal)</a:t>
            </a:r>
          </a:p>
          <a:p>
            <a:pPr algn="l">
              <a:defRPr sz="3700">
                <a:solidFill>
                  <a:schemeClr val="accent1">
                    <a:hueOff val="60270"/>
                    <a:satOff val="-20053"/>
                    <a:lumOff val="-13915"/>
                  </a:schemeClr>
                </a:solidFill>
                <a:latin typeface="Arial"/>
                <a:ea typeface="Arial"/>
                <a:cs typeface="Arial"/>
                <a:sym typeface="Arial"/>
              </a:defRPr>
            </a:pPr>
            <a:r>
              <a:t>			- myoclonic</a:t>
            </a:r>
          </a:p>
          <a:p>
            <a:pPr algn="l">
              <a:defRPr sz="3700">
                <a:solidFill>
                  <a:schemeClr val="accent1">
                    <a:hueOff val="60270"/>
                    <a:satOff val="-20053"/>
                    <a:lumOff val="-13915"/>
                  </a:schemeClr>
                </a:solidFill>
                <a:latin typeface="Arial"/>
                <a:ea typeface="Arial"/>
                <a:cs typeface="Arial"/>
                <a:sym typeface="Arial"/>
              </a:defRPr>
            </a:pPr>
            <a:r>
              <a:t>			- atonic</a:t>
            </a:r>
          </a:p>
          <a:p>
            <a:pPr algn="l">
              <a:defRPr sz="3700">
                <a:solidFill>
                  <a:schemeClr val="accent1">
                    <a:hueOff val="60270"/>
                    <a:satOff val="-20053"/>
                    <a:lumOff val="-13915"/>
                  </a:schemeClr>
                </a:solidFill>
                <a:latin typeface="Arial"/>
                <a:ea typeface="Arial"/>
                <a:cs typeface="Arial"/>
                <a:sym typeface="Arial"/>
              </a:defRPr>
            </a:pPr>
            <a:r>
              <a:t>			- absence (petit mal)</a:t>
            </a:r>
          </a:p>
          <a:p>
            <a:pPr algn="l">
              <a:defRPr sz="3700">
                <a:solidFill>
                  <a:schemeClr val="accent1">
                    <a:hueOff val="60270"/>
                    <a:satOff val="-20053"/>
                    <a:lumOff val="-13915"/>
                  </a:schemeClr>
                </a:solidFill>
                <a:latin typeface="Arial"/>
                <a:ea typeface="Arial"/>
                <a:cs typeface="Arial"/>
                <a:sym typeface="Arial"/>
              </a:defRPr>
            </a:pPr>
            <a:r>
              <a:t>			</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nvSpPr>
        <p:spPr>
          <a:xfrm>
            <a:off x="1209805" y="2044316"/>
            <a:ext cx="4295713" cy="7963068"/>
          </a:xfrm>
          <a:prstGeom prst="rect">
            <a:avLst/>
          </a:prstGeom>
          <a:ln w="12700">
            <a:miter lim="400000"/>
          </a:ln>
          <a:extLst>
            <a:ext uri="{C572A759-6A51-4108-AA02-DFA0A04FC94B}">
              <ma14:wrappingTextBoxFlag xmlns="" xmlns:ma14="http://schemas.microsoft.com/office/mac/drawingml/2011/main" val="1"/>
            </a:ext>
          </a:extLst>
        </p:spPr>
        <p:txBody>
          <a:bodyPr lIns="72248" tIns="72248" rIns="72248" bIns="72248">
            <a:normAutofit/>
          </a:bodyPr>
          <a:lstStyle/>
          <a:p>
            <a:pPr algn="l" defTabSz="297941">
              <a:spcBef>
                <a:spcPts val="2100"/>
              </a:spcBef>
              <a:defRPr sz="3416">
                <a:solidFill>
                  <a:schemeClr val="accent1">
                    <a:hueOff val="60270"/>
                    <a:satOff val="-20053"/>
                    <a:lumOff val="-13915"/>
                  </a:schemeClr>
                </a:solidFill>
                <a:latin typeface="Arial"/>
                <a:ea typeface="Arial"/>
                <a:cs typeface="Arial"/>
                <a:sym typeface="Arial"/>
              </a:defRPr>
            </a:pPr>
            <a:r>
              <a:rPr b="1"/>
              <a:t>Status epilepticus</a:t>
            </a:r>
          </a:p>
          <a:p>
            <a:pPr lvl="1" indent="174878" algn="l" defTabSz="297941">
              <a:spcBef>
                <a:spcPts val="2100"/>
              </a:spcBef>
              <a:defRPr sz="3416">
                <a:solidFill>
                  <a:schemeClr val="accent1">
                    <a:hueOff val="60270"/>
                    <a:satOff val="-20053"/>
                    <a:lumOff val="-13915"/>
                  </a:schemeClr>
                </a:solidFill>
                <a:latin typeface="Arial"/>
                <a:ea typeface="Arial"/>
                <a:cs typeface="Arial"/>
                <a:sym typeface="Arial"/>
              </a:defRPr>
            </a:pPr>
            <a:r>
              <a:t>Medical emergency in which seizures are repeated continuously</a:t>
            </a:r>
          </a:p>
          <a:p>
            <a:pPr lvl="2" indent="349757" algn="l" defTabSz="297941">
              <a:spcBef>
                <a:spcPts val="2100"/>
              </a:spcBef>
              <a:defRPr sz="3416">
                <a:solidFill>
                  <a:schemeClr val="accent1">
                    <a:hueOff val="60270"/>
                    <a:satOff val="-20053"/>
                    <a:lumOff val="-13915"/>
                  </a:schemeClr>
                </a:solidFill>
                <a:latin typeface="Arial"/>
                <a:ea typeface="Arial"/>
                <a:cs typeface="Arial"/>
                <a:sym typeface="Arial"/>
              </a:defRPr>
            </a:pPr>
            <a:r>
              <a:t>Hypoxia, hypoglycemia, acidosis, hypothermia, brain damage, death</a:t>
            </a:r>
          </a:p>
          <a:p>
            <a:pPr lvl="3" indent="524636" algn="l" defTabSz="297941">
              <a:spcBef>
                <a:spcPts val="2100"/>
              </a:spcBef>
              <a:defRPr sz="3416">
                <a:solidFill>
                  <a:schemeClr val="accent1">
                    <a:hueOff val="60270"/>
                    <a:satOff val="-20053"/>
                    <a:lumOff val="-13915"/>
                  </a:schemeClr>
                </a:solidFill>
                <a:latin typeface="Arial"/>
                <a:ea typeface="Arial"/>
                <a:cs typeface="Arial"/>
                <a:sym typeface="Arial"/>
              </a:defRPr>
            </a:pPr>
            <a:endParaRPr/>
          </a:p>
        </p:txBody>
      </p:sp>
      <p:sp>
        <p:nvSpPr>
          <p:cNvPr id="131" name="Shape 131"/>
          <p:cNvSpPr/>
          <p:nvPr/>
        </p:nvSpPr>
        <p:spPr>
          <a:xfrm>
            <a:off x="2340558" y="172308"/>
            <a:ext cx="8323682" cy="898847"/>
          </a:xfrm>
          <a:prstGeom prst="rect">
            <a:avLst/>
          </a:prstGeom>
          <a:ln w="88900">
            <a:solidFill>
              <a:schemeClr val="accent5"/>
            </a:solidFill>
            <a:miter lim="400000"/>
          </a:ln>
          <a:extLst>
            <a:ext uri="{C572A759-6A51-4108-AA02-DFA0A04FC94B}">
              <ma14:wrappingTextBoxFlag xmlns="" xmlns:ma14="http://schemas.microsoft.com/office/mac/drawingml/2011/main" val="1"/>
            </a:ext>
          </a:extLst>
        </p:spPr>
        <p:txBody>
          <a:bodyPr lIns="72248" tIns="72248" rIns="72248" bIns="72248" anchor="ctr">
            <a:normAutofit/>
          </a:bodyPr>
          <a:lstStyle>
            <a:lvl1pPr defTabSz="531622">
              <a:spcBef>
                <a:spcPts val="3800"/>
              </a:spcBef>
              <a:defRPr sz="4550">
                <a:solidFill>
                  <a:schemeClr val="accent1">
                    <a:hueOff val="60270"/>
                    <a:satOff val="-20053"/>
                    <a:lumOff val="-13915"/>
                  </a:schemeClr>
                </a:solidFill>
                <a:latin typeface="Arial"/>
                <a:ea typeface="Arial"/>
                <a:cs typeface="Arial"/>
                <a:sym typeface="Arial"/>
              </a:defRPr>
            </a:lvl1pPr>
          </a:lstStyle>
          <a:p>
            <a:r>
              <a:t>Special epileptic syndromes</a:t>
            </a:r>
          </a:p>
        </p:txBody>
      </p:sp>
      <p:sp>
        <p:nvSpPr>
          <p:cNvPr id="132" name="Shape 132"/>
          <p:cNvSpPr/>
          <p:nvPr/>
        </p:nvSpPr>
        <p:spPr>
          <a:xfrm>
            <a:off x="7047990" y="2006995"/>
            <a:ext cx="5240330" cy="54202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spcBef>
                <a:spcPts val="4200"/>
              </a:spcBef>
              <a:defRPr sz="3700" b="1">
                <a:solidFill>
                  <a:schemeClr val="accent1">
                    <a:hueOff val="60270"/>
                    <a:satOff val="-20053"/>
                    <a:lumOff val="-13915"/>
                  </a:schemeClr>
                </a:solidFill>
                <a:latin typeface="Arial"/>
                <a:ea typeface="Arial"/>
                <a:cs typeface="Arial"/>
                <a:sym typeface="Arial"/>
              </a:defRPr>
            </a:pPr>
            <a:r>
              <a:t>Febrile seizures</a:t>
            </a:r>
          </a:p>
          <a:p>
            <a:pPr lvl="1" algn="l">
              <a:spcBef>
                <a:spcPts val="4200"/>
              </a:spcBef>
              <a:defRPr sz="3700">
                <a:solidFill>
                  <a:schemeClr val="accent1">
                    <a:hueOff val="60270"/>
                    <a:satOff val="-20053"/>
                    <a:lumOff val="-13915"/>
                  </a:schemeClr>
                </a:solidFill>
                <a:latin typeface="Arial"/>
                <a:ea typeface="Arial"/>
                <a:cs typeface="Arial"/>
                <a:sym typeface="Arial"/>
              </a:defRPr>
            </a:pPr>
            <a:r>
              <a:t>Tonic-clonic motor activity X 1-2 min</a:t>
            </a:r>
          </a:p>
          <a:p>
            <a:pPr lvl="1" algn="l">
              <a:spcBef>
                <a:spcPts val="4200"/>
              </a:spcBef>
              <a:defRPr sz="3700">
                <a:solidFill>
                  <a:schemeClr val="accent1">
                    <a:hueOff val="60270"/>
                    <a:satOff val="-20053"/>
                    <a:lumOff val="-13915"/>
                  </a:schemeClr>
                </a:solidFill>
                <a:latin typeface="Arial"/>
                <a:ea typeface="Arial"/>
                <a:cs typeface="Arial"/>
                <a:sym typeface="Arial"/>
              </a:defRPr>
            </a:pPr>
            <a:r>
              <a:t>During illness</a:t>
            </a:r>
          </a:p>
          <a:p>
            <a:pPr lvl="1" algn="l">
              <a:spcBef>
                <a:spcPts val="4200"/>
              </a:spcBef>
              <a:defRPr sz="3700">
                <a:solidFill>
                  <a:schemeClr val="accent1">
                    <a:hueOff val="60270"/>
                    <a:satOff val="-20053"/>
                    <a:lumOff val="-13915"/>
                  </a:schemeClr>
                </a:solidFill>
                <a:latin typeface="Arial"/>
                <a:ea typeface="Arial"/>
                <a:cs typeface="Arial"/>
                <a:sym typeface="Arial"/>
              </a:defRPr>
            </a:pPr>
            <a:r>
              <a:t>Children 3 mos- 5 yrs</a:t>
            </a:r>
          </a:p>
          <a:p>
            <a:pPr lvl="1" algn="l">
              <a:spcBef>
                <a:spcPts val="4200"/>
              </a:spcBef>
              <a:defRPr sz="3700">
                <a:solidFill>
                  <a:schemeClr val="accent1">
                    <a:hueOff val="60270"/>
                    <a:satOff val="-20053"/>
                    <a:lumOff val="-13915"/>
                  </a:schemeClr>
                </a:solidFill>
                <a:latin typeface="Arial"/>
                <a:ea typeface="Arial"/>
                <a:cs typeface="Arial"/>
                <a:sym typeface="Arial"/>
              </a:defRPr>
            </a:pPr>
            <a:r>
              <a:t>Prevention!</a:t>
            </a: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294</TotalTime>
  <Words>2330</Words>
  <Application>Microsoft Office PowerPoint</Application>
  <PresentationFormat>Personalizzato</PresentationFormat>
  <Paragraphs>332</Paragraphs>
  <Slides>33</Slides>
  <Notes>11</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33</vt:i4>
      </vt:variant>
    </vt:vector>
  </HeadingPairs>
  <TitlesOfParts>
    <vt:vector size="42" baseType="lpstr">
      <vt:lpstr>Arial</vt:lpstr>
      <vt:lpstr>Avenir Roman</vt:lpstr>
      <vt:lpstr>Calibri</vt:lpstr>
      <vt:lpstr>Calibri Light</vt:lpstr>
      <vt:lpstr>Helvetica</vt:lpstr>
      <vt:lpstr>Helvetica Light</vt:lpstr>
      <vt:lpstr>Times New Roman</vt:lpstr>
      <vt:lpstr>White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Gabriele</dc:creator>
  <cp:lastModifiedBy>Gabriele Stocco</cp:lastModifiedBy>
  <cp:revision>6</cp:revision>
  <dcterms:modified xsi:type="dcterms:W3CDTF">2021-10-18T15:24:34Z</dcterms:modified>
</cp:coreProperties>
</file>