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53"/>
  </p:notesMasterIdLst>
  <p:handoutMasterIdLst>
    <p:handoutMasterId r:id="rId54"/>
  </p:handoutMasterIdLst>
  <p:sldIdLst>
    <p:sldId id="408" r:id="rId3"/>
    <p:sldId id="437" r:id="rId4"/>
    <p:sldId id="463" r:id="rId5"/>
    <p:sldId id="409" r:id="rId6"/>
    <p:sldId id="430" r:id="rId7"/>
    <p:sldId id="464" r:id="rId8"/>
    <p:sldId id="411" r:id="rId9"/>
    <p:sldId id="465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68" r:id="rId19"/>
    <p:sldId id="467" r:id="rId20"/>
    <p:sldId id="448" r:id="rId21"/>
    <p:sldId id="447" r:id="rId22"/>
    <p:sldId id="469" r:id="rId23"/>
    <p:sldId id="413" r:id="rId24"/>
    <p:sldId id="449" r:id="rId25"/>
    <p:sldId id="450" r:id="rId26"/>
    <p:sldId id="466" r:id="rId27"/>
    <p:sldId id="451" r:id="rId28"/>
    <p:sldId id="452" r:id="rId29"/>
    <p:sldId id="453" r:id="rId30"/>
    <p:sldId id="454" r:id="rId31"/>
    <p:sldId id="455" r:id="rId32"/>
    <p:sldId id="461" r:id="rId33"/>
    <p:sldId id="456" r:id="rId34"/>
    <p:sldId id="287" r:id="rId35"/>
    <p:sldId id="457" r:id="rId36"/>
    <p:sldId id="458" r:id="rId37"/>
    <p:sldId id="286" r:id="rId38"/>
    <p:sldId id="459" r:id="rId39"/>
    <p:sldId id="460" r:id="rId40"/>
    <p:sldId id="420" r:id="rId41"/>
    <p:sldId id="432" r:id="rId42"/>
    <p:sldId id="462" r:id="rId43"/>
    <p:sldId id="433" r:id="rId44"/>
    <p:sldId id="419" r:id="rId45"/>
    <p:sldId id="421" r:id="rId46"/>
    <p:sldId id="422" r:id="rId47"/>
    <p:sldId id="423" r:id="rId48"/>
    <p:sldId id="424" r:id="rId49"/>
    <p:sldId id="470" r:id="rId50"/>
    <p:sldId id="471" r:id="rId51"/>
    <p:sldId id="472" r:id="rId5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8"/>
    <p:restoredTop sz="93588"/>
  </p:normalViewPr>
  <p:slideViewPr>
    <p:cSldViewPr>
      <p:cViewPr varScale="1">
        <p:scale>
          <a:sx n="63" d="100"/>
          <a:sy n="63" d="100"/>
        </p:scale>
        <p:origin x="16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AFD0618-9225-4106-A534-998664F383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EE80BE2-602E-4E19-80A3-85F42BEE77F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E921224-AC6F-411E-A8AB-35FC8C57173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586983F-0091-4963-9F88-912E324574B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36BFCAB-9004-4CD4-9C97-D65216CE36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6EDBE01-AB92-4929-B197-AD3C21023A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A529BEC-4DAB-43BC-82FA-AE399DF783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6B6DD56-6C15-4669-AE60-ACAB60141BA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F0823BD7-9B7A-40A7-BCFE-E5537BDE0D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0AB9ABF7-6484-42B8-BE74-5FEB618664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9E0DA76F-B8BA-44ED-9CF1-EFD0F76B72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C56CB80-8CE1-4253-A2CC-D724BC62892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ＭＳ Ｐゴシック" pitchFamily="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10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A975BDC-5200-4DA4-8E01-459446AA4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387B61-172D-420E-B8D8-B20FFD6BA572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6B8E3A8-BA1B-4901-8981-DB9D1CAA1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056ED4F-8549-48FA-AEBD-9829D4BD5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55B3EFE-714F-45EC-88AD-4BF4EAC8A8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D67F1A-BD64-4DBB-8060-FB816D171E55}" type="slidenum">
              <a:rPr lang="it-IT" altLang="it-IT"/>
              <a:pPr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F042E9F-6891-4D42-BA6D-FE62912FC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E85C00F-6A65-4E53-A8D6-B4AC4A36E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2F13C29-AAA3-4FB7-9D64-728399742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51F517-3CA5-4770-95A0-E23ADE2FCAC4}" type="slidenum">
              <a:rPr lang="it-IT" altLang="it-IT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1F2E933-D1DE-47DE-BAC0-AF00B8265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3D6250E-6A2F-405D-B46E-0B0480BD2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>
            <a:extLst>
              <a:ext uri="{FF2B5EF4-FFF2-40B4-BE49-F238E27FC236}">
                <a16:creationId xmlns:a16="http://schemas.microsoft.com/office/drawing/2014/main" id="{6ECE6B7D-27F9-4237-96CC-82EE5EEC5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Segnaposto note 2">
            <a:extLst>
              <a:ext uri="{FF2B5EF4-FFF2-40B4-BE49-F238E27FC236}">
                <a16:creationId xmlns:a16="http://schemas.microsoft.com/office/drawing/2014/main" id="{78F8EF0B-889B-4BA0-A1D0-6F35A04A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Comic Sans MS" panose="030F0702030302020204" pitchFamily="66" charset="0"/>
              </a:rPr>
              <a:t>Midazolam riduzione del volume corrente e della frequenza respiratoria</a:t>
            </a:r>
          </a:p>
        </p:txBody>
      </p:sp>
      <p:sp>
        <p:nvSpPr>
          <p:cNvPr id="44036" name="Segnaposto numero diapositiva 3">
            <a:extLst>
              <a:ext uri="{FF2B5EF4-FFF2-40B4-BE49-F238E27FC236}">
                <a16:creationId xmlns:a16="http://schemas.microsoft.com/office/drawing/2014/main" id="{66C8F38B-DBC7-44EB-876E-D9D6590FE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43D702-0AB8-4C97-9677-CA1857925F0A}" type="slidenum">
              <a:rPr lang="it-IT" altLang="it-IT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78891CBC-4AFA-420E-8326-5AC014025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BC5072-EBEC-43C4-9C82-3E5A9D81B0EA}" type="slidenum">
              <a:rPr lang="it-IT" altLang="it-IT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77DBA14-BE07-446B-9943-D9719EC66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CC55524-66DA-4901-A355-62EC62E17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7280589-EFAB-4429-B88A-A5764E006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84CA08-78ED-4633-BDA6-B802DC7A1C7D}" type="slidenum">
              <a:rPr lang="it-IT" altLang="it-IT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52D88AA-6FC4-4590-B44B-794D38DF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7CEFA8E-F601-4A2E-8C0C-FB4A68BCE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F578FF9-CA29-4D8A-AE30-5769B92A5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6DA6A9-4657-461A-9409-E89BF3DE9BD1}" type="slidenum">
              <a:rPr lang="it-IT" altLang="it-IT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FCBF7F2-A948-4090-8BAA-CCB512157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3966861-4B7E-4FBA-923A-CF9285E5F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11FC1134-1A0E-4020-89B1-3F9167285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71B49BFD-5119-4B77-BD01-A68E1585B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id="{EB486C58-8FDF-4127-9252-3C29A5452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82EB0D-E685-438E-B025-9DA0B2217BEB}" type="slidenum">
              <a:rPr lang="it-IT" altLang="it-IT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>
            <a:extLst>
              <a:ext uri="{FF2B5EF4-FFF2-40B4-BE49-F238E27FC236}">
                <a16:creationId xmlns:a16="http://schemas.microsoft.com/office/drawing/2014/main" id="{B6C73C50-14BA-4068-A152-06D23939E7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Segnaposto note 2">
            <a:extLst>
              <a:ext uri="{FF2B5EF4-FFF2-40B4-BE49-F238E27FC236}">
                <a16:creationId xmlns:a16="http://schemas.microsoft.com/office/drawing/2014/main" id="{EE92DF8C-34B8-471F-BE63-3A2E022FB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omic Sans MS" panose="030F0702030302020204" pitchFamily="66" charset="0"/>
            </a:endParaRPr>
          </a:p>
        </p:txBody>
      </p:sp>
      <p:sp>
        <p:nvSpPr>
          <p:cNvPr id="59396" name="Segnaposto numero diapositiva 3">
            <a:extLst>
              <a:ext uri="{FF2B5EF4-FFF2-40B4-BE49-F238E27FC236}">
                <a16:creationId xmlns:a16="http://schemas.microsoft.com/office/drawing/2014/main" id="{A3167D5F-D4C4-4BD9-8540-07F625F86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3633DE-F6DB-47E5-906B-CC9ACA542137}" type="slidenum">
              <a:rPr lang="it-IT" altLang="it-IT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9095D782-B963-4C55-A148-F7103A7DE6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E2E98-E2DB-4D18-8AE1-825724487B51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ECE225F-6184-4BCF-AE07-4DF975908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CBCF99C-86AA-4E2F-B9DF-18CC7676A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A1847F77-A97A-4571-9678-CDD20E171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DC3857-EE12-4C29-825F-634C9834AFA8}" type="slidenum">
              <a:rPr lang="it-IT" altLang="it-IT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D08856B4-B2BA-424E-814E-5115AC9A1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A5B1193-5F7D-4A2F-83F2-18E459CA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E46A66C-F0C9-42DE-B15B-74FC92B64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707F07-2BAB-4B32-B783-D96204C31907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B3D2093-FE3B-4691-BD3C-6864804425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10804D48-AD51-49C8-BD21-6DD753C37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solidFill>
                  <a:srgbClr val="222222"/>
                </a:solidFill>
                <a:latin typeface="Arial" panose="020B0604020202020204" pitchFamily="34" charset="0"/>
              </a:rPr>
              <a:t>Oltre 2500 barbiturici sintetizzati e sperimentati, circa 50 commercializzati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D8544C0-F468-419F-A4E6-219C25BEC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512CAA-9796-4B48-8296-3CBEEC14021B}" type="slidenum">
              <a:rPr lang="it-IT" altLang="it-IT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C288124-EB2B-4E3F-950F-3C529DE6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FFAD39F9-40AB-49E0-B816-8372DCE52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ECA7F620-0250-4780-811A-AC59FCA293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7B2702-656E-4112-9A77-A5B60EE17FFC}" type="slidenum">
              <a:rPr lang="it-IT" altLang="it-IT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BAE99C4A-1370-458A-AF53-E5D191FF6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B6F0AF51-F27A-4007-A70F-FEB09AC53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1547334-655A-4BB7-A5FD-77DA59373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4869CE-B91A-4C70-BC06-3CF747D60600}" type="slidenum">
              <a:rPr lang="it-IT" altLang="it-IT"/>
              <a:pPr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07B39A8-E6E2-4FFA-B12F-7DB9C8061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42B99E9-0EA7-499C-A7C9-66F232493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380D550-651D-4DA4-A18E-9CA0D4860E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7B3CDF-FE9C-47C6-B1D2-C4F62D53046A}" type="slidenum">
              <a:rPr lang="it-IT" altLang="it-IT"/>
              <a:pPr>
                <a:spcBef>
                  <a:spcPct val="0"/>
                </a:spcBef>
              </a:pPr>
              <a:t>45</a:t>
            </a:fld>
            <a:endParaRPr lang="it-IT" altLang="it-IT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C669486-83AC-438B-A90C-3E5E056C9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05E7F9EF-890E-46B7-A326-B9D2149CC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0462DC4B-45A7-4E5B-9C76-9E73C3DA5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AAC7F0-FFA7-4957-BF7C-FA472F1835DB}" type="slidenum">
              <a:rPr lang="it-IT" altLang="it-IT"/>
              <a:pPr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3671C5B-0063-47D6-9F00-3EA8F966A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B2F326D5-26C0-423C-BB99-54FE03C67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229D5D1-FDF4-476A-8DD0-CD8B82976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6010D5-655C-418F-866B-5A298154E936}" type="slidenum">
              <a:rPr lang="it-IT" altLang="it-IT"/>
              <a:pPr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D947BFB-91AF-4BD8-A32E-C2C039A68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D0DC1FCB-B100-4CC6-8EE6-C2A3CDCBE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1DCEBAE-0EF3-45E1-B819-AC14E2E146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E7B98A-E4B5-40C0-9E80-DE8BC5F58BDA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53D574D-7806-41F0-9396-D373BC312F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5952082-5432-4083-B791-53E2B156B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3B205281-B057-4977-9CDF-04205B39B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9F46DC-4220-4CD7-BB67-4555320051EE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4B73E3F-468F-427F-91F0-4ADC9321E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7F419A5-F8AB-4356-A486-F8CAAD313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6DB9684-29D0-4AA8-8808-839078563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7E769D-1589-4167-BFB8-C0E28E7659AF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9672901-AF9A-45CB-B096-72B53E4E9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CB68DF9-73D8-442A-BDFC-9FA8B448B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4E62F02-E521-452B-978C-D672EC183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ACB11C-AFC4-48BF-9815-85C71E5D38F1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34B0033-0B02-439E-A5E3-059AF03E5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A11746E-85CF-4FB3-89C8-7F9A725AB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53E7699-2588-45D3-97CD-75C9614D2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635E85-492D-4F23-9005-45AF48EAF030}" type="slidenum">
              <a:rPr lang="it-IT" altLang="it-IT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04C4856-149E-44FC-9052-313C44A3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056636A-71EF-44F8-B513-7563406A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29548A4-6550-4632-82C8-13FC26266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0F535F-F1DC-4E49-82E9-AD67CAAB6575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1CEBB2D-F348-4641-A966-BDF3AAB6D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6CB44AA-2F65-41DB-87F7-CF47CF3D1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147E6A8-26FA-4655-AECE-46145FDBB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E5191E-9446-4FC2-A82B-C2B1FF916727}" type="slidenum">
              <a:rPr lang="it-IT" altLang="it-IT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EA9DDCC9-0893-47F0-ACE8-EDF96B0E70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9CEC7CA-6C84-488D-BB90-053BB5859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</a:rPr>
              <a:t>Le vie gabaergiche regolano le scariche dei neuroni monoaminergici, in parte grazie a interneuroni inibitori di piccole dimensioni organizzati in circuiti di tipo autoinibitorio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518AA2-BF9B-4E78-95C9-A293A9584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F3096A-06F2-40F1-8B3F-90B839D2F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1414A-A29F-4599-9FB8-7B10CA242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327BC-175D-4DD2-9BDA-9EA63D0078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80182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74AC9-B524-4633-8686-266CA4608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278A1-A467-482F-B174-E1826E143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C8848-2155-41F1-9326-F3AC7A1B4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01402-DD17-46A6-B800-12230EE591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85987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6C9CB5-02F0-416A-9E65-BEC0E897B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BE0F3B-F57D-488A-8917-5CE9325AF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EC9BC-DF42-48ED-A5DD-9E0311642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3C120-2A89-45FA-BB0E-CBAF24D9AC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837158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22E9E9-29DF-42D1-96FD-17F7B727F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274B8-1AA2-4930-8C9B-FBB202D84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EAC50-35BA-492D-A729-C2BE4C45F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38F89-56B2-46DA-8CF7-39CE9FD8841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30213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DAAC60C8-A385-4DDA-A836-5848F358F6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CBAC3A1-4535-4083-96CB-CEEA6CC657C8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27C8A456-989D-4968-B188-B1651C0580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6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47503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B946B57-403E-4365-877A-5A7AAD465F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6BCCCEFE-D530-4020-873F-51F71370258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067550" y="6626225"/>
            <a:ext cx="720725" cy="152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fld id="{1BC95047-7862-4D24-88BC-A0059A491D38}" type="slidenum">
              <a:rPr lang="it-IT" altLang="it-IT" sz="800">
                <a:latin typeface="Arial" panose="020B0604020202020204" pitchFamily="34" charset="0"/>
              </a:rPr>
              <a:pPr algn="ctr"/>
              <a:t>‹N›</a:t>
            </a:fld>
            <a:endParaRPr lang="it-IT" altLang="it-IT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8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9482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7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0E3D44-8DEE-4419-9645-388B24EED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DDA356-9115-459C-8FD9-302440AE2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A8F8A-E608-474D-8032-2C0F95315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A42DC-716D-4A80-A921-995F39165B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769959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23F3A0-D2D8-4861-B773-F35BC0523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93543A-B25B-4E8C-86D1-2A5FDD43A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A48B9C-33C1-4862-8A45-5F69001A8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E6027-D588-4A60-8644-A2DDEF35B0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793476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987FE-46B1-4B06-8271-0BE88BDF8D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6D5ECB-5B48-4AED-B161-D86C05218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DCB81-54C8-4AFD-8986-DA80312ED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C4222-BAA1-4757-9FF9-68ECC8E1BBF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096014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4850A2-9D41-4A70-A2CF-9F0DC9908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730F71-AA9D-477F-B18F-B0378F9DF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997E4A-5512-4259-9A43-F1CD1E89D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580E3-A0AC-4902-A310-2343452578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25281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76C37C-460D-4ACA-934A-DA610E3E4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09C8CF-60C0-49A5-9395-8EAE550D3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571B1-FBCF-4A28-B976-C139BE27F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73641-7292-4BA5-A13D-92F833C8B2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287940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C92387-3353-4FA7-8536-80605A7A5C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49CC8E-6E49-4C38-990E-EE4CF91A17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E90918-0A6B-44CD-9686-8D1BB4F0C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3DE3D-533D-43B2-ABDB-DDE366E315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338761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5E4C3-ED0C-4EFE-987E-9C5276C84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02112-1318-4476-B44A-E7EFDCF27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9E01C-70B0-47CA-8AC3-8022FE62B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A1F2A-DA95-40BD-90BF-8895FA1987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7675406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54AA5-FA22-4F53-ABBE-CD6E2E413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6B9CA5-2EEF-4120-BAF5-328B961C5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AA23A-7B5F-4140-8867-31549DE5C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D2AFC-D419-4A10-A903-8908D62CEB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67866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60960E3-9FFC-4CC9-BF72-91BD59D35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1CFC06-711A-4946-9B36-DE3D70B78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29044A-33B8-453E-AB7C-88AF8D10EA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064F88-4CF6-42D0-B041-2491A66D8D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6F09EE0-4896-40F8-9C24-5ED1E7EFC1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AAEE1B8-62F6-463E-9C41-007984EC206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  <a:ea typeface="MS PGothic" panose="020B0600070205080204" pitchFamily="34" charset="-128"/>
          <a:cs typeface="ＭＳ Ｐゴシック" pitchFamily="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3F3F726-A9DF-4933-AF8C-9B494610AB1F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2051" name="Picture 9" descr="LOGO">
            <a:extLst>
              <a:ext uri="{FF2B5EF4-FFF2-40B4-BE49-F238E27FC236}">
                <a16:creationId xmlns:a16="http://schemas.microsoft.com/office/drawing/2014/main" id="{2819615C-ED54-423A-B6CE-F5927AA456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248CB23B-2B65-4395-B943-362FBE3A01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7100887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L.L. Brunton, R. Hilal-Dandan, B.C. Kollmann</a:t>
            </a:r>
            <a:r>
              <a:rPr lang="it-IT" sz="800" i="1">
                <a:latin typeface="Arial"/>
              </a:rPr>
              <a:t>, Goodman &amp; Gilman - Le basi farmacologiche della terapia - Tredicesima edizio</a:t>
            </a:r>
            <a:r>
              <a:rPr lang="it-IT" sz="800">
                <a:latin typeface="Arial"/>
              </a:rPr>
              <a:t>ne, Zanichelli editore 2019</a:t>
            </a:r>
            <a:endParaRPr lang="it-IT" sz="80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16" r:id="rId3"/>
    <p:sldLayoutId id="2147483717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anose="02020603050405020304" pitchFamily="18" charset="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59AF88D-4C49-4743-80E0-0853C3F7B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Ansiolitici, sedativi e ipnotici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4AB876-D6D5-4023-A3AD-996BDEFED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3962400"/>
          </a:xfrm>
        </p:spPr>
        <p:txBody>
          <a:bodyPr/>
          <a:lstStyle/>
          <a:p>
            <a:pPr eaLnBrk="1" hangingPunct="1"/>
            <a:r>
              <a:rPr lang="it-IT" altLang="it-IT"/>
              <a:t>Sono tra i farmaci più frequentemente prescritti</a:t>
            </a:r>
          </a:p>
          <a:p>
            <a:pPr eaLnBrk="1" hangingPunct="1"/>
            <a:r>
              <a:rPr lang="it-IT" altLang="it-IT"/>
              <a:t>Nei paesi sviluppati sono utilizzati regolarmente da più del 10% della popolazione</a:t>
            </a:r>
          </a:p>
          <a:p>
            <a:pPr eaLnBrk="1" hangingPunct="1"/>
            <a:r>
              <a:rPr lang="it-IT" altLang="it-IT"/>
              <a:t>Ansiolitici = trattamento ansia</a:t>
            </a:r>
          </a:p>
          <a:p>
            <a:pPr eaLnBrk="1" hangingPunct="1"/>
            <a:r>
              <a:rPr lang="it-IT" altLang="it-IT"/>
              <a:t>Sedativi = moderano eccitazione e calmano paziente</a:t>
            </a:r>
          </a:p>
          <a:p>
            <a:pPr eaLnBrk="1" hangingPunct="1"/>
            <a:r>
              <a:rPr lang="it-IT" altLang="it-IT"/>
              <a:t>Ipnotici = producono sonnolenza e facilitano il sonno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po 1">
            <a:extLst>
              <a:ext uri="{FF2B5EF4-FFF2-40B4-BE49-F238E27FC236}">
                <a16:creationId xmlns:a16="http://schemas.microsoft.com/office/drawing/2014/main" id="{7AE9425D-0064-464C-BD1B-F98471C6DF0E}"/>
              </a:ext>
            </a:extLst>
          </p:cNvPr>
          <p:cNvGrpSpPr>
            <a:grpSpLocks/>
          </p:cNvGrpSpPr>
          <p:nvPr/>
        </p:nvGrpSpPr>
        <p:grpSpPr bwMode="auto">
          <a:xfrm>
            <a:off x="3611563" y="95250"/>
            <a:ext cx="5353050" cy="6357938"/>
            <a:chOff x="1595214" y="95250"/>
            <a:chExt cx="5353050" cy="6357482"/>
          </a:xfrm>
        </p:grpSpPr>
        <p:pic>
          <p:nvPicPr>
            <p:cNvPr id="21510" name="Picture 3">
              <a:extLst>
                <a:ext uri="{FF2B5EF4-FFF2-40B4-BE49-F238E27FC236}">
                  <a16:creationId xmlns:a16="http://schemas.microsoft.com/office/drawing/2014/main" id="{5DC4D579-8A7B-48F7-9471-9ECEDE093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32"/>
            <a:stretch>
              <a:fillRect/>
            </a:stretch>
          </p:blipFill>
          <p:spPr bwMode="auto">
            <a:xfrm>
              <a:off x="1595214" y="95250"/>
              <a:ext cx="5353050" cy="632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CasellaDiTesto 1">
              <a:extLst>
                <a:ext uri="{FF2B5EF4-FFF2-40B4-BE49-F238E27FC236}">
                  <a16:creationId xmlns:a16="http://schemas.microsoft.com/office/drawing/2014/main" id="{04EC4949-1A37-4B99-891C-AC952F4C1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9063" y="2185988"/>
              <a:ext cx="62068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(Valium..)</a:t>
              </a:r>
            </a:p>
          </p:txBody>
        </p:sp>
        <p:sp>
          <p:nvSpPr>
            <p:cNvPr id="21512" name="CasellaDiTesto 4">
              <a:extLst>
                <a:ext uri="{FF2B5EF4-FFF2-40B4-BE49-F238E27FC236}">
                  <a16:creationId xmlns:a16="http://schemas.microsoft.com/office/drawing/2014/main" id="{574B0F88-0323-4F04-A094-59AD9FFD9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763" y="2184400"/>
              <a:ext cx="6463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(Librium..)</a:t>
              </a:r>
            </a:p>
          </p:txBody>
        </p:sp>
        <p:sp>
          <p:nvSpPr>
            <p:cNvPr id="21513" name="CasellaDiTesto 5">
              <a:extLst>
                <a:ext uri="{FF2B5EF4-FFF2-40B4-BE49-F238E27FC236}">
                  <a16:creationId xmlns:a16="http://schemas.microsoft.com/office/drawing/2014/main" id="{DA9818C3-D5BB-4287-969A-DCB2D0DF8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3" y="2185988"/>
              <a:ext cx="8401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(Dalmadorm..)</a:t>
              </a:r>
            </a:p>
          </p:txBody>
        </p:sp>
        <p:sp>
          <p:nvSpPr>
            <p:cNvPr id="21514" name="CasellaDiTesto 6">
              <a:extLst>
                <a:ext uri="{FF2B5EF4-FFF2-40B4-BE49-F238E27FC236}">
                  <a16:creationId xmlns:a16="http://schemas.microsoft.com/office/drawing/2014/main" id="{DC347E95-3D62-4C28-9385-CBE812C2F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4663" y="4149725"/>
              <a:ext cx="6350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(Serpax..)</a:t>
              </a:r>
            </a:p>
          </p:txBody>
        </p:sp>
        <p:sp>
          <p:nvSpPr>
            <p:cNvPr id="21515" name="CasellaDiTesto 7">
              <a:extLst>
                <a:ext uri="{FF2B5EF4-FFF2-40B4-BE49-F238E27FC236}">
                  <a16:creationId xmlns:a16="http://schemas.microsoft.com/office/drawing/2014/main" id="{28BE20A2-EEBB-4FB5-8BAC-522ACA35F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4" y="4149725"/>
              <a:ext cx="55656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(Tavor..)</a:t>
              </a:r>
            </a:p>
          </p:txBody>
        </p:sp>
        <p:sp>
          <p:nvSpPr>
            <p:cNvPr id="21516" name="CasellaDiTesto 8">
              <a:extLst>
                <a:ext uri="{FF2B5EF4-FFF2-40B4-BE49-F238E27FC236}">
                  <a16:creationId xmlns:a16="http://schemas.microsoft.com/office/drawing/2014/main" id="{9BC442B3-6D40-46B7-B570-310EB6CA6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0338" y="6237288"/>
              <a:ext cx="73780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(Mogadon..)</a:t>
              </a:r>
            </a:p>
          </p:txBody>
        </p:sp>
        <p:sp>
          <p:nvSpPr>
            <p:cNvPr id="21517" name="CasellaDiTesto 9">
              <a:extLst>
                <a:ext uri="{FF2B5EF4-FFF2-40B4-BE49-F238E27FC236}">
                  <a16:creationId xmlns:a16="http://schemas.microsoft.com/office/drawing/2014/main" id="{FF4BCBC7-FAE9-4D7D-8B76-40EE4F420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688" y="6230938"/>
              <a:ext cx="65915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(Halcion..)</a:t>
              </a:r>
            </a:p>
          </p:txBody>
        </p:sp>
        <p:sp>
          <p:nvSpPr>
            <p:cNvPr id="21518" name="CasellaDiTesto 10">
              <a:extLst>
                <a:ext uri="{FF2B5EF4-FFF2-40B4-BE49-F238E27FC236}">
                  <a16:creationId xmlns:a16="http://schemas.microsoft.com/office/drawing/2014/main" id="{6B6771FF-BB2D-46A0-8CCA-2A0754FC0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1864" y="6237288"/>
              <a:ext cx="6335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>
                  <a:latin typeface="Arial" panose="020B0604020202020204" pitchFamily="34" charset="0"/>
                </a:rPr>
                <a:t>(Xanax...)</a:t>
              </a:r>
            </a:p>
          </p:txBody>
        </p:sp>
      </p:grpSp>
      <p:pic>
        <p:nvPicPr>
          <p:cNvPr id="21507" name="Picture 4">
            <a:extLst>
              <a:ext uri="{FF2B5EF4-FFF2-40B4-BE49-F238E27FC236}">
                <a16:creationId xmlns:a16="http://schemas.microsoft.com/office/drawing/2014/main" id="{98DA7123-AE29-4D90-A0C1-AF4200FC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60880" b="53236"/>
          <a:stretch>
            <a:fillRect/>
          </a:stretch>
        </p:blipFill>
        <p:spPr bwMode="auto">
          <a:xfrm>
            <a:off x="323850" y="1700213"/>
            <a:ext cx="3227388" cy="3744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CasellaDiTesto 2">
            <a:extLst>
              <a:ext uri="{FF2B5EF4-FFF2-40B4-BE49-F238E27FC236}">
                <a16:creationId xmlns:a16="http://schemas.microsoft.com/office/drawing/2014/main" id="{72007A01-36B8-4499-9B04-8088313A6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3062287" cy="461963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BENZODIAZEPINE</a:t>
            </a:r>
          </a:p>
        </p:txBody>
      </p:sp>
      <p:sp>
        <p:nvSpPr>
          <p:cNvPr id="21509" name="CasellaDiTesto 3">
            <a:extLst>
              <a:ext uri="{FF2B5EF4-FFF2-40B4-BE49-F238E27FC236}">
                <a16:creationId xmlns:a16="http://schemas.microsoft.com/office/drawing/2014/main" id="{9867E91D-2EE4-40A8-8CC9-6AA1E46A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61025"/>
            <a:ext cx="290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B: anello diazepinico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</a:t>
            </a:r>
            <a:r>
              <a:rPr lang="it-IT" altLang="it-IT" sz="1800" baseline="-25000"/>
              <a:t>7</a:t>
            </a:r>
            <a:r>
              <a:rPr lang="it-IT" altLang="it-IT" sz="1800"/>
              <a:t>: alogeno o nitrogruppo</a:t>
            </a:r>
          </a:p>
        </p:txBody>
      </p:sp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8C2492-F7C5-4D14-A0D4-B8985E3B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81163"/>
            <a:ext cx="172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diazepam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FEC5C6-5E46-46D2-AEFD-00B46EC4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437063"/>
            <a:ext cx="333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clordiazepossido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187A50-78AA-4E55-88A3-5EC8F8749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429000"/>
            <a:ext cx="2136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clorazepato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D8330C-C79B-4D3D-893C-3183FE9BC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133600"/>
            <a:ext cx="2362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clobazam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9B8EE7-4AA0-4372-88BF-097A3000D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836613"/>
            <a:ext cx="259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ketazolam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FE63D2-EC76-4D02-B375-132643C73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2460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F0000"/>
                </a:solidFill>
              </a:rPr>
              <a:t>prazepam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F9E178-4BE2-4732-A502-5AED85ED0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97200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nordazepam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1FFD36-0519-48C9-9281-0799934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805488"/>
            <a:ext cx="232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</a:rPr>
              <a:t>flurazepam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D33016B-B0C6-439F-B838-DA8AA1F5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889000"/>
            <a:ext cx="2509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flunitrazepam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EF0C30-FC86-427E-A434-21A8345A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349500"/>
            <a:ext cx="1812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oxazepam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680144-5E99-4D15-B8F6-D1C52E87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652963"/>
            <a:ext cx="2563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bromazepam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9A8162-BCD6-4F21-A960-F0A4C318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412875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alprazolam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941D7D-76E8-4D78-A059-441E63C51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708275"/>
            <a:ext cx="2071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clonazepam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6745B5-2B45-4978-8D6C-47D0C7CEC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876925"/>
            <a:ext cx="2579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delorazepam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BA6AF25-4E49-4735-B23C-821BFD1D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2840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F2CE53"/>
                </a:solidFill>
              </a:rPr>
              <a:t>nitrazepam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49E1F72-E75E-48FB-B4CD-B9370203C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054100"/>
            <a:ext cx="2354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F2CE53"/>
                </a:solidFill>
              </a:rPr>
              <a:t>lorazepam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9632A1-A50B-4A62-BC3D-A64A92EB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9225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estazolam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E173B8F-56F0-4CFA-868D-FD2CC625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076700"/>
            <a:ext cx="2851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2CE53"/>
                </a:solidFill>
              </a:rPr>
              <a:t>lormetazepam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B39853C-8570-48D7-991E-9F367D2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852738"/>
            <a:ext cx="2427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6C514"/>
                </a:solidFill>
              </a:rPr>
              <a:t>triazolam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313DB78-F05E-4854-BEED-BF5E909D7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557338"/>
            <a:ext cx="263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6C514"/>
                </a:solidFill>
              </a:rPr>
              <a:t>midazolam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1E41C58-9D8E-49F3-B5CD-1BFAD08A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002338"/>
            <a:ext cx="1971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2CE53"/>
                </a:solidFill>
              </a:rPr>
              <a:t>brotizolam</a:t>
            </a:r>
          </a:p>
        </p:txBody>
      </p:sp>
      <p:sp>
        <p:nvSpPr>
          <p:cNvPr id="24599" name="CasellaDiTesto 1">
            <a:extLst>
              <a:ext uri="{FF2B5EF4-FFF2-40B4-BE49-F238E27FC236}">
                <a16:creationId xmlns:a16="http://schemas.microsoft.com/office/drawing/2014/main" id="{8664C468-1C7B-4762-B345-8BBA7F75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0500"/>
            <a:ext cx="8243888" cy="646113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/>
              <a:t>Benzodiazepine in commercio in Italia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9AA63C6-35B9-4A7F-BBC6-708CF17D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9"/>
          <a:stretch>
            <a:fillRect/>
          </a:stretch>
        </p:blipFill>
        <p:spPr bwMode="auto">
          <a:xfrm>
            <a:off x="4716463" y="260350"/>
            <a:ext cx="3521075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2">
            <a:extLst>
              <a:ext uri="{FF2B5EF4-FFF2-40B4-BE49-F238E27FC236}">
                <a16:creationId xmlns:a16="http://schemas.microsoft.com/office/drawing/2014/main" id="{21D89B84-87EC-4406-AA31-59B99CDA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593850"/>
            <a:ext cx="868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panose="020B0604020202020204" pitchFamily="34" charset="0"/>
              </a:rPr>
              <a:t>(Nottem..)</a:t>
            </a:r>
          </a:p>
        </p:txBody>
      </p:sp>
      <p:sp>
        <p:nvSpPr>
          <p:cNvPr id="25604" name="CasellaDiTesto 13">
            <a:extLst>
              <a:ext uri="{FF2B5EF4-FFF2-40B4-BE49-F238E27FC236}">
                <a16:creationId xmlns:a16="http://schemas.microsoft.com/office/drawing/2014/main" id="{310CB8AE-487C-47CD-BE80-CB966E6D8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3884613"/>
            <a:ext cx="86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Arial" panose="020B0604020202020204" pitchFamily="34" charset="0"/>
              </a:rPr>
              <a:t>(Sonata..)</a:t>
            </a:r>
          </a:p>
        </p:txBody>
      </p:sp>
      <p:sp>
        <p:nvSpPr>
          <p:cNvPr id="25605" name="CasellaDiTesto 1">
            <a:extLst>
              <a:ext uri="{FF2B5EF4-FFF2-40B4-BE49-F238E27FC236}">
                <a16:creationId xmlns:a16="http://schemas.microsoft.com/office/drawing/2014/main" id="{262F1BBD-2F46-40D2-B050-31001CFE5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916113"/>
            <a:ext cx="2641600" cy="585787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/>
              <a:t>Z compounds</a:t>
            </a:r>
          </a:p>
        </p:txBody>
      </p:sp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>
            <a:extLst>
              <a:ext uri="{FF2B5EF4-FFF2-40B4-BE49-F238E27FC236}">
                <a16:creationId xmlns:a16="http://schemas.microsoft.com/office/drawing/2014/main" id="{DC3B3D29-E247-43C4-B1AC-538456D2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/>
          <a:stretch>
            <a:fillRect/>
          </a:stretch>
        </p:blipFill>
        <p:spPr bwMode="auto">
          <a:xfrm>
            <a:off x="1711325" y="908050"/>
            <a:ext cx="57213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sellaDiTesto 2">
            <a:extLst>
              <a:ext uri="{FF2B5EF4-FFF2-40B4-BE49-F238E27FC236}">
                <a16:creationId xmlns:a16="http://schemas.microsoft.com/office/drawing/2014/main" id="{79F533AC-D6E4-4143-B147-EB6C600E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3" y="188913"/>
            <a:ext cx="3660775" cy="584200"/>
          </a:xfrm>
          <a:prstGeom prst="rect">
            <a:avLst/>
          </a:prstGeom>
          <a:solidFill>
            <a:srgbClr val="85FF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Recettore GABA</a:t>
            </a:r>
            <a:r>
              <a:rPr lang="it-IT" altLang="it-IT" b="1" baseline="-25000"/>
              <a:t>A</a:t>
            </a:r>
          </a:p>
        </p:txBody>
      </p:sp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1" descr="nrn1703-i1.gif">
            <a:extLst>
              <a:ext uri="{FF2B5EF4-FFF2-40B4-BE49-F238E27FC236}">
                <a16:creationId xmlns:a16="http://schemas.microsoft.com/office/drawing/2014/main" id="{BD7403B7-C6DA-44A2-963F-D689F150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asellaDiTesto 2">
            <a:extLst>
              <a:ext uri="{FF2B5EF4-FFF2-40B4-BE49-F238E27FC236}">
                <a16:creationId xmlns:a16="http://schemas.microsoft.com/office/drawing/2014/main" id="{E86A8B6C-917E-4733-BD3F-D13E8378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Recettore GABA</a:t>
            </a:r>
            <a:r>
              <a:rPr lang="it-IT" altLang="it-IT" sz="2400" baseline="-25000"/>
              <a:t>A</a:t>
            </a:r>
            <a:r>
              <a:rPr lang="it-IT" altLang="it-IT" sz="2400"/>
              <a:t> inattivo; il canale al cloro è chiuso</a:t>
            </a:r>
          </a:p>
        </p:txBody>
      </p:sp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 descr="nrn1703-i1.gif">
            <a:extLst>
              <a:ext uri="{FF2B5EF4-FFF2-40B4-BE49-F238E27FC236}">
                <a16:creationId xmlns:a16="http://schemas.microsoft.com/office/drawing/2014/main" id="{9FE841F9-A535-4C70-A371-B48782F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sellaDiTesto 2">
            <a:extLst>
              <a:ext uri="{FF2B5EF4-FFF2-40B4-BE49-F238E27FC236}">
                <a16:creationId xmlns:a16="http://schemas.microsoft.com/office/drawing/2014/main" id="{58B2F706-2D17-40F4-9BBD-85D39820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0322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Il legame con il GABA causa l’apertura del canale al cloro e provoca iperpolarizzazione della cellula</a:t>
            </a:r>
          </a:p>
        </p:txBody>
      </p:sp>
      <p:sp>
        <p:nvSpPr>
          <p:cNvPr id="29700" name="Ovale 3">
            <a:extLst>
              <a:ext uri="{FF2B5EF4-FFF2-40B4-BE49-F238E27FC236}">
                <a16:creationId xmlns:a16="http://schemas.microsoft.com/office/drawing/2014/main" id="{8AD9764C-7C1C-4DA6-AD67-A22D8D08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981075"/>
            <a:ext cx="503238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6FDFE4C-C524-40C7-82A8-A03415BC0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8913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29702" name="CasellaDiTesto 5">
            <a:extLst>
              <a:ext uri="{FF2B5EF4-FFF2-40B4-BE49-F238E27FC236}">
                <a16:creationId xmlns:a16="http://schemas.microsoft.com/office/drawing/2014/main" id="{66570124-5BBB-4B72-A6F3-76068C8FE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1075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GABA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CACD7AD-CE3A-4D6B-8E27-BD024DB95518}"/>
              </a:ext>
            </a:extLst>
          </p:cNvPr>
          <p:cNvGrpSpPr>
            <a:grpSpLocks/>
          </p:cNvGrpSpPr>
          <p:nvPr/>
        </p:nvGrpSpPr>
        <p:grpSpPr bwMode="auto">
          <a:xfrm>
            <a:off x="2160588" y="5445125"/>
            <a:ext cx="484187" cy="792163"/>
            <a:chOff x="2160718" y="5445224"/>
            <a:chExt cx="483810" cy="792088"/>
          </a:xfrm>
        </p:grpSpPr>
        <p:cxnSp>
          <p:nvCxnSpPr>
            <p:cNvPr id="29704" name="Connettore 2 7">
              <a:extLst>
                <a:ext uri="{FF2B5EF4-FFF2-40B4-BE49-F238E27FC236}">
                  <a16:creationId xmlns:a16="http://schemas.microsoft.com/office/drawing/2014/main" id="{F2123D77-6F5D-4A9C-A8FB-90FA001DDB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97071" y="5445224"/>
              <a:ext cx="1587" cy="43810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705" name="CasellaDiTesto 11">
              <a:extLst>
                <a:ext uri="{FF2B5EF4-FFF2-40B4-BE49-F238E27FC236}">
                  <a16:creationId xmlns:a16="http://schemas.microsoft.com/office/drawing/2014/main" id="{8176FB06-F6BE-4A03-99A7-7994F21D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718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6 0.00069 C -0.08329 -0.00208 -0.13274 -0.00486 -0.13743 0.04377 C -0.14211 0.0924 -0.07444 0.25058 -0.06195 0.29203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 descr="nrn1703-i1.gif">
            <a:extLst>
              <a:ext uri="{FF2B5EF4-FFF2-40B4-BE49-F238E27FC236}">
                <a16:creationId xmlns:a16="http://schemas.microsoft.com/office/drawing/2014/main" id="{D8C3D373-BFB2-4393-922C-C68990DB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1" t="19843" r="31238" b="33176"/>
          <a:stretch>
            <a:fillRect/>
          </a:stretch>
        </p:blipFill>
        <p:spPr bwMode="auto">
          <a:xfrm>
            <a:off x="539750" y="1408113"/>
            <a:ext cx="35274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asellaDiTesto 2">
            <a:extLst>
              <a:ext uri="{FF2B5EF4-FFF2-40B4-BE49-F238E27FC236}">
                <a16:creationId xmlns:a16="http://schemas.microsoft.com/office/drawing/2014/main" id="{E88C523F-CDCF-46B3-9C2C-BA3E8B8B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814638"/>
            <a:ext cx="43195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Le benzodiazepine potenziano il legame del GABA causando una </a:t>
            </a:r>
            <a:r>
              <a:rPr lang="it-IT" altLang="it-IT" sz="2400" b="1"/>
              <a:t>maggior frequenza di apertura</a:t>
            </a:r>
            <a:r>
              <a:rPr lang="it-IT" altLang="it-IT" sz="2400"/>
              <a:t> e di conseguenza una maggiore entrata di ioni cloruro. Si ha una iperpolarizzazione della cellula che rende più difficile la depolarizzazione e riduce l’eccitabilità neuronale.</a:t>
            </a:r>
          </a:p>
        </p:txBody>
      </p:sp>
      <p:sp>
        <p:nvSpPr>
          <p:cNvPr id="30724" name="Ovale 3">
            <a:extLst>
              <a:ext uri="{FF2B5EF4-FFF2-40B4-BE49-F238E27FC236}">
                <a16:creationId xmlns:a16="http://schemas.microsoft.com/office/drawing/2014/main" id="{F4C570B3-156E-4389-93CB-2D20F7C52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981075"/>
            <a:ext cx="503238" cy="5032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2434BF7-E6AB-4002-BBC1-9CA2A8B49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8913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</p:txBody>
      </p:sp>
      <p:sp>
        <p:nvSpPr>
          <p:cNvPr id="30726" name="CasellaDiTesto 5">
            <a:extLst>
              <a:ext uri="{FF2B5EF4-FFF2-40B4-BE49-F238E27FC236}">
                <a16:creationId xmlns:a16="http://schemas.microsoft.com/office/drawing/2014/main" id="{755F51F0-0D28-4376-8ADA-12C7A6FAC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1075"/>
            <a:ext cx="1038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GABA</a:t>
            </a:r>
          </a:p>
        </p:txBody>
      </p:sp>
      <p:sp>
        <p:nvSpPr>
          <p:cNvPr id="7" name="Decagono 6">
            <a:extLst>
              <a:ext uri="{FF2B5EF4-FFF2-40B4-BE49-F238E27FC236}">
                <a16:creationId xmlns:a16="http://schemas.microsoft.com/office/drawing/2014/main" id="{747CDC98-3555-4BB9-A997-169058C2A34D}"/>
              </a:ext>
            </a:extLst>
          </p:cNvPr>
          <p:cNvSpPr/>
          <p:nvPr/>
        </p:nvSpPr>
        <p:spPr bwMode="auto">
          <a:xfrm>
            <a:off x="4751388" y="1773238"/>
            <a:ext cx="541337" cy="503237"/>
          </a:xfrm>
          <a:prstGeom prst="decag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ecagono 9">
            <a:extLst>
              <a:ext uri="{FF2B5EF4-FFF2-40B4-BE49-F238E27FC236}">
                <a16:creationId xmlns:a16="http://schemas.microsoft.com/office/drawing/2014/main" id="{38F6DE45-7786-4BEA-ABCA-897E6482F214}"/>
              </a:ext>
            </a:extLst>
          </p:cNvPr>
          <p:cNvSpPr/>
          <p:nvPr/>
        </p:nvSpPr>
        <p:spPr bwMode="auto">
          <a:xfrm>
            <a:off x="2843213" y="188913"/>
            <a:ext cx="541337" cy="503237"/>
          </a:xfrm>
          <a:prstGeom prst="decag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9" name="CasellaDiTesto 12">
            <a:extLst>
              <a:ext uri="{FF2B5EF4-FFF2-40B4-BE49-F238E27FC236}">
                <a16:creationId xmlns:a16="http://schemas.microsoft.com/office/drawing/2014/main" id="{3DDCB14C-4F7B-464A-B30B-65FC2DF94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73238"/>
            <a:ext cx="236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benzodiazepine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D47EA64-0C48-4029-9E8E-80B23CB1EBCF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5445125"/>
            <a:ext cx="1995488" cy="792163"/>
            <a:chOff x="1403648" y="5445224"/>
            <a:chExt cx="1995978" cy="792088"/>
          </a:xfrm>
        </p:grpSpPr>
        <p:sp>
          <p:nvSpPr>
            <p:cNvPr id="30731" name="CasellaDiTesto 11">
              <a:extLst>
                <a:ext uri="{FF2B5EF4-FFF2-40B4-BE49-F238E27FC236}">
                  <a16:creationId xmlns:a16="http://schemas.microsoft.com/office/drawing/2014/main" id="{7E411790-56F4-46FF-82B2-F0592D912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1690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grpSp>
          <p:nvGrpSpPr>
            <p:cNvPr id="30732" name="Gruppo 13">
              <a:extLst>
                <a:ext uri="{FF2B5EF4-FFF2-40B4-BE49-F238E27FC236}">
                  <a16:creationId xmlns:a16="http://schemas.microsoft.com/office/drawing/2014/main" id="{A6EE1444-07F3-4BE2-AEB9-C137094E0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732" y="5445224"/>
              <a:ext cx="483810" cy="792088"/>
              <a:chOff x="2195736" y="5445224"/>
              <a:chExt cx="483810" cy="792088"/>
            </a:xfrm>
          </p:grpSpPr>
          <p:cxnSp>
            <p:nvCxnSpPr>
              <p:cNvPr id="30736" name="Connettore 2 14">
                <a:extLst>
                  <a:ext uri="{FF2B5EF4-FFF2-40B4-BE49-F238E27FC236}">
                    <a16:creationId xmlns:a16="http://schemas.microsoft.com/office/drawing/2014/main" id="{0A41DADB-AEDF-4BA0-A4D6-50F5DBAC55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97151" y="5445224"/>
                <a:ext cx="1587" cy="438109"/>
              </a:xfrm>
              <a:prstGeom prst="straightConnector1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7" name="CasellaDiTesto 15">
                <a:extLst>
                  <a:ext uri="{FF2B5EF4-FFF2-40B4-BE49-F238E27FC236}">
                    <a16:creationId xmlns:a16="http://schemas.microsoft.com/office/drawing/2014/main" id="{972F1F87-8FC1-47D5-8AFB-3B39C0585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5837202"/>
                <a:ext cx="4838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>
                    <a:latin typeface="Arial" panose="020B0604020202020204" pitchFamily="34" charset="0"/>
                  </a:rPr>
                  <a:t>Cl</a:t>
                </a:r>
                <a:r>
                  <a:rPr lang="it-IT" altLang="it-IT" sz="2000" baseline="30000">
                    <a:latin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30733" name="CasellaDiTesto 18">
              <a:extLst>
                <a:ext uri="{FF2B5EF4-FFF2-40B4-BE49-F238E27FC236}">
                  <a16:creationId xmlns:a16="http://schemas.microsoft.com/office/drawing/2014/main" id="{75DD8602-EED2-4C84-915A-BBD6BBC08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648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30734" name="CasellaDiTesto 21">
              <a:extLst>
                <a:ext uri="{FF2B5EF4-FFF2-40B4-BE49-F238E27FC236}">
                  <a16:creationId xmlns:a16="http://schemas.microsoft.com/office/drawing/2014/main" id="{1E21B286-B12C-4AF1-8B80-E3FF15C72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7774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30735" name="CasellaDiTesto 24">
              <a:extLst>
                <a:ext uri="{FF2B5EF4-FFF2-40B4-BE49-F238E27FC236}">
                  <a16:creationId xmlns:a16="http://schemas.microsoft.com/office/drawing/2014/main" id="{66F8A577-4AFE-4411-9F08-5F21647A3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5837202"/>
              <a:ext cx="4838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Arial" panose="020B0604020202020204" pitchFamily="34" charset="0"/>
                </a:rPr>
                <a:t>Cl</a:t>
              </a:r>
              <a:r>
                <a:rPr lang="it-IT" altLang="it-IT" sz="2000" baseline="30000">
                  <a:latin typeface="Arial" panose="020B0604020202020204" pitchFamily="34" charset="0"/>
                </a:rPr>
                <a:t>-</a:t>
              </a: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6 0.00069 C -0.08329 -0.00208 -0.13274 -0.00486 -0.13743 0.04377 C -0.14211 0.0924 -0.07444 0.25058 -0.06195 0.29203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6 -0.00116 C 0.07844 -0.02246 0.12511 -0.04354 0.11383 0.0132 C 0.10255 0.06994 -0.01075 0.28462 -0.03574 0.33881 " pathEditMode="relative" ptsTypes="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2">
            <a:extLst>
              <a:ext uri="{FF2B5EF4-FFF2-40B4-BE49-F238E27FC236}">
                <a16:creationId xmlns:a16="http://schemas.microsoft.com/office/drawing/2014/main" id="{F8A36900-7544-492B-BB14-B4D2C105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421481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asellaDiTesto 3">
            <a:extLst>
              <a:ext uri="{FF2B5EF4-FFF2-40B4-BE49-F238E27FC236}">
                <a16:creationId xmlns:a16="http://schemas.microsoft.com/office/drawing/2014/main" id="{AC94D88E-AB2D-4F1C-92FD-08CB37AA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531938"/>
            <a:ext cx="367188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le 5 subunità si ottengono da 19 isoforme = grande numero di possibili combinazioni pentameriche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al momento non è noto il numero di pentameri espressi in natura ma si pensa siano dozzine</a:t>
            </a: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C557B36E-BE20-43AD-9C3A-7134176B0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857500"/>
            <a:ext cx="4897437" cy="1143000"/>
          </a:xfrm>
        </p:spPr>
        <p:txBody>
          <a:bodyPr/>
          <a:lstStyle/>
          <a:p>
            <a:r>
              <a:rPr lang="it-IT" altLang="it-IT" sz="3600"/>
              <a:t>Tutte le benzodiazepine sono caratterizzate da profili farmacodinamici simili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La loro diversa selettività porta per sottotipi recettoriali porta a una differenziazione nell’uso clinico.</a:t>
            </a:r>
          </a:p>
        </p:txBody>
      </p:sp>
      <p:pic>
        <p:nvPicPr>
          <p:cNvPr id="32771" name="Immagine 1">
            <a:extLst>
              <a:ext uri="{FF2B5EF4-FFF2-40B4-BE49-F238E27FC236}">
                <a16:creationId xmlns:a16="http://schemas.microsoft.com/office/drawing/2014/main" id="{1A7C6F44-01A2-43C2-9290-38CEE6B8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561975"/>
            <a:ext cx="363537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sellaDiTesto 2">
            <a:extLst>
              <a:ext uri="{FF2B5EF4-FFF2-40B4-BE49-F238E27FC236}">
                <a16:creationId xmlns:a16="http://schemas.microsoft.com/office/drawing/2014/main" id="{C75A771B-D74C-43E1-99A4-40BDA4374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4450"/>
            <a:ext cx="406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Sottotipi recettore GABA</a:t>
            </a:r>
            <a:r>
              <a:rPr lang="it-IT" altLang="it-IT" baseline="-25000"/>
              <a:t>A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40EC71E1-F954-40E2-B66B-1093950B2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88913"/>
            <a:ext cx="480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Combinazioni più frequenti nel cervello adulto: 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2000" b="1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="1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, 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, 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it-IT" altLang="it-IT" sz="2000" baseline="-25000">
                <a:latin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it-IT" altLang="it-IT" sz="2000"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33795" name="Immagine 5">
            <a:extLst>
              <a:ext uri="{FF2B5EF4-FFF2-40B4-BE49-F238E27FC236}">
                <a16:creationId xmlns:a16="http://schemas.microsoft.com/office/drawing/2014/main" id="{F5544FD4-561E-4BB9-B4F3-A7DA1B995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87972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6">
            <a:extLst>
              <a:ext uri="{FF2B5EF4-FFF2-40B4-BE49-F238E27FC236}">
                <a16:creationId xmlns:a16="http://schemas.microsoft.com/office/drawing/2014/main" id="{544BE3DD-4381-465C-BFF7-FA13567F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/>
          <a:stretch>
            <a:fillRect/>
          </a:stretch>
        </p:blipFill>
        <p:spPr bwMode="auto">
          <a:xfrm>
            <a:off x="3617913" y="946150"/>
            <a:ext cx="54514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asellaDiTesto 7">
            <a:extLst>
              <a:ext uri="{FF2B5EF4-FFF2-40B4-BE49-F238E27FC236}">
                <a16:creationId xmlns:a16="http://schemas.microsoft.com/office/drawing/2014/main" id="{4F612227-5CBA-4A9C-925C-D1377608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3121025"/>
            <a:ext cx="3471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Howard et al J Pain Sympt Manag 2014</a:t>
            </a:r>
          </a:p>
        </p:txBody>
      </p:sp>
      <p:pic>
        <p:nvPicPr>
          <p:cNvPr id="33798" name="Immagine 8">
            <a:extLst>
              <a:ext uri="{FF2B5EF4-FFF2-40B4-BE49-F238E27FC236}">
                <a16:creationId xmlns:a16="http://schemas.microsoft.com/office/drawing/2014/main" id="{A866C590-9D72-4772-BB87-6C451CE5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16213"/>
            <a:ext cx="54721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CasellaDiTesto 9">
            <a:extLst>
              <a:ext uri="{FF2B5EF4-FFF2-40B4-BE49-F238E27FC236}">
                <a16:creationId xmlns:a16="http://schemas.microsoft.com/office/drawing/2014/main" id="{297BACE3-7288-4BDE-A85C-B7AAAFE9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75" y="6042025"/>
            <a:ext cx="2728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Rudolph U et al TIPS 2001</a:t>
            </a:r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30">
            <a:extLst>
              <a:ext uri="{FF2B5EF4-FFF2-40B4-BE49-F238E27FC236}">
                <a16:creationId xmlns:a16="http://schemas.microsoft.com/office/drawing/2014/main" id="{791C1816-DBAA-4B59-A9D8-91B528081EA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048000"/>
            <a:ext cx="8820150" cy="381000"/>
            <a:chOff x="780" y="1920"/>
            <a:chExt cx="4783" cy="240"/>
          </a:xfrm>
        </p:grpSpPr>
        <p:sp>
          <p:nvSpPr>
            <p:cNvPr id="9276" name="Rectangle 3">
              <a:extLst>
                <a:ext uri="{FF2B5EF4-FFF2-40B4-BE49-F238E27FC236}">
                  <a16:creationId xmlns:a16="http://schemas.microsoft.com/office/drawing/2014/main" id="{8B8169A6-A668-4358-AAF8-BDD94C69C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20"/>
              <a:ext cx="469" cy="24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77" name="Rectangle 6">
              <a:extLst>
                <a:ext uri="{FF2B5EF4-FFF2-40B4-BE49-F238E27FC236}">
                  <a16:creationId xmlns:a16="http://schemas.microsoft.com/office/drawing/2014/main" id="{A01DC265-9890-4D69-8BE7-108440B68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" y="1920"/>
              <a:ext cx="4080" cy="24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9278" name="Rectangle 9">
              <a:extLst>
                <a:ext uri="{FF2B5EF4-FFF2-40B4-BE49-F238E27FC236}">
                  <a16:creationId xmlns:a16="http://schemas.microsoft.com/office/drawing/2014/main" id="{69DB1B0E-21C4-4ECE-A7AF-A38DAEC09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1920"/>
              <a:ext cx="234" cy="24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9219" name="Text Box 29">
            <a:extLst>
              <a:ext uri="{FF2B5EF4-FFF2-40B4-BE49-F238E27FC236}">
                <a16:creationId xmlns:a16="http://schemas.microsoft.com/office/drawing/2014/main" id="{711B8B6B-8EE1-416C-882E-9EC9FA622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98650"/>
            <a:ext cx="1512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Circa 9000 AC </a:t>
            </a:r>
            <a:r>
              <a:rPr lang="it-IT" altLang="it-IT" sz="1200"/>
              <a:t>Sumeri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Bevande fermentate</a:t>
            </a:r>
          </a:p>
        </p:txBody>
      </p:sp>
      <p:grpSp>
        <p:nvGrpSpPr>
          <p:cNvPr id="9220" name="Group 32">
            <a:extLst>
              <a:ext uri="{FF2B5EF4-FFF2-40B4-BE49-F238E27FC236}">
                <a16:creationId xmlns:a16="http://schemas.microsoft.com/office/drawing/2014/main" id="{0930FB65-F236-4645-A5A9-81E229D0DE57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1916113"/>
            <a:ext cx="382588" cy="1131887"/>
            <a:chOff x="288" y="912"/>
            <a:chExt cx="144" cy="1008"/>
          </a:xfrm>
        </p:grpSpPr>
        <p:sp>
          <p:nvSpPr>
            <p:cNvPr id="9274" name="Line 27">
              <a:extLst>
                <a:ext uri="{FF2B5EF4-FFF2-40B4-BE49-F238E27FC236}">
                  <a16:creationId xmlns:a16="http://schemas.microsoft.com/office/drawing/2014/main" id="{5A03AE65-902E-4E49-8F58-FCCE610CF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5" name="Line 31">
              <a:extLst>
                <a:ext uri="{FF2B5EF4-FFF2-40B4-BE49-F238E27FC236}">
                  <a16:creationId xmlns:a16="http://schemas.microsoft.com/office/drawing/2014/main" id="{6CB62B03-E847-4ABE-986C-7F2D3BBD7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221" name="Group 53">
            <a:extLst>
              <a:ext uri="{FF2B5EF4-FFF2-40B4-BE49-F238E27FC236}">
                <a16:creationId xmlns:a16="http://schemas.microsoft.com/office/drawing/2014/main" id="{4C50F72B-D9C6-4836-9DA9-A2FE26CBCEBC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3419475"/>
            <a:ext cx="419100" cy="946150"/>
            <a:chOff x="1632" y="2448"/>
            <a:chExt cx="144" cy="720"/>
          </a:xfrm>
        </p:grpSpPr>
        <p:sp>
          <p:nvSpPr>
            <p:cNvPr id="9272" name="Line 51">
              <a:extLst>
                <a:ext uri="{FF2B5EF4-FFF2-40B4-BE49-F238E27FC236}">
                  <a16:creationId xmlns:a16="http://schemas.microsoft.com/office/drawing/2014/main" id="{87F552F8-D729-4376-AB5B-FC1578FCA3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44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3" name="Line 52">
              <a:extLst>
                <a:ext uri="{FF2B5EF4-FFF2-40B4-BE49-F238E27FC236}">
                  <a16:creationId xmlns:a16="http://schemas.microsoft.com/office/drawing/2014/main" id="{D1A3DC02-AF91-4F2C-82D1-170E84F49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31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2" name="Text Box 54">
            <a:extLst>
              <a:ext uri="{FF2B5EF4-FFF2-40B4-BE49-F238E27FC236}">
                <a16:creationId xmlns:a16="http://schemas.microsoft.com/office/drawing/2014/main" id="{FE6AEFFD-DA35-4E9B-BAFF-68B3B5F3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573463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1832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Sintesi del cloralio idrato</a:t>
            </a:r>
          </a:p>
        </p:txBody>
      </p:sp>
      <p:grpSp>
        <p:nvGrpSpPr>
          <p:cNvPr id="9223" name="Group 60">
            <a:extLst>
              <a:ext uri="{FF2B5EF4-FFF2-40B4-BE49-F238E27FC236}">
                <a16:creationId xmlns:a16="http://schemas.microsoft.com/office/drawing/2014/main" id="{83F126A5-813E-4919-A8DC-34E213FBFD1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987675" y="3429000"/>
            <a:ext cx="317500" cy="1584325"/>
            <a:chOff x="288" y="912"/>
            <a:chExt cx="144" cy="1008"/>
          </a:xfrm>
        </p:grpSpPr>
        <p:sp>
          <p:nvSpPr>
            <p:cNvPr id="9270" name="Line 61">
              <a:extLst>
                <a:ext uri="{FF2B5EF4-FFF2-40B4-BE49-F238E27FC236}">
                  <a16:creationId xmlns:a16="http://schemas.microsoft.com/office/drawing/2014/main" id="{A3C86651-6BC5-4DB2-AE92-0A978FF11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71" name="Line 62">
              <a:extLst>
                <a:ext uri="{FF2B5EF4-FFF2-40B4-BE49-F238E27FC236}">
                  <a16:creationId xmlns:a16="http://schemas.microsoft.com/office/drawing/2014/main" id="{D4BE1C71-669D-4C63-805A-C8B32F16A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4" name="Text Box 79">
            <a:extLst>
              <a:ext uri="{FF2B5EF4-FFF2-40B4-BE49-F238E27FC236}">
                <a16:creationId xmlns:a16="http://schemas.microsoft.com/office/drawing/2014/main" id="{E6311C8D-0124-4819-8B03-2AEBAE0F8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573463"/>
            <a:ext cx="12969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Bromuri e cloralio idrato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1869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Il cloralio idrato viene utilizzato come sedativo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grpSp>
        <p:nvGrpSpPr>
          <p:cNvPr id="9225" name="Group 88">
            <a:extLst>
              <a:ext uri="{FF2B5EF4-FFF2-40B4-BE49-F238E27FC236}">
                <a16:creationId xmlns:a16="http://schemas.microsoft.com/office/drawing/2014/main" id="{25F50671-7568-495F-B774-544C1C9A037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877050" y="3429000"/>
            <a:ext cx="215900" cy="2879725"/>
            <a:chOff x="288" y="912"/>
            <a:chExt cx="144" cy="1008"/>
          </a:xfrm>
        </p:grpSpPr>
        <p:sp>
          <p:nvSpPr>
            <p:cNvPr id="9268" name="Line 89">
              <a:extLst>
                <a:ext uri="{FF2B5EF4-FFF2-40B4-BE49-F238E27FC236}">
                  <a16:creationId xmlns:a16="http://schemas.microsoft.com/office/drawing/2014/main" id="{087C0DB6-2BE2-47B5-BAA6-94560B023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9" name="Line 90">
              <a:extLst>
                <a:ext uri="{FF2B5EF4-FFF2-40B4-BE49-F238E27FC236}">
                  <a16:creationId xmlns:a16="http://schemas.microsoft.com/office/drawing/2014/main" id="{83E53981-75A4-4C8D-9E93-FF86863CF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6" name="Text Box 91">
            <a:extLst>
              <a:ext uri="{FF2B5EF4-FFF2-40B4-BE49-F238E27FC236}">
                <a16:creationId xmlns:a16="http://schemas.microsoft.com/office/drawing/2014/main" id="{9271EF8D-BD75-4DA5-8C92-60AC7563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5318125"/>
            <a:ext cx="20748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1970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I barbiturici vengono completamente abbandonati per l’uso come ansiolitici ipnotici</a:t>
            </a:r>
          </a:p>
        </p:txBody>
      </p:sp>
      <p:grpSp>
        <p:nvGrpSpPr>
          <p:cNvPr id="9227" name="Group 94">
            <a:extLst>
              <a:ext uri="{FF2B5EF4-FFF2-40B4-BE49-F238E27FC236}">
                <a16:creationId xmlns:a16="http://schemas.microsoft.com/office/drawing/2014/main" id="{3DCFC667-013D-4F74-BC8E-FC59DE71258F}"/>
              </a:ext>
            </a:extLst>
          </p:cNvPr>
          <p:cNvGrpSpPr>
            <a:grpSpLocks/>
          </p:cNvGrpSpPr>
          <p:nvPr/>
        </p:nvGrpSpPr>
        <p:grpSpPr bwMode="auto">
          <a:xfrm>
            <a:off x="7308850" y="620713"/>
            <a:ext cx="358775" cy="2427287"/>
            <a:chOff x="864" y="144"/>
            <a:chExt cx="144" cy="1776"/>
          </a:xfrm>
        </p:grpSpPr>
        <p:sp>
          <p:nvSpPr>
            <p:cNvPr id="9266" name="Line 95">
              <a:extLst>
                <a:ext uri="{FF2B5EF4-FFF2-40B4-BE49-F238E27FC236}">
                  <a16:creationId xmlns:a16="http://schemas.microsoft.com/office/drawing/2014/main" id="{F7678FE9-9461-4904-B5D5-1442EE4538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44"/>
              <a:ext cx="0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7" name="Line 96">
              <a:extLst>
                <a:ext uri="{FF2B5EF4-FFF2-40B4-BE49-F238E27FC236}">
                  <a16:creationId xmlns:a16="http://schemas.microsoft.com/office/drawing/2014/main" id="{CF7592B7-F96F-464A-93AF-8ACF2EE4A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4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28" name="Text Box 97">
            <a:extLst>
              <a:ext uri="{FF2B5EF4-FFF2-40B4-BE49-F238E27FC236}">
                <a16:creationId xmlns:a16="http://schemas.microsoft.com/office/drawing/2014/main" id="{ED8CD45F-0B3C-4EBE-B146-93688AE0E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20713"/>
            <a:ext cx="1511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Anni ‘80 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 comprende il rischio di dipendenza da benzodiazepine </a:t>
            </a:r>
          </a:p>
        </p:txBody>
      </p:sp>
      <p:pic>
        <p:nvPicPr>
          <p:cNvPr id="9229" name="Immagine 2">
            <a:extLst>
              <a:ext uri="{FF2B5EF4-FFF2-40B4-BE49-F238E27FC236}">
                <a16:creationId xmlns:a16="http://schemas.microsoft.com/office/drawing/2014/main" id="{E23894C9-0F2B-4360-ADFC-F955CE824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437063"/>
            <a:ext cx="10017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79">
            <a:extLst>
              <a:ext uri="{FF2B5EF4-FFF2-40B4-BE49-F238E27FC236}">
                <a16:creationId xmlns:a16="http://schemas.microsoft.com/office/drawing/2014/main" id="{B81480D1-C142-4BDC-8DBB-011EC93E8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949950"/>
            <a:ext cx="1295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Justus von Liebig</a:t>
            </a:r>
          </a:p>
        </p:txBody>
      </p:sp>
      <p:sp>
        <p:nvSpPr>
          <p:cNvPr id="9231" name="Text Box 29">
            <a:extLst>
              <a:ext uri="{FF2B5EF4-FFF2-40B4-BE49-F238E27FC236}">
                <a16:creationId xmlns:a16="http://schemas.microsoft.com/office/drawing/2014/main" id="{DF183347-7C1F-4F13-A36B-F13D46C1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724025"/>
            <a:ext cx="1298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1864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Adolf von Baeyer sintetizza l’acido barbiturico</a:t>
            </a:r>
          </a:p>
        </p:txBody>
      </p:sp>
      <p:grpSp>
        <p:nvGrpSpPr>
          <p:cNvPr id="9232" name="Group 32">
            <a:extLst>
              <a:ext uri="{FF2B5EF4-FFF2-40B4-BE49-F238E27FC236}">
                <a16:creationId xmlns:a16="http://schemas.microsoft.com/office/drawing/2014/main" id="{72C2ED05-7C2D-4681-AADC-E9ADFC79155E}"/>
              </a:ext>
            </a:extLst>
          </p:cNvPr>
          <p:cNvGrpSpPr>
            <a:grpSpLocks/>
          </p:cNvGrpSpPr>
          <p:nvPr/>
        </p:nvGrpSpPr>
        <p:grpSpPr bwMode="auto">
          <a:xfrm>
            <a:off x="2065338" y="1700213"/>
            <a:ext cx="346075" cy="1349375"/>
            <a:chOff x="288" y="912"/>
            <a:chExt cx="144" cy="1008"/>
          </a:xfrm>
        </p:grpSpPr>
        <p:sp>
          <p:nvSpPr>
            <p:cNvPr id="9264" name="Line 27">
              <a:extLst>
                <a:ext uri="{FF2B5EF4-FFF2-40B4-BE49-F238E27FC236}">
                  <a16:creationId xmlns:a16="http://schemas.microsoft.com/office/drawing/2014/main" id="{2FE7D699-7114-46D7-83B0-4E31B7D21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5" name="Line 31">
              <a:extLst>
                <a:ext uri="{FF2B5EF4-FFF2-40B4-BE49-F238E27FC236}">
                  <a16:creationId xmlns:a16="http://schemas.microsoft.com/office/drawing/2014/main" id="{CC952520-7C4D-47BD-9E3B-7E998ACAB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233" name="Immagine 4">
            <a:extLst>
              <a:ext uri="{FF2B5EF4-FFF2-40B4-BE49-F238E27FC236}">
                <a16:creationId xmlns:a16="http://schemas.microsoft.com/office/drawing/2014/main" id="{52855F52-FE0B-4DB7-87F4-1202C7C8B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"/>
            <a:ext cx="9779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Immagine 5">
            <a:extLst>
              <a:ext uri="{FF2B5EF4-FFF2-40B4-BE49-F238E27FC236}">
                <a16:creationId xmlns:a16="http://schemas.microsoft.com/office/drawing/2014/main" id="{D3B03A0B-D0FC-45A9-9695-6A6D4762C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95313"/>
            <a:ext cx="7159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Text Box 29">
            <a:extLst>
              <a:ext uri="{FF2B5EF4-FFF2-40B4-BE49-F238E27FC236}">
                <a16:creationId xmlns:a16="http://schemas.microsoft.com/office/drawing/2014/main" id="{050F5F25-AC52-4AD9-8C03-9E4E3D21C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88913"/>
            <a:ext cx="15843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Emil Fischer e Joseph von Mering sintetizzano il Barbital (Veronal®)</a:t>
            </a:r>
          </a:p>
        </p:txBody>
      </p:sp>
      <p:grpSp>
        <p:nvGrpSpPr>
          <p:cNvPr id="9236" name="Group 32">
            <a:extLst>
              <a:ext uri="{FF2B5EF4-FFF2-40B4-BE49-F238E27FC236}">
                <a16:creationId xmlns:a16="http://schemas.microsoft.com/office/drawing/2014/main" id="{07EF4860-EDCD-436D-B599-6F5642A8F65C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188913"/>
            <a:ext cx="346075" cy="2868612"/>
            <a:chOff x="288" y="912"/>
            <a:chExt cx="144" cy="1008"/>
          </a:xfrm>
        </p:grpSpPr>
        <p:sp>
          <p:nvSpPr>
            <p:cNvPr id="9262" name="Line 27">
              <a:extLst>
                <a:ext uri="{FF2B5EF4-FFF2-40B4-BE49-F238E27FC236}">
                  <a16:creationId xmlns:a16="http://schemas.microsoft.com/office/drawing/2014/main" id="{D920A221-B88C-4BEA-A670-FCDD2A63B0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3" name="Line 31">
              <a:extLst>
                <a:ext uri="{FF2B5EF4-FFF2-40B4-BE49-F238E27FC236}">
                  <a16:creationId xmlns:a16="http://schemas.microsoft.com/office/drawing/2014/main" id="{240CFD20-5C3F-459D-B919-4BCACBA7C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237" name="Immagine 6">
            <a:extLst>
              <a:ext uri="{FF2B5EF4-FFF2-40B4-BE49-F238E27FC236}">
                <a16:creationId xmlns:a16="http://schemas.microsoft.com/office/drawing/2014/main" id="{5C2191B1-5A1F-4DC6-B6F8-EA6AB33B0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5888"/>
            <a:ext cx="8461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Immagine 7">
            <a:extLst>
              <a:ext uri="{FF2B5EF4-FFF2-40B4-BE49-F238E27FC236}">
                <a16:creationId xmlns:a16="http://schemas.microsoft.com/office/drawing/2014/main" id="{D1D621B0-2B94-4AD8-BBE8-C8323F23E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15888"/>
            <a:ext cx="8524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9" name="Group 60">
            <a:extLst>
              <a:ext uri="{FF2B5EF4-FFF2-40B4-BE49-F238E27FC236}">
                <a16:creationId xmlns:a16="http://schemas.microsoft.com/office/drawing/2014/main" id="{75F1C0B2-0808-4E5F-A4B9-507EDFB37E0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211638" y="3429000"/>
            <a:ext cx="317500" cy="3168650"/>
            <a:chOff x="288" y="912"/>
            <a:chExt cx="144" cy="1008"/>
          </a:xfrm>
        </p:grpSpPr>
        <p:sp>
          <p:nvSpPr>
            <p:cNvPr id="9260" name="Line 61">
              <a:extLst>
                <a:ext uri="{FF2B5EF4-FFF2-40B4-BE49-F238E27FC236}">
                  <a16:creationId xmlns:a16="http://schemas.microsoft.com/office/drawing/2014/main" id="{E2CCEA37-F7FD-40BE-9B34-9DC497CA6D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1" name="Line 62">
              <a:extLst>
                <a:ext uri="{FF2B5EF4-FFF2-40B4-BE49-F238E27FC236}">
                  <a16:creationId xmlns:a16="http://schemas.microsoft.com/office/drawing/2014/main" id="{095B88B3-A2C4-4B26-976A-DA3BEF018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0" name="Text Box 79">
            <a:extLst>
              <a:ext uri="{FF2B5EF4-FFF2-40B4-BE49-F238E27FC236}">
                <a16:creationId xmlns:a16="http://schemas.microsoft.com/office/drawing/2014/main" id="{0CD3F2CD-A16A-42E4-944F-6B406632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2575"/>
            <a:ext cx="1873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Anni ‘50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Si comprendono gli effetti negativi dei barbiturici (disturbi del comportamento e dipendenza)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sp>
        <p:nvSpPr>
          <p:cNvPr id="9241" name="Text Box 29">
            <a:extLst>
              <a:ext uri="{FF2B5EF4-FFF2-40B4-BE49-F238E27FC236}">
                <a16:creationId xmlns:a16="http://schemas.microsoft.com/office/drawing/2014/main" id="{1288101E-B38A-49F0-8E3F-9D67A4177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341438"/>
            <a:ext cx="19446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1955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Leo Sternbach sintetizza il clordiazepossido (Librium®), nell’ambito di ricerche presso la Hoffmann–La Roche sullo sviluppo di tranquillanti</a:t>
            </a:r>
          </a:p>
        </p:txBody>
      </p:sp>
      <p:grpSp>
        <p:nvGrpSpPr>
          <p:cNvPr id="9242" name="Group 32">
            <a:extLst>
              <a:ext uri="{FF2B5EF4-FFF2-40B4-BE49-F238E27FC236}">
                <a16:creationId xmlns:a16="http://schemas.microsoft.com/office/drawing/2014/main" id="{416B855F-8579-4C05-AEA8-17D284CF494F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1341438"/>
            <a:ext cx="347662" cy="1716087"/>
            <a:chOff x="288" y="912"/>
            <a:chExt cx="144" cy="1008"/>
          </a:xfrm>
        </p:grpSpPr>
        <p:sp>
          <p:nvSpPr>
            <p:cNvPr id="9258" name="Line 27">
              <a:extLst>
                <a:ext uri="{FF2B5EF4-FFF2-40B4-BE49-F238E27FC236}">
                  <a16:creationId xmlns:a16="http://schemas.microsoft.com/office/drawing/2014/main" id="{0A892C1D-6D54-44DC-87DB-73F4636A2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9" name="Line 31">
              <a:extLst>
                <a:ext uri="{FF2B5EF4-FFF2-40B4-BE49-F238E27FC236}">
                  <a16:creationId xmlns:a16="http://schemas.microsoft.com/office/drawing/2014/main" id="{738D5CFA-E320-409F-979E-59154DFEC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243" name="Group 60">
            <a:extLst>
              <a:ext uri="{FF2B5EF4-FFF2-40B4-BE49-F238E27FC236}">
                <a16:creationId xmlns:a16="http://schemas.microsoft.com/office/drawing/2014/main" id="{FB2268F8-F66D-42FA-BE3F-9042E3BE28F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16463" y="3429000"/>
            <a:ext cx="317500" cy="915988"/>
            <a:chOff x="288" y="912"/>
            <a:chExt cx="144" cy="1008"/>
          </a:xfrm>
        </p:grpSpPr>
        <p:sp>
          <p:nvSpPr>
            <p:cNvPr id="9256" name="Line 61">
              <a:extLst>
                <a:ext uri="{FF2B5EF4-FFF2-40B4-BE49-F238E27FC236}">
                  <a16:creationId xmlns:a16="http://schemas.microsoft.com/office/drawing/2014/main" id="{AC21D8AB-354D-4B3C-8F85-B09CBC19D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7" name="Line 62">
              <a:extLst>
                <a:ext uri="{FF2B5EF4-FFF2-40B4-BE49-F238E27FC236}">
                  <a16:creationId xmlns:a16="http://schemas.microsoft.com/office/drawing/2014/main" id="{ACF28043-13D4-4043-AA8A-350179717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4" name="Text Box 79">
            <a:extLst>
              <a:ext uri="{FF2B5EF4-FFF2-40B4-BE49-F238E27FC236}">
                <a16:creationId xmlns:a16="http://schemas.microsoft.com/office/drawing/2014/main" id="{639F2164-0B6F-47F0-8571-5B236FB4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500438"/>
            <a:ext cx="1655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1960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Viene commercializzato il Librium®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grpSp>
        <p:nvGrpSpPr>
          <p:cNvPr id="9245" name="Group 60">
            <a:extLst>
              <a:ext uri="{FF2B5EF4-FFF2-40B4-BE49-F238E27FC236}">
                <a16:creationId xmlns:a16="http://schemas.microsoft.com/office/drawing/2014/main" id="{F59CCEF1-A0AC-4F95-98AD-531C659ECF9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87900" y="3429000"/>
            <a:ext cx="406400" cy="1871663"/>
            <a:chOff x="288" y="912"/>
            <a:chExt cx="144" cy="1008"/>
          </a:xfrm>
        </p:grpSpPr>
        <p:sp>
          <p:nvSpPr>
            <p:cNvPr id="9254" name="Line 61">
              <a:extLst>
                <a:ext uri="{FF2B5EF4-FFF2-40B4-BE49-F238E27FC236}">
                  <a16:creationId xmlns:a16="http://schemas.microsoft.com/office/drawing/2014/main" id="{7624F3D1-58F1-41F7-AFBF-16B956D82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5" name="Line 62">
              <a:extLst>
                <a:ext uri="{FF2B5EF4-FFF2-40B4-BE49-F238E27FC236}">
                  <a16:creationId xmlns:a16="http://schemas.microsoft.com/office/drawing/2014/main" id="{DAD8CF90-8C6E-4396-A04B-6FFF8A84B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46" name="Text Box 79">
            <a:extLst>
              <a:ext uri="{FF2B5EF4-FFF2-40B4-BE49-F238E27FC236}">
                <a16:creationId xmlns:a16="http://schemas.microsoft.com/office/drawing/2014/main" id="{D7A35CF6-B0F7-4894-8836-F8CA5802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438650"/>
            <a:ext cx="1655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1963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Viene commercializzato il diazepam (Valium®)</a:t>
            </a:r>
          </a:p>
        </p:txBody>
      </p:sp>
      <p:pic>
        <p:nvPicPr>
          <p:cNvPr id="9247" name="Immagine 3" descr="Mesopotamia_male_worshiper_2750-2600_B.C.jpg">
            <a:extLst>
              <a:ext uri="{FF2B5EF4-FFF2-40B4-BE49-F238E27FC236}">
                <a16:creationId xmlns:a16="http://schemas.microsoft.com/office/drawing/2014/main" id="{DF8B9134-8B33-46A3-8848-AF5B86BBC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3675"/>
            <a:ext cx="112553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Immagine 8">
            <a:extLst>
              <a:ext uri="{FF2B5EF4-FFF2-40B4-BE49-F238E27FC236}">
                <a16:creationId xmlns:a16="http://schemas.microsoft.com/office/drawing/2014/main" id="{0E74D2E6-EA52-4E7A-A1CD-873B5BB2B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5900"/>
            <a:ext cx="10810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Immagine 9">
            <a:extLst>
              <a:ext uri="{FF2B5EF4-FFF2-40B4-BE49-F238E27FC236}">
                <a16:creationId xmlns:a16="http://schemas.microsoft.com/office/drawing/2014/main" id="{6DE80BD8-34B4-4F1B-985E-195346F71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5265738"/>
            <a:ext cx="1066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50" name="Group 60">
            <a:extLst>
              <a:ext uri="{FF2B5EF4-FFF2-40B4-BE49-F238E27FC236}">
                <a16:creationId xmlns:a16="http://schemas.microsoft.com/office/drawing/2014/main" id="{E3F8C672-2807-4F77-8AD7-77B25410B41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596188" y="3429000"/>
            <a:ext cx="406400" cy="1871663"/>
            <a:chOff x="288" y="912"/>
            <a:chExt cx="144" cy="1008"/>
          </a:xfrm>
        </p:grpSpPr>
        <p:sp>
          <p:nvSpPr>
            <p:cNvPr id="9252" name="Line 61">
              <a:extLst>
                <a:ext uri="{FF2B5EF4-FFF2-40B4-BE49-F238E27FC236}">
                  <a16:creationId xmlns:a16="http://schemas.microsoft.com/office/drawing/2014/main" id="{8BE07D9B-6331-42B1-9F62-841CF5072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912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3" name="Line 62">
              <a:extLst>
                <a:ext uri="{FF2B5EF4-FFF2-40B4-BE49-F238E27FC236}">
                  <a16:creationId xmlns:a16="http://schemas.microsoft.com/office/drawing/2014/main" id="{5114116D-4B16-485F-A2A0-0E90CB310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91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51" name="Text Box 79">
            <a:extLst>
              <a:ext uri="{FF2B5EF4-FFF2-40B4-BE49-F238E27FC236}">
                <a16:creationId xmlns:a16="http://schemas.microsoft.com/office/drawing/2014/main" id="{C99F4F58-41F0-4C5A-8B94-8D74955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716338"/>
            <a:ext cx="14398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Fine anni </a:t>
            </a:r>
            <a:r>
              <a:rPr lang="fr-FR" altLang="it-IT" sz="1200" b="1"/>
              <a:t>’</a:t>
            </a:r>
            <a:r>
              <a:rPr lang="it-IT" altLang="ja-JP" sz="1200" b="1"/>
              <a:t>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Z compounds (zoplicone, zaleplon, zolpidem) ansiolitici ipnotici non benzodiazepinici</a:t>
            </a: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">
            <a:extLst>
              <a:ext uri="{FF2B5EF4-FFF2-40B4-BE49-F238E27FC236}">
                <a16:creationId xmlns:a16="http://schemas.microsoft.com/office/drawing/2014/main" id="{895DF1A2-311E-403E-9232-DB813C48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/>
          <a:stretch>
            <a:fillRect/>
          </a:stretch>
        </p:blipFill>
        <p:spPr bwMode="auto">
          <a:xfrm>
            <a:off x="1231900" y="303213"/>
            <a:ext cx="63642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sellaDiTesto 1">
            <a:extLst>
              <a:ext uri="{FF2B5EF4-FFF2-40B4-BE49-F238E27FC236}">
                <a16:creationId xmlns:a16="http://schemas.microsoft.com/office/drawing/2014/main" id="{36C36BD7-6EA4-4B6D-8ED1-B17FFE60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7613"/>
            <a:ext cx="91440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Le benzodiazepine potenziano l’inibizione GABAergica a tutti i livelli del nevrasse, compresi midollo spinale, ipotalamo, substantia nigra, corteccia cerebellare e corteccia cerebrale.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Alcune strutture sono maggiormente sensibili rispetto ad altre.</a:t>
            </a: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>
            <a:extLst>
              <a:ext uri="{FF2B5EF4-FFF2-40B4-BE49-F238E27FC236}">
                <a16:creationId xmlns:a16="http://schemas.microsoft.com/office/drawing/2014/main" id="{D8B27554-103B-49E4-A445-339971F32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0"/>
            <a:ext cx="9144000" cy="1143000"/>
          </a:xfrm>
        </p:spPr>
        <p:txBody>
          <a:bodyPr/>
          <a:lstStyle/>
          <a:p>
            <a:r>
              <a:rPr lang="it-IT" altLang="it-IT" sz="3600"/>
              <a:t>Benzodiazepine non inducono una vera anestesia generale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stato di coscienza viene generalmente mantenuto e non si ottiene immobilità sufficiente</a:t>
            </a:r>
            <a:br>
              <a:rPr lang="it-IT" altLang="it-IT" sz="3600"/>
            </a:br>
            <a:br>
              <a:rPr lang="it-IT" altLang="it-IT" sz="3600"/>
            </a:br>
            <a:r>
              <a:rPr lang="it-IT" altLang="it-IT" sz="3600"/>
              <a:t>a dosi sufficienti ci può essere induzione di amnesia per eventi successivi</a:t>
            </a: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enza nome1">
            <a:extLst>
              <a:ext uri="{FF2B5EF4-FFF2-40B4-BE49-F238E27FC236}">
                <a16:creationId xmlns:a16="http://schemas.microsoft.com/office/drawing/2014/main" id="{A6C6A9FB-FCB3-4364-938D-16A307198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/>
          <a:stretch>
            <a:fillRect/>
          </a:stretch>
        </p:blipFill>
        <p:spPr bwMode="auto">
          <a:xfrm>
            <a:off x="457200" y="136525"/>
            <a:ext cx="82296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2260518-60E6-4F75-ACCE-0EDE5975E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Azioni farmacologiche delle benzodiazepine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2E565EE-BCF6-432B-A912-D21AA6A6D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305800" cy="4624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Sedazione, riduzione dell’ansia e dell’aggressività accompagnate da una certa depressione delle funzioni psicomotorie e neurocognitive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Ipnosi (diminuzione del tempo di latenza prima dell’inizio del sonno, aumento della durata dello stadio 2 del sonno NREM, diminuzione della durata del sonno REM)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Effetto miorilassante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Amnesia anterograda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Azione anticonvulsivante (clonazepam e diazepam)</a:t>
            </a:r>
          </a:p>
        </p:txBody>
      </p:sp>
    </p:spTree>
  </p:cSld>
  <p:clrMapOvr>
    <a:masterClrMapping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C804E96A-02FF-44CF-974C-AA3AFA0D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8"/>
          <a:stretch>
            <a:fillRect/>
          </a:stretch>
        </p:blipFill>
        <p:spPr bwMode="auto">
          <a:xfrm>
            <a:off x="1116013" y="2955925"/>
            <a:ext cx="59944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1">
            <a:extLst>
              <a:ext uri="{FF2B5EF4-FFF2-40B4-BE49-F238E27FC236}">
                <a16:creationId xmlns:a16="http://schemas.microsoft.com/office/drawing/2014/main" id="{B832C538-1227-428C-9D8C-490A276B3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3749675"/>
            <a:ext cx="1560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Stato stuporoso</a:t>
            </a:r>
          </a:p>
        </p:txBody>
      </p:sp>
      <p:sp>
        <p:nvSpPr>
          <p:cNvPr id="43012" name="CasellaDiTesto 6">
            <a:extLst>
              <a:ext uri="{FF2B5EF4-FFF2-40B4-BE49-F238E27FC236}">
                <a16:creationId xmlns:a16="http://schemas.microsoft.com/office/drawing/2014/main" id="{EEB8B65B-1E1F-42CE-9316-AD42BB5D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4254500"/>
            <a:ext cx="1520825" cy="307975"/>
          </a:xfrm>
          <a:prstGeom prst="rect">
            <a:avLst/>
          </a:prstGeom>
          <a:solidFill>
            <a:srgbClr val="D7D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benzodiazepine</a:t>
            </a:r>
          </a:p>
        </p:txBody>
      </p:sp>
      <p:sp>
        <p:nvSpPr>
          <p:cNvPr id="43013" name="CasellaDiTesto 7">
            <a:extLst>
              <a:ext uri="{FF2B5EF4-FFF2-40B4-BE49-F238E27FC236}">
                <a16:creationId xmlns:a16="http://schemas.microsoft.com/office/drawing/2014/main" id="{A703806B-D440-42D9-B0C8-E7F2A95DD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246438"/>
            <a:ext cx="1860550" cy="307975"/>
          </a:xfrm>
          <a:prstGeom prst="rect">
            <a:avLst/>
          </a:prstGeom>
          <a:solidFill>
            <a:srgbClr val="D7D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panose="020B0604020202020204" pitchFamily="34" charset="0"/>
              </a:rPr>
              <a:t>barbiturici, alcool…</a:t>
            </a:r>
          </a:p>
        </p:txBody>
      </p:sp>
      <p:sp>
        <p:nvSpPr>
          <p:cNvPr id="43014" name="CasellaDiTesto 1">
            <a:extLst>
              <a:ext uri="{FF2B5EF4-FFF2-40B4-BE49-F238E27FC236}">
                <a16:creationId xmlns:a16="http://schemas.microsoft.com/office/drawing/2014/main" id="{C10E3DD3-DFFA-42DC-9C4A-1334757C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3"/>
            <a:ext cx="9144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Le benzodiazepine sono sicure da sovradosaggi acuti in quanto i loro effetti in vivo dipendono dal rilascio pre-sinaptico di GABA. In assenza del GABA le benzodiazepine non hanno effetti sul recettore GABA</a:t>
            </a:r>
            <a:r>
              <a:rPr lang="it-IT" altLang="it-IT" sz="2000" baseline="-25000"/>
              <a:t>A</a:t>
            </a:r>
            <a:r>
              <a:rPr lang="it-IT" altLang="it-IT" sz="2000"/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Altre sostanze come i barbiturici a concentrazioni elevate agiscono come agonisti del recettore GABA</a:t>
            </a:r>
            <a:r>
              <a:rPr lang="it-IT" altLang="it-IT" sz="2000" baseline="-25000"/>
              <a:t>A </a:t>
            </a:r>
            <a:r>
              <a:rPr lang="it-IT" altLang="it-IT" sz="2000"/>
              <a:t>e risultano quindi più pericolosi in caso di sovradosaggio.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2000"/>
              <a:t>Inoltre anche a concentrazioni di saturazione, inducono effetti potenzianti più deboli di altri agonisti.</a:t>
            </a:r>
          </a:p>
        </p:txBody>
      </p:sp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8C4D0BD-179B-423C-B4FF-3F9F920C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563563"/>
            <a:ext cx="22415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sellaDiTesto 2">
            <a:extLst>
              <a:ext uri="{FF2B5EF4-FFF2-40B4-BE49-F238E27FC236}">
                <a16:creationId xmlns:a16="http://schemas.microsoft.com/office/drawing/2014/main" id="{0838C849-5A50-45FD-8FA4-E2F79A851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/>
              <a:t>Antagonisti recettore GABAa</a:t>
            </a:r>
            <a:endParaRPr lang="it-IT" altLang="it-IT" sz="2400" b="1"/>
          </a:p>
        </p:txBody>
      </p:sp>
      <p:sp>
        <p:nvSpPr>
          <p:cNvPr id="23556" name="CasellaDiTesto 3">
            <a:extLst>
              <a:ext uri="{FF2B5EF4-FFF2-40B4-BE49-F238E27FC236}">
                <a16:creationId xmlns:a16="http://schemas.microsoft.com/office/drawing/2014/main" id="{81AA92C8-B79A-4318-AFBF-D734C1DB1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011363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Flumazenil = Antagonista del legame delle benzodiazepine al recettore GABA</a:t>
            </a:r>
            <a:r>
              <a:rPr lang="it-IT" altLang="it-IT" sz="2400" baseline="-25000"/>
              <a:t>A</a:t>
            </a:r>
            <a:r>
              <a:rPr lang="it-IT" altLang="it-IT" sz="2400"/>
              <a:t> – antidoto benzodiazepine</a:t>
            </a:r>
          </a:p>
        </p:txBody>
      </p:sp>
      <p:pic>
        <p:nvPicPr>
          <p:cNvPr id="23557" name="Picture 6">
            <a:extLst>
              <a:ext uri="{FF2B5EF4-FFF2-40B4-BE49-F238E27FC236}">
                <a16:creationId xmlns:a16="http://schemas.microsoft.com/office/drawing/2014/main" id="{AFF74877-379C-48EC-A8F2-C1794C57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870200"/>
            <a:ext cx="16017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ttangolo 1">
            <a:extLst>
              <a:ext uri="{FF2B5EF4-FFF2-40B4-BE49-F238E27FC236}">
                <a16:creationId xmlns:a16="http://schemas.microsoft.com/office/drawing/2014/main" id="{8D89D9F1-929E-4706-8AEF-5ED4CC1B3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797425"/>
            <a:ext cx="4967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Bicucullina = Antagonista del legame del GABA al recettore GABA</a:t>
            </a:r>
            <a:r>
              <a:rPr lang="it-IT" altLang="it-IT" sz="2400" baseline="-25000">
                <a:solidFill>
                  <a:srgbClr val="000000"/>
                </a:solidFill>
              </a:rPr>
              <a:t>A </a:t>
            </a:r>
            <a:r>
              <a:rPr lang="it-IT" altLang="it-IT" sz="2400">
                <a:solidFill>
                  <a:srgbClr val="000000"/>
                </a:solidFill>
              </a:rPr>
              <a:t>(uso in modelli sperimentali)</a:t>
            </a:r>
          </a:p>
        </p:txBody>
      </p:sp>
      <p:pic>
        <p:nvPicPr>
          <p:cNvPr id="23559" name="Immagine 2">
            <a:extLst>
              <a:ext uri="{FF2B5EF4-FFF2-40B4-BE49-F238E27FC236}">
                <a16:creationId xmlns:a16="http://schemas.microsoft.com/office/drawing/2014/main" id="{B12EB6D6-89C5-4A52-B027-CA37A38F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43633"/>
          <a:stretch>
            <a:fillRect/>
          </a:stretch>
        </p:blipFill>
        <p:spPr bwMode="auto">
          <a:xfrm>
            <a:off x="4716463" y="3778250"/>
            <a:ext cx="41576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092D756-EF12-43DF-9C20-1186D934C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Azioni farmacologiche delle benzodiazepine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6D2E644-E786-4F05-8CD1-134CC166F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305800" cy="4624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700"/>
              <a:t>Sedazione, ipnosi (diminuzione del tempo di latenza prima dell’inizio del sonno, aumento della durata dello stadio 2 del sonno NREM, diminuzione della durata del sonno REM)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/>
              <a:t>Riduzione dell’</a:t>
            </a:r>
            <a:r>
              <a:rPr lang="it-IT" altLang="ja-JP" sz="2700"/>
              <a:t>ansia e dell</a:t>
            </a:r>
            <a:r>
              <a:rPr lang="it-IT" altLang="it-IT" sz="2700"/>
              <a:t>’</a:t>
            </a:r>
            <a:r>
              <a:rPr lang="it-IT" altLang="ja-JP" sz="2700"/>
              <a:t>aggressività accompagnate da una certa depressione delle funzioni psicomotorie e neurocognitive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Effetto miorilassante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Amnesia anterograda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700" b="1"/>
              <a:t>Azione anticonvulsivante (clonazepam e diazepam)</a:t>
            </a:r>
          </a:p>
        </p:txBody>
      </p:sp>
    </p:spTree>
  </p:cSld>
  <p:clrMapOvr>
    <a:masterClrMapping/>
  </p:clrMapOvr>
  <p:transition spd="slow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A53B6C8-2FA4-4A36-9DDF-2398C0901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effetti collaterali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B47C6DA-9006-41F8-B9CE-F8997C76D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11288"/>
            <a:ext cx="8458200" cy="5257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it-IT" altLang="it-IT" sz="2700"/>
              <a:t>Sonnolenza, confusione, amnesia, difetti nella coordinazione; sono la causa più comune di stati confusionali, cadute e lesioni nell’anziano, compromissione della capacità di guida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Effetti cardiovascolari minimi nei soggetti sani; per somministrazioni e.v. e dosi elevate ipotensione e ipoventilazione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Effetti rari: nausea e alterazioni dell’appetito, visione confusa, euforia, depersonalizzazione e incubi notturni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Effetto paradosso, raro (&lt; 5%), più frequente nei consumatori a scopo ricreativo, soggetti con disturbi della personalità, bambini, dosaggi elevati.</a:t>
            </a:r>
          </a:p>
          <a:p>
            <a:pPr eaLnBrk="1" hangingPunct="1">
              <a:lnSpc>
                <a:spcPct val="70000"/>
              </a:lnSpc>
            </a:pPr>
            <a:r>
              <a:rPr lang="it-IT" altLang="it-IT" sz="2700"/>
              <a:t>Aumentato rischio di demenza?</a:t>
            </a:r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3">
            <a:extLst>
              <a:ext uri="{FF2B5EF4-FFF2-40B4-BE49-F238E27FC236}">
                <a16:creationId xmlns:a16="http://schemas.microsoft.com/office/drawing/2014/main" id="{CEFCAFD0-5F2E-4291-9D7E-AE3B832B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9863"/>
            <a:ext cx="4103688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magine 4">
            <a:extLst>
              <a:ext uri="{FF2B5EF4-FFF2-40B4-BE49-F238E27FC236}">
                <a16:creationId xmlns:a16="http://schemas.microsoft.com/office/drawing/2014/main" id="{6B973D91-FCAE-4506-952E-C5E7353C2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15900"/>
            <a:ext cx="4316412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magine 5">
            <a:extLst>
              <a:ext uri="{FF2B5EF4-FFF2-40B4-BE49-F238E27FC236}">
                <a16:creationId xmlns:a16="http://schemas.microsoft.com/office/drawing/2014/main" id="{CC88FD57-6EEF-4471-BE18-A442DF56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62" r="51437" b="1566"/>
          <a:stretch>
            <a:fillRect/>
          </a:stretch>
        </p:blipFill>
        <p:spPr bwMode="auto">
          <a:xfrm>
            <a:off x="323850" y="5373688"/>
            <a:ext cx="3965575" cy="86836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Immagine 6">
            <a:extLst>
              <a:ext uri="{FF2B5EF4-FFF2-40B4-BE49-F238E27FC236}">
                <a16:creationId xmlns:a16="http://schemas.microsoft.com/office/drawing/2014/main" id="{904A80B5-1A0F-461B-B215-894685D0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0" t="56937" r="1379" b="36584"/>
          <a:stretch>
            <a:fillRect/>
          </a:stretch>
        </p:blipFill>
        <p:spPr bwMode="auto">
          <a:xfrm>
            <a:off x="4572000" y="5445125"/>
            <a:ext cx="4341813" cy="6905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570C1BD-94C0-4337-A8B1-15F00D5A6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effetti collaterali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A66F2BC-C099-48E7-8793-75ECA91D1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52513"/>
            <a:ext cx="4983163" cy="5330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Sovradosaggio acuto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Tossicità scarsa, sonno prolungato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In associazione con altri                               depressori possono causare                                  inibizione del centro del respiro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i="1"/>
              <a:t>Tolleranza</a:t>
            </a:r>
            <a:r>
              <a:rPr lang="it-IT" altLang="it-IT" sz="2800"/>
              <a:t>  </a:t>
            </a:r>
            <a:r>
              <a:rPr lang="it-IT" altLang="it-IT" sz="2800" i="1"/>
              <a:t>(modificazioni recettoriali)</a:t>
            </a:r>
            <a:endParaRPr lang="it-IT" altLang="it-IT" sz="2800"/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Dipendenza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Fisica (sindrome da astinenza, insonnia, ansietà, tremori, vertigini)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Psichica </a:t>
            </a:r>
          </a:p>
          <a:p>
            <a:pPr lvl="1" eaLnBrk="1" hangingPunct="1">
              <a:lnSpc>
                <a:spcPct val="90000"/>
              </a:lnSpc>
            </a:pPr>
            <a:endParaRPr lang="it-IT" altLang="it-IT" sz="2400"/>
          </a:p>
        </p:txBody>
      </p:sp>
      <p:pic>
        <p:nvPicPr>
          <p:cNvPr id="50180" name="Picture 2" descr="0902 Therapeutic Ratios [Conver">
            <a:extLst>
              <a:ext uri="{FF2B5EF4-FFF2-40B4-BE49-F238E27FC236}">
                <a16:creationId xmlns:a16="http://schemas.microsoft.com/office/drawing/2014/main" id="{5949280C-0067-4258-9076-F771A682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381635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725EFB-57F0-47B6-A29C-14DC02793CFB}"/>
              </a:ext>
            </a:extLst>
          </p:cNvPr>
          <p:cNvSpPr txBox="1"/>
          <p:nvPr/>
        </p:nvSpPr>
        <p:spPr>
          <a:xfrm>
            <a:off x="0" y="0"/>
            <a:ext cx="9144000" cy="7478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/>
              <a:t>Ansia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Emozione umana normale che svolge una funzione psicologica adattativa.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E’ patologica quando la sensazione di preoccupazione, paura o timore è difficile da controllare, causa malessere, ostacola le attività normali o riduce la qualità di vita.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Le patologie correlate all’ansia comprendono: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Ansia generalizzata (sensazioni o paure non focalizzate)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ossessivo-compulsivo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Attacchi di panico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da stress acuto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Disturbo post-traumatico da stress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Fobia sociale</a:t>
            </a:r>
          </a:p>
          <a:p>
            <a:pPr marL="342900" indent="-342900">
              <a:buFontTx/>
              <a:buChar char="-"/>
              <a:defRPr/>
            </a:pPr>
            <a:r>
              <a:rPr lang="it-IT" dirty="0"/>
              <a:t>Fobie specifiche (sensazioni o paure sproporzionate rispetto al pericolo percepito).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>
            <a:extLst>
              <a:ext uri="{FF2B5EF4-FFF2-40B4-BE49-F238E27FC236}">
                <a16:creationId xmlns:a16="http://schemas.microsoft.com/office/drawing/2014/main" id="{8AE08CCA-DF04-465C-B025-AB7E81036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576263"/>
          </a:xfrm>
        </p:spPr>
        <p:txBody>
          <a:bodyPr/>
          <a:lstStyle/>
          <a:p>
            <a:r>
              <a:rPr lang="it-IT" altLang="it-IT"/>
              <a:t>Controindicazioni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763C4-2D9F-4687-A429-38A8725D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700213"/>
            <a:ext cx="8423275" cy="482441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Anziano, rischio aumentato di effetti acuti e cronici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Malattie respiratorie (grave BPCO), possono indurre </a:t>
            </a:r>
            <a:r>
              <a:rPr lang="it-IT" dirty="0" err="1">
                <a:ea typeface="ＭＳ Ｐゴシック" pitchFamily="108" charset="-128"/>
              </a:rPr>
              <a:t>ipoventilazione</a:t>
            </a:r>
            <a:r>
              <a:rPr lang="it-IT" dirty="0">
                <a:ea typeface="ＭＳ Ｐゴシック" pitchFamily="108" charset="-128"/>
              </a:rPr>
              <a:t> e ipossiemia (per diminuzione della risposta </a:t>
            </a:r>
            <a:r>
              <a:rPr lang="it-IT" dirty="0" err="1">
                <a:ea typeface="ＭＳ Ｐゴシック" pitchFamily="108" charset="-128"/>
              </a:rPr>
              <a:t>ventilatoria</a:t>
            </a:r>
            <a:r>
              <a:rPr lang="it-IT" dirty="0">
                <a:ea typeface="ＭＳ Ｐゴシック" pitchFamily="108" charset="-128"/>
              </a:rPr>
              <a:t> alla CO2 e modificazioni del controllo dei muscoli respiratori)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Apnea ostruttiva del sonno, i pazienti sono estremamente sensibili alle azioni delle benzodiazepine e sono a rischio ostruzione delle vie aeree superiori (per diminuzione del tono muscolare) anche con dosi basse di questi farmaci.</a:t>
            </a: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Miastenia </a:t>
            </a:r>
            <a:r>
              <a:rPr lang="it-IT" dirty="0" err="1">
                <a:ea typeface="ＭＳ Ｐゴシック" pitchFamily="108" charset="-128"/>
              </a:rPr>
              <a:t>gravis</a:t>
            </a:r>
            <a:endParaRPr lang="it-IT" dirty="0">
              <a:ea typeface="ＭＳ Ｐゴシック" pitchFamily="108" charset="-128"/>
            </a:endParaRPr>
          </a:p>
          <a:p>
            <a:pPr>
              <a:defRPr/>
            </a:pPr>
            <a:r>
              <a:rPr lang="it-IT" dirty="0">
                <a:ea typeface="ＭＳ Ｐゴシック" pitchFamily="108" charset="-128"/>
              </a:rPr>
              <a:t>Gravidanza, possibile azione teratogena (palatoschisi ed effetti </a:t>
            </a:r>
            <a:r>
              <a:rPr lang="it-IT" dirty="0" err="1">
                <a:ea typeface="ＭＳ Ｐゴシック" pitchFamily="108" charset="-128"/>
              </a:rPr>
              <a:t>neurocomportamentali</a:t>
            </a:r>
            <a:r>
              <a:rPr lang="it-IT" dirty="0">
                <a:ea typeface="ＭＳ Ｐゴシック" pitchFamily="108" charset="-128"/>
              </a:rPr>
              <a:t>) </a:t>
            </a:r>
            <a:r>
              <a:rPr lang="it-IT" baseline="-25000" dirty="0" err="1">
                <a:ea typeface="ＭＳ Ｐゴシック" pitchFamily="108" charset="-128"/>
              </a:rPr>
              <a:t>Am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Coll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Obstr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Gynecol</a:t>
            </a:r>
            <a:r>
              <a:rPr lang="it-IT" baseline="-25000" dirty="0">
                <a:ea typeface="ＭＳ Ｐゴシック" pitchFamily="108" charset="-128"/>
              </a:rPr>
              <a:t>, </a:t>
            </a:r>
            <a:r>
              <a:rPr lang="it-IT" baseline="-25000" dirty="0" err="1">
                <a:ea typeface="ＭＳ Ｐゴシック" pitchFamily="108" charset="-128"/>
              </a:rPr>
              <a:t>Obstet</a:t>
            </a:r>
            <a:r>
              <a:rPr lang="it-IT" baseline="-25000" dirty="0">
                <a:ea typeface="ＭＳ Ｐゴシック" pitchFamily="108" charset="-128"/>
              </a:rPr>
              <a:t> </a:t>
            </a:r>
            <a:r>
              <a:rPr lang="it-IT" baseline="-25000" dirty="0" err="1">
                <a:ea typeface="ＭＳ Ｐゴシック" pitchFamily="108" charset="-128"/>
              </a:rPr>
              <a:t>Gynecol</a:t>
            </a:r>
            <a:r>
              <a:rPr lang="it-IT" baseline="-25000" dirty="0">
                <a:ea typeface="ＭＳ Ｐゴシック" pitchFamily="108" charset="-128"/>
              </a:rPr>
              <a:t> 2008</a:t>
            </a:r>
          </a:p>
          <a:p>
            <a:pPr>
              <a:defRPr/>
            </a:pPr>
            <a:endParaRPr lang="it-IT" dirty="0">
              <a:ea typeface="ＭＳ Ｐゴシック" pitchFamily="108" charset="-128"/>
            </a:endParaRPr>
          </a:p>
        </p:txBody>
      </p:sp>
    </p:spTree>
  </p:cSld>
  <p:clrMapOvr>
    <a:masterClrMapping/>
  </p:clrMapOvr>
  <p:transition spd="slow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id="{2FE5CC68-6BB5-4FE4-BF0E-936AFCEF6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353425" cy="1143000"/>
          </a:xfrm>
        </p:spPr>
        <p:txBody>
          <a:bodyPr/>
          <a:lstStyle/>
          <a:p>
            <a:r>
              <a:rPr lang="it-IT" altLang="it-IT"/>
              <a:t>Assorbimento e distribuzione</a:t>
            </a:r>
          </a:p>
        </p:txBody>
      </p:sp>
      <p:sp>
        <p:nvSpPr>
          <p:cNvPr id="54275" name="Segnaposto contenuto 2">
            <a:extLst>
              <a:ext uri="{FF2B5EF4-FFF2-40B4-BE49-F238E27FC236}">
                <a16:creationId xmlns:a16="http://schemas.microsoft.com/office/drawing/2014/main" id="{60ACD822-778F-4C5D-949E-A04523FBC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76475"/>
            <a:ext cx="7772400" cy="3819525"/>
          </a:xfrm>
        </p:spPr>
        <p:txBody>
          <a:bodyPr/>
          <a:lstStyle/>
          <a:p>
            <a:r>
              <a:rPr lang="it-IT" altLang="it-IT"/>
              <a:t>Triazolam (Halcion…) assorbimento orale molto rapido, attraversa molto rapidamente la BBB</a:t>
            </a:r>
          </a:p>
          <a:p>
            <a:endParaRPr lang="it-IT" altLang="it-IT"/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CEEDF87E-F48E-40C3-83C2-9B2D47559A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260350"/>
          <a:ext cx="8569325" cy="6442075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3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Picco plasmatico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metaboliti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adulto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bambino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breve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Midazolam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s.l. 0.5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i.n.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5–10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0.2-0.3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0.025-0.1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0.4-0.5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0.75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1.6–5.5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0.125-0.25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2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Alprazolam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 –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6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Clonazepam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18 – 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5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Lorazepam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1-4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lunga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Clordiazepossido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 –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Diazepam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p.o. 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20 -50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2-10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0.5-0.8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5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Zaleplon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0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Zolpidem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1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Zopiclone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7.5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>
            <a:extLst>
              <a:ext uri="{FF2B5EF4-FFF2-40B4-BE49-F238E27FC236}">
                <a16:creationId xmlns:a16="http://schemas.microsoft.com/office/drawing/2014/main" id="{9FBD54AE-21E7-4AA9-AC43-B37D0F97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3">
            <a:extLst>
              <a:ext uri="{FF2B5EF4-FFF2-40B4-BE49-F238E27FC236}">
                <a16:creationId xmlns:a16="http://schemas.microsoft.com/office/drawing/2014/main" id="{32374692-C726-4AEE-80C8-2E427D34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44463"/>
            <a:ext cx="56721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rnice 1">
            <a:extLst>
              <a:ext uri="{FF2B5EF4-FFF2-40B4-BE49-F238E27FC236}">
                <a16:creationId xmlns:a16="http://schemas.microsoft.com/office/drawing/2014/main" id="{3F6D53D9-B73C-47E2-9778-A968CDA6D965}"/>
              </a:ext>
            </a:extLst>
          </p:cNvPr>
          <p:cNvSpPr/>
          <p:nvPr/>
        </p:nvSpPr>
        <p:spPr bwMode="auto">
          <a:xfrm>
            <a:off x="2039938" y="1365250"/>
            <a:ext cx="792162" cy="287338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rnice 4">
            <a:extLst>
              <a:ext uri="{FF2B5EF4-FFF2-40B4-BE49-F238E27FC236}">
                <a16:creationId xmlns:a16="http://schemas.microsoft.com/office/drawing/2014/main" id="{0CB8F0B6-AADF-4FFE-BE9A-EFCA40109034}"/>
              </a:ext>
            </a:extLst>
          </p:cNvPr>
          <p:cNvSpPr/>
          <p:nvPr/>
        </p:nvSpPr>
        <p:spPr bwMode="auto">
          <a:xfrm>
            <a:off x="3048000" y="2932113"/>
            <a:ext cx="720725" cy="26352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99A27E2F-07D0-48BD-94D8-8A60E1E25F8C}"/>
              </a:ext>
            </a:extLst>
          </p:cNvPr>
          <p:cNvSpPr/>
          <p:nvPr/>
        </p:nvSpPr>
        <p:spPr bwMode="auto">
          <a:xfrm>
            <a:off x="3059113" y="3525838"/>
            <a:ext cx="714375" cy="296862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158BF19B-7D37-4E42-B2EF-4CDB638B0EF1}"/>
              </a:ext>
            </a:extLst>
          </p:cNvPr>
          <p:cNvSpPr/>
          <p:nvPr/>
        </p:nvSpPr>
        <p:spPr bwMode="auto">
          <a:xfrm>
            <a:off x="3059113" y="5148263"/>
            <a:ext cx="720725" cy="288925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Anello 2">
            <a:extLst>
              <a:ext uri="{FF2B5EF4-FFF2-40B4-BE49-F238E27FC236}">
                <a16:creationId xmlns:a16="http://schemas.microsoft.com/office/drawing/2014/main" id="{C5C3E25F-25D5-40FB-B41A-A2703F76A3A4}"/>
              </a:ext>
            </a:extLst>
          </p:cNvPr>
          <p:cNvSpPr/>
          <p:nvPr/>
        </p:nvSpPr>
        <p:spPr bwMode="auto">
          <a:xfrm>
            <a:off x="2879725" y="1400175"/>
            <a:ext cx="504825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5B901850-25C5-49FB-9374-5148CD39365F}"/>
              </a:ext>
            </a:extLst>
          </p:cNvPr>
          <p:cNvSpPr/>
          <p:nvPr/>
        </p:nvSpPr>
        <p:spPr bwMode="auto">
          <a:xfrm>
            <a:off x="4221163" y="2835275"/>
            <a:ext cx="503237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nello 8">
            <a:extLst>
              <a:ext uri="{FF2B5EF4-FFF2-40B4-BE49-F238E27FC236}">
                <a16:creationId xmlns:a16="http://schemas.microsoft.com/office/drawing/2014/main" id="{62D92944-F8C8-4CF4-94B0-8A0DFCC7DF4F}"/>
              </a:ext>
            </a:extLst>
          </p:cNvPr>
          <p:cNvSpPr/>
          <p:nvPr/>
        </p:nvSpPr>
        <p:spPr bwMode="auto">
          <a:xfrm>
            <a:off x="4630738" y="1035050"/>
            <a:ext cx="504825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0016B5F8-B6D9-427F-8912-B1013A7E0664}"/>
              </a:ext>
            </a:extLst>
          </p:cNvPr>
          <p:cNvSpPr/>
          <p:nvPr/>
        </p:nvSpPr>
        <p:spPr bwMode="auto">
          <a:xfrm>
            <a:off x="4538663" y="404813"/>
            <a:ext cx="503237" cy="287337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554BB387-80BB-4FCF-9374-376256A46E48}"/>
              </a:ext>
            </a:extLst>
          </p:cNvPr>
          <p:cNvSpPr/>
          <p:nvPr/>
        </p:nvSpPr>
        <p:spPr bwMode="auto">
          <a:xfrm>
            <a:off x="2428875" y="781050"/>
            <a:ext cx="503238" cy="288925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Anello 11">
            <a:extLst>
              <a:ext uri="{FF2B5EF4-FFF2-40B4-BE49-F238E27FC236}">
                <a16:creationId xmlns:a16="http://schemas.microsoft.com/office/drawing/2014/main" id="{5514F17F-3564-4DFD-859A-C04356CA939B}"/>
              </a:ext>
            </a:extLst>
          </p:cNvPr>
          <p:cNvSpPr/>
          <p:nvPr/>
        </p:nvSpPr>
        <p:spPr bwMode="auto">
          <a:xfrm>
            <a:off x="4491038" y="3268663"/>
            <a:ext cx="504825" cy="287337"/>
          </a:xfrm>
          <a:prstGeom prst="donut">
            <a:avLst>
              <a:gd name="adj" fmla="val 13844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57" name="Figura a mano libera 22">
            <a:extLst>
              <a:ext uri="{FF2B5EF4-FFF2-40B4-BE49-F238E27FC236}">
                <a16:creationId xmlns:a16="http://schemas.microsoft.com/office/drawing/2014/main" id="{CA9DDD3A-F241-4385-AE49-81C509CFB9A3}"/>
              </a:ext>
            </a:extLst>
          </p:cNvPr>
          <p:cNvSpPr>
            <a:spLocks/>
          </p:cNvSpPr>
          <p:nvPr/>
        </p:nvSpPr>
        <p:spPr bwMode="auto">
          <a:xfrm>
            <a:off x="3767138" y="3700463"/>
            <a:ext cx="3319462" cy="1608137"/>
          </a:xfrm>
          <a:custGeom>
            <a:avLst/>
            <a:gdLst>
              <a:gd name="T0" fmla="*/ 0 w 3318933"/>
              <a:gd name="T1" fmla="*/ 1604961 h 1608667"/>
              <a:gd name="T2" fmla="*/ 466184 w 3318933"/>
              <a:gd name="T3" fmla="*/ 1596513 h 1608667"/>
              <a:gd name="T4" fmla="*/ 525521 w 3318933"/>
              <a:gd name="T5" fmla="*/ 1579619 h 1608667"/>
              <a:gd name="T6" fmla="*/ 593328 w 3318933"/>
              <a:gd name="T7" fmla="*/ 1571171 h 1608667"/>
              <a:gd name="T8" fmla="*/ 618759 w 3318933"/>
              <a:gd name="T9" fmla="*/ 1554278 h 1608667"/>
              <a:gd name="T10" fmla="*/ 720471 w 3318933"/>
              <a:gd name="T11" fmla="*/ 1528936 h 1608667"/>
              <a:gd name="T12" fmla="*/ 771327 w 3318933"/>
              <a:gd name="T13" fmla="*/ 1512043 h 1608667"/>
              <a:gd name="T14" fmla="*/ 830657 w 3318933"/>
              <a:gd name="T15" fmla="*/ 1503594 h 1608667"/>
              <a:gd name="T16" fmla="*/ 923895 w 3318933"/>
              <a:gd name="T17" fmla="*/ 1478253 h 1608667"/>
              <a:gd name="T18" fmla="*/ 966278 w 3318933"/>
              <a:gd name="T19" fmla="*/ 1461359 h 1608667"/>
              <a:gd name="T20" fmla="*/ 1152754 w 3318933"/>
              <a:gd name="T21" fmla="*/ 1427571 h 1608667"/>
              <a:gd name="T22" fmla="*/ 1271418 w 3318933"/>
              <a:gd name="T23" fmla="*/ 1402229 h 1608667"/>
              <a:gd name="T24" fmla="*/ 1398561 w 3318933"/>
              <a:gd name="T25" fmla="*/ 1376887 h 1608667"/>
              <a:gd name="T26" fmla="*/ 1491799 w 3318933"/>
              <a:gd name="T27" fmla="*/ 1351546 h 1608667"/>
              <a:gd name="T28" fmla="*/ 1542655 w 3318933"/>
              <a:gd name="T29" fmla="*/ 1334652 h 1608667"/>
              <a:gd name="T30" fmla="*/ 1568083 w 3318933"/>
              <a:gd name="T31" fmla="*/ 1326204 h 1608667"/>
              <a:gd name="T32" fmla="*/ 1601985 w 3318933"/>
              <a:gd name="T33" fmla="*/ 1317757 h 1608667"/>
              <a:gd name="T34" fmla="*/ 1669795 w 3318933"/>
              <a:gd name="T35" fmla="*/ 1292415 h 1608667"/>
              <a:gd name="T36" fmla="*/ 1695223 w 3318933"/>
              <a:gd name="T37" fmla="*/ 1267074 h 1608667"/>
              <a:gd name="T38" fmla="*/ 1771507 w 3318933"/>
              <a:gd name="T39" fmla="*/ 1224839 h 1608667"/>
              <a:gd name="T40" fmla="*/ 1813889 w 3318933"/>
              <a:gd name="T41" fmla="*/ 1199497 h 1608667"/>
              <a:gd name="T42" fmla="*/ 1941029 w 3318933"/>
              <a:gd name="T43" fmla="*/ 1148814 h 1608667"/>
              <a:gd name="T44" fmla="*/ 2000365 w 3318933"/>
              <a:gd name="T45" fmla="*/ 1115025 h 1608667"/>
              <a:gd name="T46" fmla="*/ 2051222 w 3318933"/>
              <a:gd name="T47" fmla="*/ 1089684 h 1608667"/>
              <a:gd name="T48" fmla="*/ 2119029 w 3318933"/>
              <a:gd name="T49" fmla="*/ 1047448 h 1608667"/>
              <a:gd name="T50" fmla="*/ 2169887 w 3318933"/>
              <a:gd name="T51" fmla="*/ 996764 h 1608667"/>
              <a:gd name="T52" fmla="*/ 2263123 w 3318933"/>
              <a:gd name="T53" fmla="*/ 920740 h 1608667"/>
              <a:gd name="T54" fmla="*/ 2339410 w 3318933"/>
              <a:gd name="T55" fmla="*/ 836268 h 1608667"/>
              <a:gd name="T56" fmla="*/ 2390267 w 3318933"/>
              <a:gd name="T57" fmla="*/ 802480 h 1608667"/>
              <a:gd name="T58" fmla="*/ 2432645 w 3318933"/>
              <a:gd name="T59" fmla="*/ 777140 h 1608667"/>
              <a:gd name="T60" fmla="*/ 2500452 w 3318933"/>
              <a:gd name="T61" fmla="*/ 743352 h 1608667"/>
              <a:gd name="T62" fmla="*/ 2525881 w 3318933"/>
              <a:gd name="T63" fmla="*/ 726456 h 1608667"/>
              <a:gd name="T64" fmla="*/ 2542835 w 3318933"/>
              <a:gd name="T65" fmla="*/ 709562 h 1608667"/>
              <a:gd name="T66" fmla="*/ 2627596 w 3318933"/>
              <a:gd name="T67" fmla="*/ 658879 h 1608667"/>
              <a:gd name="T68" fmla="*/ 2669975 w 3318933"/>
              <a:gd name="T69" fmla="*/ 633537 h 1608667"/>
              <a:gd name="T70" fmla="*/ 2737785 w 3318933"/>
              <a:gd name="T71" fmla="*/ 582856 h 1608667"/>
              <a:gd name="T72" fmla="*/ 2771690 w 3318933"/>
              <a:gd name="T73" fmla="*/ 557512 h 1608667"/>
              <a:gd name="T74" fmla="*/ 2797119 w 3318933"/>
              <a:gd name="T75" fmla="*/ 532170 h 1608667"/>
              <a:gd name="T76" fmla="*/ 2839498 w 3318933"/>
              <a:gd name="T77" fmla="*/ 506831 h 1608667"/>
              <a:gd name="T78" fmla="*/ 2864926 w 3318933"/>
              <a:gd name="T79" fmla="*/ 481487 h 1608667"/>
              <a:gd name="T80" fmla="*/ 2898834 w 3318933"/>
              <a:gd name="T81" fmla="*/ 456147 h 1608667"/>
              <a:gd name="T82" fmla="*/ 2924262 w 3318933"/>
              <a:gd name="T83" fmla="*/ 430806 h 1608667"/>
              <a:gd name="T84" fmla="*/ 2966641 w 3318933"/>
              <a:gd name="T85" fmla="*/ 405462 h 1608667"/>
              <a:gd name="T86" fmla="*/ 3034449 w 3318933"/>
              <a:gd name="T87" fmla="*/ 337887 h 1608667"/>
              <a:gd name="T88" fmla="*/ 3051402 w 3318933"/>
              <a:gd name="T89" fmla="*/ 320992 h 1608667"/>
              <a:gd name="T90" fmla="*/ 3068356 w 3318933"/>
              <a:gd name="T91" fmla="*/ 295650 h 1608667"/>
              <a:gd name="T92" fmla="*/ 3102258 w 3318933"/>
              <a:gd name="T93" fmla="*/ 287202 h 1608667"/>
              <a:gd name="T94" fmla="*/ 3127686 w 3318933"/>
              <a:gd name="T95" fmla="*/ 253412 h 1608667"/>
              <a:gd name="T96" fmla="*/ 3144640 w 3318933"/>
              <a:gd name="T97" fmla="*/ 228075 h 1608667"/>
              <a:gd name="T98" fmla="*/ 3170068 w 3318933"/>
              <a:gd name="T99" fmla="*/ 211177 h 1608667"/>
              <a:gd name="T100" fmla="*/ 3212449 w 3318933"/>
              <a:gd name="T101" fmla="*/ 160496 h 1608667"/>
              <a:gd name="T102" fmla="*/ 3280258 w 3318933"/>
              <a:gd name="T103" fmla="*/ 84471 h 1608667"/>
              <a:gd name="T104" fmla="*/ 3314162 w 3318933"/>
              <a:gd name="T105" fmla="*/ 33790 h 1608667"/>
              <a:gd name="T106" fmla="*/ 3322637 w 3318933"/>
              <a:gd name="T107" fmla="*/ 0 h 16086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318933" h="1608667">
                <a:moveTo>
                  <a:pt x="0" y="1608667"/>
                </a:moveTo>
                <a:cubicBezTo>
                  <a:pt x="155222" y="1605845"/>
                  <a:pt x="310600" y="1607703"/>
                  <a:pt x="465666" y="1600200"/>
                </a:cubicBezTo>
                <a:cubicBezTo>
                  <a:pt x="486188" y="1599207"/>
                  <a:pt x="504786" y="1587296"/>
                  <a:pt x="524933" y="1583267"/>
                </a:cubicBezTo>
                <a:cubicBezTo>
                  <a:pt x="547245" y="1578805"/>
                  <a:pt x="570088" y="1577622"/>
                  <a:pt x="592666" y="1574800"/>
                </a:cubicBezTo>
                <a:cubicBezTo>
                  <a:pt x="601133" y="1569156"/>
                  <a:pt x="608767" y="1562000"/>
                  <a:pt x="618066" y="1557867"/>
                </a:cubicBezTo>
                <a:cubicBezTo>
                  <a:pt x="677297" y="1531542"/>
                  <a:pt x="658814" y="1547680"/>
                  <a:pt x="719666" y="1532467"/>
                </a:cubicBezTo>
                <a:cubicBezTo>
                  <a:pt x="736982" y="1528138"/>
                  <a:pt x="753074" y="1519548"/>
                  <a:pt x="770466" y="1515534"/>
                </a:cubicBezTo>
                <a:cubicBezTo>
                  <a:pt x="789911" y="1511047"/>
                  <a:pt x="810164" y="1510981"/>
                  <a:pt x="829733" y="1507067"/>
                </a:cubicBezTo>
                <a:cubicBezTo>
                  <a:pt x="854833" y="1502047"/>
                  <a:pt x="895057" y="1492095"/>
                  <a:pt x="922866" y="1481667"/>
                </a:cubicBezTo>
                <a:cubicBezTo>
                  <a:pt x="937097" y="1476331"/>
                  <a:pt x="950364" y="1468031"/>
                  <a:pt x="965200" y="1464734"/>
                </a:cubicBezTo>
                <a:cubicBezTo>
                  <a:pt x="1026804" y="1451044"/>
                  <a:pt x="1090787" y="1448203"/>
                  <a:pt x="1151466" y="1430867"/>
                </a:cubicBezTo>
                <a:cubicBezTo>
                  <a:pt x="1284561" y="1392841"/>
                  <a:pt x="1137322" y="1432003"/>
                  <a:pt x="1270000" y="1405467"/>
                </a:cubicBezTo>
                <a:lnTo>
                  <a:pt x="1397000" y="1380067"/>
                </a:lnTo>
                <a:cubicBezTo>
                  <a:pt x="1550513" y="1328897"/>
                  <a:pt x="1358494" y="1390569"/>
                  <a:pt x="1490133" y="1354667"/>
                </a:cubicBezTo>
                <a:cubicBezTo>
                  <a:pt x="1507353" y="1349971"/>
                  <a:pt x="1524000" y="1343378"/>
                  <a:pt x="1540933" y="1337734"/>
                </a:cubicBezTo>
                <a:cubicBezTo>
                  <a:pt x="1549400" y="1334912"/>
                  <a:pt x="1557675" y="1331432"/>
                  <a:pt x="1566333" y="1329267"/>
                </a:cubicBezTo>
                <a:cubicBezTo>
                  <a:pt x="1577622" y="1326445"/>
                  <a:pt x="1589304" y="1324886"/>
                  <a:pt x="1600200" y="1320800"/>
                </a:cubicBezTo>
                <a:cubicBezTo>
                  <a:pt x="1688749" y="1287594"/>
                  <a:pt x="1581001" y="1317134"/>
                  <a:pt x="1667933" y="1295400"/>
                </a:cubicBezTo>
                <a:cubicBezTo>
                  <a:pt x="1676400" y="1286933"/>
                  <a:pt x="1684135" y="1277665"/>
                  <a:pt x="1693333" y="1270000"/>
                </a:cubicBezTo>
                <a:cubicBezTo>
                  <a:pt x="1715743" y="1251325"/>
                  <a:pt x="1744503" y="1241320"/>
                  <a:pt x="1769533" y="1227667"/>
                </a:cubicBezTo>
                <a:cubicBezTo>
                  <a:pt x="1783980" y="1219787"/>
                  <a:pt x="1796924" y="1209163"/>
                  <a:pt x="1811866" y="1202267"/>
                </a:cubicBezTo>
                <a:cubicBezTo>
                  <a:pt x="1927748" y="1148783"/>
                  <a:pt x="1832458" y="1204671"/>
                  <a:pt x="1938866" y="1151467"/>
                </a:cubicBezTo>
                <a:cubicBezTo>
                  <a:pt x="1959217" y="1141291"/>
                  <a:pt x="1978099" y="1128388"/>
                  <a:pt x="1998133" y="1117600"/>
                </a:cubicBezTo>
                <a:cubicBezTo>
                  <a:pt x="2014802" y="1108624"/>
                  <a:pt x="2032961" y="1102364"/>
                  <a:pt x="2048933" y="1092200"/>
                </a:cubicBezTo>
                <a:cubicBezTo>
                  <a:pt x="2124859" y="1043884"/>
                  <a:pt x="2060974" y="1068432"/>
                  <a:pt x="2116666" y="1049867"/>
                </a:cubicBezTo>
                <a:cubicBezTo>
                  <a:pt x="2133599" y="1032934"/>
                  <a:pt x="2147541" y="1012351"/>
                  <a:pt x="2167466" y="999067"/>
                </a:cubicBezTo>
                <a:cubicBezTo>
                  <a:pt x="2200159" y="977272"/>
                  <a:pt x="2237913" y="956899"/>
                  <a:pt x="2260600" y="922867"/>
                </a:cubicBezTo>
                <a:cubicBezTo>
                  <a:pt x="2283348" y="888744"/>
                  <a:pt x="2296922" y="864785"/>
                  <a:pt x="2336800" y="838200"/>
                </a:cubicBezTo>
                <a:cubicBezTo>
                  <a:pt x="2353733" y="826911"/>
                  <a:pt x="2373210" y="818725"/>
                  <a:pt x="2387600" y="804334"/>
                </a:cubicBezTo>
                <a:cubicBezTo>
                  <a:pt x="2410843" y="781089"/>
                  <a:pt x="2396960" y="789924"/>
                  <a:pt x="2429933" y="778934"/>
                </a:cubicBezTo>
                <a:cubicBezTo>
                  <a:pt x="2485586" y="723277"/>
                  <a:pt x="2380934" y="822887"/>
                  <a:pt x="2497666" y="745067"/>
                </a:cubicBezTo>
                <a:cubicBezTo>
                  <a:pt x="2506133" y="739423"/>
                  <a:pt x="2515120" y="734491"/>
                  <a:pt x="2523066" y="728134"/>
                </a:cubicBezTo>
                <a:cubicBezTo>
                  <a:pt x="2529300" y="723147"/>
                  <a:pt x="2533358" y="715628"/>
                  <a:pt x="2540000" y="711200"/>
                </a:cubicBezTo>
                <a:cubicBezTo>
                  <a:pt x="2567385" y="692943"/>
                  <a:pt x="2596444" y="677333"/>
                  <a:pt x="2624666" y="660400"/>
                </a:cubicBezTo>
                <a:cubicBezTo>
                  <a:pt x="2638777" y="651933"/>
                  <a:pt x="2653835" y="644874"/>
                  <a:pt x="2667000" y="635000"/>
                </a:cubicBezTo>
                <a:lnTo>
                  <a:pt x="2734733" y="584200"/>
                </a:lnTo>
                <a:cubicBezTo>
                  <a:pt x="2746022" y="575733"/>
                  <a:pt x="2758622" y="568778"/>
                  <a:pt x="2768600" y="558800"/>
                </a:cubicBezTo>
                <a:cubicBezTo>
                  <a:pt x="2777067" y="550333"/>
                  <a:pt x="2784421" y="540584"/>
                  <a:pt x="2794000" y="533400"/>
                </a:cubicBezTo>
                <a:cubicBezTo>
                  <a:pt x="2807165" y="523526"/>
                  <a:pt x="2823168" y="517874"/>
                  <a:pt x="2836333" y="508000"/>
                </a:cubicBezTo>
                <a:cubicBezTo>
                  <a:pt x="2845912" y="500816"/>
                  <a:pt x="2852642" y="490392"/>
                  <a:pt x="2861733" y="482600"/>
                </a:cubicBezTo>
                <a:cubicBezTo>
                  <a:pt x="2872447" y="473417"/>
                  <a:pt x="2884886" y="466383"/>
                  <a:pt x="2895600" y="457200"/>
                </a:cubicBezTo>
                <a:cubicBezTo>
                  <a:pt x="2904691" y="449408"/>
                  <a:pt x="2911421" y="438984"/>
                  <a:pt x="2921000" y="431800"/>
                </a:cubicBezTo>
                <a:cubicBezTo>
                  <a:pt x="2934165" y="421926"/>
                  <a:pt x="2950771" y="417030"/>
                  <a:pt x="2963333" y="406400"/>
                </a:cubicBezTo>
                <a:cubicBezTo>
                  <a:pt x="2987708" y="385775"/>
                  <a:pt x="3008488" y="361245"/>
                  <a:pt x="3031066" y="338667"/>
                </a:cubicBezTo>
                <a:cubicBezTo>
                  <a:pt x="3036711" y="333023"/>
                  <a:pt x="3043572" y="328376"/>
                  <a:pt x="3048000" y="321734"/>
                </a:cubicBezTo>
                <a:cubicBezTo>
                  <a:pt x="3053644" y="313267"/>
                  <a:pt x="3056466" y="301978"/>
                  <a:pt x="3064933" y="296334"/>
                </a:cubicBezTo>
                <a:cubicBezTo>
                  <a:pt x="3074615" y="289879"/>
                  <a:pt x="3087511" y="290689"/>
                  <a:pt x="3098800" y="287867"/>
                </a:cubicBezTo>
                <a:cubicBezTo>
                  <a:pt x="3107267" y="276578"/>
                  <a:pt x="3115998" y="265483"/>
                  <a:pt x="3124200" y="254000"/>
                </a:cubicBezTo>
                <a:cubicBezTo>
                  <a:pt x="3130114" y="245720"/>
                  <a:pt x="3133938" y="235795"/>
                  <a:pt x="3141133" y="228600"/>
                </a:cubicBezTo>
                <a:cubicBezTo>
                  <a:pt x="3148328" y="221405"/>
                  <a:pt x="3158716" y="218181"/>
                  <a:pt x="3166533" y="211667"/>
                </a:cubicBezTo>
                <a:cubicBezTo>
                  <a:pt x="3213588" y="172454"/>
                  <a:pt x="3173003" y="201853"/>
                  <a:pt x="3208866" y="160867"/>
                </a:cubicBezTo>
                <a:cubicBezTo>
                  <a:pt x="3300410" y="56246"/>
                  <a:pt x="3211485" y="171488"/>
                  <a:pt x="3276600" y="84667"/>
                </a:cubicBezTo>
                <a:cubicBezTo>
                  <a:pt x="3303031" y="5369"/>
                  <a:pt x="3259733" y="122650"/>
                  <a:pt x="3310466" y="33867"/>
                </a:cubicBezTo>
                <a:cubicBezTo>
                  <a:pt x="3316239" y="23764"/>
                  <a:pt x="3318933" y="0"/>
                  <a:pt x="3318933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C52A97AA-E940-4900-9C9F-CD96D407CA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9838" y="5300663"/>
            <a:ext cx="215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715153E-8E3C-453A-9CA4-C9343A7A2E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27500" y="5240338"/>
            <a:ext cx="190500" cy="365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4C9F308-0133-42BB-83DC-D5C7431E8D6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92725" y="4868863"/>
            <a:ext cx="201613" cy="73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2C39F49-68EA-4222-B10A-BC28B3E38A7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5938" y="4724400"/>
            <a:ext cx="195262" cy="10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B26B860A-C4A3-418B-82B5-4062D69A53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67400" y="4589463"/>
            <a:ext cx="203200" cy="1095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8189986-E013-4B60-8C23-6F4E2D9548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29338" y="4437063"/>
            <a:ext cx="177800" cy="10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FE35D89-2711-434A-9E8A-552C3854AA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75400" y="4249738"/>
            <a:ext cx="160338" cy="127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D6FC2782-0856-424A-A31B-5B4E237C7A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16463" y="5062538"/>
            <a:ext cx="211137" cy="587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6969EE7B-5656-4421-860C-C83E2EC9EA3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03800" y="4978400"/>
            <a:ext cx="228600" cy="619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70E1F32-84C4-4445-AF37-F6B46EB5034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19600" y="5157788"/>
            <a:ext cx="198438" cy="492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A133BC39-BE66-4593-9ED5-8C9DBE0271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88125" y="4076700"/>
            <a:ext cx="160338" cy="127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56A01B57-44C7-4792-8E37-D83503E85B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24663" y="3716338"/>
            <a:ext cx="195262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5768683E-A93A-43F4-B65B-51AEDC07E0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0825" y="260350"/>
          <a:ext cx="8569325" cy="6442075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3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Picco plasmatico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 </a:t>
                      </a:r>
                      <a:r>
                        <a:rPr kumimoji="0" lang="it-IT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1/2 </a:t>
                      </a: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metaboliti 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adulto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Dose bambino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breve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Midazolam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s.l. 0.5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i.n.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5–10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0.2-0.3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0.025-0.1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0.4-0.5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0.75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1.6–5.5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0.125-0.25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2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Alprazolam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0.7 –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6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Clonazepam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18 – 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5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Lorazepam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 – 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–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1-4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 lunga durata d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Clordiazepossido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 –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Diazepam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p.o. 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e.v.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20 -50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 –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2-10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0.5-0.8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grid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 compounds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85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Zaleplon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90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Zolpidem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1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Zopiclone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7.5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magine 1">
            <a:extLst>
              <a:ext uri="{FF2B5EF4-FFF2-40B4-BE49-F238E27FC236}">
                <a16:creationId xmlns:a16="http://schemas.microsoft.com/office/drawing/2014/main" id="{2F98D33E-38CC-4233-B993-8F823E7D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1300"/>
            <a:ext cx="80708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3">
            <a:extLst>
              <a:ext uri="{FF2B5EF4-FFF2-40B4-BE49-F238E27FC236}">
                <a16:creationId xmlns:a16="http://schemas.microsoft.com/office/drawing/2014/main" id="{BB5422C6-09E1-4BA2-9AE9-76D85083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5405" r="2046" b="3259"/>
          <a:stretch>
            <a:fillRect/>
          </a:stretch>
        </p:blipFill>
        <p:spPr bwMode="auto">
          <a:xfrm>
            <a:off x="511175" y="447675"/>
            <a:ext cx="815498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2027C98-CA7E-48DA-BB38-F76771AA9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31838"/>
            <a:ext cx="8458200" cy="609600"/>
          </a:xfrm>
        </p:spPr>
        <p:txBody>
          <a:bodyPr/>
          <a:lstStyle/>
          <a:p>
            <a:pPr eaLnBrk="1" hangingPunct="1"/>
            <a:r>
              <a:rPr lang="it-IT" altLang="it-IT" sz="3600"/>
              <a:t>Benzodiazepine: interazioni farmacologiche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CFCBFAC-6FB3-483D-999C-818C5BE4D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89138"/>
            <a:ext cx="7431088" cy="3024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Con altri farmaci ad azione depressiva sul SNC (alcool, oppioidi, anticonvulsivanti, fenotiazine, antidepressivi triciclici, antiistaminici)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Per le benzodiazepine metabolizzate dal CYP3A4 interazioni con induttori ed inibitori enzimatici</a:t>
            </a:r>
            <a:endParaRPr lang="it-IT" altLang="it-IT" sz="2400"/>
          </a:p>
        </p:txBody>
      </p:sp>
    </p:spTree>
  </p:cSld>
  <p:clrMapOvr>
    <a:masterClrMapping/>
  </p:clrMapOvr>
  <p:transition spd="slow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5">
            <a:extLst>
              <a:ext uri="{FF2B5EF4-FFF2-40B4-BE49-F238E27FC236}">
                <a16:creationId xmlns:a16="http://schemas.microsoft.com/office/drawing/2014/main" id="{B1061CAC-D5B9-4DBD-A5F9-DCD06D34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76200"/>
            <a:ext cx="5575300" cy="4327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65C389C6-932A-4EDC-9D42-5404D0CAC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0"/>
            <a:ext cx="2971800" cy="1143000"/>
          </a:xfrm>
        </p:spPr>
        <p:txBody>
          <a:bodyPr/>
          <a:lstStyle/>
          <a:p>
            <a:pPr eaLnBrk="1" hangingPunct="1"/>
            <a:r>
              <a:rPr lang="it-IT" altLang="it-IT"/>
              <a:t>Zolpidem 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2A0280-9D70-4C44-970A-D8FC6C418B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4343400"/>
            <a:ext cx="8534400" cy="2895600"/>
          </a:xfrm>
        </p:spPr>
        <p:txBody>
          <a:bodyPr/>
          <a:lstStyle/>
          <a:p>
            <a:pPr eaLnBrk="1" hangingPunct="1"/>
            <a:r>
              <a:rPr lang="it-IT" altLang="it-IT" sz="2800"/>
              <a:t>Imidazopiridina con azione sedativo ipnotica e anticonvulsivante</a:t>
            </a:r>
          </a:p>
          <a:p>
            <a:pPr eaLnBrk="1" hangingPunct="1"/>
            <a:r>
              <a:rPr lang="it-IT" altLang="it-IT" sz="2800"/>
              <a:t>Si lega quasi esclusivamente ai recettori GABA</a:t>
            </a:r>
            <a:r>
              <a:rPr lang="it-IT" altLang="it-IT" sz="2800" baseline="-25000"/>
              <a:t>A</a:t>
            </a:r>
            <a:r>
              <a:rPr lang="it-IT" altLang="it-IT" sz="2800"/>
              <a:t> che contengono la subunità </a:t>
            </a:r>
            <a:r>
              <a:rPr lang="it-IT" altLang="it-IT" sz="2800">
                <a:latin typeface="Lucida Grande" pitchFamily="2" charset="0"/>
              </a:rPr>
              <a:t>α</a:t>
            </a:r>
            <a:r>
              <a:rPr lang="it-IT" altLang="it-IT" sz="2800" baseline="-25000"/>
              <a:t>1</a:t>
            </a:r>
          </a:p>
          <a:p>
            <a:pPr eaLnBrk="1" hangingPunct="1"/>
            <a:r>
              <a:rPr lang="it-IT" altLang="it-IT" sz="2800"/>
              <a:t>Induce molto meno fenomeni di dipendenza</a:t>
            </a:r>
          </a:p>
        </p:txBody>
      </p:sp>
      <p:grpSp>
        <p:nvGrpSpPr>
          <p:cNvPr id="65541" name="Group 4">
            <a:extLst>
              <a:ext uri="{FF2B5EF4-FFF2-40B4-BE49-F238E27FC236}">
                <a16:creationId xmlns:a16="http://schemas.microsoft.com/office/drawing/2014/main" id="{F7F79558-0B53-4770-99B5-8C0360320373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2971800"/>
            <a:ext cx="3749675" cy="822325"/>
            <a:chOff x="0" y="4888"/>
            <a:chExt cx="2362" cy="518"/>
          </a:xfrm>
        </p:grpSpPr>
        <p:sp>
          <p:nvSpPr>
            <p:cNvPr id="65549" name="Rectangle 5">
              <a:extLst>
                <a:ext uri="{FF2B5EF4-FFF2-40B4-BE49-F238E27FC236}">
                  <a16:creationId xmlns:a16="http://schemas.microsoft.com/office/drawing/2014/main" id="{324DBB1E-DB27-4C3F-8EC0-B0DCD33B7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88"/>
              <a:ext cx="2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  </a:t>
              </a:r>
              <a:r>
                <a:rPr lang="it-IT" altLang="it-IT" sz="1400">
                  <a:latin typeface="Arial" panose="020B0604020202020204" pitchFamily="34" charset="0"/>
                </a:rPr>
                <a:t> </a:t>
              </a:r>
              <a:r>
                <a:rPr lang="it-IT" altLang="it-IT" sz="2400">
                  <a:latin typeface="Arial" panose="020B0604020202020204" pitchFamily="34" charset="0"/>
                </a:rPr>
                <a:t> </a:t>
              </a:r>
            </a:p>
          </p:txBody>
        </p:sp>
        <p:sp>
          <p:nvSpPr>
            <p:cNvPr id="65550" name="Rectangle 6">
              <a:extLst>
                <a:ext uri="{FF2B5EF4-FFF2-40B4-BE49-F238E27FC236}">
                  <a16:creationId xmlns:a16="http://schemas.microsoft.com/office/drawing/2014/main" id="{F2B7BE54-978A-4612-BFEC-8253B157C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4888"/>
              <a:ext cx="207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</a:rPr>
                <a:t>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65542" name="Group 7">
            <a:extLst>
              <a:ext uri="{FF2B5EF4-FFF2-40B4-BE49-F238E27FC236}">
                <a16:creationId xmlns:a16="http://schemas.microsoft.com/office/drawing/2014/main" id="{308857E3-3116-43DE-B2CA-C9041B2A3AE4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3794125"/>
            <a:ext cx="3749675" cy="1187450"/>
            <a:chOff x="0" y="5406"/>
            <a:chExt cx="2362" cy="748"/>
          </a:xfrm>
        </p:grpSpPr>
        <p:sp>
          <p:nvSpPr>
            <p:cNvPr id="65547" name="Rectangle 8">
              <a:extLst>
                <a:ext uri="{FF2B5EF4-FFF2-40B4-BE49-F238E27FC236}">
                  <a16:creationId xmlns:a16="http://schemas.microsoft.com/office/drawing/2014/main" id="{69348058-C204-4F4B-8AED-C17D3A7A9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06"/>
              <a:ext cx="28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latin typeface="Arial" panose="020B0604020202020204" pitchFamily="34" charset="0"/>
                </a:rPr>
                <a:t>    </a:t>
              </a:r>
            </a:p>
          </p:txBody>
        </p:sp>
        <p:sp>
          <p:nvSpPr>
            <p:cNvPr id="65548" name="Rectangle 9">
              <a:extLst>
                <a:ext uri="{FF2B5EF4-FFF2-40B4-BE49-F238E27FC236}">
                  <a16:creationId xmlns:a16="http://schemas.microsoft.com/office/drawing/2014/main" id="{61C329B1-3A1C-40C2-8B69-13487D139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5406"/>
              <a:ext cx="207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600">
                <a:latin typeface="Arial" panose="020B0604020202020204" pitchFamily="34" charset="0"/>
              </a:endParaRPr>
            </a:p>
          </p:txBody>
        </p:sp>
      </p:grpSp>
      <p:pic>
        <p:nvPicPr>
          <p:cNvPr id="65543" name="Picture 10" descr="space_20x20">
            <a:extLst>
              <a:ext uri="{FF2B5EF4-FFF2-40B4-BE49-F238E27FC236}">
                <a16:creationId xmlns:a16="http://schemas.microsoft.com/office/drawing/2014/main" id="{3863858A-9B20-49CB-A621-592EC477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3017838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1" descr="space_20x20">
            <a:extLst>
              <a:ext uri="{FF2B5EF4-FFF2-40B4-BE49-F238E27FC236}">
                <a16:creationId xmlns:a16="http://schemas.microsoft.com/office/drawing/2014/main" id="{A8E32FDF-511A-46E6-8D4B-F71D53B5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4022725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2" descr="space_20x20">
            <a:extLst>
              <a:ext uri="{FF2B5EF4-FFF2-40B4-BE49-F238E27FC236}">
                <a16:creationId xmlns:a16="http://schemas.microsoft.com/office/drawing/2014/main" id="{1F5A9B61-09B2-40CF-9FD7-14181C8C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7948613"/>
            <a:ext cx="2508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Rectangle 13">
            <a:extLst>
              <a:ext uri="{FF2B5EF4-FFF2-40B4-BE49-F238E27FC236}">
                <a16:creationId xmlns:a16="http://schemas.microsoft.com/office/drawing/2014/main" id="{E564C371-4472-483A-91F3-A3AC6E5C8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1743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83F3F09-8CA1-4EF5-992F-3E55EF447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Manifestazioni di ansia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8D9E4BD-B807-4F38-8E44-F4AEE076D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/>
              <a:t>Lamentela verbale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Effetti somatici e autonomi (irrequietezza, agitazione, tachicardia, aumento della sudorazione, crisi di pianto, disturbi gastrointestinali, disturbi del sonno…)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Interferenza con la normale produttività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Sintomi dell’ansia sono spesso associati a depressione o ad altri disturbi.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626D633F-A70A-4DEA-B984-D7FDA6C0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96975"/>
            <a:ext cx="835977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A7562EF-6E22-4253-BC1A-6822EBD5A8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323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Usi clinici dei sedativo – ipnotici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60">
                <a:tc>
                  <a:txBody>
                    <a:bodyPr/>
                    <a:lstStyle/>
                    <a:p>
                      <a:r>
                        <a:rPr lang="it-IT" sz="1800" dirty="0"/>
                        <a:t>Gestione degli stati d’ansia (ansia situazionale, negli stati d’ansia generalizzata sostituiti dagli antidepressivi SSRI e SNRI)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Insonnia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Trattamento dell’epilessia e degli stati convulsivi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Come componenti di un’anestesia bilanciata (somministrazione </a:t>
                      </a:r>
                      <a:r>
                        <a:rPr lang="it-IT" sz="1800" dirty="0" err="1"/>
                        <a:t>i.v</a:t>
                      </a:r>
                      <a:r>
                        <a:rPr lang="it-IT" sz="1800" dirty="0"/>
                        <a:t>.)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Nella sindrome da astinenza da etanolo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Come antispastici in specifiche patologie neuromuscolari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r>
                        <a:rPr lang="it-IT" sz="1800" dirty="0"/>
                        <a:t>In psichiatria</a:t>
                      </a:r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>
            <a:extLst>
              <a:ext uri="{FF2B5EF4-FFF2-40B4-BE49-F238E27FC236}">
                <a16:creationId xmlns:a16="http://schemas.microsoft.com/office/drawing/2014/main" id="{0AB6FC32-29DB-4246-A1AE-6E9EDC92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268413"/>
            <a:ext cx="87137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9A1333A-3E54-4578-8CBC-E8CE984AC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1143000"/>
          </a:xfrm>
        </p:spPr>
        <p:txBody>
          <a:bodyPr/>
          <a:lstStyle/>
          <a:p>
            <a:pPr eaLnBrk="1" hangingPunct="1"/>
            <a:r>
              <a:rPr lang="it-IT" altLang="it-IT"/>
              <a:t>Antagonisti del recettore GABA</a:t>
            </a:r>
            <a:r>
              <a:rPr lang="it-IT" altLang="it-IT" baseline="-25000"/>
              <a:t>A</a:t>
            </a:r>
          </a:p>
        </p:txBody>
      </p:sp>
      <p:pic>
        <p:nvPicPr>
          <p:cNvPr id="70659" name="Picture 7">
            <a:extLst>
              <a:ext uri="{FF2B5EF4-FFF2-40B4-BE49-F238E27FC236}">
                <a16:creationId xmlns:a16="http://schemas.microsoft.com/office/drawing/2014/main" id="{DB66A2B8-64CC-4B7D-9C76-D21FD28A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1626" r="21973" b="8131"/>
          <a:stretch>
            <a:fillRect/>
          </a:stretch>
        </p:blipFill>
        <p:spPr bwMode="auto">
          <a:xfrm>
            <a:off x="152400" y="838200"/>
            <a:ext cx="3124200" cy="1936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2">
            <a:extLst>
              <a:ext uri="{FF2B5EF4-FFF2-40B4-BE49-F238E27FC236}">
                <a16:creationId xmlns:a16="http://schemas.microsoft.com/office/drawing/2014/main" id="{E882A28B-D204-4F15-BF3B-8DBEE206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9"/>
          <a:stretch>
            <a:fillRect/>
          </a:stretch>
        </p:blipFill>
        <p:spPr bwMode="auto">
          <a:xfrm>
            <a:off x="3492500" y="1533525"/>
            <a:ext cx="5481638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A3B5D56-7559-4B08-8091-98F5398AC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2708275"/>
            <a:ext cx="1150938" cy="288925"/>
          </a:xfrm>
          <a:prstGeom prst="rect">
            <a:avLst/>
          </a:prstGeom>
          <a:gradFill rotWithShape="1">
            <a:gsLst>
              <a:gs pos="0">
                <a:srgbClr val="6DBAFF">
                  <a:alpha val="23000"/>
                </a:srgbClr>
              </a:gs>
              <a:gs pos="100000">
                <a:srgbClr val="1499FF">
                  <a:alpha val="23000"/>
                </a:srgbClr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70662" name="CasellaDiTesto 2">
            <a:extLst>
              <a:ext uri="{FF2B5EF4-FFF2-40B4-BE49-F238E27FC236}">
                <a16:creationId xmlns:a16="http://schemas.microsoft.com/office/drawing/2014/main" id="{8B7648C8-171F-4DFA-8443-430A8260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924175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Flumazenil</a:t>
            </a: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76DFB1E-0EBF-421E-85F4-915454388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Barbiturici</a:t>
            </a:r>
          </a:p>
        </p:txBody>
      </p:sp>
      <p:pic>
        <p:nvPicPr>
          <p:cNvPr id="72707" name="Picture 3" descr="Untitled-4 copy">
            <a:extLst>
              <a:ext uri="{FF2B5EF4-FFF2-40B4-BE49-F238E27FC236}">
                <a16:creationId xmlns:a16="http://schemas.microsoft.com/office/drawing/2014/main" id="{EB7953E7-6BA7-4B88-B837-698C7DFA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4775"/>
            <a:ext cx="86868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>
            <a:extLst>
              <a:ext uri="{FF2B5EF4-FFF2-40B4-BE49-F238E27FC236}">
                <a16:creationId xmlns:a16="http://schemas.microsoft.com/office/drawing/2014/main" id="{37C9159F-0E15-4ACC-B4A6-1FE0082C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600700"/>
            <a:ext cx="623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Fenobarbital:  R</a:t>
            </a:r>
            <a:r>
              <a:rPr lang="it-IT" altLang="it-IT" sz="2400" baseline="-25000"/>
              <a:t>3</a:t>
            </a:r>
            <a:r>
              <a:rPr lang="it-IT" altLang="it-IT" sz="2400"/>
              <a:t> = -H    R</a:t>
            </a:r>
            <a:r>
              <a:rPr lang="it-IT" altLang="it-IT" sz="2400" baseline="-25000"/>
              <a:t>5a</a:t>
            </a:r>
            <a:r>
              <a:rPr lang="it-IT" altLang="it-IT" sz="2400"/>
              <a:t> = -C</a:t>
            </a:r>
            <a:r>
              <a:rPr lang="it-IT" altLang="it-IT" sz="2400" baseline="-25000"/>
              <a:t>2</a:t>
            </a:r>
            <a:r>
              <a:rPr lang="it-IT" altLang="it-IT" sz="2400"/>
              <a:t>H</a:t>
            </a:r>
            <a:r>
              <a:rPr lang="it-IT" altLang="it-IT" sz="2400" baseline="-25000"/>
              <a:t>5</a:t>
            </a:r>
            <a:r>
              <a:rPr lang="it-IT" altLang="it-IT" sz="2400"/>
              <a:t>    R</a:t>
            </a:r>
            <a:r>
              <a:rPr lang="it-IT" altLang="it-IT" sz="2400" baseline="-25000"/>
              <a:t>5b</a:t>
            </a:r>
            <a:r>
              <a:rPr lang="it-IT" altLang="it-IT" sz="2400"/>
              <a:t> =</a:t>
            </a:r>
          </a:p>
        </p:txBody>
      </p:sp>
      <p:grpSp>
        <p:nvGrpSpPr>
          <p:cNvPr id="72709" name="Group 5">
            <a:extLst>
              <a:ext uri="{FF2B5EF4-FFF2-40B4-BE49-F238E27FC236}">
                <a16:creationId xmlns:a16="http://schemas.microsoft.com/office/drawing/2014/main" id="{23F4527F-B19D-44F5-BCDF-CAC4D9452E0B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5562600"/>
            <a:ext cx="762000" cy="609600"/>
            <a:chOff x="2640" y="1968"/>
            <a:chExt cx="480" cy="384"/>
          </a:xfrm>
        </p:grpSpPr>
        <p:sp>
          <p:nvSpPr>
            <p:cNvPr id="72711" name="AutoShape 6">
              <a:extLst>
                <a:ext uri="{FF2B5EF4-FFF2-40B4-BE49-F238E27FC236}">
                  <a16:creationId xmlns:a16="http://schemas.microsoft.com/office/drawing/2014/main" id="{B9016080-8224-473E-AA3B-68BA2EB14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68"/>
              <a:ext cx="480" cy="384"/>
            </a:xfrm>
            <a:prstGeom prst="hexagon">
              <a:avLst>
                <a:gd name="adj" fmla="val 31250"/>
                <a:gd name="vf" fmla="val 11547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72712" name="Oval 7">
              <a:extLst>
                <a:ext uri="{FF2B5EF4-FFF2-40B4-BE49-F238E27FC236}">
                  <a16:creationId xmlns:a16="http://schemas.microsoft.com/office/drawing/2014/main" id="{22E83BA2-031C-4086-BCE5-2C27551B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2028"/>
              <a:ext cx="264" cy="2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cxnSp>
        <p:nvCxnSpPr>
          <p:cNvPr id="72710" name="AutoShape 8">
            <a:extLst>
              <a:ext uri="{FF2B5EF4-FFF2-40B4-BE49-F238E27FC236}">
                <a16:creationId xmlns:a16="http://schemas.microsoft.com/office/drawing/2014/main" id="{0063BEAD-F304-45B7-8872-5EFB010AC59D}"/>
              </a:ext>
            </a:extLst>
          </p:cNvPr>
          <p:cNvCxnSpPr>
            <a:cxnSpLocks noChangeShapeType="1"/>
            <a:stCxn id="72711" idx="2"/>
          </p:cNvCxnSpPr>
          <p:nvPr/>
        </p:nvCxnSpPr>
        <p:spPr bwMode="auto">
          <a:xfrm flipH="1">
            <a:off x="6629400" y="5867400"/>
            <a:ext cx="2159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D6F18EB-0BFA-48BE-9380-6AB270553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Azioni farmacologiche dei barbiturici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1BE71BF-AA34-425A-842D-ED51834A9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382000" cy="4419600"/>
          </a:xfrm>
        </p:spPr>
        <p:txBody>
          <a:bodyPr/>
          <a:lstStyle/>
          <a:p>
            <a:pPr eaLnBrk="1" hangingPunct="1"/>
            <a:r>
              <a:rPr lang="it-IT" altLang="it-IT"/>
              <a:t>Depressione del SNC: da lieve sedazione ad anestesia generale (tiopentale), depressione respiratoria e cardiovascolare</a:t>
            </a:r>
          </a:p>
          <a:p>
            <a:pPr eaLnBrk="1" hangingPunct="1"/>
            <a:r>
              <a:rPr lang="it-IT" altLang="it-IT"/>
              <a:t>Alcuni hanno una selettiva proprietà anticonvulsivante (fenobarbital)</a:t>
            </a:r>
          </a:p>
          <a:p>
            <a:pPr eaLnBrk="1" hangingPunct="1"/>
            <a:r>
              <a:rPr lang="it-IT" altLang="it-IT"/>
              <a:t>Sono potenti ipnotici (oggi sostituiti dalle benzodiazepine)</a:t>
            </a: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E60AED0-1409-48C5-B5CB-BDA8F89AF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1143000"/>
          </a:xfrm>
        </p:spPr>
        <p:txBody>
          <a:bodyPr/>
          <a:lstStyle/>
          <a:p>
            <a:pPr eaLnBrk="1" hangingPunct="1"/>
            <a:r>
              <a:rPr lang="it-IT" altLang="it-IT"/>
              <a:t>Agonisti del recettore GABA</a:t>
            </a:r>
            <a:r>
              <a:rPr lang="it-IT" altLang="it-IT" baseline="-25000"/>
              <a:t>A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0E84E36-A280-43E6-922B-DE068F798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9"/>
          <a:stretch>
            <a:fillRect/>
          </a:stretch>
        </p:blipFill>
        <p:spPr bwMode="auto">
          <a:xfrm>
            <a:off x="1660525" y="1174750"/>
            <a:ext cx="60071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922DA7C-F774-48B8-82F2-96D7A7F46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/>
              <a:t>Barbiturici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9FC4FC1-FD61-4344-98DE-6CFECE56AA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848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Sono potenti induttori del citocromo P450 e quindi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Danno frequentemente interazioni farmacologiche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/>
              <a:t>Durante il loro impiego compaiono rapidamente fenomeni di tolleranza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Inducono dipendenza                                fisica e psichica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Morte da sovradosaggio                                per depressione del                                centro del respiro e                  cardiovascolare</a:t>
            </a:r>
          </a:p>
        </p:txBody>
      </p:sp>
      <p:pic>
        <p:nvPicPr>
          <p:cNvPr id="472068" name="Picture 4">
            <a:extLst>
              <a:ext uri="{FF2B5EF4-FFF2-40B4-BE49-F238E27FC236}">
                <a16:creationId xmlns:a16="http://schemas.microsoft.com/office/drawing/2014/main" id="{A82801B2-E898-4C70-A765-6826176D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22663"/>
            <a:ext cx="35814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070" name="Picture 6" descr="1">
            <a:extLst>
              <a:ext uri="{FF2B5EF4-FFF2-40B4-BE49-F238E27FC236}">
                <a16:creationId xmlns:a16="http://schemas.microsoft.com/office/drawing/2014/main" id="{16B9935A-2CC2-4975-94D7-DADE1C8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71925"/>
            <a:ext cx="40386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>
            <a:extLst>
              <a:ext uri="{FF2B5EF4-FFF2-40B4-BE49-F238E27FC236}">
                <a16:creationId xmlns:a16="http://schemas.microsoft.com/office/drawing/2014/main" id="{B91A1A9A-B896-49C1-AA01-690F3934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7406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>
            <a:extLst>
              <a:ext uri="{FF2B5EF4-FFF2-40B4-BE49-F238E27FC236}">
                <a16:creationId xmlns:a16="http://schemas.microsoft.com/office/drawing/2014/main" id="{532D4B0D-3E11-4A3F-8FB0-EDD608FA5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975" y="0"/>
            <a:ext cx="7772400" cy="1143000"/>
          </a:xfrm>
        </p:spPr>
        <p:txBody>
          <a:bodyPr/>
          <a:lstStyle/>
          <a:p>
            <a:r>
              <a:rPr lang="it-IT" altLang="it-IT"/>
              <a:t>Insonnia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A378A8-DBB2-42ED-B2E9-3C289A55A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4588"/>
            <a:ext cx="9144000" cy="4114800"/>
          </a:xfrm>
        </p:spPr>
        <p:txBody>
          <a:bodyPr/>
          <a:lstStyle/>
          <a:p>
            <a:pPr>
              <a:defRPr/>
            </a:pPr>
            <a:r>
              <a:rPr lang="it-IT" dirty="0"/>
              <a:t>Transitoria: situazionale, si protrae per meno di 3 giorni</a:t>
            </a:r>
          </a:p>
          <a:p>
            <a:pPr marL="0" indent="0">
              <a:buFontTx/>
              <a:buNone/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A breve termine: dura da 3 giorni a 3 settimane, spesso legata a evento traumatico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A lungo termine: si protrae per più di 3 settimane spesso senza situazione stressante specifica. Può accompagnare altre patologie (psichiatriche, cardiache)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0A4EBDD-71ED-473B-B1CB-43844A085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Principali espressioni cliniche di ansia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610CAEB-A9EF-47EE-8035-423D813C3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/>
              <a:t>Manifestazioni d</a:t>
            </a:r>
            <a:r>
              <a:rPr lang="ja-JP" altLang="it-IT" sz="2800"/>
              <a:t>’</a:t>
            </a:r>
            <a:r>
              <a:rPr lang="it-IT" altLang="ja-JP" sz="2800"/>
              <a:t>ansia generalizzate (stato d</a:t>
            </a:r>
            <a:r>
              <a:rPr lang="ja-JP" altLang="it-IT" sz="2800"/>
              <a:t>’</a:t>
            </a:r>
            <a:r>
              <a:rPr lang="it-IT" altLang="ja-JP" sz="2800"/>
              <a:t>ansia eccessivo senza nessuna ragione apparente)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Attacchi di panico (attacchi improvvisi di paura insopportabile associati a marcati sintomi somatici)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Fobie (forti paure di oggetti o situazioni specifiche)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Disturbi da stress posttraumatico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/>
              <a:t>Disturbi ossessivi compulsivi (comportamenti rituali compulsivi indotti da ansia irrazionale)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olo 1">
            <a:extLst>
              <a:ext uri="{FF2B5EF4-FFF2-40B4-BE49-F238E27FC236}">
                <a16:creationId xmlns:a16="http://schemas.microsoft.com/office/drawing/2014/main" id="{70345D1D-145F-45B0-AC47-E8BCAF7CB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113"/>
            <a:ext cx="7772400" cy="1143000"/>
          </a:xfrm>
        </p:spPr>
        <p:txBody>
          <a:bodyPr/>
          <a:lstStyle/>
          <a:p>
            <a:r>
              <a:rPr lang="it-IT" altLang="it-IT"/>
              <a:t>Farmacoterapia dell’insonnia</a:t>
            </a:r>
          </a:p>
        </p:txBody>
      </p:sp>
      <p:sp>
        <p:nvSpPr>
          <p:cNvPr id="82947" name="Segnaposto contenuto 2">
            <a:extLst>
              <a:ext uri="{FF2B5EF4-FFF2-40B4-BE49-F238E27FC236}">
                <a16:creationId xmlns:a16="http://schemas.microsoft.com/office/drawing/2014/main" id="{A4CD0CFB-E1EF-42DA-910F-1AECAA5DE1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54113"/>
            <a:ext cx="9144000" cy="4114800"/>
          </a:xfrm>
        </p:spPr>
        <p:txBody>
          <a:bodyPr/>
          <a:lstStyle/>
          <a:p>
            <a:r>
              <a:rPr lang="it-IT" altLang="it-IT"/>
              <a:t>Benzodiazepine e z-composti hanno indice terapeutico superiore, meno tossici in caso di sovradosaggio, meno effetti sulla struttura del sonno e meno potenziale di abuso.</a:t>
            </a:r>
          </a:p>
          <a:p>
            <a:r>
              <a:rPr lang="it-IT" altLang="it-IT"/>
              <a:t>Benzodiazepine ad emivita breve: insonnia non legata ad ansia diurna/anziani</a:t>
            </a:r>
          </a:p>
          <a:p>
            <a:r>
              <a:rPr lang="it-IT" altLang="it-IT"/>
              <a:t>Benzodiazepine ad emivita lunga: pazienti con insonnia associata all’ansia diurna o depressione maggiore, anche se possono determinare deterioramento cognitivo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>
            <a:extLst>
              <a:ext uri="{FF2B5EF4-FFF2-40B4-BE49-F238E27FC236}">
                <a16:creationId xmlns:a16="http://schemas.microsoft.com/office/drawing/2014/main" id="{D0A19B87-80DE-4A35-873B-383B711E9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farmacologica dell’ansia</a:t>
            </a:r>
          </a:p>
        </p:txBody>
      </p:sp>
      <p:sp>
        <p:nvSpPr>
          <p:cNvPr id="16387" name="Segnaposto contenuto 2">
            <a:extLst>
              <a:ext uri="{FF2B5EF4-FFF2-40B4-BE49-F238E27FC236}">
                <a16:creationId xmlns:a16="http://schemas.microsoft.com/office/drawing/2014/main" id="{EED82E93-5226-45D3-851F-348B397074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/>
              <a:t>Somministrazione acuta di farmaci per curare episodi d’ansia.</a:t>
            </a:r>
          </a:p>
          <a:p>
            <a:r>
              <a:rPr lang="it-IT" altLang="it-IT"/>
              <a:t>Trattamenti cronici per curare ansia non alleviata e continua. 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1506775-2DEC-45B2-AD01-391C18A46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88" y="-31750"/>
            <a:ext cx="9145588" cy="1143000"/>
          </a:xfrm>
        </p:spPr>
        <p:txBody>
          <a:bodyPr/>
          <a:lstStyle/>
          <a:p>
            <a:pPr eaLnBrk="1" hangingPunct="1"/>
            <a:r>
              <a:rPr lang="it-IT" altLang="it-IT"/>
              <a:t>Ansiolitici e ipnotici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3E622A0-E16D-437B-8F41-747E7413A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b="1"/>
              <a:t>SSRI/SNRI (terapia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b="1"/>
              <a:t>Benzodiazepine</a:t>
            </a:r>
            <a:r>
              <a:rPr lang="it-IT" altLang="it-IT"/>
              <a:t> (terapia acuta/cronica)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Z compounds (terapia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Buspirone (agonista dei recettori 5-HT1A, terapia cronica)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ß-bloccanti (riducono alcuni sintomi somatici dell</a:t>
            </a:r>
            <a:r>
              <a:rPr lang="ja-JP" altLang="it-IT"/>
              <a:t>’</a:t>
            </a:r>
            <a:r>
              <a:rPr lang="it-IT" altLang="ja-JP"/>
              <a:t>ansia, sudore, tremore, tachicardia…, terapia acuta ansia situazionale/da prestazione)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(in disuso, barbiturici, terapia acuta/cronica, antiistaminici, cloralio idrato) 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476D496C-5F44-4DEF-9961-D76A05D74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dell’ansia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1AE838-BFCF-40B3-9979-8365D9A1C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Acuta = Benzodiazepine e per ansia situazionale beta-bloccanti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Cronica = SSRI, SNRI e </a:t>
            </a:r>
            <a:r>
              <a:rPr lang="it-IT" dirty="0" err="1"/>
              <a:t>buspirone</a:t>
            </a:r>
            <a:endParaRPr lang="it-IT" dirty="0"/>
          </a:p>
          <a:p>
            <a:pPr>
              <a:defRPr/>
            </a:pPr>
            <a:endParaRPr lang="it-IT" dirty="0"/>
          </a:p>
          <a:p>
            <a:pPr marL="0" indent="0">
              <a:buFontTx/>
              <a:buNone/>
              <a:defRPr/>
            </a:pPr>
            <a:r>
              <a:rPr lang="it-IT" dirty="0"/>
              <a:t>Quando si desidera effetti ansiolitici immediati, vengono classicamente scelte le benzodiazepine.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>
            <a:extLst>
              <a:ext uri="{FF2B5EF4-FFF2-40B4-BE49-F238E27FC236}">
                <a16:creationId xmlns:a16="http://schemas.microsoft.com/office/drawing/2014/main" id="{BA217B78-8B2F-4BFC-982E-F47761BA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659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ttangolo 2">
            <a:extLst>
              <a:ext uri="{FF2B5EF4-FFF2-40B4-BE49-F238E27FC236}">
                <a16:creationId xmlns:a16="http://schemas.microsoft.com/office/drawing/2014/main" id="{4AFF0D82-6756-4FCB-AC6F-553315D5A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3860800"/>
            <a:ext cx="4465638" cy="1512888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7617</TotalTime>
  <Words>2011</Words>
  <Application>Microsoft Office PowerPoint</Application>
  <PresentationFormat>Presentazione su schermo (4:3)</PresentationFormat>
  <Paragraphs>385</Paragraphs>
  <Slides>50</Slides>
  <Notes>25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6" baseType="lpstr">
      <vt:lpstr>Arial</vt:lpstr>
      <vt:lpstr>Comic Sans MS</vt:lpstr>
      <vt:lpstr>Lucida Grande</vt:lpstr>
      <vt:lpstr>Times</vt:lpstr>
      <vt:lpstr>Struttura predefinita</vt:lpstr>
      <vt:lpstr>Presentazione vuota</vt:lpstr>
      <vt:lpstr>Ansiolitici, sedativi e ipnotici</vt:lpstr>
      <vt:lpstr>Presentazione standard di PowerPoint</vt:lpstr>
      <vt:lpstr>Presentazione standard di PowerPoint</vt:lpstr>
      <vt:lpstr>Manifestazioni di ansia</vt:lpstr>
      <vt:lpstr>Principali espressioni cliniche di ansia</vt:lpstr>
      <vt:lpstr>Terapia farmacologica dell’ansia</vt:lpstr>
      <vt:lpstr>Ansiolitici e ipnotici</vt:lpstr>
      <vt:lpstr>Terapia dell’ansia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Tutte le benzodiazepine sono caratterizzate da profili farmacodinamici simili  La loro diversa selettività porta per sottotipi recettoriali porta a una differenziazione nell’uso clinico.</vt:lpstr>
      <vt:lpstr>Presentazione standard di PowerPoint</vt:lpstr>
      <vt:lpstr>Presentazione standard di PowerPoint</vt:lpstr>
      <vt:lpstr>Benzodiazepine non inducono una vera anestesia generale  stato di coscienza viene generalmente mantenuto e non si ottiene immobilità sufficiente  a dosi sufficienti ci può essere induzione di amnesia per eventi successivi</vt:lpstr>
      <vt:lpstr>Presentazione standard di PowerPoint</vt:lpstr>
      <vt:lpstr>Azioni farmacologiche delle benzodiazepine</vt:lpstr>
      <vt:lpstr>Presentazione standard di PowerPoint</vt:lpstr>
      <vt:lpstr>Presentazione standard di PowerPoint</vt:lpstr>
      <vt:lpstr>Azioni farmacologiche delle benzodiazepine</vt:lpstr>
      <vt:lpstr>Benzodiazepine: effetti collaterali</vt:lpstr>
      <vt:lpstr>Presentazione standard di PowerPoint</vt:lpstr>
      <vt:lpstr>Benzodiazepine: effetti collaterali</vt:lpstr>
      <vt:lpstr>Controindicazioni </vt:lpstr>
      <vt:lpstr>Assorbimento e distribuzione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Benzodiazepine: interazioni farmacologiche</vt:lpstr>
      <vt:lpstr>Zolpidem </vt:lpstr>
      <vt:lpstr>Presentazione standard di PowerPoint</vt:lpstr>
      <vt:lpstr>Presentazione standard di PowerPoint</vt:lpstr>
      <vt:lpstr>Presentazione standard di PowerPoint</vt:lpstr>
      <vt:lpstr>Antagonisti del recettore GABAA</vt:lpstr>
      <vt:lpstr>Barbiturici</vt:lpstr>
      <vt:lpstr>Azioni farmacologiche dei barbiturici</vt:lpstr>
      <vt:lpstr>Agonisti del recettore GABAA</vt:lpstr>
      <vt:lpstr>Barbiturici</vt:lpstr>
      <vt:lpstr>Presentazione standard di PowerPoint</vt:lpstr>
      <vt:lpstr>Insonnia</vt:lpstr>
      <vt:lpstr>Farmacoterapia dell’insonnia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181</cp:revision>
  <cp:lastPrinted>2008-03-09T13:52:35Z</cp:lastPrinted>
  <dcterms:created xsi:type="dcterms:W3CDTF">2010-04-07T13:46:19Z</dcterms:created>
  <dcterms:modified xsi:type="dcterms:W3CDTF">2021-10-21T11:27:17Z</dcterms:modified>
</cp:coreProperties>
</file>