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8" r:id="rId2"/>
    <p:sldId id="259" r:id="rId3"/>
    <p:sldId id="260" r:id="rId4"/>
    <p:sldId id="261" r:id="rId5"/>
    <p:sldId id="262" r:id="rId6"/>
    <p:sldId id="263" r:id="rId7"/>
    <p:sldId id="264" r:id="rId8"/>
    <p:sldId id="265" r:id="rId9"/>
    <p:sldId id="267" r:id="rId10"/>
    <p:sldId id="268" r:id="rId11"/>
    <p:sldId id="269" r:id="rId12"/>
    <p:sldId id="270" r:id="rId13"/>
    <p:sldId id="271" r:id="rId14"/>
    <p:sldId id="284" r:id="rId15"/>
    <p:sldId id="285" r:id="rId16"/>
    <p:sldId id="272" r:id="rId17"/>
    <p:sldId id="273" r:id="rId18"/>
    <p:sldId id="274" r:id="rId19"/>
    <p:sldId id="275" r:id="rId20"/>
    <p:sldId id="276" r:id="rId21"/>
    <p:sldId id="286" r:id="rId22"/>
    <p:sldId id="277" r:id="rId23"/>
    <p:sldId id="278" r:id="rId24"/>
    <p:sldId id="279" r:id="rId25"/>
    <p:sldId id="288" r:id="rId26"/>
    <p:sldId id="289" r:id="rId27"/>
    <p:sldId id="290" r:id="rId28"/>
    <p:sldId id="291" r:id="rId29"/>
    <p:sldId id="293" r:id="rId30"/>
    <p:sldId id="294" r:id="rId31"/>
    <p:sldId id="295" r:id="rId32"/>
    <p:sldId id="292" r:id="rId33"/>
    <p:sldId id="280" r:id="rId34"/>
    <p:sldId id="281" r:id="rId35"/>
    <p:sldId id="282" r:id="rId36"/>
    <p:sldId id="287" r:id="rId37"/>
    <p:sldId id="283" r:id="rId3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13" autoAdjust="0"/>
  </p:normalViewPr>
  <p:slideViewPr>
    <p:cSldViewPr>
      <p:cViewPr>
        <p:scale>
          <a:sx n="72" d="100"/>
          <a:sy n="72" d="100"/>
        </p:scale>
        <p:origin x="-1242"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F8AD7D-F295-43C6-BA87-67A0200D3C36}" type="datetimeFigureOut">
              <a:rPr lang="it-IT" smtClean="0"/>
              <a:pPr/>
              <a:t>27/10/2021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B7E38F-3BA1-4C01-877B-84BC49B91593}" type="slidenum">
              <a:rPr lang="it-IT" smtClean="0"/>
              <a:pPr/>
              <a:t>‹N›</a:t>
            </a:fld>
            <a:endParaRPr lang="it-IT"/>
          </a:p>
        </p:txBody>
      </p:sp>
    </p:spTree>
    <p:extLst>
      <p:ext uri="{BB962C8B-B14F-4D97-AF65-F5344CB8AC3E}">
        <p14:creationId xmlns:p14="http://schemas.microsoft.com/office/powerpoint/2010/main" val="3010229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FC748-6110-495D-82E4-A352E0A24456}" type="datetimeFigureOut">
              <a:rPr lang="it-IT" smtClean="0"/>
              <a:pPr/>
              <a:t>27/10/2021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9A9F0-15F3-43FD-A34E-DB71226D0F5D}" type="slidenum">
              <a:rPr lang="it-IT" smtClean="0"/>
              <a:pPr/>
              <a:t>‹N›</a:t>
            </a:fld>
            <a:endParaRPr lang="it-IT"/>
          </a:p>
        </p:txBody>
      </p:sp>
    </p:spTree>
    <p:extLst>
      <p:ext uri="{BB962C8B-B14F-4D97-AF65-F5344CB8AC3E}">
        <p14:creationId xmlns:p14="http://schemas.microsoft.com/office/powerpoint/2010/main" val="2812006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lang="it-IT" b="1" dirty="0"/>
          </a:p>
        </p:txBody>
      </p:sp>
      <p:sp>
        <p:nvSpPr>
          <p:cNvPr id="4" name="Segnaposto numero diapositiva 3"/>
          <p:cNvSpPr>
            <a:spLocks noGrp="1"/>
          </p:cNvSpPr>
          <p:nvPr>
            <p:ph type="sldNum" sz="quarter" idx="10"/>
          </p:nvPr>
        </p:nvSpPr>
        <p:spPr/>
        <p:txBody>
          <a:bodyPr/>
          <a:lstStyle/>
          <a:p>
            <a:fld id="{0729A9F0-15F3-43FD-A34E-DB71226D0F5D}" type="slidenum">
              <a:rPr lang="it-IT" smtClean="0"/>
              <a:pPr/>
              <a:t>6</a:t>
            </a:fld>
            <a:endParaRPr lang="it-IT"/>
          </a:p>
        </p:txBody>
      </p:sp>
    </p:spTree>
    <p:extLst>
      <p:ext uri="{BB962C8B-B14F-4D97-AF65-F5344CB8AC3E}">
        <p14:creationId xmlns:p14="http://schemas.microsoft.com/office/powerpoint/2010/main" val="3926652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729A9F0-15F3-43FD-A34E-DB71226D0F5D}" type="slidenum">
              <a:rPr lang="it-IT" smtClean="0"/>
              <a:pPr/>
              <a:t>20</a:t>
            </a:fld>
            <a:endParaRPr lang="it-IT"/>
          </a:p>
        </p:txBody>
      </p:sp>
    </p:spTree>
    <p:extLst>
      <p:ext uri="{BB962C8B-B14F-4D97-AF65-F5344CB8AC3E}">
        <p14:creationId xmlns:p14="http://schemas.microsoft.com/office/powerpoint/2010/main" val="3627901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729A9F0-15F3-43FD-A34E-DB71226D0F5D}" type="slidenum">
              <a:rPr lang="it-IT" smtClean="0"/>
              <a:pPr/>
              <a:t>21</a:t>
            </a:fld>
            <a:endParaRPr lang="it-IT"/>
          </a:p>
        </p:txBody>
      </p:sp>
    </p:spTree>
    <p:extLst>
      <p:ext uri="{BB962C8B-B14F-4D97-AF65-F5344CB8AC3E}">
        <p14:creationId xmlns:p14="http://schemas.microsoft.com/office/powerpoint/2010/main" val="3627901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980728"/>
            <a:ext cx="82296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AEEB7-370C-4CD1-84ED-44A96922B98A}" type="slidenum">
              <a:rPr lang="it-IT" smtClean="0"/>
              <a:pPr/>
              <a:t>‹N›</a:t>
            </a:fld>
            <a:endParaRPr lang="it-IT"/>
          </a:p>
        </p:txBody>
      </p:sp>
      <p:sp>
        <p:nvSpPr>
          <p:cNvPr id="8" name="Rectangle 8"/>
          <p:cNvSpPr>
            <a:spLocks noChangeArrowheads="1"/>
          </p:cNvSpPr>
          <p:nvPr userDrawn="1"/>
        </p:nvSpPr>
        <p:spPr bwMode="auto">
          <a:xfrm>
            <a:off x="0" y="-99392"/>
            <a:ext cx="9144000" cy="792163"/>
          </a:xfrm>
          <a:prstGeom prst="rect">
            <a:avLst/>
          </a:prstGeom>
          <a:noFill/>
          <a:ln w="9525">
            <a:noFill/>
            <a:miter lim="800000"/>
            <a:headEnd/>
            <a:tailEnd/>
          </a:ln>
          <a:effectLst/>
        </p:spPr>
        <p:txBody>
          <a:bodyPr anchor="ctr"/>
          <a:lstStyle/>
          <a:p>
            <a:pPr algn="ctr"/>
            <a:r>
              <a:rPr lang="it-IT" sz="1200" b="0" i="0" kern="1200" dirty="0">
                <a:solidFill>
                  <a:schemeClr val="tx1"/>
                </a:solidFill>
                <a:effectLst/>
                <a:latin typeface="+mn-lt"/>
                <a:ea typeface="+mn-ea"/>
                <a:cs typeface="+mn-cs"/>
              </a:rPr>
              <a:t>Blanchard O., </a:t>
            </a:r>
            <a:r>
              <a:rPr lang="it-IT" sz="1200" b="0" i="0" kern="1200" dirty="0" err="1">
                <a:solidFill>
                  <a:schemeClr val="tx1"/>
                </a:solidFill>
                <a:effectLst/>
                <a:latin typeface="+mn-lt"/>
                <a:ea typeface="+mn-ea"/>
                <a:cs typeface="+mn-cs"/>
              </a:rPr>
              <a:t>Amighini</a:t>
            </a:r>
            <a:r>
              <a:rPr lang="it-IT" sz="1200" b="0" i="0" kern="1200" dirty="0">
                <a:solidFill>
                  <a:schemeClr val="tx1"/>
                </a:solidFill>
                <a:effectLst/>
                <a:latin typeface="+mn-lt"/>
                <a:ea typeface="+mn-ea"/>
                <a:cs typeface="+mn-cs"/>
              </a:rPr>
              <a:t> A., Giavazzi F.</a:t>
            </a:r>
            <a:r>
              <a:rPr kumimoji="0" lang="it-IT" sz="1200" b="0" i="0" u="none" strike="noStrike" kern="0" cap="none" spc="0" normalizeH="0" baseline="0" noProof="0" dirty="0">
                <a:ln>
                  <a:noFill/>
                </a:ln>
                <a:solidFill>
                  <a:sysClr val="windowText" lastClr="000000"/>
                </a:solidFill>
                <a:effectLst/>
                <a:uLnTx/>
                <a:uFillTx/>
                <a:latin typeface="+mn-lt"/>
              </a:rPr>
              <a:t>, «</a:t>
            </a:r>
            <a:r>
              <a:rPr lang="it-IT" sz="1200" dirty="0">
                <a:latin typeface="+mn-lt"/>
              </a:rPr>
              <a:t>Macroeconomia</a:t>
            </a:r>
            <a:r>
              <a:rPr kumimoji="0" lang="it-IT" sz="1200" b="0" i="0" u="none" strike="noStrike" kern="0" cap="none" spc="0" normalizeH="0" baseline="0" noProof="0" dirty="0">
                <a:ln>
                  <a:noFill/>
                </a:ln>
                <a:solidFill>
                  <a:sysClr val="windowText" lastClr="000000"/>
                </a:solidFill>
                <a:effectLst/>
                <a:uLnTx/>
                <a:uFillTx/>
                <a:latin typeface="+mn-lt"/>
              </a:rPr>
              <a:t>» Il Mulino, 2020</a:t>
            </a:r>
            <a:br>
              <a:rPr kumimoji="0" lang="it-IT" sz="1200" b="0" i="0" u="none" strike="noStrike" kern="0" cap="none" spc="0" normalizeH="0" baseline="0" noProof="0" dirty="0">
                <a:ln>
                  <a:noFill/>
                </a:ln>
                <a:solidFill>
                  <a:sysClr val="windowText" lastClr="000000"/>
                </a:solidFill>
                <a:effectLst/>
                <a:uLnTx/>
                <a:uFillTx/>
                <a:latin typeface="+mn-lt"/>
              </a:rPr>
            </a:br>
            <a:r>
              <a:rPr kumimoji="0" lang="it-IT" sz="1200" b="0" i="0" u="none" strike="noStrike" kern="0" cap="none" spc="0" normalizeH="0" baseline="0" noProof="0" dirty="0">
                <a:ln>
                  <a:noFill/>
                </a:ln>
                <a:solidFill>
                  <a:sysClr val="windowText" lastClr="000000"/>
                </a:solidFill>
                <a:effectLst/>
                <a:uLnTx/>
                <a:uFillTx/>
                <a:latin typeface="+mn-lt"/>
              </a:rPr>
              <a:t>Capitolo VI. I mercati finanziari II: il modello IS-LM esteso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C948303-78E2-4124-B38A-40530B33329C}"/>
              </a:ext>
            </a:extLst>
          </p:cNvPr>
          <p:cNvSpPr>
            <a:spLocks noGrp="1"/>
          </p:cNvSpPr>
          <p:nvPr>
            <p:ph type="ctrTitle"/>
          </p:nvPr>
        </p:nvSpPr>
        <p:spPr/>
        <p:txBody>
          <a:bodyPr/>
          <a:lstStyle/>
          <a:p>
            <a:r>
              <a:rPr lang="it-IT" dirty="0"/>
              <a:t>Capitolo VI</a:t>
            </a:r>
          </a:p>
        </p:txBody>
      </p:sp>
      <p:sp>
        <p:nvSpPr>
          <p:cNvPr id="3" name="Sottotitolo 2">
            <a:extLst>
              <a:ext uri="{FF2B5EF4-FFF2-40B4-BE49-F238E27FC236}">
                <a16:creationId xmlns:a16="http://schemas.microsoft.com/office/drawing/2014/main" xmlns="" id="{992423E3-DC6C-4FEE-9927-55ADBAF775F5}"/>
              </a:ext>
            </a:extLst>
          </p:cNvPr>
          <p:cNvSpPr>
            <a:spLocks noGrp="1"/>
          </p:cNvSpPr>
          <p:nvPr>
            <p:ph type="subTitle" idx="1"/>
          </p:nvPr>
        </p:nvSpPr>
        <p:spPr/>
        <p:txBody>
          <a:bodyPr/>
          <a:lstStyle/>
          <a:p>
            <a:r>
              <a:rPr lang="it-IT" dirty="0"/>
              <a:t>I mercati finanziari II: </a:t>
            </a:r>
          </a:p>
          <a:p>
            <a:r>
              <a:rPr lang="it-IT" dirty="0"/>
              <a:t>il modello IS-LM esteso</a:t>
            </a:r>
          </a:p>
        </p:txBody>
      </p:sp>
      <p:sp>
        <p:nvSpPr>
          <p:cNvPr id="4" name="Segnaposto numero diapositiva 3">
            <a:extLst>
              <a:ext uri="{FF2B5EF4-FFF2-40B4-BE49-F238E27FC236}">
                <a16:creationId xmlns:a16="http://schemas.microsoft.com/office/drawing/2014/main" xmlns="" id="{9B9FAD17-B352-4FC9-A1E4-DB785B4019F7}"/>
              </a:ext>
            </a:extLst>
          </p:cNvPr>
          <p:cNvSpPr>
            <a:spLocks noGrp="1"/>
          </p:cNvSpPr>
          <p:nvPr>
            <p:ph type="sldNum" sz="quarter" idx="12"/>
          </p:nvPr>
        </p:nvSpPr>
        <p:spPr/>
        <p:txBody>
          <a:bodyPr/>
          <a:lstStyle/>
          <a:p>
            <a:fld id="{E3AAEEB7-370C-4CD1-84ED-44A96922B98A}" type="slidenum">
              <a:rPr lang="it-IT" smtClean="0"/>
              <a:pPr/>
              <a:t>1</a:t>
            </a:fld>
            <a:endParaRPr lang="it-IT"/>
          </a:p>
        </p:txBody>
      </p:sp>
    </p:spTree>
    <p:extLst>
      <p:ext uri="{BB962C8B-B14F-4D97-AF65-F5344CB8AC3E}">
        <p14:creationId xmlns:p14="http://schemas.microsoft.com/office/powerpoint/2010/main" val="235385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3. Il ruolo degli intermediari finanziari</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2" y="1059675"/>
            <a:ext cx="8964488" cy="4855270"/>
          </a:xfrm>
        </p:spPr>
        <p:txBody>
          <a:bodyPr>
            <a:normAutofit/>
          </a:bodyPr>
          <a:lstStyle/>
          <a:p>
            <a:pPr marL="0" indent="0">
              <a:buFontTx/>
              <a:buNone/>
            </a:pPr>
            <a:r>
              <a:rPr lang="it-IT" altLang="it-IT" sz="2400" dirty="0"/>
              <a:t>Finora abbiamo considerato il finanziamento diretto, cioè il metodo secondo cui il debitore prende a prestito direttamente dal creditore.</a:t>
            </a:r>
          </a:p>
          <a:p>
            <a:pPr marL="0" indent="0">
              <a:buFontTx/>
              <a:buNone/>
            </a:pPr>
            <a:endParaRPr lang="it-IT" altLang="it-IT" sz="2400" dirty="0"/>
          </a:p>
          <a:p>
            <a:pPr marL="0" indent="0">
              <a:buFontTx/>
              <a:buNone/>
            </a:pPr>
            <a:r>
              <a:rPr lang="it-IT" altLang="it-IT" sz="2400" dirty="0">
                <a:solidFill>
                  <a:srgbClr val="FF0000"/>
                </a:solidFill>
              </a:rPr>
              <a:t>In realtà, gran parte dei prestiti avviene attraverso il finanziamento indiretto</a:t>
            </a:r>
            <a:r>
              <a:rPr lang="it-IT" altLang="it-IT" sz="2400" dirty="0"/>
              <a:t>, cioè attraverso </a:t>
            </a:r>
            <a:r>
              <a:rPr lang="it-IT" altLang="it-IT" sz="2400" dirty="0">
                <a:solidFill>
                  <a:srgbClr val="FF0000"/>
                </a:solidFill>
              </a:rPr>
              <a:t>intermediari finanziari</a:t>
            </a:r>
            <a:r>
              <a:rPr lang="it-IT" altLang="it-IT" sz="2400" dirty="0"/>
              <a:t> che ricevono fondi dai risparmiatori e li prestano ad altri.</a:t>
            </a:r>
          </a:p>
          <a:p>
            <a:pPr marL="0" indent="0">
              <a:buFontTx/>
              <a:buNone/>
            </a:pPr>
            <a:endParaRPr lang="it-IT" altLang="it-IT" sz="2400" dirty="0"/>
          </a:p>
          <a:p>
            <a:pPr marL="0" indent="0">
              <a:buFontTx/>
              <a:buNone/>
            </a:pPr>
            <a:r>
              <a:rPr lang="it-IT" altLang="it-IT" sz="2400" dirty="0"/>
              <a:t>Gli intermediari finanziari svolgono quindi una funzione molto </a:t>
            </a:r>
            <a:r>
              <a:rPr lang="it-IT" altLang="it-IT" sz="2400" dirty="0" smtClean="0"/>
              <a:t>importante </a:t>
            </a:r>
            <a:r>
              <a:rPr lang="it-IT" altLang="it-IT" sz="2400" dirty="0"/>
              <a:t>e, in tempi normali, tutto procede senza intoppi.</a:t>
            </a:r>
          </a:p>
          <a:p>
            <a:pPr marL="0" indent="0">
              <a:buFontTx/>
              <a:buNone/>
            </a:pP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10</a:t>
            </a:fld>
            <a:endParaRPr lang="it-IT"/>
          </a:p>
        </p:txBody>
      </p:sp>
    </p:spTree>
    <p:extLst>
      <p:ext uri="{BB962C8B-B14F-4D97-AF65-F5344CB8AC3E}">
        <p14:creationId xmlns:p14="http://schemas.microsoft.com/office/powerpoint/2010/main" val="2579378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3. Il ruolo degli intermediari finanziari</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17584" y="1059675"/>
            <a:ext cx="8926416" cy="4855270"/>
          </a:xfrm>
        </p:spPr>
        <p:txBody>
          <a:bodyPr>
            <a:normAutofit/>
          </a:bodyPr>
          <a:lstStyle/>
          <a:p>
            <a:pPr marL="0" indent="0">
              <a:buFontTx/>
              <a:buNone/>
            </a:pPr>
            <a:r>
              <a:rPr lang="it-IT" altLang="it-IT" sz="2400" dirty="0"/>
              <a:t>Tuttavia, a volte il meccanismo dell’intermediazione finanziaria si blocca, come accaduto durante la crisi recente.  Per capire quanto accaduto è necessario partire dal bilancio (semplificato) di una banca.</a:t>
            </a:r>
          </a:p>
          <a:p>
            <a:pPr marL="0" indent="0">
              <a:buFontTx/>
              <a:buNone/>
            </a:pPr>
            <a:endParaRPr lang="it-IT" altLang="it-IT" sz="2400" dirty="0"/>
          </a:p>
          <a:p>
            <a:pPr marL="0" indent="0">
              <a:buFontTx/>
              <a:buNone/>
            </a:pP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11</a:t>
            </a:fld>
            <a:endParaRPr lang="it-IT"/>
          </a:p>
        </p:txBody>
      </p:sp>
      <p:pic>
        <p:nvPicPr>
          <p:cNvPr id="6" name="Immagine 5" descr="Immagine che contiene screenshot&#10;&#10;Descrizione generata automaticamente">
            <a:extLst>
              <a:ext uri="{FF2B5EF4-FFF2-40B4-BE49-F238E27FC236}">
                <a16:creationId xmlns:a16="http://schemas.microsoft.com/office/drawing/2014/main" xmlns="" id="{624AAB79-5BD5-4BD4-832D-AD1157F0E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84" y="3212976"/>
            <a:ext cx="8708832" cy="1330516"/>
          </a:xfrm>
          <a:prstGeom prst="rect">
            <a:avLst/>
          </a:prstGeom>
        </p:spPr>
      </p:pic>
    </p:spTree>
    <p:extLst>
      <p:ext uri="{BB962C8B-B14F-4D97-AF65-F5344CB8AC3E}">
        <p14:creationId xmlns:p14="http://schemas.microsoft.com/office/powerpoint/2010/main" val="149725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3.1 La scelta della leva finanziaria</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2" y="1059675"/>
            <a:ext cx="8856984" cy="4855270"/>
          </a:xfrm>
        </p:spPr>
        <p:txBody>
          <a:bodyPr>
            <a:normAutofit/>
          </a:bodyPr>
          <a:lstStyle/>
          <a:p>
            <a:pPr marL="0" indent="0">
              <a:buFontTx/>
              <a:buNone/>
            </a:pPr>
            <a:r>
              <a:rPr lang="it-IT" altLang="it-IT" sz="2400" dirty="0"/>
              <a:t>La </a:t>
            </a:r>
            <a:r>
              <a:rPr lang="it-IT" altLang="it-IT" sz="2400" dirty="0">
                <a:solidFill>
                  <a:srgbClr val="FF0000"/>
                </a:solidFill>
              </a:rPr>
              <a:t>leva finanziaria </a:t>
            </a:r>
            <a:r>
              <a:rPr lang="it-IT" altLang="it-IT" sz="2400" dirty="0"/>
              <a:t>(</a:t>
            </a:r>
            <a:r>
              <a:rPr lang="it-IT" altLang="it-IT" sz="2400" dirty="0">
                <a:solidFill>
                  <a:srgbClr val="FF0000"/>
                </a:solidFill>
              </a:rPr>
              <a:t>leverage ratio</a:t>
            </a:r>
            <a:r>
              <a:rPr lang="it-IT" altLang="it-IT" sz="2400" dirty="0"/>
              <a:t>) ci dice qual è il rapporto tra le risorse prese a prestito da terzi e le risorse proprie della banca ed è definita come:</a:t>
            </a:r>
          </a:p>
          <a:p>
            <a:pPr marL="0" indent="0">
              <a:buFontTx/>
              <a:buNone/>
            </a:pPr>
            <a:endParaRPr lang="it-IT" altLang="it-IT" sz="2400" dirty="0"/>
          </a:p>
          <a:p>
            <a:pPr marL="0" indent="0" algn="ctr">
              <a:buFontTx/>
              <a:buNone/>
            </a:pPr>
            <a:r>
              <a:rPr lang="it-IT" altLang="it-IT" sz="2400" dirty="0"/>
              <a:t>Leva finanziaria = Attivo / Capitale = 100/20 = 5</a:t>
            </a:r>
          </a:p>
          <a:p>
            <a:pPr marL="0" indent="0">
              <a:buFontTx/>
              <a:buNone/>
            </a:pPr>
            <a:endParaRPr lang="it-IT" altLang="it-IT" sz="2400" dirty="0"/>
          </a:p>
          <a:p>
            <a:pPr marL="0" indent="0">
              <a:buFontTx/>
              <a:buNone/>
            </a:pPr>
            <a:r>
              <a:rPr lang="it-IT" altLang="it-IT" sz="2400" dirty="0"/>
              <a:t>La </a:t>
            </a:r>
            <a:r>
              <a:rPr lang="it-IT" altLang="it-IT" sz="2400" dirty="0">
                <a:solidFill>
                  <a:srgbClr val="FF0000"/>
                </a:solidFill>
              </a:rPr>
              <a:t>quota di capitale sugli impieghi</a:t>
            </a:r>
            <a:r>
              <a:rPr lang="it-IT" altLang="it-IT" sz="2400" dirty="0"/>
              <a:t> (</a:t>
            </a:r>
            <a:r>
              <a:rPr lang="it-IT" altLang="it-IT" sz="2400" dirty="0">
                <a:solidFill>
                  <a:srgbClr val="FF0000"/>
                </a:solidFill>
              </a:rPr>
              <a:t>capital ratio</a:t>
            </a:r>
            <a:r>
              <a:rPr lang="it-IT" altLang="it-IT" sz="2400" dirty="0"/>
              <a:t>) esprime lo stesso concetto della leva finanziaria ed è definita come il reciproco di quest’ultima:</a:t>
            </a:r>
          </a:p>
          <a:p>
            <a:pPr marL="0" indent="0">
              <a:buFontTx/>
              <a:buNone/>
            </a:pPr>
            <a:endParaRPr lang="it-IT" altLang="it-IT" sz="2400" dirty="0"/>
          </a:p>
          <a:p>
            <a:pPr marL="0" indent="0" algn="ctr">
              <a:buFontTx/>
              <a:buNone/>
            </a:pPr>
            <a:r>
              <a:rPr lang="it-IT" altLang="it-IT" sz="2400" dirty="0"/>
              <a:t>Quota di capitale sugli impieghi = Capitale / Attivo = 20/100 = 20%</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12</a:t>
            </a:fld>
            <a:endParaRPr lang="it-IT"/>
          </a:p>
        </p:txBody>
      </p:sp>
    </p:spTree>
    <p:extLst>
      <p:ext uri="{BB962C8B-B14F-4D97-AF65-F5344CB8AC3E}">
        <p14:creationId xmlns:p14="http://schemas.microsoft.com/office/powerpoint/2010/main" val="890822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3.1 La scelta della leva finanziaria</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51520" y="1196752"/>
            <a:ext cx="8892480" cy="4855270"/>
          </a:xfrm>
        </p:spPr>
        <p:txBody>
          <a:bodyPr>
            <a:normAutofit/>
          </a:bodyPr>
          <a:lstStyle/>
          <a:p>
            <a:pPr marL="0" indent="0">
              <a:buFontTx/>
              <a:buNone/>
            </a:pPr>
            <a:r>
              <a:rPr lang="it-IT" altLang="it-IT" sz="2400" dirty="0"/>
              <a:t>Nella scelta della leva finanziaria ottimale la banca bilancia due considerazioni:</a:t>
            </a:r>
          </a:p>
          <a:p>
            <a:pPr marL="0" indent="0">
              <a:buFontTx/>
              <a:buNone/>
            </a:pPr>
            <a:endParaRPr lang="it-IT" altLang="it-IT" sz="2400" dirty="0"/>
          </a:p>
          <a:p>
            <a:r>
              <a:rPr lang="it-IT" altLang="it-IT" sz="2400" dirty="0"/>
              <a:t>una maggior leva finanziaria implica un più elevato tasso di profitto per unità di capitale investito dagli azionisti: a parità di capitale, la banca può acquistare maggiori attività</a:t>
            </a:r>
          </a:p>
          <a:p>
            <a:endParaRPr lang="it-IT" altLang="it-IT" sz="2400" dirty="0"/>
          </a:p>
          <a:p>
            <a:r>
              <a:rPr lang="it-IT" altLang="it-IT" sz="2400" dirty="0"/>
              <a:t>una maggior leva finanziaria implica una maggior probabilità di insolvenza della banca stessa: una perdita di valore dal lato delle attività rende la banca incapace di rimborsare quanto preso a prestito</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13</a:t>
            </a:fld>
            <a:endParaRPr lang="it-IT"/>
          </a:p>
        </p:txBody>
      </p:sp>
    </p:spTree>
    <p:extLst>
      <p:ext uri="{BB962C8B-B14F-4D97-AF65-F5344CB8AC3E}">
        <p14:creationId xmlns:p14="http://schemas.microsoft.com/office/powerpoint/2010/main" val="3323215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3.1 La scelta della leva finanziaria</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51520" y="1196752"/>
            <a:ext cx="8892480" cy="4855270"/>
          </a:xfrm>
        </p:spPr>
        <p:txBody>
          <a:bodyPr>
            <a:normAutofit/>
          </a:bodyPr>
          <a:lstStyle/>
          <a:p>
            <a:pPr marL="0" indent="0">
              <a:buFontTx/>
              <a:buNone/>
            </a:pPr>
            <a:r>
              <a:rPr lang="it-IT" altLang="it-IT" sz="2400" dirty="0" smtClean="0"/>
              <a:t>Esempio (1)</a:t>
            </a:r>
          </a:p>
          <a:p>
            <a:pPr marL="0" indent="0">
              <a:buFontTx/>
              <a:buNone/>
            </a:pPr>
            <a:endParaRPr lang="it-IT" altLang="it-IT" sz="2400" dirty="0" smtClean="0"/>
          </a:p>
          <a:p>
            <a:pPr marL="0" indent="0">
              <a:buFontTx/>
              <a:buNone/>
            </a:pPr>
            <a:r>
              <a:rPr lang="it-IT" altLang="it-IT" sz="2400" dirty="0" smtClean="0"/>
              <a:t>Rendimento atteso attività: 5%, rendimento atteso passività: 4%</a:t>
            </a:r>
          </a:p>
          <a:p>
            <a:pPr marL="0" indent="0">
              <a:buFontTx/>
              <a:buNone/>
            </a:pPr>
            <a:r>
              <a:rPr lang="it-IT" altLang="it-IT" sz="2400" dirty="0" smtClean="0"/>
              <a:t>Profitto atteso della banca = (100*5% - 80*4%) = 1,8</a:t>
            </a:r>
          </a:p>
          <a:p>
            <a:pPr marL="0" indent="0">
              <a:buFontTx/>
              <a:buNone/>
            </a:pPr>
            <a:r>
              <a:rPr lang="it-IT" altLang="it-IT" sz="2400" dirty="0"/>
              <a:t>P</a:t>
            </a:r>
            <a:r>
              <a:rPr lang="it-IT" altLang="it-IT" sz="2400" dirty="0" smtClean="0"/>
              <a:t>rofitto atteso per unità di capitale investito = 1,8/20 = 9%</a:t>
            </a:r>
          </a:p>
          <a:p>
            <a:pPr marL="0" indent="0">
              <a:buFontTx/>
              <a:buNone/>
            </a:pPr>
            <a:endParaRPr lang="it-IT" altLang="it-IT" sz="2400" dirty="0"/>
          </a:p>
          <a:p>
            <a:pPr marL="0" indent="0">
              <a:buFontTx/>
              <a:buNone/>
            </a:pPr>
            <a:r>
              <a:rPr lang="it-IT" altLang="it-IT" sz="2400" dirty="0" smtClean="0"/>
              <a:t>Se il capitale è 10 e il l’attivo è pari a 90, la leva è pari a 10</a:t>
            </a:r>
          </a:p>
          <a:p>
            <a:pPr marL="0" indent="0">
              <a:buFontTx/>
              <a:buNone/>
            </a:pPr>
            <a:r>
              <a:rPr lang="it-IT" altLang="it-IT" sz="2400" dirty="0" smtClean="0"/>
              <a:t>Profitto atteso della banca = (100*5% - 90*4%) = 1,4</a:t>
            </a:r>
          </a:p>
          <a:p>
            <a:pPr marL="0" indent="0">
              <a:buFontTx/>
              <a:buNone/>
            </a:pPr>
            <a:r>
              <a:rPr lang="it-IT" altLang="it-IT" sz="2400" dirty="0" smtClean="0"/>
              <a:t>Profitto atteso per unità di capitale investito = 1,4/10 = 14%</a:t>
            </a: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14</a:t>
            </a:fld>
            <a:endParaRPr lang="it-IT"/>
          </a:p>
        </p:txBody>
      </p:sp>
    </p:spTree>
    <p:extLst>
      <p:ext uri="{BB962C8B-B14F-4D97-AF65-F5344CB8AC3E}">
        <p14:creationId xmlns:p14="http://schemas.microsoft.com/office/powerpoint/2010/main" val="1895947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3.1 La scelta della leva finanziaria</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51520" y="1052736"/>
            <a:ext cx="8892480" cy="4855270"/>
          </a:xfrm>
        </p:spPr>
        <p:txBody>
          <a:bodyPr>
            <a:normAutofit fontScale="92500" lnSpcReduction="10000"/>
          </a:bodyPr>
          <a:lstStyle/>
          <a:p>
            <a:pPr marL="0" indent="0">
              <a:buFontTx/>
              <a:buNone/>
            </a:pPr>
            <a:r>
              <a:rPr lang="it-IT" altLang="it-IT" sz="2400" dirty="0" smtClean="0"/>
              <a:t>Esempio (2) </a:t>
            </a:r>
          </a:p>
          <a:p>
            <a:pPr marL="0" indent="0">
              <a:buFontTx/>
              <a:buNone/>
            </a:pPr>
            <a:r>
              <a:rPr lang="it-IT" altLang="it-IT" sz="2400" dirty="0" smtClean="0"/>
              <a:t>Attivo passa da 100 a 90 per credito inesigibile. </a:t>
            </a:r>
            <a:endParaRPr lang="it-IT" altLang="it-IT" sz="2400" dirty="0"/>
          </a:p>
          <a:p>
            <a:pPr marL="0" indent="0">
              <a:buFontTx/>
              <a:buNone/>
            </a:pPr>
            <a:r>
              <a:rPr lang="it-IT" altLang="it-IT" sz="2400" dirty="0" smtClean="0"/>
              <a:t>Il capitale della banca diventa 90-80 = 10 e la leva finanziaria sale da 5 a 9 (90/10).</a:t>
            </a:r>
          </a:p>
          <a:p>
            <a:pPr marL="0" indent="0">
              <a:buFontTx/>
              <a:buNone/>
            </a:pPr>
            <a:r>
              <a:rPr lang="it-IT" altLang="it-IT" sz="2400" dirty="0" smtClean="0"/>
              <a:t>La banca è solvente, ma più rischiosa di prima.</a:t>
            </a:r>
          </a:p>
          <a:p>
            <a:r>
              <a:rPr lang="it-IT" altLang="it-IT" sz="2400" dirty="0" smtClean="0"/>
              <a:t>Potrebbe aumentare il capitale</a:t>
            </a:r>
          </a:p>
          <a:p>
            <a:r>
              <a:rPr lang="it-IT" altLang="it-IT" sz="2400" dirty="0" smtClean="0"/>
              <a:t>Potrebbe ridurre il suo attivo.</a:t>
            </a:r>
          </a:p>
          <a:p>
            <a:pPr marL="0" indent="0">
              <a:buNone/>
            </a:pPr>
            <a:r>
              <a:rPr lang="it-IT" altLang="it-IT" sz="2400" dirty="0" smtClean="0"/>
              <a:t>Potrebbe riscuotere anticipatamente dei prestiti per un ammontare di 40 e raggiungere quindi un attivo pari a 90-40=50, utilizzando tali 40 per ridurre le passività che diventano 80-40=40. In questo modo la leva torna al 20% (10/50). </a:t>
            </a:r>
            <a:r>
              <a:rPr lang="it-IT" altLang="it-IT" sz="2400" i="1" dirty="0" smtClean="0"/>
              <a:t>I crediti erogati diminuiscono molto</a:t>
            </a:r>
            <a:r>
              <a:rPr lang="it-IT" altLang="it-IT" sz="2400" dirty="0" smtClean="0"/>
              <a:t>.</a:t>
            </a:r>
          </a:p>
          <a:p>
            <a:pPr marL="0" indent="0">
              <a:buNone/>
            </a:pPr>
            <a:endParaRPr lang="it-IT" altLang="it-IT" sz="2400" dirty="0" smtClean="0"/>
          </a:p>
          <a:p>
            <a:pPr marL="0" indent="0">
              <a:buNone/>
            </a:pPr>
            <a:r>
              <a:rPr lang="it-IT" altLang="it-IT" sz="2400" dirty="0" smtClean="0"/>
              <a:t>Se però l’attivo passa da 100 a 70, la banca sarà insolvente e non sarà in grado di pagare le proprie passività.</a:t>
            </a: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15</a:t>
            </a:fld>
            <a:endParaRPr lang="it-IT"/>
          </a:p>
        </p:txBody>
      </p:sp>
    </p:spTree>
    <p:extLst>
      <p:ext uri="{BB962C8B-B14F-4D97-AF65-F5344CB8AC3E}">
        <p14:creationId xmlns:p14="http://schemas.microsoft.com/office/powerpoint/2010/main" val="571358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3.2 Leva finanziaria e prestiti</a:t>
            </a:r>
            <a:br>
              <a:rPr lang="it-IT" sz="3200" dirty="0"/>
            </a:br>
            <a:r>
              <a:rPr lang="it-IT" sz="3000" dirty="0"/>
              <a:t>Liquidità</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51520" y="1383257"/>
            <a:ext cx="8892480" cy="4855270"/>
          </a:xfrm>
        </p:spPr>
        <p:txBody>
          <a:bodyPr>
            <a:normAutofit/>
          </a:bodyPr>
          <a:lstStyle/>
          <a:p>
            <a:pPr marL="0" indent="0">
              <a:buFontTx/>
              <a:buNone/>
            </a:pPr>
            <a:r>
              <a:rPr lang="it-IT" altLang="it-IT" sz="2400" dirty="0"/>
              <a:t>Supponiamo che, a torto o ragione, gli investitori dubitino della solvibilità della banca. In questo caso </a:t>
            </a:r>
            <a:r>
              <a:rPr lang="it-IT" altLang="it-IT" sz="2400" dirty="0">
                <a:solidFill>
                  <a:srgbClr val="FF0000"/>
                </a:solidFill>
              </a:rPr>
              <a:t>una elevata leva finanziaria può produrre effetti disastrosi</a:t>
            </a:r>
            <a:r>
              <a:rPr lang="it-IT" altLang="it-IT" sz="2400" dirty="0"/>
              <a:t> perché:</a:t>
            </a:r>
          </a:p>
          <a:p>
            <a:r>
              <a:rPr lang="it-IT" altLang="it-IT" sz="2400" dirty="0"/>
              <a:t>essi si riapproprieranno dei fondi investiti. La banca venderà le attività a </a:t>
            </a:r>
            <a:r>
              <a:rPr lang="it-IT" altLang="it-IT" sz="2400" dirty="0">
                <a:solidFill>
                  <a:srgbClr val="FF0000"/>
                </a:solidFill>
              </a:rPr>
              <a:t>prezzi di svendita </a:t>
            </a:r>
            <a:r>
              <a:rPr lang="it-IT" altLang="it-IT" sz="2400" dirty="0"/>
              <a:t>per rimborsare gli investitori.</a:t>
            </a:r>
          </a:p>
          <a:p>
            <a:r>
              <a:rPr lang="it-IT" altLang="it-IT" sz="2400" dirty="0"/>
              <a:t>qualora gli investitori possano prelevare senza preavviso (ad esempio depositi di conto corrente) si possono verificare le </a:t>
            </a:r>
            <a:r>
              <a:rPr lang="it-IT" altLang="it-IT" sz="2400" dirty="0">
                <a:solidFill>
                  <a:srgbClr val="FF0000"/>
                </a:solidFill>
              </a:rPr>
              <a:t>corse agli sportelli</a:t>
            </a:r>
            <a:r>
              <a:rPr lang="it-IT" altLang="it-IT" sz="2400" dirty="0"/>
              <a:t>, che causano insolvenza per la banca.</a:t>
            </a:r>
          </a:p>
          <a:p>
            <a:pPr marL="0" indent="0">
              <a:buNone/>
            </a:pPr>
            <a:r>
              <a:rPr lang="it-IT" altLang="it-IT" sz="2400" dirty="0"/>
              <a:t>Quindi, minore è la liquidità delle attività della banca, maggiore è il rischio di svendite, insolvenza e bancarotta.</a:t>
            </a:r>
          </a:p>
          <a:p>
            <a:pPr marL="0" indent="0">
              <a:buNone/>
            </a:pPr>
            <a:r>
              <a:rPr lang="it-IT" altLang="it-IT" sz="2400" dirty="0"/>
              <a:t>Maggiore è la liquidità delle passività, maggiore è il rischio di svendite, insolvenza e bancarotta.</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16</a:t>
            </a:fld>
            <a:endParaRPr lang="it-IT"/>
          </a:p>
        </p:txBody>
      </p:sp>
    </p:spTree>
    <p:extLst>
      <p:ext uri="{BB962C8B-B14F-4D97-AF65-F5344CB8AC3E}">
        <p14:creationId xmlns:p14="http://schemas.microsoft.com/office/powerpoint/2010/main" val="4000876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4. Il modello IS-LM esteso</a:t>
            </a:r>
            <a:endParaRPr lang="it-IT" sz="3000" dirty="0"/>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51520" y="1383257"/>
            <a:ext cx="8892480" cy="4855270"/>
          </a:xfrm>
        </p:spPr>
        <p:txBody>
          <a:bodyPr>
            <a:normAutofit/>
          </a:bodyPr>
          <a:lstStyle/>
          <a:p>
            <a:pPr marL="0" indent="0">
              <a:buFontTx/>
              <a:buNone/>
            </a:pPr>
            <a:r>
              <a:rPr lang="it-IT" altLang="it-IT" sz="2400" dirty="0"/>
              <a:t>Estendiamo ora il modello IS-LM tenendo conto della differenza tra </a:t>
            </a:r>
            <a:r>
              <a:rPr lang="it-IT" altLang="it-IT" sz="2400" dirty="0">
                <a:solidFill>
                  <a:srgbClr val="FF0000"/>
                </a:solidFill>
              </a:rPr>
              <a:t>tassi di interesse nominali e tassi di interesse reali, e del premio per il rischio</a:t>
            </a:r>
            <a:r>
              <a:rPr lang="it-IT" altLang="it-IT" sz="2400" dirty="0"/>
              <a:t>.</a:t>
            </a:r>
          </a:p>
          <a:p>
            <a:pPr marL="0" indent="0">
              <a:buFontTx/>
              <a:buNone/>
            </a:pPr>
            <a:endParaRPr lang="it-IT" altLang="it-IT" sz="2400" dirty="0"/>
          </a:p>
          <a:p>
            <a:pPr marL="0" indent="0">
              <a:buFontTx/>
              <a:buNone/>
            </a:pPr>
            <a:r>
              <a:rPr lang="it-IT" altLang="it-IT" sz="2400" dirty="0"/>
              <a:t>Entrambe queste considerazioni influenzano direttamente l’investimento. Per semplificare l’analisi, assumeremo inoltre che l’inflazione attesa sia nulla così che la banca centrale sia in grado di controllare direttamente il tasso di interesse reale</a:t>
            </a:r>
            <a:r>
              <a:rPr lang="it-IT" altLang="it-IT" sz="2400" dirty="0">
                <a:solidFill>
                  <a:srgbClr val="002060"/>
                </a:solidFill>
              </a:rPr>
              <a:t>.</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17</a:t>
            </a:fld>
            <a:endParaRPr lang="it-IT"/>
          </a:p>
        </p:txBody>
      </p:sp>
    </p:spTree>
    <p:extLst>
      <p:ext uri="{BB962C8B-B14F-4D97-AF65-F5344CB8AC3E}">
        <p14:creationId xmlns:p14="http://schemas.microsoft.com/office/powerpoint/2010/main" val="1772027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4. Il modello IS-LM esteso</a:t>
            </a:r>
            <a:endParaRPr lang="it-IT" sz="3000"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51520" y="1383257"/>
                <a:ext cx="8892480" cy="4855270"/>
              </a:xfrm>
            </p:spPr>
            <p:txBody>
              <a:bodyPr>
                <a:normAutofit/>
              </a:bodyPr>
              <a:lstStyle/>
              <a:p>
                <a:pPr marL="0" indent="0">
                  <a:buFontTx/>
                  <a:buNone/>
                </a:pPr>
                <a:r>
                  <a:rPr lang="it-IT" altLang="it-IT" sz="2200" i="1" dirty="0"/>
                  <a:t>Relazione IS</a:t>
                </a:r>
                <a:r>
                  <a:rPr lang="it-IT" altLang="it-IT" sz="2200" dirty="0"/>
                  <a:t>: 		</a:t>
                </a:r>
                <a:r>
                  <a:rPr lang="it-IT" altLang="it-IT" sz="2200" i="1" dirty="0"/>
                  <a:t>Y </a:t>
                </a:r>
                <a:r>
                  <a:rPr lang="it-IT" altLang="it-IT" sz="2200" dirty="0"/>
                  <a:t>=</a:t>
                </a:r>
                <a:r>
                  <a:rPr lang="it-IT" altLang="it-IT" sz="2200" i="1" dirty="0"/>
                  <a:t> C(Y </a:t>
                </a:r>
                <a:r>
                  <a:rPr lang="it-IT" altLang="it-IT" sz="2200" dirty="0"/>
                  <a:t>–</a:t>
                </a:r>
                <a:r>
                  <a:rPr lang="it-IT" altLang="it-IT" sz="2200" i="1" dirty="0"/>
                  <a:t> T) </a:t>
                </a:r>
                <a:r>
                  <a:rPr lang="it-IT" altLang="it-IT" sz="2200" dirty="0"/>
                  <a:t>+</a:t>
                </a:r>
                <a:r>
                  <a:rPr lang="it-IT" altLang="it-IT" sz="2200" i="1" dirty="0"/>
                  <a:t> I(Y, r </a:t>
                </a:r>
                <a:r>
                  <a:rPr lang="it-IT" altLang="it-IT" sz="2200" dirty="0"/>
                  <a:t>+</a:t>
                </a:r>
                <a:r>
                  <a:rPr lang="it-IT" altLang="it-IT" sz="2200" i="1" dirty="0"/>
                  <a:t> x) </a:t>
                </a:r>
                <a:r>
                  <a:rPr lang="it-IT" altLang="it-IT" sz="2200" dirty="0"/>
                  <a:t>+</a:t>
                </a:r>
                <a:r>
                  <a:rPr lang="it-IT" altLang="it-IT" sz="2200" i="1" dirty="0"/>
                  <a:t> G</a:t>
                </a:r>
              </a:p>
              <a:p>
                <a:pPr marL="0" indent="0">
                  <a:buFontTx/>
                  <a:buNone/>
                </a:pPr>
                <a:r>
                  <a:rPr lang="it-IT" altLang="it-IT" sz="2200" i="1" dirty="0"/>
                  <a:t>Relazione LM</a:t>
                </a:r>
                <a:r>
                  <a:rPr lang="it-IT" altLang="it-IT" sz="2200" dirty="0"/>
                  <a:t>:	 	</a:t>
                </a:r>
                <a14:m>
                  <m:oMath xmlns:m="http://schemas.openxmlformats.org/officeDocument/2006/math">
                    <m:r>
                      <a:rPr lang="it-IT" altLang="it-IT" sz="2200" b="0" i="1" smtClean="0">
                        <a:latin typeface="Cambria Math" panose="02040503050406030204" pitchFamily="18" charset="0"/>
                      </a:rPr>
                      <m:t>𝑟</m:t>
                    </m:r>
                    <m:r>
                      <a:rPr lang="it-IT" altLang="it-IT" sz="2200" b="0" i="1" smtClean="0">
                        <a:latin typeface="Cambria Math" panose="02040503050406030204" pitchFamily="18" charset="0"/>
                      </a:rPr>
                      <m:t>=</m:t>
                    </m:r>
                    <m:acc>
                      <m:accPr>
                        <m:chr m:val="̅"/>
                        <m:ctrlPr>
                          <a:rPr lang="it-IT" altLang="it-IT" sz="2200" b="0" i="1" smtClean="0">
                            <a:latin typeface="Cambria Math"/>
                          </a:rPr>
                        </m:ctrlPr>
                      </m:accPr>
                      <m:e>
                        <m:r>
                          <a:rPr lang="it-IT" altLang="it-IT" sz="2200" b="0" i="1" smtClean="0">
                            <a:latin typeface="Cambria Math" panose="02040503050406030204" pitchFamily="18" charset="0"/>
                          </a:rPr>
                          <m:t>𝑟</m:t>
                        </m:r>
                      </m:e>
                    </m:acc>
                  </m:oMath>
                </a14:m>
                <a:endParaRPr lang="it-IT" altLang="it-IT" sz="2200" i="1" dirty="0"/>
              </a:p>
              <a:p>
                <a:pPr marL="0" indent="0">
                  <a:buFontTx/>
                  <a:buNone/>
                </a:pPr>
                <a:endParaRPr lang="it-IT" altLang="it-IT" sz="2200" dirty="0"/>
              </a:p>
              <a:p>
                <a:pPr marL="0" indent="0">
                  <a:buFontTx/>
                  <a:buNone/>
                </a:pPr>
                <a:r>
                  <a:rPr lang="it-IT" altLang="it-IT" sz="2200" dirty="0"/>
                  <a:t>Chiameremo </a:t>
                </a:r>
                <a:r>
                  <a:rPr lang="it-IT" altLang="it-IT" sz="2200" i="1" dirty="0"/>
                  <a:t>r</a:t>
                </a:r>
                <a:r>
                  <a:rPr lang="it-IT" altLang="it-IT" sz="2200" dirty="0"/>
                  <a:t> “</a:t>
                </a:r>
                <a:r>
                  <a:rPr lang="it-IT" altLang="it-IT" sz="2200" dirty="0">
                    <a:solidFill>
                      <a:srgbClr val="FF0000"/>
                    </a:solidFill>
                  </a:rPr>
                  <a:t>tasso di policy</a:t>
                </a:r>
                <a:r>
                  <a:rPr lang="it-IT" altLang="it-IT" sz="2200" dirty="0"/>
                  <a:t>” e </a:t>
                </a:r>
                <a:r>
                  <a:rPr lang="it-IT" altLang="it-IT" sz="2200" i="1" dirty="0"/>
                  <a:t>r </a:t>
                </a:r>
                <a:r>
                  <a:rPr lang="it-IT" altLang="it-IT" sz="2200" dirty="0"/>
                  <a:t>+</a:t>
                </a:r>
                <a:r>
                  <a:rPr lang="it-IT" altLang="it-IT" sz="2200" i="1" dirty="0"/>
                  <a:t> x </a:t>
                </a:r>
                <a:r>
                  <a:rPr lang="it-IT" altLang="it-IT" sz="2200" dirty="0"/>
                  <a:t>“</a:t>
                </a:r>
                <a:r>
                  <a:rPr lang="it-IT" altLang="it-IT" sz="2200" dirty="0">
                    <a:solidFill>
                      <a:srgbClr val="FF0000"/>
                    </a:solidFill>
                  </a:rPr>
                  <a:t>tasso sui prestiti</a:t>
                </a:r>
                <a:r>
                  <a:rPr lang="it-IT" altLang="it-IT" sz="2200" dirty="0"/>
                  <a:t>”, poiché rappresenta il tasso a cui le imprese possono prendere a prestito.</a:t>
                </a:r>
              </a:p>
              <a:p>
                <a:pPr marL="0" indent="0">
                  <a:buFontTx/>
                  <a:buNone/>
                </a:pPr>
                <a:endParaRPr lang="it-IT" altLang="it-IT" sz="2200" dirty="0"/>
              </a:p>
              <a:p>
                <a:pPr marL="0" indent="0">
                  <a:buFontTx/>
                  <a:buNone/>
                </a:pPr>
                <a:r>
                  <a:rPr lang="it-IT" altLang="it-IT" sz="2200" dirty="0"/>
                  <a:t>Come prima, la curva LM è data da una retta orizzontale in corrispondenza del </a:t>
                </a:r>
                <a:r>
                  <a:rPr lang="it-IT" altLang="it-IT" sz="2200" dirty="0">
                    <a:solidFill>
                      <a:srgbClr val="FF0000"/>
                    </a:solidFill>
                  </a:rPr>
                  <a:t>tasso di policy </a:t>
                </a:r>
                <a:r>
                  <a:rPr lang="it-IT" altLang="it-IT" sz="2200" dirty="0"/>
                  <a:t>e la curva IS è data da una curva con pendenza negativa.</a:t>
                </a:r>
              </a:p>
            </p:txBody>
          </p:sp>
        </mc:Choice>
        <mc:Fallback xmlns="">
          <p:sp>
            <p:nvSpPr>
              <p:cNvPr id="3" name="Segnaposto contenuto 2">
                <a:extLst>
                  <a:ext uri="{FF2B5EF4-FFF2-40B4-BE49-F238E27FC236}">
                    <a16:creationId xmlns="" xmlns:a16="http://schemas.microsoft.com/office/drawing/2014/main" xmlns:a14="http://schemas.microsoft.com/office/drawing/2010/main" id="{504F553F-F82E-4F59-9D0B-F44FAA60546A}"/>
                  </a:ext>
                </a:extLst>
              </p:cNvPr>
              <p:cNvSpPr>
                <a:spLocks noGrp="1" noRot="1" noChangeAspect="1" noMove="1" noResize="1" noEditPoints="1" noAdjustHandles="1" noChangeArrowheads="1" noChangeShapeType="1" noTextEdit="1"/>
              </p:cNvSpPr>
              <p:nvPr>
                <p:ph idx="1"/>
              </p:nvPr>
            </p:nvSpPr>
            <p:spPr>
              <a:xfrm>
                <a:off x="251520" y="1383257"/>
                <a:ext cx="8892480" cy="4855270"/>
              </a:xfrm>
              <a:blipFill rotWithShape="1">
                <a:blip r:embed="rId2"/>
                <a:stretch>
                  <a:fillRect l="-822" t="-754" r="-1576"/>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18</a:t>
            </a:fld>
            <a:endParaRPr lang="it-IT"/>
          </a:p>
        </p:txBody>
      </p:sp>
    </p:spTree>
    <p:extLst>
      <p:ext uri="{BB962C8B-B14F-4D97-AF65-F5344CB8AC3E}">
        <p14:creationId xmlns:p14="http://schemas.microsoft.com/office/powerpoint/2010/main" val="2350291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4. Il modello IS-LM esteso</a:t>
            </a:r>
            <a:br>
              <a:rPr lang="it-IT" sz="3200" dirty="0"/>
            </a:br>
            <a:r>
              <a:rPr lang="it-IT" sz="2800" dirty="0"/>
              <a:t>Shock finanziari e politica economica</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435369" y="1501080"/>
            <a:ext cx="8229600" cy="4855270"/>
          </a:xfrm>
        </p:spPr>
        <p:txBody>
          <a:bodyPr>
            <a:normAutofit/>
          </a:bodyPr>
          <a:lstStyle/>
          <a:p>
            <a:pPr marL="0" indent="0">
              <a:buFontTx/>
              <a:buNone/>
            </a:pPr>
            <a:r>
              <a:rPr lang="it-IT" altLang="it-IT" sz="2400" dirty="0"/>
              <a:t>Ipotizziamo uno shock finanziario avverso.</a:t>
            </a:r>
          </a:p>
          <a:p>
            <a:pPr marL="0" indent="0">
              <a:buFontTx/>
              <a:buNone/>
            </a:pPr>
            <a:endParaRPr lang="it-IT" altLang="it-IT" sz="2400" i="1"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19</a:t>
            </a:fld>
            <a:endParaRPr lang="it-IT"/>
          </a:p>
        </p:txBody>
      </p:sp>
      <p:pic>
        <p:nvPicPr>
          <p:cNvPr id="6" name="Immagine 5">
            <a:extLst>
              <a:ext uri="{FF2B5EF4-FFF2-40B4-BE49-F238E27FC236}">
                <a16:creationId xmlns:a16="http://schemas.microsoft.com/office/drawing/2014/main" xmlns="" id="{109F207E-2FA9-4CAA-A194-92BE91EDA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584" y="1968075"/>
            <a:ext cx="7630596" cy="3921279"/>
          </a:xfrm>
          <a:prstGeom prst="rect">
            <a:avLst/>
          </a:prstGeom>
        </p:spPr>
      </p:pic>
    </p:spTree>
    <p:extLst>
      <p:ext uri="{BB962C8B-B14F-4D97-AF65-F5344CB8AC3E}">
        <p14:creationId xmlns:p14="http://schemas.microsoft.com/office/powerpoint/2010/main" val="1807933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7200" y="409228"/>
            <a:ext cx="8229600" cy="1143000"/>
          </a:xfrm>
        </p:spPr>
        <p:txBody>
          <a:bodyPr/>
          <a:lstStyle/>
          <a:p>
            <a:r>
              <a:rPr lang="it-IT" sz="3200" dirty="0"/>
              <a:t>1. Tasso di interesse reale e nominale</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2" y="980728"/>
            <a:ext cx="8964488" cy="4525963"/>
          </a:xfrm>
        </p:spPr>
        <p:txBody>
          <a:bodyPr>
            <a:normAutofit/>
          </a:bodyPr>
          <a:lstStyle/>
          <a:p>
            <a:pPr marL="0" indent="0">
              <a:buFontTx/>
              <a:buNone/>
            </a:pPr>
            <a:r>
              <a:rPr lang="it-IT" altLang="it-IT" sz="2400" dirty="0"/>
              <a:t>Il tasso di interesse nominale ci dice quanti euro dovremo restituire in futuro in cambio di un euro preso a prestito oggi. Questa è la nozione che troviamo normalmente nei documenti finanziari e nei quotidiani.</a:t>
            </a:r>
          </a:p>
          <a:p>
            <a:pPr marL="0" indent="0">
              <a:buFontTx/>
              <a:buNone/>
            </a:pPr>
            <a:endParaRPr lang="it-IT" altLang="it-IT" sz="2400" dirty="0"/>
          </a:p>
          <a:p>
            <a:pPr marL="0" indent="0">
              <a:buFontTx/>
              <a:buNone/>
            </a:pPr>
            <a:r>
              <a:rPr lang="it-IT" altLang="it-IT" sz="2400" dirty="0">
                <a:solidFill>
                  <a:srgbClr val="FF0000"/>
                </a:solidFill>
              </a:rPr>
              <a:t>Tuttavia, quando prendiamo a prestito oggi vogliamo sapere quanti beni (e non quanti euro) dovremo ripagare in futuro in cambio di un bene oggi. Questa è la nozione di tasso di interesse reale</a:t>
            </a:r>
            <a:r>
              <a:rPr lang="it-IT" altLang="it-IT" dirty="0"/>
              <a:t>.</a:t>
            </a:r>
          </a:p>
          <a:p>
            <a:pPr marL="0" indent="0">
              <a:buFontTx/>
              <a:buNone/>
            </a:pPr>
            <a:r>
              <a:rPr lang="it-IT" altLang="it-IT" sz="2400" dirty="0"/>
              <a:t>La presenza dell’</a:t>
            </a:r>
            <a:r>
              <a:rPr lang="it-IT" altLang="it-IT" sz="2400" b="1" dirty="0">
                <a:solidFill>
                  <a:srgbClr val="FF0000"/>
                </a:solidFill>
              </a:rPr>
              <a:t>inflazione</a:t>
            </a:r>
            <a:r>
              <a:rPr lang="it-IT" altLang="it-IT" sz="2400" dirty="0"/>
              <a:t> rende la distinzione tra euro e beni molto rilevante.</a:t>
            </a:r>
          </a:p>
          <a:p>
            <a:endParaRPr lang="it-IT"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2</a:t>
            </a:fld>
            <a:endParaRPr lang="it-IT"/>
          </a:p>
        </p:txBody>
      </p:sp>
    </p:spTree>
    <p:extLst>
      <p:ext uri="{BB962C8B-B14F-4D97-AF65-F5344CB8AC3E}">
        <p14:creationId xmlns:p14="http://schemas.microsoft.com/office/powerpoint/2010/main" val="250717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4. Il modello IS-LM esteso</a:t>
            </a:r>
            <a:br>
              <a:rPr lang="it-IT" sz="3200" dirty="0"/>
            </a:br>
            <a:r>
              <a:rPr lang="it-IT" sz="2800" dirty="0"/>
              <a:t>Shock finanziari e politica economica</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51520" y="1501080"/>
            <a:ext cx="8892479" cy="4855270"/>
          </a:xfrm>
        </p:spPr>
        <p:txBody>
          <a:bodyPr>
            <a:normAutofit/>
          </a:bodyPr>
          <a:lstStyle/>
          <a:p>
            <a:pPr marL="0" indent="0">
              <a:buNone/>
            </a:pPr>
            <a:r>
              <a:rPr lang="it-IT" altLang="it-IT" sz="2400" dirty="0"/>
              <a:t>Dato che la causa dello spostamento della curva IS è di natura finanziaria, </a:t>
            </a:r>
            <a:r>
              <a:rPr lang="it-IT" altLang="it-IT" sz="2400" dirty="0">
                <a:solidFill>
                  <a:srgbClr val="FF0000"/>
                </a:solidFill>
              </a:rPr>
              <a:t>la politica monetaria </a:t>
            </a:r>
            <a:r>
              <a:rPr lang="it-IT" altLang="it-IT" sz="2400" dirty="0"/>
              <a:t>potrebbe sembrare </a:t>
            </a:r>
            <a:r>
              <a:rPr lang="it-IT" altLang="it-IT" sz="2400"/>
              <a:t>la </a:t>
            </a:r>
            <a:r>
              <a:rPr lang="it-IT" altLang="it-IT" sz="2400" smtClean="0"/>
              <a:t>soluzione: </a:t>
            </a:r>
            <a:r>
              <a:rPr lang="it-IT" altLang="it-IT" sz="2400" dirty="0"/>
              <a:t>una sufficientemente grande riduzione del tasso di policy potrebbe riportare la produzione al suo livello originario.</a:t>
            </a:r>
          </a:p>
          <a:p>
            <a:pPr marL="0" indent="0">
              <a:buNone/>
            </a:pPr>
            <a:r>
              <a:rPr lang="it-IT" altLang="it-IT" sz="2400" dirty="0"/>
              <a:t>Tuttavia, il </a:t>
            </a:r>
            <a:r>
              <a:rPr lang="it-IT" altLang="it-IT" sz="2400" dirty="0">
                <a:solidFill>
                  <a:srgbClr val="FF0000"/>
                </a:solidFill>
              </a:rPr>
              <a:t>tasso di policy necessario per stimolare sufficientemente la produzione potrebbe benissimo essere negativo</a:t>
            </a:r>
            <a:r>
              <a:rPr lang="it-IT" altLang="it-IT" sz="2400" dirty="0"/>
              <a:t>.</a:t>
            </a:r>
          </a:p>
          <a:p>
            <a:pPr marL="0" indent="0">
              <a:buNone/>
            </a:pPr>
            <a:endParaRPr lang="it-IT" altLang="it-IT" sz="2400" dirty="0"/>
          </a:p>
          <a:p>
            <a:pPr marL="0" indent="0">
              <a:buNone/>
            </a:pPr>
            <a:r>
              <a:rPr lang="it-IT" altLang="it-IT" sz="2400" dirty="0"/>
              <a:t>E in presenza dello </a:t>
            </a:r>
            <a:r>
              <a:rPr lang="it-IT" altLang="it-IT" sz="2400" dirty="0">
                <a:solidFill>
                  <a:srgbClr val="FF0000"/>
                </a:solidFill>
              </a:rPr>
              <a:t>zero </a:t>
            </a:r>
            <a:r>
              <a:rPr lang="it-IT" altLang="it-IT" sz="2400" dirty="0" err="1">
                <a:solidFill>
                  <a:srgbClr val="FF0000"/>
                </a:solidFill>
              </a:rPr>
              <a:t>lower</a:t>
            </a:r>
            <a:r>
              <a:rPr lang="it-IT" altLang="it-IT" sz="2400" dirty="0">
                <a:solidFill>
                  <a:srgbClr val="FF0000"/>
                </a:solidFill>
              </a:rPr>
              <a:t> </a:t>
            </a:r>
            <a:r>
              <a:rPr lang="it-IT" altLang="it-IT" sz="2400" dirty="0" err="1">
                <a:solidFill>
                  <a:srgbClr val="FF0000"/>
                </a:solidFill>
              </a:rPr>
              <a:t>bound</a:t>
            </a:r>
            <a:r>
              <a:rPr lang="it-IT" altLang="it-IT" sz="2400" dirty="0"/>
              <a:t>, la banca centrale potrebbe non essere in grado di raggiungerlo, proprio come è accaduto durante la crisi recente.</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20</a:t>
            </a:fld>
            <a:endParaRPr lang="it-IT"/>
          </a:p>
        </p:txBody>
      </p:sp>
    </p:spTree>
    <p:extLst>
      <p:ext uri="{BB962C8B-B14F-4D97-AF65-F5344CB8AC3E}">
        <p14:creationId xmlns:p14="http://schemas.microsoft.com/office/powerpoint/2010/main" val="3248512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4. Il modello IS-LM esteso</a:t>
            </a:r>
            <a:br>
              <a:rPr lang="it-IT" sz="3200" dirty="0"/>
            </a:br>
            <a:r>
              <a:rPr lang="it-IT" sz="2800" dirty="0"/>
              <a:t>Shock finanziari e politica economica</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3" y="1501080"/>
            <a:ext cx="8424936" cy="4855270"/>
          </a:xfrm>
        </p:spPr>
        <p:txBody>
          <a:bodyPr>
            <a:normAutofit/>
          </a:bodyPr>
          <a:lstStyle/>
          <a:p>
            <a:pPr marL="0" indent="0">
              <a:buNone/>
            </a:pPr>
            <a:r>
              <a:rPr lang="it-IT" altLang="it-IT" sz="2400" dirty="0" smtClean="0"/>
              <a:t>Nell’equilibrio iniziale r = 2% e x = 1%. Quindi </a:t>
            </a:r>
            <a:r>
              <a:rPr lang="it-IT" altLang="it-IT" sz="2400" dirty="0" err="1" smtClean="0"/>
              <a:t>r+x</a:t>
            </a:r>
            <a:r>
              <a:rPr lang="it-IT" altLang="it-IT" sz="2400" dirty="0" smtClean="0"/>
              <a:t>=3%</a:t>
            </a:r>
          </a:p>
          <a:p>
            <a:pPr marL="0" indent="0">
              <a:buNone/>
            </a:pPr>
            <a:endParaRPr lang="it-IT" altLang="it-IT" sz="2400" dirty="0" smtClean="0"/>
          </a:p>
          <a:p>
            <a:pPr marL="0" indent="0">
              <a:buNone/>
            </a:pPr>
            <a:r>
              <a:rPr lang="it-IT" altLang="it-IT" sz="2400" dirty="0" smtClean="0"/>
              <a:t>Supponiamo x aumenti del 4%, dall’1% al 5%, quindi </a:t>
            </a:r>
            <a:r>
              <a:rPr lang="it-IT" altLang="it-IT" sz="2400" dirty="0" err="1" smtClean="0"/>
              <a:t>r+x</a:t>
            </a:r>
            <a:r>
              <a:rPr lang="it-IT" altLang="it-IT" sz="2400" dirty="0" smtClean="0"/>
              <a:t>=7%. </a:t>
            </a:r>
          </a:p>
          <a:p>
            <a:pPr marL="0" indent="0">
              <a:buNone/>
            </a:pPr>
            <a:r>
              <a:rPr lang="it-IT" altLang="it-IT" sz="2400" dirty="0" smtClean="0"/>
              <a:t>Per mantenere fisso il valore di </a:t>
            </a:r>
            <a:r>
              <a:rPr lang="it-IT" altLang="it-IT" sz="2400" dirty="0" err="1" smtClean="0"/>
              <a:t>r+x</a:t>
            </a:r>
            <a:r>
              <a:rPr lang="it-IT" altLang="it-IT" sz="2400" dirty="0" smtClean="0"/>
              <a:t> al 3%, la banca centrale deve ridurre il tasso di policy r dal 2% al -2%. </a:t>
            </a:r>
          </a:p>
          <a:p>
            <a:pPr marL="0" indent="0">
              <a:buNone/>
            </a:pPr>
            <a:r>
              <a:rPr lang="it-IT" altLang="it-IT" sz="2400" dirty="0" smtClean="0"/>
              <a:t>In questo modo si ha -2%+5%=3%.</a:t>
            </a:r>
          </a:p>
          <a:p>
            <a:pPr marL="0" indent="0">
              <a:buNone/>
            </a:pPr>
            <a:endParaRPr lang="it-IT" altLang="it-IT" sz="2400" dirty="0"/>
          </a:p>
          <a:p>
            <a:pPr marL="0" indent="0">
              <a:buNone/>
            </a:pPr>
            <a:r>
              <a:rPr lang="it-IT" altLang="it-IT" sz="2400" dirty="0" smtClean="0"/>
              <a:t>Dato lo zero </a:t>
            </a:r>
            <a:r>
              <a:rPr lang="it-IT" altLang="it-IT" sz="2400" dirty="0" err="1" smtClean="0"/>
              <a:t>lower</a:t>
            </a:r>
            <a:r>
              <a:rPr lang="it-IT" altLang="it-IT" sz="2400" dirty="0" smtClean="0"/>
              <a:t> </a:t>
            </a:r>
            <a:r>
              <a:rPr lang="it-IT" altLang="it-IT" sz="2400" dirty="0" err="1" smtClean="0"/>
              <a:t>bound</a:t>
            </a:r>
            <a:r>
              <a:rPr lang="it-IT" altLang="it-IT" sz="2400" dirty="0" smtClean="0"/>
              <a:t> sul tasso di interesse nominale, il minor tasso di interesse reale che la banca centrale può raggiungere è dato da r = i – </a:t>
            </a:r>
            <a:r>
              <a:rPr lang="el-GR" altLang="it-IT" sz="2400" dirty="0" smtClean="0"/>
              <a:t>π</a:t>
            </a:r>
            <a:r>
              <a:rPr lang="it-IT" altLang="it-IT" sz="2400" baseline="30000" dirty="0" smtClean="0"/>
              <a:t>e</a:t>
            </a:r>
            <a:r>
              <a:rPr lang="it-IT" altLang="it-IT" sz="2400" dirty="0" smtClean="0"/>
              <a:t>= - </a:t>
            </a:r>
            <a:r>
              <a:rPr lang="el-GR" altLang="it-IT" sz="2400" dirty="0"/>
              <a:t>π</a:t>
            </a:r>
            <a:r>
              <a:rPr lang="it-IT" altLang="it-IT" sz="2400" baseline="30000" dirty="0" smtClean="0"/>
              <a:t>e</a:t>
            </a:r>
            <a:r>
              <a:rPr lang="it-IT" altLang="it-IT" sz="2400" dirty="0" smtClean="0"/>
              <a:t>.</a:t>
            </a:r>
          </a:p>
          <a:p>
            <a:pPr marL="0" indent="0">
              <a:buNone/>
            </a:pPr>
            <a:r>
              <a:rPr lang="it-IT" altLang="it-IT" sz="2400" i="1" dirty="0" smtClean="0"/>
              <a:t>Quindi le aspettative di inflazione sono importanti.</a:t>
            </a:r>
            <a:endParaRPr lang="it-IT" altLang="it-IT" sz="2400" i="1"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21</a:t>
            </a:fld>
            <a:endParaRPr lang="it-IT"/>
          </a:p>
        </p:txBody>
      </p:sp>
    </p:spTree>
    <p:extLst>
      <p:ext uri="{BB962C8B-B14F-4D97-AF65-F5344CB8AC3E}">
        <p14:creationId xmlns:p14="http://schemas.microsoft.com/office/powerpoint/2010/main" val="313917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4. Il modello IS-LM esteso</a:t>
            </a:r>
            <a:br>
              <a:rPr lang="it-IT" sz="3200" dirty="0"/>
            </a:br>
            <a:r>
              <a:rPr lang="it-IT" sz="2800" dirty="0"/>
              <a:t>Shock finanziari e politica economica</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22</a:t>
            </a:fld>
            <a:endParaRPr lang="it-IT"/>
          </a:p>
        </p:txBody>
      </p:sp>
      <p:pic>
        <p:nvPicPr>
          <p:cNvPr id="6" name="Immagine 5">
            <a:extLst>
              <a:ext uri="{FF2B5EF4-FFF2-40B4-BE49-F238E27FC236}">
                <a16:creationId xmlns:a16="http://schemas.microsoft.com/office/drawing/2014/main" xmlns="" id="{D76B4B0B-0CAA-43B7-BAE6-9F60FA18D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082" y="1595763"/>
            <a:ext cx="8229599" cy="4229100"/>
          </a:xfrm>
          <a:prstGeom prst="rect">
            <a:avLst/>
          </a:prstGeom>
        </p:spPr>
      </p:pic>
    </p:spTree>
    <p:extLst>
      <p:ext uri="{BB962C8B-B14F-4D97-AF65-F5344CB8AC3E}">
        <p14:creationId xmlns:p14="http://schemas.microsoft.com/office/powerpoint/2010/main" val="3316241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5. Da una crisi immobiliare a una crisi finanziaria</a:t>
            </a:r>
            <a:endParaRPr lang="it-IT" sz="2800" dirty="0"/>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2" y="1501080"/>
            <a:ext cx="8964487" cy="4855270"/>
          </a:xfrm>
        </p:spPr>
        <p:txBody>
          <a:bodyPr>
            <a:normAutofit/>
          </a:bodyPr>
          <a:lstStyle/>
          <a:p>
            <a:pPr marL="0" indent="0">
              <a:buNone/>
            </a:pPr>
            <a:r>
              <a:rPr lang="it-IT" altLang="it-IT" sz="2400" dirty="0"/>
              <a:t>Quando i prezzi delle case cominciarono a scendere negli Stati Uniti nel 2006, molti economisti predissero una diminuzione della domanda e un rallentamento della crescita. Pochi capirono che questo avrebbe condotto a una grande crisi economica.</a:t>
            </a:r>
          </a:p>
          <a:p>
            <a:pPr marL="0" indent="0">
              <a:buNone/>
            </a:pPr>
            <a:endParaRPr lang="it-IT" altLang="it-IT" sz="2400" dirty="0"/>
          </a:p>
          <a:p>
            <a:pPr marL="0" indent="0">
              <a:buNone/>
            </a:pPr>
            <a:r>
              <a:rPr lang="it-IT" altLang="it-IT" sz="2400" dirty="0">
                <a:solidFill>
                  <a:srgbClr val="FF0000"/>
                </a:solidFill>
              </a:rPr>
              <a:t>Quello che la maggior parte degli economisti non riuscì a prevedere fu l’effetto del crollo dei prezzi delle case sul sistema finanziario e, a sua volta, il suo effetto sull’economia</a:t>
            </a:r>
            <a:r>
              <a:rPr lang="it-IT" altLang="it-IT" sz="2400" dirty="0"/>
              <a:t>.</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23</a:t>
            </a:fld>
            <a:endParaRPr lang="it-IT"/>
          </a:p>
        </p:txBody>
      </p:sp>
    </p:spTree>
    <p:extLst>
      <p:ext uri="{BB962C8B-B14F-4D97-AF65-F5344CB8AC3E}">
        <p14:creationId xmlns:p14="http://schemas.microsoft.com/office/powerpoint/2010/main" val="425029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5.1 Prezzi immobiliari e mutui ipotecari </a:t>
            </a:r>
            <a:r>
              <a:rPr lang="it-IT" altLang="it-IT" sz="3200" dirty="0"/>
              <a:t>“subprime”</a:t>
            </a:r>
            <a:endParaRPr lang="it-IT" sz="3200" dirty="0"/>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48634" y="1489573"/>
            <a:ext cx="9036496" cy="571275"/>
          </a:xfrm>
        </p:spPr>
        <p:txBody>
          <a:bodyPr>
            <a:normAutofit/>
          </a:bodyPr>
          <a:lstStyle/>
          <a:p>
            <a:pPr marL="0" indent="0">
              <a:buNone/>
            </a:pPr>
            <a:r>
              <a:rPr lang="it-IT" altLang="it-IT" sz="2000" dirty="0"/>
              <a:t>Nel seguente grafico è riportato l’andamento del prezzo delle case negli USA dal 2000.</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24</a:t>
            </a:fld>
            <a:endParaRPr lang="it-IT"/>
          </a:p>
        </p:txBody>
      </p:sp>
      <p:pic>
        <p:nvPicPr>
          <p:cNvPr id="6" name="Immagine 5">
            <a:extLst>
              <a:ext uri="{FF2B5EF4-FFF2-40B4-BE49-F238E27FC236}">
                <a16:creationId xmlns:a16="http://schemas.microsoft.com/office/drawing/2014/main" xmlns="" id="{DAF379E6-9730-4CF4-9975-E630A0C5A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108" y="2060848"/>
            <a:ext cx="7871545" cy="3520330"/>
          </a:xfrm>
          <a:prstGeom prst="rect">
            <a:avLst/>
          </a:prstGeom>
        </p:spPr>
      </p:pic>
      <p:sp>
        <p:nvSpPr>
          <p:cNvPr id="7" name="CasellaDiTesto 6">
            <a:extLst>
              <a:ext uri="{FF2B5EF4-FFF2-40B4-BE49-F238E27FC236}">
                <a16:creationId xmlns:a16="http://schemas.microsoft.com/office/drawing/2014/main" xmlns="" id="{1367A62D-81B0-4FB0-B787-0D556C417ADA}"/>
              </a:ext>
            </a:extLst>
          </p:cNvPr>
          <p:cNvSpPr txBox="1"/>
          <p:nvPr/>
        </p:nvSpPr>
        <p:spPr>
          <a:xfrm>
            <a:off x="631784" y="5605107"/>
            <a:ext cx="2560444" cy="338554"/>
          </a:xfrm>
          <a:prstGeom prst="rect">
            <a:avLst/>
          </a:prstGeom>
          <a:noFill/>
        </p:spPr>
        <p:txBody>
          <a:bodyPr wrap="square" rtlCol="0">
            <a:spAutoFit/>
          </a:bodyPr>
          <a:lstStyle/>
          <a:p>
            <a:r>
              <a:rPr lang="it-IT" sz="1600" dirty="0"/>
              <a:t>Fonte: Indice di Case-</a:t>
            </a:r>
            <a:r>
              <a:rPr lang="it-IT" sz="1600" dirty="0" err="1"/>
              <a:t>Shiller</a:t>
            </a:r>
            <a:endParaRPr lang="it-IT" sz="1600" dirty="0"/>
          </a:p>
        </p:txBody>
      </p:sp>
    </p:spTree>
    <p:extLst>
      <p:ext uri="{BB962C8B-B14F-4D97-AF65-F5344CB8AC3E}">
        <p14:creationId xmlns:p14="http://schemas.microsoft.com/office/powerpoint/2010/main" val="805163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251520" y="476672"/>
            <a:ext cx="8568952" cy="1143000"/>
          </a:xfrm>
        </p:spPr>
        <p:txBody>
          <a:bodyPr/>
          <a:lstStyle/>
          <a:p>
            <a:r>
              <a:rPr lang="it-IT" sz="3200" dirty="0" smtClean="0"/>
              <a:t>5.1. Prezzi immobiliari e mutui ipotecari </a:t>
            </a:r>
            <a:r>
              <a:rPr lang="it-IT" sz="3200" dirty="0" err="1" smtClean="0"/>
              <a:t>subprime</a:t>
            </a:r>
            <a:endParaRPr lang="it-IT" sz="2800" dirty="0"/>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2" y="1501080"/>
            <a:ext cx="8964487" cy="4855270"/>
          </a:xfrm>
        </p:spPr>
        <p:txBody>
          <a:bodyPr>
            <a:normAutofit/>
          </a:bodyPr>
          <a:lstStyle/>
          <a:p>
            <a:pPr marL="0" indent="0">
              <a:buNone/>
            </a:pPr>
            <a:r>
              <a:rPr lang="it-IT" altLang="it-IT" sz="2400" dirty="0" smtClean="0"/>
              <a:t>L’aumento dei prezzi immobiliari dal 2000 al 2006 era giustificato?</a:t>
            </a:r>
          </a:p>
          <a:p>
            <a:pPr marL="0" indent="0">
              <a:buNone/>
            </a:pPr>
            <a:r>
              <a:rPr lang="it-IT" altLang="it-IT" sz="2400" dirty="0" smtClean="0"/>
              <a:t>In parte sì, per due ragioni:</a:t>
            </a:r>
          </a:p>
          <a:p>
            <a:r>
              <a:rPr lang="it-IT" altLang="it-IT" sz="2400" dirty="0" smtClean="0"/>
              <a:t>Gli anni 2000 si erano caratterizzati per bassi tassi di interesse che rendevano conveniente accendere mutui. Quindi la domanda di abitazioni crebbe.</a:t>
            </a:r>
          </a:p>
          <a:p>
            <a:r>
              <a:rPr lang="it-IT" altLang="it-IT" sz="2400" dirty="0" smtClean="0"/>
              <a:t>Coloro che concedevano mutui lo facevano sempre più spesso anche a favore di debitori che non presentavano adeguate garanzie. Tali mutui ipotecari sono noti come mutui </a:t>
            </a:r>
            <a:r>
              <a:rPr lang="it-IT" altLang="it-IT" sz="2400" b="1" i="1" dirty="0" err="1" smtClean="0"/>
              <a:t>subprime</a:t>
            </a:r>
            <a:r>
              <a:rPr lang="it-IT" altLang="it-IT" sz="2400" dirty="0" smtClean="0"/>
              <a:t>. Nel 2006, il 20% di tutti i mutui ipotecari statunitensi erano </a:t>
            </a:r>
            <a:r>
              <a:rPr lang="it-IT" altLang="it-IT" sz="2400" dirty="0" err="1" smtClean="0"/>
              <a:t>subprime</a:t>
            </a:r>
            <a:r>
              <a:rPr lang="it-IT" altLang="it-IT" sz="2400" dirty="0" smtClean="0"/>
              <a:t>.</a:t>
            </a:r>
          </a:p>
          <a:p>
            <a:pPr marL="0" indent="0">
              <a:buNone/>
            </a:pP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25</a:t>
            </a:fld>
            <a:endParaRPr lang="it-IT"/>
          </a:p>
        </p:txBody>
      </p:sp>
    </p:spTree>
    <p:extLst>
      <p:ext uri="{BB962C8B-B14F-4D97-AF65-F5344CB8AC3E}">
        <p14:creationId xmlns:p14="http://schemas.microsoft.com/office/powerpoint/2010/main" val="1164152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251520" y="476672"/>
            <a:ext cx="8568952" cy="1143000"/>
          </a:xfrm>
        </p:spPr>
        <p:txBody>
          <a:bodyPr/>
          <a:lstStyle/>
          <a:p>
            <a:r>
              <a:rPr lang="it-IT" sz="3200" dirty="0" smtClean="0"/>
              <a:t>5.1. Prezzi immobiliari e mutui ipotecari </a:t>
            </a:r>
            <a:r>
              <a:rPr lang="it-IT" sz="3200" dirty="0" err="1" smtClean="0"/>
              <a:t>subprime</a:t>
            </a:r>
            <a:endParaRPr lang="it-IT" sz="2800" dirty="0"/>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2" y="1340768"/>
            <a:ext cx="8964487" cy="5015582"/>
          </a:xfrm>
        </p:spPr>
        <p:txBody>
          <a:bodyPr>
            <a:normAutofit/>
          </a:bodyPr>
          <a:lstStyle/>
          <a:p>
            <a:r>
              <a:rPr lang="it-IT" altLang="it-IT" sz="2400" dirty="0" smtClean="0"/>
              <a:t>I timori legati all’inflazione spinsero la Fed ad alzare i tassi e la bolla immobiliare scoppiò, determinando un calo dei prezzi delle case.</a:t>
            </a:r>
          </a:p>
          <a:p>
            <a:r>
              <a:rPr lang="it-IT" altLang="it-IT" sz="2400" dirty="0" smtClean="0"/>
              <a:t>I soggetti che avevano acceso un mutuo a tasso variabile che avevano redditi bassi ed impieghi precari iniziarono a ritardare il pagamento delle rate del mutuo, e spesso, non furono più in grado di restituire quanto ottenuto a credito.</a:t>
            </a:r>
          </a:p>
          <a:p>
            <a:r>
              <a:rPr lang="it-IT" altLang="it-IT" sz="2400" dirty="0" smtClean="0"/>
              <a:t>La riduzione del valore delle case determinò un drastico calo nelle dimensioni delle garanzie (il collaterale) su cui potevano contare le banche, che, inoltre, vedevano diminuire il proprio attivo perché molti mutuatari non erano più solventi.</a:t>
            </a:r>
          </a:p>
          <a:p>
            <a:pPr marL="0" indent="0">
              <a:buNone/>
            </a:pPr>
            <a:endParaRPr lang="it-IT" altLang="it-IT" sz="2400" dirty="0" smtClean="0"/>
          </a:p>
          <a:p>
            <a:pPr marL="0" indent="0">
              <a:buNone/>
            </a:pPr>
            <a:r>
              <a:rPr lang="it-IT" altLang="it-IT" sz="2400" dirty="0" smtClean="0"/>
              <a:t>Ma non è tutto qui…</a:t>
            </a: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26</a:t>
            </a:fld>
            <a:endParaRPr lang="it-IT"/>
          </a:p>
        </p:txBody>
      </p:sp>
    </p:spTree>
    <p:extLst>
      <p:ext uri="{BB962C8B-B14F-4D97-AF65-F5344CB8AC3E}">
        <p14:creationId xmlns:p14="http://schemas.microsoft.com/office/powerpoint/2010/main" val="1047610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251520" y="476672"/>
            <a:ext cx="8568952" cy="1143000"/>
          </a:xfrm>
        </p:spPr>
        <p:txBody>
          <a:bodyPr/>
          <a:lstStyle/>
          <a:p>
            <a:r>
              <a:rPr lang="it-IT" sz="3200" dirty="0" smtClean="0"/>
              <a:t>5.2. Il ruolo degli intermediari finanziari</a:t>
            </a:r>
            <a:endParaRPr lang="it-IT" sz="2800" dirty="0"/>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3" y="1124744"/>
            <a:ext cx="8784975" cy="4855270"/>
          </a:xfrm>
        </p:spPr>
        <p:txBody>
          <a:bodyPr>
            <a:normAutofit/>
          </a:bodyPr>
          <a:lstStyle/>
          <a:p>
            <a:r>
              <a:rPr lang="it-IT" altLang="it-IT" sz="2400" dirty="0" smtClean="0"/>
              <a:t>Per sfuggire alle regole sulla dimensione della leva finanziaria molte banche crearono i VIS, veicoli di investimento strutturato.</a:t>
            </a:r>
          </a:p>
          <a:p>
            <a:r>
              <a:rPr lang="it-IT" altLang="it-IT" sz="2400" dirty="0" smtClean="0"/>
              <a:t>I VIS, sul fronte del passivo si indebitavano a breve, e sul fronte dell’attivo detenevano una certa varietà di strumenti (tra cui i mutui </a:t>
            </a:r>
            <a:r>
              <a:rPr lang="it-IT" altLang="it-IT" sz="2400" dirty="0" err="1" smtClean="0"/>
              <a:t>subprime</a:t>
            </a:r>
            <a:r>
              <a:rPr lang="it-IT" altLang="it-IT" sz="2400" dirty="0" smtClean="0"/>
              <a:t>)</a:t>
            </a:r>
          </a:p>
          <a:p>
            <a:r>
              <a:rPr lang="it-IT" altLang="it-IT" sz="2400" dirty="0" smtClean="0"/>
              <a:t>I VIS, se in difficoltà, potevano beneficiare del supporto della banca che li aveva creati, da cui avrebbero ottenuto liquidità</a:t>
            </a:r>
          </a:p>
          <a:p>
            <a:endParaRPr lang="it-IT" altLang="it-IT" sz="2400" dirty="0"/>
          </a:p>
          <a:p>
            <a:r>
              <a:rPr lang="it-IT" altLang="it-IT" sz="2400" dirty="0" smtClean="0"/>
              <a:t>Quando però i valore delle attività calò, la solvibilità dei VIS venne messa in discussione e, dato il legame con le banche, anche quella delle banche venne compromessa.</a:t>
            </a:r>
          </a:p>
          <a:p>
            <a:pPr marL="0" indent="0">
              <a:buNone/>
            </a:pPr>
            <a:r>
              <a:rPr lang="it-IT" altLang="it-IT" sz="2400" dirty="0" smtClean="0"/>
              <a:t>Ma non basta…</a:t>
            </a: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27</a:t>
            </a:fld>
            <a:endParaRPr lang="it-IT"/>
          </a:p>
        </p:txBody>
      </p:sp>
    </p:spTree>
    <p:extLst>
      <p:ext uri="{BB962C8B-B14F-4D97-AF65-F5344CB8AC3E}">
        <p14:creationId xmlns:p14="http://schemas.microsoft.com/office/powerpoint/2010/main" val="3727315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251520" y="476672"/>
            <a:ext cx="8568952" cy="1143000"/>
          </a:xfrm>
        </p:spPr>
        <p:txBody>
          <a:bodyPr/>
          <a:lstStyle/>
          <a:p>
            <a:r>
              <a:rPr lang="it-IT" sz="3200" dirty="0" smtClean="0"/>
              <a:t>5.2. Il ruolo degli intermediari finanziari</a:t>
            </a:r>
            <a:endParaRPr lang="it-IT" sz="2800" dirty="0"/>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3" y="1124744"/>
            <a:ext cx="8784975" cy="4855270"/>
          </a:xfrm>
        </p:spPr>
        <p:txBody>
          <a:bodyPr>
            <a:normAutofit/>
          </a:bodyPr>
          <a:lstStyle/>
          <a:p>
            <a:pPr marL="0" indent="0">
              <a:buNone/>
            </a:pPr>
            <a:endParaRPr lang="it-IT" altLang="it-IT" sz="2400" dirty="0"/>
          </a:p>
          <a:p>
            <a:r>
              <a:rPr lang="it-IT" altLang="it-IT" sz="2400" dirty="0" smtClean="0"/>
              <a:t>Si sviluppò la </a:t>
            </a:r>
            <a:r>
              <a:rPr lang="it-IT" altLang="it-IT" sz="2400" b="1" dirty="0" smtClean="0">
                <a:solidFill>
                  <a:srgbClr val="FF0000"/>
                </a:solidFill>
              </a:rPr>
              <a:t>cartolarizzazione</a:t>
            </a:r>
            <a:r>
              <a:rPr lang="it-IT" altLang="it-IT" sz="2400" dirty="0" smtClean="0"/>
              <a:t>, ovvero la creazione di attività finanziarie sulla base di altre attività.</a:t>
            </a:r>
          </a:p>
          <a:p>
            <a:r>
              <a:rPr lang="it-IT" altLang="it-IT" sz="2400" dirty="0" smtClean="0"/>
              <a:t>In questo caso vennero create delle attività note come </a:t>
            </a:r>
            <a:r>
              <a:rPr lang="it-IT" altLang="it-IT" sz="2400" dirty="0" err="1" smtClean="0"/>
              <a:t>mortgage-backed</a:t>
            </a:r>
            <a:r>
              <a:rPr lang="it-IT" altLang="it-IT" sz="2400" dirty="0" smtClean="0"/>
              <a:t> </a:t>
            </a:r>
            <a:r>
              <a:rPr lang="it-IT" altLang="it-IT" sz="2400" dirty="0" err="1" smtClean="0"/>
              <a:t>securities</a:t>
            </a:r>
            <a:r>
              <a:rPr lang="it-IT" altLang="it-IT" sz="2400" dirty="0" smtClean="0"/>
              <a:t> (</a:t>
            </a:r>
            <a:r>
              <a:rPr lang="it-IT" altLang="it-IT" sz="2400" dirty="0" err="1" smtClean="0"/>
              <a:t>Mbs</a:t>
            </a:r>
            <a:r>
              <a:rPr lang="it-IT" altLang="it-IT" sz="2400" dirty="0" smtClean="0"/>
              <a:t>), che fornivano un rendimento legato a centinaia o migliaia di mutui sottostanti.</a:t>
            </a:r>
          </a:p>
          <a:p>
            <a:endParaRPr lang="it-IT" altLang="it-IT" sz="2400" dirty="0"/>
          </a:p>
          <a:p>
            <a:pPr marL="0" indent="0">
              <a:buNone/>
            </a:pPr>
            <a:r>
              <a:rPr lang="it-IT" altLang="it-IT" sz="2400" dirty="0" smtClean="0"/>
              <a:t>La cartolarizzazione è una buona idea?</a:t>
            </a:r>
          </a:p>
          <a:p>
            <a:pPr marL="0" indent="0">
              <a:buNone/>
            </a:pP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28</a:t>
            </a:fld>
            <a:endParaRPr lang="it-IT"/>
          </a:p>
        </p:txBody>
      </p:sp>
    </p:spTree>
    <p:extLst>
      <p:ext uri="{BB962C8B-B14F-4D97-AF65-F5344CB8AC3E}">
        <p14:creationId xmlns:p14="http://schemas.microsoft.com/office/powerpoint/2010/main" val="17242517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251520" y="476672"/>
            <a:ext cx="8568952" cy="1143000"/>
          </a:xfrm>
        </p:spPr>
        <p:txBody>
          <a:bodyPr/>
          <a:lstStyle/>
          <a:p>
            <a:r>
              <a:rPr lang="it-IT" sz="3200" dirty="0" smtClean="0"/>
              <a:t>5.2. Il ruolo degli intermediari finanziari</a:t>
            </a:r>
            <a:endParaRPr lang="it-IT" sz="2800" dirty="0"/>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3" y="1124744"/>
            <a:ext cx="8784975" cy="4855270"/>
          </a:xfrm>
        </p:spPr>
        <p:txBody>
          <a:bodyPr>
            <a:normAutofit fontScale="92500" lnSpcReduction="20000"/>
          </a:bodyPr>
          <a:lstStyle/>
          <a:p>
            <a:pPr marL="0" indent="0">
              <a:buNone/>
            </a:pPr>
            <a:r>
              <a:rPr lang="it-IT" altLang="it-IT" sz="2400" dirty="0" smtClean="0"/>
              <a:t>Sì, in generale, perché permette di diversificare il rischio, ma non in questo caso, per due ragioni:</a:t>
            </a:r>
          </a:p>
          <a:p>
            <a:pPr marL="457200" indent="-457200">
              <a:buFont typeface="+mj-lt"/>
              <a:buAutoNum type="arabicPeriod"/>
            </a:pPr>
            <a:r>
              <a:rPr lang="it-IT" altLang="it-IT" sz="2400" dirty="0" smtClean="0"/>
              <a:t>Quando la banca cartolarizza, rimuove il mutuo dal proprio bilancio e lo vende come attività finanziaria. La banca </a:t>
            </a:r>
            <a:r>
              <a:rPr lang="it-IT" altLang="it-IT" sz="2400" dirty="0"/>
              <a:t>n</a:t>
            </a:r>
            <a:r>
              <a:rPr lang="it-IT" altLang="it-IT" sz="2400" dirty="0" smtClean="0"/>
              <a:t>on ha quindi incentivo a verificare che il debitore sia solvente.</a:t>
            </a:r>
          </a:p>
          <a:p>
            <a:pPr marL="457200" indent="-457200">
              <a:buFont typeface="+mj-lt"/>
              <a:buAutoNum type="arabicPeriod"/>
            </a:pPr>
            <a:r>
              <a:rPr lang="it-IT" altLang="it-IT" sz="2400" dirty="0" smtClean="0"/>
              <a:t>Le agenzie di rating si trovano in difficoltà a valutare le </a:t>
            </a:r>
            <a:r>
              <a:rPr lang="it-IT" altLang="it-IT" sz="2400" dirty="0" err="1" smtClean="0"/>
              <a:t>Mbs</a:t>
            </a:r>
            <a:r>
              <a:rPr lang="it-IT" altLang="it-IT" sz="2400" dirty="0" smtClean="0"/>
              <a:t> perché costituite da centinaia o migliaia di mutui sottostanti. Quando molti debitori non riescono più a pagare le rate dei mutui la valutazione delle </a:t>
            </a:r>
            <a:r>
              <a:rPr lang="it-IT" altLang="it-IT" sz="2400" dirty="0" err="1" smtClean="0"/>
              <a:t>Mbs</a:t>
            </a:r>
            <a:r>
              <a:rPr lang="it-IT" altLang="it-IT" sz="2400" dirty="0" smtClean="0"/>
              <a:t> è ancora più complessa (e vennero così definiti </a:t>
            </a:r>
            <a:r>
              <a:rPr lang="it-IT" altLang="it-IT" sz="2400" b="1" dirty="0" smtClean="0"/>
              <a:t>titoli </a:t>
            </a:r>
            <a:r>
              <a:rPr lang="it-IT" altLang="it-IT" sz="2400" b="1" dirty="0"/>
              <a:t>tossici</a:t>
            </a:r>
            <a:r>
              <a:rPr lang="it-IT" altLang="it-IT" sz="2400" dirty="0" smtClean="0"/>
              <a:t>).</a:t>
            </a:r>
          </a:p>
          <a:p>
            <a:pPr marL="457200" indent="-457200">
              <a:buFont typeface="+mj-lt"/>
              <a:buAutoNum type="arabicPeriod"/>
            </a:pPr>
            <a:endParaRPr lang="it-IT" altLang="it-IT" sz="2400" dirty="0" smtClean="0"/>
          </a:p>
          <a:p>
            <a:pPr marL="0" indent="0">
              <a:buNone/>
            </a:pPr>
            <a:r>
              <a:rPr lang="it-IT" altLang="it-IT" sz="2400" dirty="0" smtClean="0"/>
              <a:t>Gli investitori, convinti che questi titoli sarebbero diventati insolventi divennero riluttanti a detenerli, ma anche a concedere prestiti a chi li deteneva, come i VIS. </a:t>
            </a:r>
          </a:p>
          <a:p>
            <a:pPr marL="0" indent="0">
              <a:buNone/>
            </a:pPr>
            <a:endParaRPr lang="it-IT" altLang="it-IT" sz="2400" dirty="0" smtClean="0"/>
          </a:p>
          <a:p>
            <a:pPr marL="0" indent="0">
              <a:buNone/>
            </a:pPr>
            <a:r>
              <a:rPr lang="it-IT" altLang="it-IT" sz="2400" dirty="0" smtClean="0"/>
              <a:t>Questi ultimi ed altre istituzioni finanziarie divennero quindi illiquide e furono costrette a </a:t>
            </a:r>
            <a:r>
              <a:rPr lang="it-IT" altLang="it-IT" sz="2400" b="1" dirty="0" smtClean="0"/>
              <a:t>svendere</a:t>
            </a:r>
            <a:r>
              <a:rPr lang="it-IT" altLang="it-IT" sz="2400" dirty="0" smtClean="0"/>
              <a:t> molti elementi del proprio attivo.</a:t>
            </a:r>
          </a:p>
          <a:p>
            <a:pPr marL="457200" indent="-457200">
              <a:buFont typeface="+mj-lt"/>
              <a:buAutoNum type="arabicPeriod"/>
            </a:pP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29</a:t>
            </a:fld>
            <a:endParaRPr lang="it-IT"/>
          </a:p>
        </p:txBody>
      </p:sp>
    </p:spTree>
    <p:extLst>
      <p:ext uri="{BB962C8B-B14F-4D97-AF65-F5344CB8AC3E}">
        <p14:creationId xmlns:p14="http://schemas.microsoft.com/office/powerpoint/2010/main" val="4117175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7200" y="409228"/>
            <a:ext cx="8229600" cy="1143000"/>
          </a:xfrm>
        </p:spPr>
        <p:txBody>
          <a:bodyPr/>
          <a:lstStyle/>
          <a:p>
            <a:r>
              <a:rPr lang="it-IT" sz="3200"/>
              <a:t>1. Tasso di interesse reale e nominale</a:t>
            </a:r>
            <a:endParaRPr lang="it-IT" sz="3200" dirty="0"/>
          </a:p>
        </p:txBody>
      </p:sp>
      <p:pic>
        <p:nvPicPr>
          <p:cNvPr id="6" name="Segnaposto contenuto 5" descr="Immagine che contiene screenshot&#10;&#10;Descrizione generata automaticamente">
            <a:extLst>
              <a:ext uri="{FF2B5EF4-FFF2-40B4-BE49-F238E27FC236}">
                <a16:creationId xmlns:a16="http://schemas.microsoft.com/office/drawing/2014/main" xmlns="" id="{009B6885-1FB1-475A-94AF-4AFB89CBEF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32426"/>
            <a:ext cx="8229600" cy="3223260"/>
          </a:xfrm>
        </p:spPr>
      </p:pic>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3</a:t>
            </a:fld>
            <a:endParaRPr lang="it-IT"/>
          </a:p>
        </p:txBody>
      </p:sp>
    </p:spTree>
    <p:extLst>
      <p:ext uri="{BB962C8B-B14F-4D97-AF65-F5344CB8AC3E}">
        <p14:creationId xmlns:p14="http://schemas.microsoft.com/office/powerpoint/2010/main" val="3321858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251520" y="476672"/>
            <a:ext cx="8568952" cy="1143000"/>
          </a:xfrm>
        </p:spPr>
        <p:txBody>
          <a:bodyPr/>
          <a:lstStyle/>
          <a:p>
            <a:r>
              <a:rPr lang="it-IT" sz="3200" dirty="0" smtClean="0"/>
              <a:t>5.2. Il ruolo degli intermediari finanziari</a:t>
            </a:r>
            <a:endParaRPr lang="it-IT" sz="2800" dirty="0"/>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3" y="1124744"/>
            <a:ext cx="8784975" cy="4968552"/>
          </a:xfrm>
        </p:spPr>
        <p:txBody>
          <a:bodyPr>
            <a:normAutofit/>
          </a:bodyPr>
          <a:lstStyle/>
          <a:p>
            <a:pPr marL="0" indent="0">
              <a:buNone/>
            </a:pPr>
            <a:r>
              <a:rPr lang="it-IT" altLang="it-IT" sz="2400" dirty="0" smtClean="0"/>
              <a:t>Tra gli anni Novanta e Duemila le banche iniziarono a raccogliere finanziamenti non solo attraverso i depositi in conto corrente, ma si affidarono anche ad altri investitori per ottenere debito a breve termine con lo scopo di finanziarie l’acquisto di attività.</a:t>
            </a:r>
          </a:p>
          <a:p>
            <a:pPr marL="0" indent="0">
              <a:buNone/>
            </a:pPr>
            <a:r>
              <a:rPr lang="it-IT" altLang="it-IT" sz="2400" dirty="0" smtClean="0"/>
              <a:t>Ricorsero a quanto definito come </a:t>
            </a:r>
            <a:r>
              <a:rPr lang="it-IT" altLang="it-IT" sz="2400" b="1" dirty="0" smtClean="0"/>
              <a:t>finanziamento all’ingrosso</a:t>
            </a:r>
            <a:r>
              <a:rPr lang="it-IT" altLang="it-IT" sz="2400" dirty="0" smtClean="0"/>
              <a:t>.</a:t>
            </a:r>
          </a:p>
          <a:p>
            <a:pPr marL="0" indent="0">
              <a:buNone/>
            </a:pPr>
            <a:endParaRPr lang="it-IT" altLang="it-IT" sz="2400" dirty="0" smtClean="0"/>
          </a:p>
          <a:p>
            <a:pPr marL="0" indent="0">
              <a:buNone/>
            </a:pPr>
            <a:r>
              <a:rPr lang="it-IT" altLang="it-IT" sz="2400" i="1" dirty="0" smtClean="0"/>
              <a:t>Che ruolo ebbe nella crisi?</a:t>
            </a:r>
          </a:p>
          <a:p>
            <a:r>
              <a:rPr lang="it-IT" altLang="it-IT" sz="2400" dirty="0" smtClean="0"/>
              <a:t>Quando i finanziatori di tali debiti bancari a breve termine iniziarono a preoccuparsi del valore delle attività detenute dalle banche o dai loro VIS iniziarono a prelevare i propri fondi.</a:t>
            </a:r>
          </a:p>
          <a:p>
            <a:r>
              <a:rPr lang="it-IT" altLang="it-IT" sz="2400" dirty="0" smtClean="0"/>
              <a:t>Le banche e i loro VIS si trovarono ad avere un’</a:t>
            </a:r>
            <a:r>
              <a:rPr lang="it-IT" altLang="it-IT" sz="2400" b="1" dirty="0" smtClean="0"/>
              <a:t>elevata</a:t>
            </a:r>
            <a:r>
              <a:rPr lang="it-IT" altLang="it-IT" sz="2400" dirty="0" smtClean="0"/>
              <a:t> </a:t>
            </a:r>
            <a:r>
              <a:rPr lang="it-IT" altLang="it-IT" sz="2400" b="1" dirty="0" smtClean="0"/>
              <a:t>leva</a:t>
            </a:r>
            <a:r>
              <a:rPr lang="it-IT" altLang="it-IT" sz="2400" dirty="0" smtClean="0"/>
              <a:t> </a:t>
            </a:r>
            <a:r>
              <a:rPr lang="it-IT" altLang="it-IT" sz="2400" b="1" dirty="0" smtClean="0"/>
              <a:t>finanziaria</a:t>
            </a:r>
            <a:r>
              <a:rPr lang="it-IT" altLang="it-IT" sz="2400" dirty="0" smtClean="0"/>
              <a:t>, con attività illiquide e passività liquide. </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30</a:t>
            </a:fld>
            <a:endParaRPr lang="it-IT"/>
          </a:p>
        </p:txBody>
      </p:sp>
    </p:spTree>
    <p:extLst>
      <p:ext uri="{BB962C8B-B14F-4D97-AF65-F5344CB8AC3E}">
        <p14:creationId xmlns:p14="http://schemas.microsoft.com/office/powerpoint/2010/main" val="78807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251520" y="476672"/>
            <a:ext cx="8568952" cy="1143000"/>
          </a:xfrm>
        </p:spPr>
        <p:txBody>
          <a:bodyPr/>
          <a:lstStyle/>
          <a:p>
            <a:r>
              <a:rPr lang="it-IT" sz="3200" dirty="0" smtClean="0"/>
              <a:t>5.2. Il ruolo degli intermediari finanziari</a:t>
            </a:r>
            <a:endParaRPr lang="it-IT" sz="2800" dirty="0"/>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3" y="1124744"/>
            <a:ext cx="8784975" cy="4968552"/>
          </a:xfrm>
        </p:spPr>
        <p:txBody>
          <a:bodyPr>
            <a:normAutofit fontScale="92500"/>
          </a:bodyPr>
          <a:lstStyle/>
          <a:p>
            <a:r>
              <a:rPr lang="it-IT" altLang="it-IT" sz="2400" dirty="0" smtClean="0"/>
              <a:t>La riduzione del valore delle case, unita ad una leva molto elevata spinse le banche a cercare di vendere le attività che avevano in bilancio. Ma viste le difficoltà di valutazione dovettero farlo a </a:t>
            </a:r>
            <a:r>
              <a:rPr lang="it-IT" altLang="it-IT" sz="2400" b="1" dirty="0" smtClean="0"/>
              <a:t>prezzi di svendita</a:t>
            </a:r>
            <a:r>
              <a:rPr lang="it-IT" altLang="it-IT" sz="2400" dirty="0" smtClean="0"/>
              <a:t>.</a:t>
            </a:r>
          </a:p>
          <a:p>
            <a:pPr marL="0" indent="0">
              <a:buNone/>
            </a:pPr>
            <a:endParaRPr lang="it-IT" altLang="it-IT" sz="2400" dirty="0" smtClean="0"/>
          </a:p>
          <a:p>
            <a:r>
              <a:rPr lang="it-IT" altLang="it-IT" sz="2400" dirty="0" smtClean="0"/>
              <a:t>Ciò innescò una spirale verso il basso del valore di attività che molti intermediari finanziari avevano in bilancio con ulteriori svendite.</a:t>
            </a:r>
          </a:p>
          <a:p>
            <a:r>
              <a:rPr lang="it-IT" altLang="it-IT" sz="2400" dirty="0" smtClean="0"/>
              <a:t>Come detto, la complessità degli strumenti detenuti dalle banche e VIS ne rendeva difficile la valutazione e gli investitori divennero riluttanti a prestare a banche e VIS i propri fondi.</a:t>
            </a:r>
          </a:p>
          <a:p>
            <a:r>
              <a:rPr lang="it-IT" altLang="it-IT" sz="2400" i="1" dirty="0" smtClean="0"/>
              <a:t>Anche le banche iniziarono ad essere riluttanti a prestarsi fondi tra loro, fino a quando non cessarono l’erogazione del credito anche al di fuori del settore finanziario, determinando una crisi economica.</a:t>
            </a:r>
            <a:endParaRPr lang="it-IT" altLang="it-IT" sz="2400" i="1"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31</a:t>
            </a:fld>
            <a:endParaRPr lang="it-IT"/>
          </a:p>
        </p:txBody>
      </p:sp>
    </p:spTree>
    <p:extLst>
      <p:ext uri="{BB962C8B-B14F-4D97-AF65-F5344CB8AC3E}">
        <p14:creationId xmlns:p14="http://schemas.microsoft.com/office/powerpoint/2010/main" val="3234312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251520" y="476672"/>
            <a:ext cx="8568952" cy="1143000"/>
          </a:xfrm>
        </p:spPr>
        <p:txBody>
          <a:bodyPr/>
          <a:lstStyle/>
          <a:p>
            <a:r>
              <a:rPr lang="it-IT" sz="3200" dirty="0" smtClean="0"/>
              <a:t>5.3. Implicazioni macroeconomiche</a:t>
            </a:r>
            <a:endParaRPr lang="it-IT" sz="2800" dirty="0"/>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3" y="1124744"/>
            <a:ext cx="8784975" cy="4855270"/>
          </a:xfrm>
        </p:spPr>
        <p:txBody>
          <a:bodyPr>
            <a:normAutofit/>
          </a:bodyPr>
          <a:lstStyle/>
          <a:p>
            <a:pPr marL="457200" indent="-457200">
              <a:buFont typeface="+mj-lt"/>
              <a:buAutoNum type="arabicPeriod"/>
            </a:pPr>
            <a:endParaRPr lang="it-IT" altLang="it-IT" sz="2400" dirty="0" smtClean="0"/>
          </a:p>
          <a:p>
            <a:pPr marL="457200" indent="-457200">
              <a:buFont typeface="+mj-lt"/>
              <a:buAutoNum type="arabicPeriod"/>
            </a:pPr>
            <a:endParaRPr lang="it-IT" altLang="it-IT" sz="2400" dirty="0"/>
          </a:p>
          <a:p>
            <a:pPr marL="457200" indent="-457200">
              <a:buFont typeface="+mj-lt"/>
              <a:buAutoNum type="arabicPeriod"/>
            </a:pPr>
            <a:r>
              <a:rPr lang="it-IT" altLang="it-IT" sz="2400" dirty="0" smtClean="0"/>
              <a:t>Rapido aumento dei tassi di interesse e del premio per il rischio. Quindi molte imprese di piccole dimensioni, e che si affidavano al credito bancario, non ne avevano, di fatto, più accesso.</a:t>
            </a:r>
          </a:p>
          <a:p>
            <a:pPr marL="457200" indent="-457200">
              <a:buFont typeface="+mj-lt"/>
              <a:buAutoNum type="arabicPeriod"/>
            </a:pPr>
            <a:endParaRPr lang="it-IT" altLang="it-IT" sz="2400" dirty="0" smtClean="0"/>
          </a:p>
          <a:p>
            <a:pPr marL="457200" indent="-457200">
              <a:buFont typeface="+mj-lt"/>
              <a:buAutoNum type="arabicPeriod"/>
            </a:pPr>
            <a:r>
              <a:rPr lang="it-IT" altLang="it-IT" sz="2400" dirty="0" smtClean="0"/>
              <a:t>Crollo delle aspettative economiche di imprese e consumatori. </a:t>
            </a: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32</a:t>
            </a:fld>
            <a:endParaRPr lang="it-IT"/>
          </a:p>
        </p:txBody>
      </p:sp>
    </p:spTree>
    <p:extLst>
      <p:ext uri="{BB962C8B-B14F-4D97-AF65-F5344CB8AC3E}">
        <p14:creationId xmlns:p14="http://schemas.microsoft.com/office/powerpoint/2010/main" val="1102819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5.3 Implicazioni macroeconomiche</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51520" y="1048172"/>
            <a:ext cx="8892480" cy="868660"/>
          </a:xfrm>
        </p:spPr>
        <p:txBody>
          <a:bodyPr>
            <a:normAutofit/>
          </a:bodyPr>
          <a:lstStyle/>
          <a:p>
            <a:pPr marL="0" indent="0">
              <a:buFontTx/>
              <a:buNone/>
            </a:pPr>
            <a:r>
              <a:rPr lang="it-IT" altLang="it-IT" sz="2200" dirty="0"/>
              <a:t>La trasmissione all’economia reale avvenne attraverso l’aumento dei tassi di interesse e il crollo delle aspettative.</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33</a:t>
            </a:fld>
            <a:endParaRPr lang="it-IT"/>
          </a:p>
        </p:txBody>
      </p:sp>
      <p:pic>
        <p:nvPicPr>
          <p:cNvPr id="6" name="Immagine 5">
            <a:extLst>
              <a:ext uri="{FF2B5EF4-FFF2-40B4-BE49-F238E27FC236}">
                <a16:creationId xmlns:a16="http://schemas.microsoft.com/office/drawing/2014/main" xmlns="" id="{7F2A5C9C-08C1-4838-8720-2E2067D83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829" y="2137075"/>
            <a:ext cx="7440105" cy="3904012"/>
          </a:xfrm>
          <a:prstGeom prst="rect">
            <a:avLst/>
          </a:prstGeom>
        </p:spPr>
      </p:pic>
      <p:sp>
        <p:nvSpPr>
          <p:cNvPr id="7" name="CasellaDiTesto 6">
            <a:extLst>
              <a:ext uri="{FF2B5EF4-FFF2-40B4-BE49-F238E27FC236}">
                <a16:creationId xmlns:a16="http://schemas.microsoft.com/office/drawing/2014/main" xmlns="" id="{72922CFA-6D9E-4552-B54C-2C88AD171BB1}"/>
              </a:ext>
            </a:extLst>
          </p:cNvPr>
          <p:cNvSpPr txBox="1"/>
          <p:nvPr/>
        </p:nvSpPr>
        <p:spPr>
          <a:xfrm>
            <a:off x="869147" y="1798521"/>
            <a:ext cx="2560444" cy="338554"/>
          </a:xfrm>
          <a:prstGeom prst="rect">
            <a:avLst/>
          </a:prstGeom>
          <a:noFill/>
        </p:spPr>
        <p:txBody>
          <a:bodyPr wrap="square" rtlCol="0">
            <a:spAutoFit/>
          </a:bodyPr>
          <a:lstStyle/>
          <a:p>
            <a:r>
              <a:rPr lang="it-IT" sz="1600" dirty="0"/>
              <a:t>Fonte: Bloomberg</a:t>
            </a:r>
          </a:p>
        </p:txBody>
      </p:sp>
    </p:spTree>
    <p:extLst>
      <p:ext uri="{BB962C8B-B14F-4D97-AF65-F5344CB8AC3E}">
        <p14:creationId xmlns:p14="http://schemas.microsoft.com/office/powerpoint/2010/main" val="556410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5.4 Il contagio internazionale</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51520" y="1048172"/>
            <a:ext cx="8892480" cy="4855270"/>
          </a:xfrm>
        </p:spPr>
        <p:txBody>
          <a:bodyPr>
            <a:normAutofit/>
          </a:bodyPr>
          <a:lstStyle/>
          <a:p>
            <a:pPr marL="0" indent="0">
              <a:buFontTx/>
              <a:buNone/>
            </a:pPr>
            <a:r>
              <a:rPr lang="it-IT" altLang="it-IT" sz="2400" dirty="0"/>
              <a:t>Il contagio internazionale avvenne principalmente attraverso tre canali:</a:t>
            </a:r>
          </a:p>
          <a:p>
            <a:pPr marL="457200" indent="-457200">
              <a:buFont typeface="+mj-lt"/>
              <a:buAutoNum type="arabicPeriod"/>
            </a:pPr>
            <a:r>
              <a:rPr lang="it-IT" altLang="it-IT" sz="2400" dirty="0"/>
              <a:t>l’esposizione delle banche europee al mercato immobiliare </a:t>
            </a:r>
            <a:r>
              <a:rPr lang="it-IT" altLang="it-IT" sz="2400" dirty="0" smtClean="0"/>
              <a:t>statunitense (avevano acquistato </a:t>
            </a:r>
            <a:r>
              <a:rPr lang="it-IT" altLang="it-IT" sz="2400" dirty="0" err="1" smtClean="0"/>
              <a:t>Mbs</a:t>
            </a:r>
            <a:r>
              <a:rPr lang="it-IT" altLang="it-IT" sz="2400" dirty="0" smtClean="0"/>
              <a:t>)</a:t>
            </a:r>
            <a:endParaRPr lang="it-IT" altLang="it-IT" sz="2400" dirty="0"/>
          </a:p>
          <a:p>
            <a:pPr marL="457200" indent="-457200">
              <a:buFont typeface="+mj-lt"/>
              <a:buAutoNum type="arabicPeriod"/>
            </a:pPr>
            <a:r>
              <a:rPr lang="it-IT" altLang="it-IT" sz="2400" dirty="0"/>
              <a:t>il </a:t>
            </a:r>
            <a:r>
              <a:rPr lang="it-IT" altLang="it-IT" sz="2400" dirty="0">
                <a:solidFill>
                  <a:srgbClr val="FF0000"/>
                </a:solidFill>
              </a:rPr>
              <a:t>commercio internazionale</a:t>
            </a:r>
            <a:r>
              <a:rPr lang="it-IT" altLang="it-IT" sz="2400" dirty="0"/>
              <a:t>, sia per la </a:t>
            </a:r>
            <a:r>
              <a:rPr lang="it-IT" altLang="it-IT" sz="2400" dirty="0">
                <a:solidFill>
                  <a:srgbClr val="FF0000"/>
                </a:solidFill>
              </a:rPr>
              <a:t>contrazione della domanda</a:t>
            </a:r>
            <a:r>
              <a:rPr lang="it-IT" altLang="it-IT" sz="2400" dirty="0"/>
              <a:t> di beni esteri sia per la </a:t>
            </a:r>
            <a:r>
              <a:rPr lang="it-IT" altLang="it-IT" sz="2400" dirty="0">
                <a:solidFill>
                  <a:srgbClr val="FF0000"/>
                </a:solidFill>
              </a:rPr>
              <a:t>contrazione del credito per il commercio internazionale</a:t>
            </a:r>
          </a:p>
          <a:p>
            <a:pPr marL="457200" indent="-457200">
              <a:buFont typeface="+mj-lt"/>
              <a:buAutoNum type="arabicPeriod"/>
            </a:pPr>
            <a:r>
              <a:rPr lang="it-IT" altLang="it-IT" sz="2400" dirty="0"/>
              <a:t>l’</a:t>
            </a:r>
            <a:r>
              <a:rPr lang="it-IT" altLang="it-IT" sz="2400" dirty="0">
                <a:solidFill>
                  <a:srgbClr val="FF0000"/>
                </a:solidFill>
              </a:rPr>
              <a:t>aumento dei tassi di interesse statunitensi si rifletté anche sui tassi di interesse europei</a:t>
            </a:r>
            <a:r>
              <a:rPr lang="it-IT" altLang="it-IT" sz="2400" dirty="0"/>
              <a:t>, rendendo difficile prendere a prestito anche alle imprese europee</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34</a:t>
            </a:fld>
            <a:endParaRPr lang="it-IT"/>
          </a:p>
        </p:txBody>
      </p:sp>
    </p:spTree>
    <p:extLst>
      <p:ext uri="{BB962C8B-B14F-4D97-AF65-F5344CB8AC3E}">
        <p14:creationId xmlns:p14="http://schemas.microsoft.com/office/powerpoint/2010/main" val="3624273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5.5 Le risposte di politica economica</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51520" y="1048172"/>
            <a:ext cx="8892480" cy="4855270"/>
          </a:xfrm>
        </p:spPr>
        <p:txBody>
          <a:bodyPr>
            <a:normAutofit/>
          </a:bodyPr>
          <a:lstStyle/>
          <a:p>
            <a:pPr marL="0" indent="0">
              <a:buFontTx/>
              <a:buNone/>
            </a:pPr>
            <a:endParaRPr lang="it-IT" altLang="it-IT" sz="2400" dirty="0" smtClean="0"/>
          </a:p>
          <a:p>
            <a:pPr marL="0" indent="0">
              <a:buFontTx/>
              <a:buNone/>
            </a:pPr>
            <a:r>
              <a:rPr lang="it-IT" altLang="it-IT" sz="2400" dirty="0" smtClean="0"/>
              <a:t>Sia </a:t>
            </a:r>
            <a:r>
              <a:rPr lang="it-IT" altLang="it-IT" sz="2400" dirty="0"/>
              <a:t>negli Stati Uniti sia in Europa, i policy-maker risposero alla crisi con tre tipologie di strumenti:</a:t>
            </a:r>
          </a:p>
          <a:p>
            <a:r>
              <a:rPr lang="it-IT" altLang="it-IT" sz="2400" dirty="0"/>
              <a:t>politiche finanziarie, volte a rafforzare il sistema finanziario</a:t>
            </a:r>
          </a:p>
          <a:p>
            <a:r>
              <a:rPr lang="it-IT" altLang="it-IT" sz="2400" dirty="0"/>
              <a:t>politiche monetarie</a:t>
            </a:r>
          </a:p>
          <a:p>
            <a:r>
              <a:rPr lang="it-IT" altLang="it-IT" sz="2400" dirty="0"/>
              <a:t>politiche fiscali</a:t>
            </a:r>
          </a:p>
          <a:p>
            <a:pPr marL="0" indent="0">
              <a:buFont typeface="Wingdings" panose="05000000000000000000" pitchFamily="2" charset="2"/>
              <a:buChar char="ü"/>
            </a:pPr>
            <a:endParaRPr lang="it-IT" altLang="it-IT" sz="2400" dirty="0"/>
          </a:p>
          <a:p>
            <a:pPr marL="0" indent="0">
              <a:buFontTx/>
              <a:buNone/>
            </a:pPr>
            <a:r>
              <a:rPr lang="it-IT" altLang="it-IT" sz="2400" dirty="0"/>
              <a:t>Tuttavia, sia per composizione sia per tempi di risposta, vi furono significative differenze nella risposta di politica economica tra l’Europa e gli Stati Uniti</a:t>
            </a:r>
            <a:r>
              <a:rPr lang="it-IT" altLang="it-IT" sz="2400" dirty="0">
                <a:solidFill>
                  <a:srgbClr val="002060"/>
                </a:solidFill>
              </a:rPr>
              <a:t>.</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35</a:t>
            </a:fld>
            <a:endParaRPr lang="it-IT"/>
          </a:p>
        </p:txBody>
      </p:sp>
    </p:spTree>
    <p:extLst>
      <p:ext uri="{BB962C8B-B14F-4D97-AF65-F5344CB8AC3E}">
        <p14:creationId xmlns:p14="http://schemas.microsoft.com/office/powerpoint/2010/main" val="794125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5.5 Le risposte di politica economica</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36</a:t>
            </a:fld>
            <a:endParaRPr lang="it-I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052736"/>
            <a:ext cx="6422434" cy="4791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3316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35496" y="2132856"/>
            <a:ext cx="9108504" cy="2304256"/>
          </a:xfrm>
        </p:spPr>
        <p:txBody>
          <a:bodyPr>
            <a:normAutofit/>
          </a:bodyPr>
          <a:lstStyle/>
          <a:p>
            <a:pPr marL="0" indent="0" algn="ctr">
              <a:buNone/>
            </a:pPr>
            <a:r>
              <a:rPr lang="it-IT" dirty="0">
                <a:latin typeface="+mj-lt"/>
              </a:rPr>
              <a:t>Il punto centrale di questo capitolo è: il sistema finanziario ha una grande importanza e le crisi finanziarie posso avere grandi effetti macroeconomici.</a:t>
            </a:r>
            <a:endParaRPr lang="it-IT" altLang="it-IT" sz="2400" dirty="0">
              <a:solidFill>
                <a:srgbClr val="002060"/>
              </a:solidFill>
              <a:latin typeface="+mj-lt"/>
            </a:endParaRP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37</a:t>
            </a:fld>
            <a:endParaRPr lang="it-IT"/>
          </a:p>
        </p:txBody>
      </p:sp>
    </p:spTree>
    <p:extLst>
      <p:ext uri="{BB962C8B-B14F-4D97-AF65-F5344CB8AC3E}">
        <p14:creationId xmlns:p14="http://schemas.microsoft.com/office/powerpoint/2010/main" val="3536587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1. Tasso di interesse reale e nominale</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2" y="1166018"/>
            <a:ext cx="8784976" cy="4783262"/>
          </a:xfrm>
        </p:spPr>
        <p:txBody>
          <a:bodyPr>
            <a:normAutofit fontScale="85000" lnSpcReduction="10000"/>
          </a:bodyPr>
          <a:lstStyle/>
          <a:p>
            <a:pPr marL="0" indent="0">
              <a:buNone/>
            </a:pPr>
            <a:r>
              <a:rPr lang="it-IT" altLang="it-IT" sz="2400" dirty="0" smtClean="0"/>
              <a:t>Possiamo quindi descrivere l’inflazione attesa come:</a:t>
            </a:r>
          </a:p>
          <a:p>
            <a:pPr marL="0" indent="0">
              <a:buNone/>
            </a:pPr>
            <a:endParaRPr lang="it-IT" altLang="it-IT" sz="2400" dirty="0" smtClean="0"/>
          </a:p>
          <a:p>
            <a:pPr marL="0" indent="0" algn="ctr">
              <a:buNone/>
            </a:pPr>
            <a:r>
              <a:rPr lang="it-IT" altLang="it-IT" sz="2400" dirty="0"/>
              <a:t>π</a:t>
            </a:r>
            <a:r>
              <a:rPr lang="it-IT" altLang="it-IT" sz="2400" baseline="30000" dirty="0"/>
              <a:t>e</a:t>
            </a:r>
            <a:r>
              <a:rPr lang="it-IT" altLang="it-IT" sz="2400" baseline="-25000" dirty="0"/>
              <a:t>t+1</a:t>
            </a:r>
            <a:r>
              <a:rPr lang="it-IT" altLang="it-IT" sz="2400" dirty="0"/>
              <a:t>=</a:t>
            </a:r>
            <a:r>
              <a:rPr lang="it-IT" altLang="it-IT" sz="2400" i="1" dirty="0"/>
              <a:t> (P</a:t>
            </a:r>
            <a:r>
              <a:rPr lang="it-IT" altLang="it-IT" sz="2400" i="1" baseline="30000" dirty="0"/>
              <a:t>e</a:t>
            </a:r>
            <a:r>
              <a:rPr lang="it-IT" altLang="it-IT" sz="2400" i="1" baseline="-25000" dirty="0"/>
              <a:t>t+1</a:t>
            </a:r>
            <a:r>
              <a:rPr lang="it-IT" altLang="it-IT" sz="2400" i="1" dirty="0"/>
              <a:t>-P</a:t>
            </a:r>
            <a:r>
              <a:rPr lang="it-IT" altLang="it-IT" sz="2400" i="1" baseline="-25000" dirty="0"/>
              <a:t>t</a:t>
            </a:r>
            <a:r>
              <a:rPr lang="it-IT" altLang="it-IT" sz="2400" i="1" dirty="0"/>
              <a:t>)/</a:t>
            </a:r>
            <a:r>
              <a:rPr lang="it-IT" altLang="it-IT" sz="2400" i="1" dirty="0" err="1"/>
              <a:t>P</a:t>
            </a:r>
            <a:r>
              <a:rPr lang="it-IT" altLang="it-IT" sz="2400" i="1" baseline="-25000" dirty="0" err="1"/>
              <a:t>t</a:t>
            </a:r>
            <a:endParaRPr lang="it-IT" altLang="it-IT" sz="2400" dirty="0"/>
          </a:p>
          <a:p>
            <a:pPr marL="0" indent="0">
              <a:buNone/>
            </a:pPr>
            <a:endParaRPr lang="it-IT" altLang="it-IT" sz="2400" dirty="0" smtClean="0"/>
          </a:p>
          <a:p>
            <a:pPr marL="0" indent="0">
              <a:buNone/>
            </a:pPr>
            <a:r>
              <a:rPr lang="it-IT" altLang="it-IT" sz="2400" dirty="0" smtClean="0"/>
              <a:t>La relazione </a:t>
            </a:r>
            <a:r>
              <a:rPr lang="it-IT" altLang="it-IT" sz="2400" dirty="0"/>
              <a:t>tra tasso di interesse nominale e </a:t>
            </a:r>
            <a:r>
              <a:rPr lang="it-IT" altLang="it-IT" sz="2400" dirty="0" smtClean="0"/>
              <a:t>reale</a:t>
            </a:r>
            <a:r>
              <a:rPr lang="it-IT" altLang="it-IT" sz="2400" dirty="0"/>
              <a:t> </a:t>
            </a:r>
            <a:r>
              <a:rPr lang="it-IT" altLang="it-IT" sz="2400" dirty="0" smtClean="0"/>
              <a:t>come può essere scritta come la seguente approssimazione (per valori del tasso di interesse nominale e del tasso di inflazione non superiori al 10% circa):</a:t>
            </a:r>
            <a:endParaRPr lang="it-IT" altLang="it-IT" sz="2400" dirty="0"/>
          </a:p>
          <a:p>
            <a:pPr marL="0" indent="0" algn="ctr">
              <a:buNone/>
            </a:pPr>
            <a:r>
              <a:rPr lang="it-IT" altLang="it-IT" sz="2400" dirty="0" err="1"/>
              <a:t>r</a:t>
            </a:r>
            <a:r>
              <a:rPr lang="it-IT" altLang="it-IT" sz="2400" baseline="-25000" dirty="0" err="1"/>
              <a:t>t</a:t>
            </a:r>
            <a:r>
              <a:rPr lang="it-IT" altLang="it-IT" sz="2400" dirty="0"/>
              <a:t> ≈ </a:t>
            </a:r>
            <a:r>
              <a:rPr lang="it-IT" altLang="it-IT" sz="2400" dirty="0" err="1"/>
              <a:t>i</a:t>
            </a:r>
            <a:r>
              <a:rPr lang="it-IT" altLang="it-IT" sz="2400" baseline="-25000" dirty="0" err="1"/>
              <a:t>t</a:t>
            </a:r>
            <a:r>
              <a:rPr lang="it-IT" altLang="it-IT" sz="2400" dirty="0"/>
              <a:t> – π</a:t>
            </a:r>
            <a:r>
              <a:rPr lang="it-IT" altLang="it-IT" sz="2400" baseline="30000" dirty="0"/>
              <a:t>e</a:t>
            </a:r>
            <a:r>
              <a:rPr lang="it-IT" altLang="it-IT" sz="2400" baseline="-25000" dirty="0"/>
              <a:t>t+1</a:t>
            </a:r>
          </a:p>
          <a:p>
            <a:pPr marL="0" indent="0" algn="ctr">
              <a:buNone/>
            </a:pPr>
            <a:endParaRPr lang="it-IT" altLang="it-IT" sz="2400" dirty="0"/>
          </a:p>
          <a:p>
            <a:pPr marL="0" indent="0">
              <a:buNone/>
            </a:pPr>
            <a:r>
              <a:rPr lang="it-IT" altLang="it-IT" sz="2400" dirty="0" smtClean="0"/>
              <a:t>Tale relazione porta </a:t>
            </a:r>
            <a:r>
              <a:rPr lang="it-IT" altLang="it-IT" sz="2400" dirty="0"/>
              <a:t>con sé alcune implicazioni fondamentali:</a:t>
            </a:r>
          </a:p>
          <a:p>
            <a:r>
              <a:rPr lang="it-IT" altLang="it-IT" sz="2400" dirty="0"/>
              <a:t>quando l’inflazione attesa è nulla, tasso nominale e tasso reale si equivalgono</a:t>
            </a:r>
          </a:p>
          <a:p>
            <a:r>
              <a:rPr lang="it-IT" altLang="it-IT" sz="2400" dirty="0"/>
              <a:t>dato che l’inflazione è quasi sempre positiva, il tasso reale è generalmente inferiore al tasso nominale</a:t>
            </a:r>
          </a:p>
          <a:p>
            <a:r>
              <a:rPr lang="it-IT" altLang="it-IT" sz="2400" dirty="0">
                <a:solidFill>
                  <a:srgbClr val="FF0000"/>
                </a:solidFill>
              </a:rPr>
              <a:t>fissato il tasso nominale, maggiore è l’inflazione attesa e minore è il tasso reale</a:t>
            </a:r>
          </a:p>
          <a:p>
            <a:pPr marL="0" indent="0">
              <a:buNone/>
            </a:pPr>
            <a:endParaRPr lang="it-IT" altLang="it-IT" sz="2400" dirty="0"/>
          </a:p>
          <a:p>
            <a:pPr marL="0" indent="0">
              <a:buFontTx/>
              <a:buNone/>
            </a:pP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4</a:t>
            </a:fld>
            <a:endParaRPr lang="it-IT"/>
          </a:p>
        </p:txBody>
      </p:sp>
    </p:spTree>
    <p:extLst>
      <p:ext uri="{BB962C8B-B14F-4D97-AF65-F5344CB8AC3E}">
        <p14:creationId xmlns:p14="http://schemas.microsoft.com/office/powerpoint/2010/main" val="931997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1.1 Tasso di interesse reale e nominale in Italia</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5</a:t>
            </a:fld>
            <a:endParaRPr lang="it-IT"/>
          </a:p>
        </p:txBody>
      </p:sp>
      <p:pic>
        <p:nvPicPr>
          <p:cNvPr id="6" name="Immagine 5">
            <a:extLst>
              <a:ext uri="{FF2B5EF4-FFF2-40B4-BE49-F238E27FC236}">
                <a16:creationId xmlns:a16="http://schemas.microsoft.com/office/drawing/2014/main" xmlns="" id="{94655D7C-DAE5-4F19-B3A4-618DC1227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780" y="1486972"/>
            <a:ext cx="7608204" cy="4564922"/>
          </a:xfrm>
          <a:prstGeom prst="rect">
            <a:avLst/>
          </a:prstGeom>
        </p:spPr>
      </p:pic>
      <p:sp>
        <p:nvSpPr>
          <p:cNvPr id="3" name="CasellaDiTesto 2">
            <a:extLst>
              <a:ext uri="{FF2B5EF4-FFF2-40B4-BE49-F238E27FC236}">
                <a16:creationId xmlns:a16="http://schemas.microsoft.com/office/drawing/2014/main" xmlns="" id="{F38E978E-9A19-476B-8F19-4829F0A1D060}"/>
              </a:ext>
            </a:extLst>
          </p:cNvPr>
          <p:cNvSpPr txBox="1"/>
          <p:nvPr/>
        </p:nvSpPr>
        <p:spPr>
          <a:xfrm>
            <a:off x="1115616" y="1148418"/>
            <a:ext cx="2160240" cy="338554"/>
          </a:xfrm>
          <a:prstGeom prst="rect">
            <a:avLst/>
          </a:prstGeom>
          <a:noFill/>
        </p:spPr>
        <p:txBody>
          <a:bodyPr wrap="square" rtlCol="0">
            <a:spAutoFit/>
          </a:bodyPr>
          <a:lstStyle/>
          <a:p>
            <a:r>
              <a:rPr lang="it-IT" sz="1600" dirty="0"/>
              <a:t>Fonte: FRED</a:t>
            </a:r>
          </a:p>
        </p:txBody>
      </p:sp>
    </p:spTree>
    <p:extLst>
      <p:ext uri="{BB962C8B-B14F-4D97-AF65-F5344CB8AC3E}">
        <p14:creationId xmlns:p14="http://schemas.microsoft.com/office/powerpoint/2010/main" val="3584446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1.1 Tasso di interesse reale e nominale in Italia</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2" y="1059675"/>
            <a:ext cx="8964488" cy="4855270"/>
          </a:xfrm>
        </p:spPr>
        <p:txBody>
          <a:bodyPr>
            <a:normAutofit lnSpcReduction="10000"/>
          </a:bodyPr>
          <a:lstStyle/>
          <a:p>
            <a:pPr marL="0" indent="0">
              <a:buNone/>
            </a:pPr>
            <a:r>
              <a:rPr lang="it-IT" altLang="it-IT" sz="2400" dirty="0">
                <a:solidFill>
                  <a:srgbClr val="FF0000"/>
                </a:solidFill>
              </a:rPr>
              <a:t>Il tasso di interesse che importa maggiormente a famiglie e imprese è il reale</a:t>
            </a:r>
            <a:r>
              <a:rPr lang="it-IT" altLang="it-IT" sz="2400" dirty="0"/>
              <a:t>. Dunque, sebbene la banca centrale scelga il tasso di interesse nominale, è il reale che influenza le decisioni di spesa.</a:t>
            </a:r>
          </a:p>
          <a:p>
            <a:pPr marL="0" indent="0">
              <a:buNone/>
            </a:pPr>
            <a:endParaRPr lang="it-IT" altLang="it-IT" sz="2400" dirty="0"/>
          </a:p>
          <a:p>
            <a:pPr marL="0" indent="0">
              <a:buNone/>
            </a:pPr>
            <a:r>
              <a:rPr lang="it-IT" altLang="it-IT" sz="2400" dirty="0"/>
              <a:t>Quindi:</a:t>
            </a:r>
          </a:p>
          <a:p>
            <a:r>
              <a:rPr lang="it-IT" altLang="it-IT" sz="2400" dirty="0"/>
              <a:t>quando si raggiunge lo zero </a:t>
            </a:r>
            <a:r>
              <a:rPr lang="it-IT" altLang="it-IT" sz="2400" dirty="0" err="1"/>
              <a:t>lower</a:t>
            </a:r>
            <a:r>
              <a:rPr lang="it-IT" altLang="it-IT" sz="2400" dirty="0"/>
              <a:t> </a:t>
            </a:r>
            <a:r>
              <a:rPr lang="it-IT" altLang="it-IT" sz="2400" dirty="0" err="1"/>
              <a:t>bound</a:t>
            </a:r>
            <a:r>
              <a:rPr lang="it-IT" altLang="it-IT" sz="2400" dirty="0"/>
              <a:t> del tasso di interesse nominale, il tasso reale è pari al negativo dell’inflazione attesa:</a:t>
            </a:r>
          </a:p>
          <a:p>
            <a:pPr marL="0" indent="0" algn="ctr">
              <a:buNone/>
            </a:pPr>
            <a:r>
              <a:rPr lang="it-IT" altLang="it-IT" sz="2400" dirty="0" err="1"/>
              <a:t>r</a:t>
            </a:r>
            <a:r>
              <a:rPr lang="it-IT" altLang="it-IT" sz="2400" baseline="-25000" dirty="0" err="1"/>
              <a:t>t</a:t>
            </a:r>
            <a:r>
              <a:rPr lang="it-IT" altLang="it-IT" sz="2400" dirty="0"/>
              <a:t> ≈ – π</a:t>
            </a:r>
            <a:r>
              <a:rPr lang="it-IT" altLang="it-IT" sz="2400" baseline="30000" dirty="0"/>
              <a:t>e</a:t>
            </a:r>
            <a:r>
              <a:rPr lang="it-IT" altLang="it-IT" sz="2400" baseline="-25000" dirty="0"/>
              <a:t>t+1</a:t>
            </a:r>
          </a:p>
          <a:p>
            <a:r>
              <a:rPr lang="it-IT" altLang="it-IT" sz="2400" dirty="0"/>
              <a:t>se gli individui si aspettano deflazione (inflazione negativa), il tasso reale diventa positivo, anche in presenza di un tasso nominale nullo</a:t>
            </a:r>
          </a:p>
          <a:p>
            <a:r>
              <a:rPr lang="it-IT" altLang="it-IT" sz="2400" dirty="0"/>
              <a:t>in altre parole, per raggiungere il tasso reale desiderato, </a:t>
            </a:r>
            <a:r>
              <a:rPr lang="it-IT" altLang="it-IT" sz="2400" dirty="0">
                <a:solidFill>
                  <a:srgbClr val="FF0000"/>
                </a:solidFill>
              </a:rPr>
              <a:t>la banca centrale deve tenere adeguatamente conto delle aspettative di inflazione</a:t>
            </a:r>
          </a:p>
          <a:p>
            <a:pPr marL="0" indent="0">
              <a:buNone/>
            </a:pPr>
            <a:endParaRPr lang="it-IT" altLang="it-IT" sz="2400" dirty="0"/>
          </a:p>
          <a:p>
            <a:pPr marL="0" indent="0">
              <a:buNone/>
            </a:pPr>
            <a:endParaRPr lang="it-IT" altLang="it-IT" sz="2400" dirty="0"/>
          </a:p>
          <a:p>
            <a:pPr marL="0" indent="0">
              <a:buFontTx/>
              <a:buNone/>
            </a:pP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6</a:t>
            </a:fld>
            <a:endParaRPr lang="it-IT"/>
          </a:p>
        </p:txBody>
      </p:sp>
    </p:spTree>
    <p:extLst>
      <p:ext uri="{BB962C8B-B14F-4D97-AF65-F5344CB8AC3E}">
        <p14:creationId xmlns:p14="http://schemas.microsoft.com/office/powerpoint/2010/main" val="3300097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2. Rischio e premio per il rischio</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2" y="1059675"/>
            <a:ext cx="8964488" cy="4855270"/>
          </a:xfrm>
        </p:spPr>
        <p:txBody>
          <a:bodyPr>
            <a:normAutofit/>
          </a:bodyPr>
          <a:lstStyle/>
          <a:p>
            <a:pPr marL="0" indent="0">
              <a:buFontTx/>
              <a:buNone/>
            </a:pPr>
            <a:r>
              <a:rPr lang="it-IT" altLang="it-IT" sz="2400" dirty="0"/>
              <a:t>Finora abbiamo considerato solo una tipologia di titoli. Tuttavia, esistono diverse tipologie di titoli, che differiscono per scadenza e rischiosità. Infatti, il debitore potrebbe non rimborsare l’ammontare preso a prestito.</a:t>
            </a:r>
          </a:p>
          <a:p>
            <a:pPr marL="0" indent="0">
              <a:buFontTx/>
              <a:buNone/>
            </a:pPr>
            <a:endParaRPr lang="it-IT" altLang="it-IT" sz="2400" dirty="0"/>
          </a:p>
          <a:p>
            <a:pPr marL="0" indent="0">
              <a:buFontTx/>
              <a:buNone/>
            </a:pPr>
            <a:r>
              <a:rPr lang="it-IT" altLang="it-IT" sz="2400" dirty="0"/>
              <a:t>In generale, coloro che comprano titoli richiedono un premio per assumersi tale rischio, un </a:t>
            </a:r>
            <a:r>
              <a:rPr lang="it-IT" altLang="it-IT" sz="2400" b="1" dirty="0">
                <a:solidFill>
                  <a:srgbClr val="FF0000"/>
                </a:solidFill>
              </a:rPr>
              <a:t>premio per il rischio</a:t>
            </a:r>
            <a:r>
              <a:rPr lang="it-IT" altLang="it-IT" sz="2400" dirty="0"/>
              <a:t>.</a:t>
            </a:r>
          </a:p>
          <a:p>
            <a:pPr marL="0" indent="0">
              <a:buFontTx/>
              <a:buNone/>
            </a:pPr>
            <a:endParaRPr lang="it-IT" altLang="it-IT" sz="2400" dirty="0"/>
          </a:p>
          <a:p>
            <a:pPr marL="0" indent="0">
              <a:buFontTx/>
              <a:buNone/>
            </a:pPr>
            <a:r>
              <a:rPr lang="it-IT" altLang="it-IT" sz="2400" dirty="0">
                <a:solidFill>
                  <a:srgbClr val="FF0000"/>
                </a:solidFill>
              </a:rPr>
              <a:t>La rischiosità di un titolo dipende dal debitore</a:t>
            </a:r>
            <a:r>
              <a:rPr lang="it-IT" altLang="it-IT" sz="2400" dirty="0"/>
              <a:t>: il governo è generalmente meno rischioso di un’impresa privata, ma anche le imprese private differiscono in termini di rischiosità.</a:t>
            </a:r>
          </a:p>
          <a:p>
            <a:pPr marL="0" indent="0">
              <a:buNone/>
            </a:pPr>
            <a:endParaRPr lang="it-IT" altLang="it-IT" sz="2400" dirty="0"/>
          </a:p>
          <a:p>
            <a:pPr marL="0" indent="0">
              <a:buNone/>
            </a:pPr>
            <a:endParaRPr lang="it-IT" altLang="it-IT" sz="2400" dirty="0"/>
          </a:p>
          <a:p>
            <a:pPr marL="0" indent="0">
              <a:buFontTx/>
              <a:buNone/>
            </a:pP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7</a:t>
            </a:fld>
            <a:endParaRPr lang="it-IT"/>
          </a:p>
        </p:txBody>
      </p:sp>
    </p:spTree>
    <p:extLst>
      <p:ext uri="{BB962C8B-B14F-4D97-AF65-F5344CB8AC3E}">
        <p14:creationId xmlns:p14="http://schemas.microsoft.com/office/powerpoint/2010/main" val="3784779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2. Rischio e premio per il rischio</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51520" y="1059675"/>
            <a:ext cx="8892480" cy="4855270"/>
          </a:xfrm>
        </p:spPr>
        <p:txBody>
          <a:bodyPr>
            <a:normAutofit/>
          </a:bodyPr>
          <a:lstStyle/>
          <a:p>
            <a:pPr marL="0" indent="0">
              <a:buFontTx/>
              <a:buNone/>
            </a:pPr>
            <a:r>
              <a:rPr lang="it-IT" altLang="it-IT" sz="2400" dirty="0"/>
              <a:t>Il </a:t>
            </a:r>
            <a:r>
              <a:rPr lang="it-IT" altLang="it-IT" sz="2400" i="1" dirty="0"/>
              <a:t>premio per il rischio </a:t>
            </a:r>
            <a:r>
              <a:rPr lang="it-IT" altLang="it-IT" sz="2400" dirty="0"/>
              <a:t>è determinato principalmente da:</a:t>
            </a:r>
          </a:p>
          <a:p>
            <a:r>
              <a:rPr lang="it-IT" altLang="it-IT" sz="2400" i="1" dirty="0"/>
              <a:t>la probabilità di fallimento del debitore</a:t>
            </a:r>
          </a:p>
          <a:p>
            <a:r>
              <a:rPr lang="it-IT" altLang="it-IT" sz="2400" i="1" dirty="0"/>
              <a:t>l’avversione al rischio del creditore </a:t>
            </a:r>
            <a:r>
              <a:rPr lang="it-IT" altLang="it-IT" sz="2400" dirty="0"/>
              <a:t>(colui che acquista il titolo)</a:t>
            </a:r>
          </a:p>
          <a:p>
            <a:pPr marL="0" indent="0">
              <a:buFont typeface="Wingdings" panose="05000000000000000000" pitchFamily="2" charset="2"/>
              <a:buChar char="ü"/>
            </a:pPr>
            <a:endParaRPr lang="it-IT" altLang="it-IT" sz="2400" dirty="0"/>
          </a:p>
          <a:p>
            <a:pPr marL="0" indent="0">
              <a:buFontTx/>
              <a:buNone/>
            </a:pPr>
            <a:r>
              <a:rPr lang="it-IT" altLang="it-IT" sz="2400" dirty="0"/>
              <a:t>Indichiamo con </a:t>
            </a:r>
            <a:r>
              <a:rPr lang="it-IT" altLang="it-IT" sz="2400" i="1" dirty="0"/>
              <a:t>x</a:t>
            </a:r>
            <a:r>
              <a:rPr lang="it-IT" altLang="it-IT" sz="2400" dirty="0"/>
              <a:t> il premio per il rischio. Ignorando per il momento l’avversione al rischio del creditore, </a:t>
            </a:r>
            <a:r>
              <a:rPr lang="it-IT" altLang="it-IT" sz="2400" dirty="0">
                <a:solidFill>
                  <a:srgbClr val="FF0000"/>
                </a:solidFill>
              </a:rPr>
              <a:t>il premio per il rischio deve essere tale da uguagliare il rendimento atteso del titolo con il rendimento di un titolo privo di rischio</a:t>
            </a:r>
            <a:r>
              <a:rPr lang="it-IT" altLang="it-IT" sz="2400" dirty="0"/>
              <a:t>:</a:t>
            </a:r>
          </a:p>
          <a:p>
            <a:pPr marL="0" indent="0" algn="ctr">
              <a:buFontTx/>
              <a:buNone/>
            </a:pPr>
            <a:r>
              <a:rPr lang="it-IT" altLang="it-IT" sz="2400" i="1" dirty="0"/>
              <a:t>(1 </a:t>
            </a:r>
            <a:r>
              <a:rPr lang="it-IT" altLang="it-IT" sz="2400" dirty="0"/>
              <a:t>+</a:t>
            </a:r>
            <a:r>
              <a:rPr lang="it-IT" altLang="it-IT" sz="2400" i="1" dirty="0"/>
              <a:t> i) </a:t>
            </a:r>
            <a:r>
              <a:rPr lang="it-IT" altLang="it-IT" sz="2400" dirty="0"/>
              <a:t>=</a:t>
            </a:r>
            <a:r>
              <a:rPr lang="it-IT" altLang="it-IT" sz="2400" i="1" dirty="0"/>
              <a:t> (1 </a:t>
            </a:r>
            <a:r>
              <a:rPr lang="it-IT" altLang="it-IT" sz="2400" dirty="0"/>
              <a:t>–</a:t>
            </a:r>
            <a:r>
              <a:rPr lang="it-IT" altLang="it-IT" sz="2400" i="1" dirty="0"/>
              <a:t> p)(1 </a:t>
            </a:r>
            <a:r>
              <a:rPr lang="it-IT" altLang="it-IT" sz="2400" dirty="0"/>
              <a:t>+</a:t>
            </a:r>
            <a:r>
              <a:rPr lang="it-IT" altLang="it-IT" sz="2400" i="1" dirty="0"/>
              <a:t> i </a:t>
            </a:r>
            <a:r>
              <a:rPr lang="it-IT" altLang="it-IT" sz="2400" dirty="0"/>
              <a:t>+</a:t>
            </a:r>
            <a:r>
              <a:rPr lang="it-IT" altLang="it-IT" sz="2400" i="1" dirty="0"/>
              <a:t> x) </a:t>
            </a:r>
            <a:r>
              <a:rPr lang="it-IT" altLang="it-IT" sz="2400" dirty="0"/>
              <a:t>+</a:t>
            </a:r>
            <a:r>
              <a:rPr lang="it-IT" altLang="it-IT" sz="2400" i="1" dirty="0"/>
              <a:t> (p) (0)</a:t>
            </a:r>
          </a:p>
          <a:p>
            <a:pPr marL="0" indent="0">
              <a:buFontTx/>
              <a:buNone/>
            </a:pPr>
            <a:r>
              <a:rPr lang="it-IT" altLang="it-IT" sz="2400" dirty="0"/>
              <a:t>dove </a:t>
            </a:r>
            <a:r>
              <a:rPr lang="it-IT" altLang="it-IT" sz="2400" i="1" dirty="0"/>
              <a:t>i</a:t>
            </a:r>
            <a:r>
              <a:rPr lang="it-IT" altLang="it-IT" sz="2400" dirty="0"/>
              <a:t> è il rendimento di un titolo privo di rischio, </a:t>
            </a:r>
            <a:r>
              <a:rPr lang="it-IT" altLang="it-IT" sz="2400" i="1" dirty="0"/>
              <a:t>p</a:t>
            </a:r>
            <a:r>
              <a:rPr lang="it-IT" altLang="it-IT" sz="2400" dirty="0"/>
              <a:t> è la </a:t>
            </a:r>
            <a:r>
              <a:rPr lang="it-IT" altLang="it-IT" sz="2400" i="1" dirty="0"/>
              <a:t>probabilità di fallimento</a:t>
            </a:r>
            <a:r>
              <a:rPr lang="it-IT" altLang="it-IT" sz="2400" dirty="0"/>
              <a:t>, nel cui caso il titolo non rimborsa nulla.</a:t>
            </a:r>
          </a:p>
          <a:p>
            <a:pPr marL="0" indent="0">
              <a:buNone/>
            </a:pPr>
            <a:endParaRPr lang="it-IT" altLang="it-IT" sz="2400" dirty="0"/>
          </a:p>
          <a:p>
            <a:pPr marL="0" indent="0">
              <a:buFontTx/>
              <a:buNone/>
            </a:pP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8</a:t>
            </a:fld>
            <a:endParaRPr lang="it-IT"/>
          </a:p>
        </p:txBody>
      </p:sp>
    </p:spTree>
    <p:extLst>
      <p:ext uri="{BB962C8B-B14F-4D97-AF65-F5344CB8AC3E}">
        <p14:creationId xmlns:p14="http://schemas.microsoft.com/office/powerpoint/2010/main" val="2440786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2. Rischio e premio per il rischio</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9</a:t>
            </a:fld>
            <a:endParaRPr lang="it-IT"/>
          </a:p>
        </p:txBody>
      </p:sp>
      <p:pic>
        <p:nvPicPr>
          <p:cNvPr id="6" name="Immagine 5">
            <a:extLst>
              <a:ext uri="{FF2B5EF4-FFF2-40B4-BE49-F238E27FC236}">
                <a16:creationId xmlns:a16="http://schemas.microsoft.com/office/drawing/2014/main" xmlns="" id="{7FC68751-358C-493F-9F88-08747F485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82" y="1802682"/>
            <a:ext cx="7715200" cy="4329084"/>
          </a:xfrm>
          <a:prstGeom prst="rect">
            <a:avLst/>
          </a:prstGeom>
        </p:spPr>
      </p:pic>
      <p:sp>
        <p:nvSpPr>
          <p:cNvPr id="9" name="CasellaDiTesto 8">
            <a:extLst>
              <a:ext uri="{FF2B5EF4-FFF2-40B4-BE49-F238E27FC236}">
                <a16:creationId xmlns:a16="http://schemas.microsoft.com/office/drawing/2014/main" xmlns="" id="{DE02B824-9386-45F2-AFC6-137A2E38EF1B}"/>
              </a:ext>
            </a:extLst>
          </p:cNvPr>
          <p:cNvSpPr txBox="1"/>
          <p:nvPr/>
        </p:nvSpPr>
        <p:spPr>
          <a:xfrm>
            <a:off x="966482" y="1042762"/>
            <a:ext cx="7200800" cy="370014"/>
          </a:xfrm>
          <a:prstGeom prst="rect">
            <a:avLst/>
          </a:prstGeom>
          <a:noFill/>
        </p:spPr>
        <p:txBody>
          <a:bodyPr wrap="square" rtlCol="0">
            <a:spAutoFit/>
          </a:bodyPr>
          <a:lstStyle/>
          <a:p>
            <a:pPr algn="ctr"/>
            <a:r>
              <a:rPr lang="it-IT" dirty="0"/>
              <a:t>Rendimenti dei titoli del tesoro decennali dal 2000</a:t>
            </a:r>
          </a:p>
        </p:txBody>
      </p:sp>
      <p:sp>
        <p:nvSpPr>
          <p:cNvPr id="7" name="CasellaDiTesto 6">
            <a:extLst>
              <a:ext uri="{FF2B5EF4-FFF2-40B4-BE49-F238E27FC236}">
                <a16:creationId xmlns:a16="http://schemas.microsoft.com/office/drawing/2014/main" xmlns="" id="{CC0E2645-37E6-4AA2-97C0-7917C19A4573}"/>
              </a:ext>
            </a:extLst>
          </p:cNvPr>
          <p:cNvSpPr txBox="1"/>
          <p:nvPr/>
        </p:nvSpPr>
        <p:spPr>
          <a:xfrm>
            <a:off x="719518" y="1464128"/>
            <a:ext cx="2160240" cy="338554"/>
          </a:xfrm>
          <a:prstGeom prst="rect">
            <a:avLst/>
          </a:prstGeom>
          <a:noFill/>
        </p:spPr>
        <p:txBody>
          <a:bodyPr wrap="square" rtlCol="0">
            <a:spAutoFit/>
          </a:bodyPr>
          <a:lstStyle/>
          <a:p>
            <a:r>
              <a:rPr lang="it-IT" sz="1600" dirty="0"/>
              <a:t>Fonte: FRED</a:t>
            </a:r>
          </a:p>
        </p:txBody>
      </p:sp>
    </p:spTree>
    <p:extLst>
      <p:ext uri="{BB962C8B-B14F-4D97-AF65-F5344CB8AC3E}">
        <p14:creationId xmlns:p14="http://schemas.microsoft.com/office/powerpoint/2010/main" val="1826805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2103</TotalTime>
  <Words>2745</Words>
  <Application>Microsoft Office PowerPoint</Application>
  <PresentationFormat>Presentazione su schermo (4:3)</PresentationFormat>
  <Paragraphs>242</Paragraphs>
  <Slides>37</Slides>
  <Notes>3</Notes>
  <HiddenSlides>0</HiddenSlides>
  <MMClips>0</MMClips>
  <ScaleCrop>false</ScaleCrop>
  <HeadingPairs>
    <vt:vector size="4" baseType="variant">
      <vt:variant>
        <vt:lpstr>Tema</vt:lpstr>
      </vt:variant>
      <vt:variant>
        <vt:i4>1</vt:i4>
      </vt:variant>
      <vt:variant>
        <vt:lpstr>Titoli diapositive</vt:lpstr>
      </vt:variant>
      <vt:variant>
        <vt:i4>37</vt:i4>
      </vt:variant>
    </vt:vector>
  </HeadingPairs>
  <TitlesOfParts>
    <vt:vector size="38" baseType="lpstr">
      <vt:lpstr>Tema di Office</vt:lpstr>
      <vt:lpstr>Capitolo VI</vt:lpstr>
      <vt:lpstr>1. Tasso di interesse reale e nominale</vt:lpstr>
      <vt:lpstr>1. Tasso di interesse reale e nominale</vt:lpstr>
      <vt:lpstr>1. Tasso di interesse reale e nominale</vt:lpstr>
      <vt:lpstr>1.1 Tasso di interesse reale e nominale in Italia</vt:lpstr>
      <vt:lpstr>1.1 Tasso di interesse reale e nominale in Italia</vt:lpstr>
      <vt:lpstr>2. Rischio e premio per il rischio</vt:lpstr>
      <vt:lpstr>2. Rischio e premio per il rischio</vt:lpstr>
      <vt:lpstr>2. Rischio e premio per il rischio</vt:lpstr>
      <vt:lpstr>3. Il ruolo degli intermediari finanziari</vt:lpstr>
      <vt:lpstr>3. Il ruolo degli intermediari finanziari</vt:lpstr>
      <vt:lpstr>3.1 La scelta della leva finanziaria</vt:lpstr>
      <vt:lpstr>3.1 La scelta della leva finanziaria</vt:lpstr>
      <vt:lpstr>3.1 La scelta della leva finanziaria</vt:lpstr>
      <vt:lpstr>3.1 La scelta della leva finanziaria</vt:lpstr>
      <vt:lpstr>3.2 Leva finanziaria e prestiti Liquidità</vt:lpstr>
      <vt:lpstr>4. Il modello IS-LM esteso</vt:lpstr>
      <vt:lpstr>4. Il modello IS-LM esteso</vt:lpstr>
      <vt:lpstr>4. Il modello IS-LM esteso Shock finanziari e politica economica</vt:lpstr>
      <vt:lpstr>4. Il modello IS-LM esteso Shock finanziari e politica economica</vt:lpstr>
      <vt:lpstr>4. Il modello IS-LM esteso Shock finanziari e politica economica</vt:lpstr>
      <vt:lpstr>4. Il modello IS-LM esteso Shock finanziari e politica economica</vt:lpstr>
      <vt:lpstr>5. Da una crisi immobiliare a una crisi finanziaria</vt:lpstr>
      <vt:lpstr>5.1 Prezzi immobiliari e mutui ipotecari “subprime”</vt:lpstr>
      <vt:lpstr>5.1. Prezzi immobiliari e mutui ipotecari subprime</vt:lpstr>
      <vt:lpstr>5.1. Prezzi immobiliari e mutui ipotecari subprime</vt:lpstr>
      <vt:lpstr>5.2. Il ruolo degli intermediari finanziari</vt:lpstr>
      <vt:lpstr>5.2. Il ruolo degli intermediari finanziari</vt:lpstr>
      <vt:lpstr>5.2. Il ruolo degli intermediari finanziari</vt:lpstr>
      <vt:lpstr>5.2. Il ruolo degli intermediari finanziari</vt:lpstr>
      <vt:lpstr>5.2. Il ruolo degli intermediari finanziari</vt:lpstr>
      <vt:lpstr>5.3. Implicazioni macroeconomiche</vt:lpstr>
      <vt:lpstr>5.3 Implicazioni macroeconomiche</vt:lpstr>
      <vt:lpstr>5.4 Il contagio internazionale</vt:lpstr>
      <vt:lpstr>5.5 Le risposte di politica economica</vt:lpstr>
      <vt:lpstr>5.5 Le risposte di politica economica</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 MARTINI</dc:creator>
  <cp:lastModifiedBy>Utente</cp:lastModifiedBy>
  <cp:revision>116</cp:revision>
  <dcterms:created xsi:type="dcterms:W3CDTF">2014-07-28T14:21:47Z</dcterms:created>
  <dcterms:modified xsi:type="dcterms:W3CDTF">2021-10-27T14:58:49Z</dcterms:modified>
</cp:coreProperties>
</file>