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2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17/09/2021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17/09/2021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17/09/2021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49D355-16BD-4E45-BD9A-5EA878CF7CBD}" type="datetimeFigureOut">
              <a:rPr lang="it-IT" smtClean="0"/>
              <a:t>17/09/2021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9D355-16BD-4E45-BD9A-5EA878CF7CBD}" type="datetimeFigureOut">
              <a:rPr lang="it-IT" smtClean="0"/>
              <a:t>17/09/2021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1470025"/>
          </a:xfrm>
        </p:spPr>
        <p:txBody>
          <a:bodyPr/>
          <a:lstStyle/>
          <a:p>
            <a:r>
              <a:rPr lang="it-IT" dirty="0" smtClean="0">
                <a:solidFill>
                  <a:srgbClr val="002060"/>
                </a:solidFill>
              </a:rPr>
              <a:t>Introduzione al corso </a:t>
            </a:r>
            <a:br>
              <a:rPr lang="it-IT" dirty="0" smtClean="0">
                <a:solidFill>
                  <a:srgbClr val="002060"/>
                </a:solidFill>
              </a:rPr>
            </a:br>
            <a:r>
              <a:rPr lang="it-IT" dirty="0" smtClean="0">
                <a:solidFill>
                  <a:srgbClr val="002060"/>
                </a:solidFill>
              </a:rPr>
              <a:t>di Lingua Russa </a:t>
            </a:r>
            <a:endParaRPr lang="it-IT" dirty="0">
              <a:solidFill>
                <a:srgbClr val="00206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3284984"/>
            <a:ext cx="7416824" cy="2353816"/>
          </a:xfrm>
        </p:spPr>
        <p:txBody>
          <a:bodyPr>
            <a:noAutofit/>
          </a:bodyPr>
          <a:lstStyle/>
          <a:p>
            <a:r>
              <a:rPr lang="it-IT" sz="4800" b="1" dirty="0" smtClean="0">
                <a:solidFill>
                  <a:srgbClr val="FF0000"/>
                </a:solidFill>
              </a:rPr>
              <a:t>Nozioni generali</a:t>
            </a:r>
          </a:p>
          <a:p>
            <a:r>
              <a:rPr lang="it-IT" sz="4800" b="1" dirty="0" smtClean="0">
                <a:solidFill>
                  <a:srgbClr val="FF0000"/>
                </a:solidFill>
              </a:rPr>
              <a:t> </a:t>
            </a:r>
            <a:endParaRPr lang="it-IT" sz="4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7843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b="1" dirty="0" smtClean="0">
                <a:solidFill>
                  <a:srgbClr val="FF0000"/>
                </a:solidFill>
              </a:rPr>
              <a:t/>
            </a:r>
            <a:br>
              <a:rPr lang="it-IT" b="1" dirty="0" smtClean="0">
                <a:solidFill>
                  <a:srgbClr val="FF0000"/>
                </a:solidFill>
              </a:rPr>
            </a:br>
            <a:r>
              <a:rPr lang="it-IT" b="1" dirty="0" smtClean="0">
                <a:solidFill>
                  <a:srgbClr val="FF0000"/>
                </a:solidFill>
              </a:rPr>
              <a:t>Geografia e geopolitica</a:t>
            </a:r>
            <a:r>
              <a:rPr lang="it-IT" dirty="0">
                <a:solidFill>
                  <a:srgbClr val="FF0000"/>
                </a:solidFill>
              </a:rPr>
              <a:t/>
            </a:r>
            <a:br>
              <a:rPr lang="it-IT" dirty="0">
                <a:solidFill>
                  <a:srgbClr val="FF0000"/>
                </a:solidFill>
              </a:rPr>
            </a:br>
            <a:endParaRPr lang="it-IT" dirty="0"/>
          </a:p>
        </p:txBody>
      </p:sp>
      <p:pic>
        <p:nvPicPr>
          <p:cNvPr id="1026" name="Picture 2" descr="C:\Users\professoressa\Desktop\cartina-russia-politica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88" y="1052513"/>
            <a:ext cx="8727424" cy="5616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455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dirty="0">
                <a:solidFill>
                  <a:srgbClr val="FF0000"/>
                </a:solidFill>
              </a:rPr>
              <a:t>La Federazione Russa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908720"/>
            <a:ext cx="8928992" cy="5760640"/>
          </a:xfrm>
        </p:spPr>
        <p:txBody>
          <a:bodyPr>
            <a:normAutofit fontScale="92500" lnSpcReduction="10000"/>
          </a:bodyPr>
          <a:lstStyle/>
          <a:p>
            <a:r>
              <a:rPr lang="it-IT" dirty="0" smtClean="0"/>
              <a:t>È </a:t>
            </a:r>
            <a:r>
              <a:rPr lang="it-IT" dirty="0"/>
              <a:t>uno Stato transcontinentale (euroasiatico); le parti europea e quella asiatica sono separate  dagli Urali</a:t>
            </a:r>
          </a:p>
          <a:p>
            <a:r>
              <a:rPr lang="it-IT" dirty="0"/>
              <a:t>È il più vasto Stato del mondo, con una superficie di circa 17 098 242 km²</a:t>
            </a:r>
            <a:endParaRPr lang="ru-RU" dirty="0"/>
          </a:p>
          <a:p>
            <a:r>
              <a:rPr lang="it-IT" dirty="0" smtClean="0"/>
              <a:t>Ha 14 stati limitrofi e </a:t>
            </a:r>
            <a:r>
              <a:rPr lang="it-IT" dirty="0"/>
              <a:t>i confini </a:t>
            </a:r>
            <a:r>
              <a:rPr lang="it-IT" dirty="0" smtClean="0"/>
              <a:t>marittimi con il Giappone e gli USA</a:t>
            </a:r>
            <a:endParaRPr lang="it-IT" dirty="0"/>
          </a:p>
          <a:p>
            <a:r>
              <a:rPr lang="it-IT" dirty="0"/>
              <a:t>Conta oltre 144 milioni di abitanti</a:t>
            </a:r>
          </a:p>
          <a:p>
            <a:r>
              <a:rPr lang="it-IT" dirty="0"/>
              <a:t>Più di 1</a:t>
            </a:r>
            <a:r>
              <a:rPr lang="ru-RU" dirty="0"/>
              <a:t>8</a:t>
            </a:r>
            <a:r>
              <a:rPr lang="it-IT" dirty="0"/>
              <a:t>0 gruppi etnici</a:t>
            </a:r>
          </a:p>
          <a:p>
            <a:r>
              <a:rPr lang="it-IT" dirty="0"/>
              <a:t>È suddivisa in 85 soggetti federali</a:t>
            </a:r>
          </a:p>
          <a:p>
            <a:r>
              <a:rPr lang="it-IT" dirty="0"/>
              <a:t>Ha </a:t>
            </a:r>
            <a:r>
              <a:rPr lang="ru-RU" dirty="0"/>
              <a:t>11 </a:t>
            </a:r>
            <a:r>
              <a:rPr lang="it-IT" dirty="0"/>
              <a:t>fusi orari</a:t>
            </a:r>
          </a:p>
          <a:p>
            <a:r>
              <a:rPr lang="it-IT" dirty="0" smtClean="0"/>
              <a:t>Il </a:t>
            </a:r>
            <a:r>
              <a:rPr lang="it-IT" dirty="0"/>
              <a:t>territorio è costituito da vastissime pianure, alcune zone montuose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4493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Principali zone </a:t>
            </a:r>
            <a:r>
              <a:rPr lang="it-IT" dirty="0" smtClean="0">
                <a:solidFill>
                  <a:srgbClr val="FF0000"/>
                </a:solidFill>
              </a:rPr>
              <a:t>climatiche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544616"/>
          </a:xfrm>
        </p:spPr>
        <p:txBody>
          <a:bodyPr>
            <a:normAutofit/>
          </a:bodyPr>
          <a:lstStyle/>
          <a:p>
            <a:r>
              <a:rPr lang="it-IT" dirty="0" smtClean="0"/>
              <a:t>Polare artica e subartica: </a:t>
            </a:r>
            <a:r>
              <a:rPr lang="it-IT" dirty="0" smtClean="0"/>
              <a:t>le </a:t>
            </a:r>
            <a:r>
              <a:rPr lang="it-IT" dirty="0"/>
              <a:t>coste settentrionali bagnate dal mar Glaciale Artico, coperte dalla </a:t>
            </a:r>
            <a:r>
              <a:rPr lang="it-IT" dirty="0" smtClean="0"/>
              <a:t>tundra</a:t>
            </a:r>
          </a:p>
          <a:p>
            <a:r>
              <a:rPr lang="it-IT" dirty="0" smtClean="0"/>
              <a:t>Temperato freddo: </a:t>
            </a:r>
            <a:r>
              <a:rPr lang="it-IT" dirty="0"/>
              <a:t>gran parte della Siberia e </a:t>
            </a:r>
            <a:r>
              <a:rPr lang="it-IT" dirty="0" smtClean="0"/>
              <a:t>la parte </a:t>
            </a:r>
            <a:r>
              <a:rPr lang="it-IT" dirty="0"/>
              <a:t>nord della Russia europea, coperte dalla foresta  di </a:t>
            </a:r>
            <a:r>
              <a:rPr lang="it-IT" dirty="0" smtClean="0"/>
              <a:t>taiga</a:t>
            </a:r>
          </a:p>
          <a:p>
            <a:r>
              <a:rPr lang="it-IT" dirty="0" smtClean="0"/>
              <a:t>Continentale, con la </a:t>
            </a:r>
            <a:r>
              <a:rPr lang="it-IT" dirty="0"/>
              <a:t>parte </a:t>
            </a:r>
            <a:r>
              <a:rPr lang="it-IT" dirty="0" smtClean="0"/>
              <a:t>meridionale </a:t>
            </a:r>
            <a:r>
              <a:rPr lang="it-IT" dirty="0"/>
              <a:t>dominata dalla </a:t>
            </a:r>
            <a:r>
              <a:rPr lang="it-IT" dirty="0" smtClean="0"/>
              <a:t>steppa</a:t>
            </a:r>
            <a:endParaRPr lang="it-IT" dirty="0"/>
          </a:p>
          <a:p>
            <a:r>
              <a:rPr lang="it-IT" dirty="0" smtClean="0"/>
              <a:t>Subtropicale: il breve tratto costiero </a:t>
            </a:r>
            <a:r>
              <a:rPr lang="it-IT" dirty="0"/>
              <a:t>sul mar </a:t>
            </a:r>
            <a:r>
              <a:rPr lang="it-IT" dirty="0" smtClean="0"/>
              <a:t>Nero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628699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04056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Lingua </a:t>
            </a:r>
            <a:r>
              <a:rPr lang="it-IT" dirty="0">
                <a:solidFill>
                  <a:srgbClr val="FF0000"/>
                </a:solidFill>
              </a:rPr>
              <a:t>russa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5976664"/>
          </a:xfrm>
        </p:spPr>
        <p:txBody>
          <a:bodyPr>
            <a:normAutofit fontScale="92500" lnSpcReduction="20000"/>
          </a:bodyPr>
          <a:lstStyle/>
          <a:p>
            <a:r>
              <a:rPr lang="it-IT" dirty="0" smtClean="0">
                <a:latin typeface="+mj-lt"/>
              </a:rPr>
              <a:t>È una lingua indoeuropea</a:t>
            </a:r>
          </a:p>
          <a:p>
            <a:r>
              <a:rPr lang="it-IT" dirty="0" smtClean="0">
                <a:latin typeface="+mj-lt"/>
              </a:rPr>
              <a:t>Fa </a:t>
            </a:r>
            <a:r>
              <a:rPr lang="it-IT" dirty="0">
                <a:latin typeface="+mj-lt"/>
              </a:rPr>
              <a:t>parte della famiglia delle lingue slave, la </a:t>
            </a:r>
            <a:r>
              <a:rPr lang="it-IT" dirty="0" smtClean="0">
                <a:latin typeface="+mj-lt"/>
              </a:rPr>
              <a:t>più grande famiglia </a:t>
            </a:r>
            <a:r>
              <a:rPr lang="it-IT" dirty="0">
                <a:latin typeface="+mj-lt"/>
              </a:rPr>
              <a:t>di lingue in </a:t>
            </a:r>
            <a:r>
              <a:rPr lang="it-IT" dirty="0" smtClean="0">
                <a:latin typeface="+mj-lt"/>
              </a:rPr>
              <a:t>Europa </a:t>
            </a:r>
          </a:p>
          <a:p>
            <a:r>
              <a:rPr lang="it-IT" dirty="0" smtClean="0">
                <a:latin typeface="+mj-lt"/>
              </a:rPr>
              <a:t>Le </a:t>
            </a:r>
            <a:r>
              <a:rPr lang="it-IT" dirty="0">
                <a:latin typeface="+mj-lt"/>
              </a:rPr>
              <a:t>lingue slave si dividono in: </a:t>
            </a:r>
            <a:endParaRPr lang="it-IT" dirty="0" smtClean="0">
              <a:latin typeface="+mj-lt"/>
            </a:endParaRPr>
          </a:p>
          <a:p>
            <a:pPr>
              <a:buFontTx/>
              <a:buChar char="-"/>
            </a:pPr>
            <a:r>
              <a:rPr lang="it-IT" dirty="0" smtClean="0">
                <a:latin typeface="+mj-lt"/>
              </a:rPr>
              <a:t>slavo-orientali (</a:t>
            </a:r>
            <a:r>
              <a:rPr lang="it-IT" dirty="0">
                <a:latin typeface="+mj-lt"/>
              </a:rPr>
              <a:t>russo, ucraino e bielorusso</a:t>
            </a:r>
            <a:r>
              <a:rPr lang="it-IT" dirty="0" smtClean="0">
                <a:latin typeface="+mj-lt"/>
              </a:rPr>
              <a:t>)</a:t>
            </a:r>
          </a:p>
          <a:p>
            <a:pPr>
              <a:buFontTx/>
              <a:buChar char="-"/>
            </a:pPr>
            <a:r>
              <a:rPr lang="it-IT" dirty="0" smtClean="0">
                <a:latin typeface="+mj-lt"/>
              </a:rPr>
              <a:t>slavo-occidentali (</a:t>
            </a:r>
            <a:r>
              <a:rPr lang="it-IT" dirty="0">
                <a:latin typeface="+mj-lt"/>
              </a:rPr>
              <a:t>polacco, </a:t>
            </a:r>
            <a:r>
              <a:rPr lang="it-IT" dirty="0" smtClean="0">
                <a:latin typeface="+mj-lt"/>
              </a:rPr>
              <a:t>ceco, slovacco + al. minori) </a:t>
            </a:r>
            <a:endParaRPr lang="it-IT" dirty="0">
              <a:latin typeface="+mj-lt"/>
            </a:endParaRPr>
          </a:p>
          <a:p>
            <a:pPr>
              <a:buFontTx/>
              <a:buChar char="-"/>
            </a:pPr>
            <a:r>
              <a:rPr lang="it-IT" dirty="0" smtClean="0">
                <a:latin typeface="+mj-lt"/>
              </a:rPr>
              <a:t>slavo-meridionali </a:t>
            </a:r>
            <a:r>
              <a:rPr lang="it-IT" dirty="0">
                <a:latin typeface="+mj-lt"/>
              </a:rPr>
              <a:t>(serbo, croato</a:t>
            </a:r>
            <a:r>
              <a:rPr lang="it-IT" dirty="0" smtClean="0">
                <a:latin typeface="+mj-lt"/>
              </a:rPr>
              <a:t>, </a:t>
            </a:r>
            <a:r>
              <a:rPr lang="it-IT" dirty="0">
                <a:latin typeface="+mj-lt"/>
              </a:rPr>
              <a:t>sloveno, </a:t>
            </a:r>
            <a:r>
              <a:rPr lang="it-IT" dirty="0" smtClean="0">
                <a:latin typeface="+mj-lt"/>
              </a:rPr>
              <a:t>bosniaco</a:t>
            </a:r>
            <a:r>
              <a:rPr lang="it-IT" dirty="0">
                <a:latin typeface="+mj-lt"/>
              </a:rPr>
              <a:t>, </a:t>
            </a:r>
            <a:r>
              <a:rPr lang="it-IT" dirty="0" smtClean="0">
                <a:latin typeface="+mj-lt"/>
              </a:rPr>
              <a:t>bulgaro</a:t>
            </a:r>
            <a:r>
              <a:rPr lang="it-IT" dirty="0">
                <a:latin typeface="+mj-lt"/>
              </a:rPr>
              <a:t>, macedone</a:t>
            </a:r>
            <a:r>
              <a:rPr lang="it-IT" dirty="0" smtClean="0">
                <a:latin typeface="+mj-lt"/>
              </a:rPr>
              <a:t>)</a:t>
            </a:r>
            <a:endParaRPr lang="it-IT" dirty="0">
              <a:latin typeface="+mj-lt"/>
            </a:endParaRPr>
          </a:p>
          <a:p>
            <a:r>
              <a:rPr lang="it-IT" dirty="0" smtClean="0">
                <a:latin typeface="+mj-lt"/>
              </a:rPr>
              <a:t>È </a:t>
            </a:r>
            <a:r>
              <a:rPr lang="it-IT" dirty="0">
                <a:latin typeface="+mj-lt"/>
              </a:rPr>
              <a:t>l’ottava lingua più parlata al </a:t>
            </a:r>
            <a:r>
              <a:rPr lang="it-IT" dirty="0" smtClean="0">
                <a:latin typeface="+mj-lt"/>
              </a:rPr>
              <a:t>mondo, da circa </a:t>
            </a:r>
            <a:r>
              <a:rPr lang="it-IT" dirty="0">
                <a:latin typeface="+mj-lt"/>
              </a:rPr>
              <a:t>155 </a:t>
            </a:r>
            <a:r>
              <a:rPr lang="it-IT" dirty="0" smtClean="0">
                <a:latin typeface="+mj-lt"/>
              </a:rPr>
              <a:t>milioni di persone, sia in </a:t>
            </a:r>
            <a:r>
              <a:rPr lang="it-IT" dirty="0">
                <a:latin typeface="+mj-lt"/>
              </a:rPr>
              <a:t>Russia </a:t>
            </a:r>
            <a:r>
              <a:rPr lang="it-IT" dirty="0" smtClean="0">
                <a:latin typeface="+mj-lt"/>
              </a:rPr>
              <a:t>che </a:t>
            </a:r>
            <a:r>
              <a:rPr lang="it-IT" dirty="0">
                <a:latin typeface="+mj-lt"/>
              </a:rPr>
              <a:t>in </a:t>
            </a:r>
            <a:r>
              <a:rPr lang="it-IT" dirty="0" smtClean="0">
                <a:latin typeface="+mj-lt"/>
              </a:rPr>
              <a:t>altre 14 Repubbliche dell’ex-Unione Sovietica (come prima e come seconda lingua)</a:t>
            </a:r>
          </a:p>
          <a:p>
            <a:r>
              <a:rPr lang="it-IT" dirty="0" smtClean="0">
                <a:latin typeface="+mj-lt"/>
              </a:rPr>
              <a:t>È una </a:t>
            </a:r>
            <a:r>
              <a:rPr lang="it-IT" dirty="0">
                <a:latin typeface="+mj-lt"/>
              </a:rPr>
              <a:t>delle 6 lingue </a:t>
            </a:r>
            <a:r>
              <a:rPr lang="it-IT" dirty="0" smtClean="0">
                <a:latin typeface="+mj-lt"/>
              </a:rPr>
              <a:t>ufficiali dell’ONU</a:t>
            </a:r>
            <a:endParaRPr lang="it-IT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84632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it-IT" dirty="0" smtClean="0">
                <a:solidFill>
                  <a:srgbClr val="FF0000"/>
                </a:solidFill>
              </a:rPr>
              <a:t>Lettere e suoni 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51520" y="1268760"/>
            <a:ext cx="8784976" cy="5472608"/>
          </a:xfrm>
        </p:spPr>
        <p:txBody>
          <a:bodyPr>
            <a:normAutofit/>
          </a:bodyPr>
          <a:lstStyle/>
          <a:p>
            <a:r>
              <a:rPr lang="it-IT" dirty="0" smtClean="0"/>
              <a:t>L’alfabeto conta </a:t>
            </a:r>
            <a:r>
              <a:rPr lang="it-IT" dirty="0" smtClean="0"/>
              <a:t>21 lettere: 10 vocali, 21 consonante, 2 segni </a:t>
            </a:r>
            <a:r>
              <a:rPr lang="it-IT" dirty="0" smtClean="0"/>
              <a:t>fonetici</a:t>
            </a:r>
          </a:p>
          <a:p>
            <a:r>
              <a:rPr lang="it-IT" dirty="0" smtClean="0"/>
              <a:t>Peculiarità fonetiche: </a:t>
            </a:r>
          </a:p>
          <a:p>
            <a:pPr>
              <a:buFontTx/>
              <a:buChar char="-"/>
            </a:pPr>
            <a:r>
              <a:rPr lang="it-IT" dirty="0" smtClean="0"/>
              <a:t>la riduzione delle vocali atone </a:t>
            </a:r>
            <a:r>
              <a:rPr lang="it-IT" b="1" i="1" dirty="0" smtClean="0"/>
              <a:t>o, e, </a:t>
            </a:r>
            <a:r>
              <a:rPr lang="ru-RU" b="1" i="1" dirty="0" smtClean="0"/>
              <a:t>я</a:t>
            </a:r>
            <a:r>
              <a:rPr lang="it-IT" b="1" dirty="0" smtClean="0"/>
              <a:t>  </a:t>
            </a:r>
            <a:endParaRPr lang="ru-RU" b="1" dirty="0" smtClean="0"/>
          </a:p>
          <a:p>
            <a:pPr>
              <a:buFontTx/>
              <a:buChar char="-"/>
            </a:pPr>
            <a:r>
              <a:rPr lang="it-IT" dirty="0"/>
              <a:t>c</a:t>
            </a:r>
            <a:r>
              <a:rPr lang="it-IT" dirty="0" smtClean="0"/>
              <a:t>onsonanti palatalizzate e non palatalizzate</a:t>
            </a:r>
          </a:p>
          <a:p>
            <a:pPr>
              <a:buFontTx/>
              <a:buChar char="-"/>
            </a:pPr>
            <a:r>
              <a:rPr lang="it-IT" dirty="0" smtClean="0"/>
              <a:t>l’accento libero e mobile</a:t>
            </a:r>
          </a:p>
        </p:txBody>
      </p:sp>
    </p:spTree>
    <p:extLst>
      <p:ext uri="{BB962C8B-B14F-4D97-AF65-F5344CB8AC3E}">
        <p14:creationId xmlns:p14="http://schemas.microsoft.com/office/powerpoint/2010/main" val="2762549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291</Words>
  <Application>Microsoft Office PowerPoint</Application>
  <PresentationFormat>Presentazione su schermo (4:3)</PresentationFormat>
  <Paragraphs>33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Introduzione al corso  di Lingua Russa </vt:lpstr>
      <vt:lpstr> Geografia e geopolitica </vt:lpstr>
      <vt:lpstr>La Federazione Russa </vt:lpstr>
      <vt:lpstr>Principali zone climatiche</vt:lpstr>
      <vt:lpstr>Lingua russa </vt:lpstr>
      <vt:lpstr>Lettere e suoni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Introduzione al corso  di Lingua Russa </dc:title>
  <dc:creator>forli almamater</dc:creator>
  <cp:lastModifiedBy>forli almamater</cp:lastModifiedBy>
  <cp:revision>22</cp:revision>
  <dcterms:created xsi:type="dcterms:W3CDTF">2021-09-16T11:08:09Z</dcterms:created>
  <dcterms:modified xsi:type="dcterms:W3CDTF">2021-09-17T10:09:23Z</dcterms:modified>
</cp:coreProperties>
</file>