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72" r:id="rId8"/>
    <p:sldId id="264" r:id="rId9"/>
    <p:sldId id="265" r:id="rId10"/>
    <p:sldId id="266" r:id="rId11"/>
    <p:sldId id="267" r:id="rId12"/>
    <p:sldId id="268" r:id="rId13"/>
    <p:sldId id="270" r:id="rId14"/>
    <p:sldId id="278" r:id="rId15"/>
    <p:sldId id="279" r:id="rId16"/>
    <p:sldId id="274" r:id="rId17"/>
    <p:sldId id="275" r:id="rId18"/>
    <p:sldId id="276" r:id="rId19"/>
    <p:sldId id="277" r:id="rId20"/>
    <p:sldId id="280" r:id="rId21"/>
    <p:sldId id="284" r:id="rId22"/>
    <p:sldId id="289" r:id="rId23"/>
    <p:sldId id="290" r:id="rId24"/>
    <p:sldId id="281" r:id="rId25"/>
    <p:sldId id="285" r:id="rId26"/>
    <p:sldId id="282" r:id="rId27"/>
    <p:sldId id="283" r:id="rId28"/>
    <p:sldId id="286" r:id="rId29"/>
    <p:sldId id="287" r:id="rId30"/>
    <p:sldId id="288" r:id="rId31"/>
    <p:sldId id="271" r:id="rId32"/>
    <p:sldId id="273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7" autoAdjust="0"/>
    <p:restoredTop sz="94128" autoAdjust="0"/>
  </p:normalViewPr>
  <p:slideViewPr>
    <p:cSldViewPr>
      <p:cViewPr varScale="1">
        <p:scale>
          <a:sx n="69" d="100"/>
          <a:sy n="69" d="100"/>
        </p:scale>
        <p:origin x="-16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3598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6551712" y="0"/>
            <a:ext cx="259228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</a:rPr>
              <a:t>M. Gasanova Mijat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6551712" y="0"/>
            <a:ext cx="259228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</a:rPr>
              <a:t>M. Gasanova Mijat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6k5rkLhBqU" TargetMode="External"/><Relationship Id="rId2" Type="http://schemas.openxmlformats.org/officeDocument/2006/relationships/hyperlink" Target="https://www.youtube.com/watch?v=LEeDB5ATpC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it-IT" sz="6000" b="1" dirty="0">
                <a:solidFill>
                  <a:srgbClr val="FF0000"/>
                </a:solidFill>
                <a:latin typeface="Algerian" panose="04020705040A02060702" pitchFamily="82" charset="0"/>
              </a:rPr>
              <a:t>C</a:t>
            </a:r>
            <a:r>
              <a:rPr lang="it-IT" sz="6000" b="1" dirty="0">
                <a:solidFill>
                  <a:srgbClr val="0070C0"/>
                </a:solidFill>
                <a:latin typeface="Algerian" panose="04020705040A02060702" pitchFamily="82" charset="0"/>
              </a:rPr>
              <a:t>A</a:t>
            </a:r>
            <a:r>
              <a:rPr lang="it-IT" sz="6000" b="1" dirty="0">
                <a:solidFill>
                  <a:srgbClr val="00B050"/>
                </a:solidFill>
                <a:latin typeface="Algerian" panose="04020705040A02060702" pitchFamily="82" charset="0"/>
              </a:rPr>
              <a:t>R</a:t>
            </a:r>
            <a:r>
              <a:rPr lang="it-IT" sz="6000" b="1" dirty="0">
                <a:solidFill>
                  <a:srgbClr val="7030A0"/>
                </a:solidFill>
                <a:latin typeface="Algerian" panose="04020705040A02060702" pitchFamily="82" charset="0"/>
              </a:rPr>
              <a:t>A</a:t>
            </a:r>
            <a:r>
              <a:rPr lang="it-IT" sz="6000" b="1" dirty="0">
                <a:solidFill>
                  <a:srgbClr val="FF0000"/>
                </a:solidFill>
                <a:latin typeface="Algerian" panose="04020705040A02060702" pitchFamily="82" charset="0"/>
              </a:rPr>
              <a:t>T</a:t>
            </a:r>
            <a:r>
              <a:rPr lang="it-IT" sz="6000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T</a:t>
            </a:r>
            <a:r>
              <a:rPr lang="it-IT" sz="6000" b="1" dirty="0">
                <a:solidFill>
                  <a:srgbClr val="002060"/>
                </a:solidFill>
                <a:latin typeface="Algerian" panose="04020705040A02060702" pitchFamily="82" charset="0"/>
              </a:rPr>
              <a:t>E</a:t>
            </a:r>
            <a:r>
              <a:rPr lang="it-IT" sz="6000" b="1" dirty="0">
                <a:solidFill>
                  <a:srgbClr val="00B050"/>
                </a:solidFill>
                <a:latin typeface="Algerian" panose="04020705040A02060702" pitchFamily="82" charset="0"/>
              </a:rPr>
              <a:t>R</a:t>
            </a:r>
            <a:r>
              <a:rPr lang="it-IT" sz="6000" b="1" dirty="0">
                <a:solidFill>
                  <a:srgbClr val="7030A0"/>
                </a:solidFill>
                <a:latin typeface="Algerian" panose="04020705040A02060702" pitchFamily="82" charset="0"/>
              </a:rPr>
              <a:t>I </a:t>
            </a:r>
            <a:r>
              <a:rPr lang="it-IT" sz="6000" b="1" dirty="0">
                <a:solidFill>
                  <a:srgbClr val="FF0000"/>
                </a:solidFill>
                <a:latin typeface="Algerian" panose="04020705040A02060702" pitchFamily="82" charset="0"/>
              </a:rPr>
              <a:t>R</a:t>
            </a:r>
            <a:r>
              <a:rPr lang="it-IT" sz="6000" b="1" dirty="0">
                <a:solidFill>
                  <a:srgbClr val="0070C0"/>
                </a:solidFill>
                <a:latin typeface="Algerian" panose="04020705040A02060702" pitchFamily="82" charset="0"/>
              </a:rPr>
              <a:t>U</a:t>
            </a:r>
            <a:r>
              <a:rPr lang="it-IT" sz="60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S</a:t>
            </a:r>
            <a:r>
              <a:rPr lang="it-IT" sz="60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S</a:t>
            </a:r>
            <a:r>
              <a:rPr lang="it-IT" sz="6000" b="1" dirty="0">
                <a:solidFill>
                  <a:srgbClr val="00B050"/>
                </a:solidFill>
                <a:latin typeface="Algerian" panose="04020705040A02060702" pitchFamily="82" charset="0"/>
              </a:rPr>
              <a:t>I</a:t>
            </a:r>
            <a:endParaRPr lang="it-IT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7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4"/>
    </mc:Choice>
    <mc:Fallback xmlns="">
      <p:transition spd="slow" advTm="19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Н н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О о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П п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Р р </a:t>
            </a: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24428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С с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Т т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У у</a:t>
            </a: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5" name="AutoShape 2" descr="Шестнадцатая нота Восьмая нота Музыкальная нота Значение ноты Целая нота,  музыкальная нота, монохромный, силуэт, черный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42" y="1844823"/>
            <a:ext cx="2111399" cy="140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42" y="3501008"/>
            <a:ext cx="1431603" cy="143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Rose Definizione significato | Dizionario inglese Colli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61" y="4932610"/>
            <a:ext cx="1470632" cy="17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471" y="548680"/>
            <a:ext cx="1776950" cy="17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56" y="2583875"/>
            <a:ext cx="3265868" cy="163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59881"/>
            <a:ext cx="19050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04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"/>
    </mc:Choice>
    <mc:Fallback xmlns="">
      <p:transition spd="slow" advTm="48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528" y="377878"/>
            <a:ext cx="424428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200" b="1" dirty="0">
                <a:solidFill>
                  <a:srgbClr val="FF0000"/>
                </a:solidFill>
              </a:rPr>
              <a:t>Ф ф </a:t>
            </a:r>
          </a:p>
          <a:p>
            <a:pPr marL="0" indent="0">
              <a:buNone/>
            </a:pPr>
            <a:endParaRPr lang="ru-RU" sz="5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5200" b="1" dirty="0">
                <a:solidFill>
                  <a:srgbClr val="FF0000"/>
                </a:solidFill>
              </a:rPr>
              <a:t>Х х </a:t>
            </a:r>
          </a:p>
          <a:p>
            <a:pPr marL="0" indent="0">
              <a:buNone/>
            </a:pPr>
            <a:endParaRPr lang="ru-RU" sz="5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5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5200" b="1" dirty="0">
                <a:solidFill>
                  <a:srgbClr val="FF0000"/>
                </a:solidFill>
              </a:rPr>
              <a:t>Ц ц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60032" y="451279"/>
            <a:ext cx="3750568" cy="6146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800" b="1" dirty="0">
                <a:solidFill>
                  <a:srgbClr val="FF0000"/>
                </a:solidFill>
              </a:rPr>
              <a:t>  </a:t>
            </a:r>
            <a:r>
              <a:rPr lang="ru-RU" sz="4800" b="1" dirty="0">
                <a:solidFill>
                  <a:srgbClr val="FF0000"/>
                </a:solidFill>
              </a:rPr>
              <a:t>Ч ч </a:t>
            </a:r>
          </a:p>
          <a:p>
            <a:pPr marL="0" indent="0">
              <a:buNone/>
            </a:pPr>
            <a:endParaRPr lang="it-IT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4800" b="1" dirty="0">
                <a:solidFill>
                  <a:srgbClr val="FF0000"/>
                </a:solidFill>
              </a:rPr>
              <a:t>  </a:t>
            </a:r>
            <a:r>
              <a:rPr lang="ru-RU" sz="4800" b="1" dirty="0">
                <a:solidFill>
                  <a:srgbClr val="FF0000"/>
                </a:solidFill>
              </a:rPr>
              <a:t>Ш ш</a:t>
            </a:r>
            <a:r>
              <a:rPr lang="it-IT" sz="4800" b="1" dirty="0">
                <a:solidFill>
                  <a:srgbClr val="FF0000"/>
                </a:solidFill>
              </a:rPr>
              <a:t> </a:t>
            </a: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4800" b="1" dirty="0">
                <a:solidFill>
                  <a:srgbClr val="FF0000"/>
                </a:solidFill>
              </a:rPr>
              <a:t>    </a:t>
            </a:r>
            <a:r>
              <a:rPr lang="ru-RU" sz="4800" b="1" dirty="0">
                <a:solidFill>
                  <a:srgbClr val="FF0000"/>
                </a:solidFill>
              </a:rPr>
              <a:t>Щ щ </a:t>
            </a:r>
            <a:endParaRPr lang="it-IT" sz="48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423959"/>
            <a:ext cx="2553859" cy="169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19" y="2476596"/>
            <a:ext cx="2835534" cy="158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62809"/>
            <a:ext cx="3211346" cy="18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Чай гръден екстра - при бронхити - 80 гр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04" y="451280"/>
            <a:ext cx="1825592" cy="182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50" y="2416988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624" y="4487732"/>
            <a:ext cx="1272984" cy="195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54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"/>
    </mc:Choice>
    <mc:Fallback xmlns="">
      <p:transition spd="slow" advTm="83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pPr algn="l"/>
            <a:r>
              <a:rPr lang="ru-RU" sz="4800" b="1" dirty="0">
                <a:solidFill>
                  <a:srgbClr val="FF0000"/>
                </a:solidFill>
              </a:rPr>
              <a:t>Э э </a:t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/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/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>Ю ю </a:t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/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/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>Я я </a:t>
            </a:r>
            <a:r>
              <a:rPr lang="ru-RU" dirty="0"/>
              <a:t/>
            </a:r>
            <a:br>
              <a:rPr lang="ru-RU" dirty="0"/>
            </a:br>
            <a:endParaRPr lang="it-IT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2592288" cy="19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0337"/>
            <a:ext cx="31242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4725144"/>
            <a:ext cx="361247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45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"/>
    </mc:Choice>
    <mc:Fallback xmlns="">
      <p:transition spd="slow" advTm="59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/>
              <a:t>м</a:t>
            </a:r>
            <a:r>
              <a:rPr lang="it-IT" sz="4800" b="1" dirty="0"/>
              <a:t>ý</a:t>
            </a:r>
            <a:r>
              <a:rPr lang="ru-RU" sz="4800" b="1" dirty="0"/>
              <a:t>з</a:t>
            </a:r>
            <a:r>
              <a:rPr lang="ru-RU" sz="4800" b="1" u="sng" dirty="0">
                <a:solidFill>
                  <a:srgbClr val="FF0000"/>
                </a:solidFill>
              </a:rPr>
              <a:t>ы</a:t>
            </a:r>
            <a:r>
              <a:rPr lang="ru-RU" sz="4800" b="1" dirty="0"/>
              <a:t>ка</a:t>
            </a:r>
          </a:p>
          <a:p>
            <a:pPr marL="0" indent="0">
              <a:buNone/>
            </a:pPr>
            <a:endParaRPr lang="ru-RU" sz="4800" b="1" dirty="0"/>
          </a:p>
          <a:p>
            <a:pPr marL="0" indent="0">
              <a:buNone/>
            </a:pPr>
            <a:endParaRPr lang="ru-RU" sz="4800" b="1" dirty="0"/>
          </a:p>
          <a:p>
            <a:pPr marL="0" indent="0">
              <a:buNone/>
            </a:pPr>
            <a:r>
              <a:rPr lang="it-IT" sz="4800" b="1" dirty="0"/>
              <a:t>          </a:t>
            </a:r>
            <a:r>
              <a:rPr lang="ru-RU" sz="4800" b="1" dirty="0"/>
              <a:t>тюл</a:t>
            </a:r>
            <a:r>
              <a:rPr lang="ru-RU" sz="4800" b="1" u="sng" dirty="0">
                <a:solidFill>
                  <a:srgbClr val="FF0000"/>
                </a:solidFill>
              </a:rPr>
              <a:t>ь</a:t>
            </a:r>
            <a:r>
              <a:rPr lang="ru-RU" sz="4800" b="1" dirty="0"/>
              <a:t>п</a:t>
            </a:r>
            <a:r>
              <a:rPr lang="it-IT" sz="4800" b="1" dirty="0"/>
              <a:t>á</a:t>
            </a:r>
            <a:r>
              <a:rPr lang="ru-RU" sz="4800" b="1" dirty="0"/>
              <a:t>н</a:t>
            </a:r>
          </a:p>
          <a:p>
            <a:pPr marL="0" indent="0">
              <a:buNone/>
            </a:pPr>
            <a:endParaRPr lang="ru-RU" sz="4800" b="1" dirty="0"/>
          </a:p>
          <a:p>
            <a:pPr marL="0" indent="0">
              <a:buNone/>
            </a:pPr>
            <a:r>
              <a:rPr lang="ru-RU" sz="4800" b="1" dirty="0"/>
              <a:t>ин</a:t>
            </a:r>
            <a:r>
              <a:rPr lang="ru-RU" sz="4800" b="1" u="sng" dirty="0">
                <a:solidFill>
                  <a:srgbClr val="FF0000"/>
                </a:solidFill>
              </a:rPr>
              <a:t>ъ</a:t>
            </a:r>
            <a:r>
              <a:rPr lang="it-IT" sz="4800" b="1" dirty="0" err="1"/>
              <a:t>é</a:t>
            </a:r>
            <a:r>
              <a:rPr lang="ru-RU" sz="4800" b="1" dirty="0"/>
              <a:t>кция</a:t>
            </a:r>
            <a:endParaRPr lang="it-IT" sz="4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74" y="404664"/>
            <a:ext cx="3132188" cy="17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98" y="4941168"/>
            <a:ext cx="396342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87" y="2357438"/>
            <a:ext cx="2295698" cy="229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07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"/>
    </mc:Choice>
    <mc:Fallback xmlns="">
      <p:transition spd="slow" advTm="61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35980"/>
            <a:ext cx="8229600" cy="628724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rgbClr val="FF0000"/>
                </a:solidFill>
              </a:rPr>
              <a:t>Formazione delle sillabe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83264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it-IT" sz="3600" b="1" dirty="0"/>
              <a:t>Una sillaba</a:t>
            </a:r>
            <a:r>
              <a:rPr lang="ru-RU" sz="3600" b="1" dirty="0"/>
              <a:t> </a:t>
            </a:r>
            <a:r>
              <a:rPr lang="it-IT" sz="3600" b="1" dirty="0"/>
              <a:t>può contenere una e una sola vocale!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Г, К, Х </a:t>
            </a:r>
            <a:r>
              <a:rPr lang="it-IT" sz="3600" b="1" dirty="0">
                <a:solidFill>
                  <a:srgbClr val="FF0000"/>
                </a:solidFill>
              </a:rPr>
              <a:t>+ </a:t>
            </a:r>
            <a:r>
              <a:rPr lang="ru-RU" sz="3600" b="1" strike="sngStrike" dirty="0">
                <a:solidFill>
                  <a:srgbClr val="FF0000"/>
                </a:solidFill>
              </a:rPr>
              <a:t>Ы, Ю, Я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/>
              <a:t>(</a:t>
            </a:r>
            <a:r>
              <a:rPr lang="it-IT" sz="3600" b="1" dirty="0"/>
              <a:t>eccezioni:</a:t>
            </a:r>
            <a:r>
              <a:rPr lang="ru-RU" sz="3600" b="1" dirty="0"/>
              <a:t> </a:t>
            </a:r>
            <a:r>
              <a:rPr lang="it-IT" sz="3600" dirty="0"/>
              <a:t>ad es. </a:t>
            </a:r>
            <a:r>
              <a:rPr lang="ru-RU" sz="3600" dirty="0">
                <a:solidFill>
                  <a:srgbClr val="002060"/>
                </a:solidFill>
              </a:rPr>
              <a:t>Кюр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и</a:t>
            </a:r>
            <a:r>
              <a:rPr lang="vi-VN" sz="3600" dirty="0">
                <a:solidFill>
                  <a:srgbClr val="002060"/>
                </a:solidFill>
              </a:rPr>
              <a:t>́</a:t>
            </a:r>
            <a:r>
              <a:rPr lang="ru-RU" sz="3600" dirty="0"/>
              <a:t>)</a:t>
            </a:r>
            <a:endParaRPr lang="ru-RU" sz="3600" b="1" dirty="0"/>
          </a:p>
          <a:p>
            <a:r>
              <a:rPr lang="ru-RU" sz="3600" b="1" dirty="0">
                <a:solidFill>
                  <a:srgbClr val="FF0000"/>
                </a:solidFill>
              </a:rPr>
              <a:t>Ж, Ч, Ш, Щ</a:t>
            </a:r>
            <a:r>
              <a:rPr lang="it-IT" sz="3600" b="1" dirty="0">
                <a:solidFill>
                  <a:srgbClr val="FF0000"/>
                </a:solidFill>
              </a:rPr>
              <a:t> + </a:t>
            </a:r>
            <a:r>
              <a:rPr lang="ru-RU" sz="3600" b="1" strike="sngStrike" dirty="0">
                <a:solidFill>
                  <a:srgbClr val="FF0000"/>
                </a:solidFill>
              </a:rPr>
              <a:t>Ы, Ю, Я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/>
              <a:t>(</a:t>
            </a:r>
            <a:r>
              <a:rPr lang="it-IT" sz="3600" b="1" dirty="0"/>
              <a:t>eccezioni: </a:t>
            </a:r>
            <a:r>
              <a:rPr lang="ru-RU" sz="3600" dirty="0">
                <a:solidFill>
                  <a:srgbClr val="002060"/>
                </a:solidFill>
              </a:rPr>
              <a:t>жюр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и́</a:t>
            </a:r>
            <a:r>
              <a:rPr lang="ru-RU" sz="3600" dirty="0">
                <a:solidFill>
                  <a:srgbClr val="002060"/>
                </a:solidFill>
              </a:rPr>
              <a:t>, брош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ю́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ра, параш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ю́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т, Жюль</a:t>
            </a:r>
            <a:r>
              <a:rPr lang="ru-RU" sz="3600" dirty="0"/>
              <a:t>) 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Ц + </a:t>
            </a:r>
            <a:r>
              <a:rPr lang="ru-RU" sz="3600" b="1" strike="sngStrike" dirty="0">
                <a:solidFill>
                  <a:srgbClr val="FF0000"/>
                </a:solidFill>
              </a:rPr>
              <a:t>Ю, Я</a:t>
            </a:r>
            <a:r>
              <a:rPr lang="ru-RU" sz="3600" b="1" dirty="0">
                <a:solidFill>
                  <a:srgbClr val="FF0000"/>
                </a:solidFill>
              </a:rPr>
              <a:t>  </a:t>
            </a:r>
            <a:r>
              <a:rPr lang="ru-RU" sz="3600" dirty="0"/>
              <a:t>(</a:t>
            </a:r>
            <a:r>
              <a:rPr lang="it-IT" sz="3600" b="1" dirty="0"/>
              <a:t>eccezione:</a:t>
            </a:r>
            <a:r>
              <a:rPr lang="ru-RU" sz="3600" b="1" dirty="0"/>
              <a:t> </a:t>
            </a:r>
            <a:r>
              <a:rPr lang="ru-RU" sz="3600" dirty="0">
                <a:solidFill>
                  <a:srgbClr val="002060"/>
                </a:solidFill>
              </a:rPr>
              <a:t>Ц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ю́</a:t>
            </a:r>
            <a:r>
              <a:rPr lang="ru-RU" sz="3600" dirty="0">
                <a:solidFill>
                  <a:srgbClr val="002060"/>
                </a:solidFill>
              </a:rPr>
              <a:t>рих</a:t>
            </a:r>
            <a:r>
              <a:rPr lang="ru-RU" sz="3600" dirty="0"/>
              <a:t>) </a:t>
            </a:r>
          </a:p>
          <a:p>
            <a:r>
              <a:rPr lang="uk-UA" sz="3600" b="1" dirty="0">
                <a:solidFill>
                  <a:srgbClr val="002060"/>
                </a:solidFill>
              </a:rPr>
              <a:t>[</a:t>
            </a:r>
            <a:r>
              <a:rPr lang="ru-RU" sz="3600" b="1" dirty="0">
                <a:solidFill>
                  <a:srgbClr val="002060"/>
                </a:solidFill>
              </a:rPr>
              <a:t>ЦИ</a:t>
            </a:r>
            <a:r>
              <a:rPr lang="uk-UA" sz="3600" b="1" dirty="0">
                <a:solidFill>
                  <a:srgbClr val="002060"/>
                </a:solidFill>
              </a:rPr>
              <a:t>]</a:t>
            </a:r>
            <a:r>
              <a:rPr lang="ru-RU" sz="3600" b="1" dirty="0">
                <a:solidFill>
                  <a:srgbClr val="002060"/>
                </a:solidFill>
              </a:rPr>
              <a:t> = </a:t>
            </a:r>
            <a:r>
              <a:rPr lang="uk-UA" sz="3600" b="1" dirty="0">
                <a:solidFill>
                  <a:srgbClr val="002060"/>
                </a:solidFill>
              </a:rPr>
              <a:t>[</a:t>
            </a:r>
            <a:r>
              <a:rPr lang="ru-RU" sz="3600" b="1" dirty="0">
                <a:solidFill>
                  <a:srgbClr val="002060"/>
                </a:solidFill>
              </a:rPr>
              <a:t>ЦЫ</a:t>
            </a:r>
            <a:r>
              <a:rPr lang="uk-UA" sz="3600" b="1" dirty="0">
                <a:solidFill>
                  <a:srgbClr val="002060"/>
                </a:solidFill>
              </a:rPr>
              <a:t>]: 	</a:t>
            </a:r>
            <a:r>
              <a:rPr lang="it-IT" sz="3600" b="1" dirty="0">
                <a:solidFill>
                  <a:srgbClr val="002060"/>
                </a:solidFill>
              </a:rPr>
              <a:t> </a:t>
            </a:r>
            <a:r>
              <a:rPr lang="uk-UA" sz="3600" dirty="0">
                <a:solidFill>
                  <a:srgbClr val="002060"/>
                </a:solidFill>
                <a:latin typeface="+mj-lt"/>
              </a:rPr>
              <a:t>цирк, цифра</a:t>
            </a:r>
          </a:p>
          <a:p>
            <a:pPr marL="0" indent="0">
              <a:buNone/>
            </a:pPr>
            <a:r>
              <a:rPr lang="uk-UA" sz="3600" dirty="0">
                <a:solidFill>
                  <a:srgbClr val="002060"/>
                </a:solidFill>
                <a:latin typeface="+mj-lt"/>
              </a:rPr>
              <a:t>		</a:t>
            </a:r>
            <a:r>
              <a:rPr lang="it-IT" sz="3600" b="1" dirty="0"/>
              <a:t>Eccezioni: </a:t>
            </a: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</a:rPr>
              <a:t>ц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ы</a:t>
            </a: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</a:rPr>
              <a:t>г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а́</a:t>
            </a: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</a:rPr>
              <a:t>н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, цыплёнок</a:t>
            </a:r>
            <a:endParaRPr lang="it-IT" sz="3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3600" b="1" dirty="0">
                <a:latin typeface="Calibri" panose="020F0502020204030204" pitchFamily="34" charset="0"/>
              </a:rPr>
              <a:t>Desinenza al </a:t>
            </a:r>
            <a:r>
              <a:rPr lang="it-IT" sz="3600" b="1" dirty="0" err="1">
                <a:latin typeface="Calibri" panose="020F0502020204030204" pitchFamily="34" charset="0"/>
              </a:rPr>
              <a:t>plur</a:t>
            </a:r>
            <a:r>
              <a:rPr lang="it-IT" sz="3600" b="1" dirty="0">
                <a:latin typeface="Calibri" panose="020F0502020204030204" pitchFamily="34" charset="0"/>
              </a:rPr>
              <a:t>.:  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отц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ы́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, молодц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ы́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, п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а́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льцы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				</a:t>
            </a:r>
            <a:endParaRPr lang="it-IT" sz="3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3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"/>
    </mc:Choice>
    <mc:Fallback xmlns="">
      <p:transition spd="slow" advTm="20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264696"/>
          </a:xfrm>
        </p:spPr>
        <p:txBody>
          <a:bodyPr>
            <a:normAutofit lnSpcReduction="10000"/>
          </a:bodyPr>
          <a:lstStyle/>
          <a:p>
            <a:r>
              <a:rPr lang="uk-UA" sz="3600" b="1" dirty="0">
                <a:solidFill>
                  <a:srgbClr val="00B050"/>
                </a:solidFill>
              </a:rPr>
              <a:t>ь</a:t>
            </a:r>
            <a:r>
              <a:rPr lang="it-IT" sz="3600" b="1" dirty="0">
                <a:solidFill>
                  <a:srgbClr val="00B050"/>
                </a:solidFill>
              </a:rPr>
              <a:t> </a:t>
            </a:r>
            <a:r>
              <a:rPr lang="it-IT" sz="3600" dirty="0"/>
              <a:t>e</a:t>
            </a:r>
            <a:r>
              <a:rPr lang="uk-UA" sz="3600" b="1" dirty="0">
                <a:solidFill>
                  <a:srgbClr val="00B050"/>
                </a:solidFill>
              </a:rPr>
              <a:t> </a:t>
            </a:r>
            <a:r>
              <a:rPr lang="ru-RU" sz="3600" b="1" dirty="0">
                <a:solidFill>
                  <a:srgbClr val="00B050"/>
                </a:solidFill>
              </a:rPr>
              <a:t>ъ </a:t>
            </a:r>
            <a:r>
              <a:rPr lang="ru-RU" sz="3600" dirty="0"/>
              <a:t>– </a:t>
            </a:r>
            <a:r>
              <a:rPr lang="it-IT" sz="3600" b="1" dirty="0"/>
              <a:t>solo dopo le consonanti!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Й й </a:t>
            </a:r>
            <a:r>
              <a:rPr lang="ru-RU" sz="3600" dirty="0"/>
              <a:t>– </a:t>
            </a:r>
            <a:r>
              <a:rPr lang="sl-SI" sz="3600" b="1" dirty="0"/>
              <a:t>solo dopo le vocali</a:t>
            </a:r>
            <a:r>
              <a:rPr lang="it-IT" sz="3600" b="1" dirty="0"/>
              <a:t>! </a:t>
            </a:r>
            <a:r>
              <a:rPr lang="it-IT" sz="3600" dirty="0"/>
              <a:t>In mezzo </a:t>
            </a:r>
            <a:r>
              <a:rPr lang="sl-SI" sz="3600" dirty="0"/>
              <a:t>o</a:t>
            </a:r>
            <a:r>
              <a:rPr lang="it-IT" sz="3600" dirty="0"/>
              <a:t> alla fine della parola; </a:t>
            </a:r>
            <a:endParaRPr lang="ru-RU" sz="3600" dirty="0"/>
          </a:p>
          <a:p>
            <a:pPr marL="0" indent="0">
              <a:buNone/>
            </a:pPr>
            <a:r>
              <a:rPr lang="it-IT" sz="3600" b="1" dirty="0"/>
              <a:t>eccezioni</a:t>
            </a:r>
            <a:r>
              <a:rPr lang="it-IT" sz="3600" dirty="0"/>
              <a:t>: </a:t>
            </a:r>
            <a:r>
              <a:rPr lang="ru-RU" sz="3600" dirty="0">
                <a:solidFill>
                  <a:srgbClr val="002060"/>
                </a:solidFill>
              </a:rPr>
              <a:t>йод, йога, йогурт, </a:t>
            </a:r>
            <a:r>
              <a:rPr lang="uk-UA" sz="3600" dirty="0">
                <a:solidFill>
                  <a:srgbClr val="002060"/>
                </a:solidFill>
              </a:rPr>
              <a:t>Йошкар-Ола</a:t>
            </a:r>
            <a:endParaRPr lang="uk-UA" sz="3600" dirty="0"/>
          </a:p>
          <a:p>
            <a:r>
              <a:rPr lang="ru-RU" sz="3600" b="1" dirty="0">
                <a:solidFill>
                  <a:srgbClr val="FF0000"/>
                </a:solidFill>
              </a:rPr>
              <a:t>ы </a:t>
            </a:r>
            <a:r>
              <a:rPr lang="ru-RU" sz="3600" dirty="0"/>
              <a:t>– </a:t>
            </a:r>
            <a:r>
              <a:rPr lang="sl-SI" sz="3600" dirty="0"/>
              <a:t>solo dopo le </a:t>
            </a:r>
            <a:r>
              <a:rPr lang="it-IT" sz="3600" dirty="0"/>
              <a:t>consonanti</a:t>
            </a:r>
            <a:r>
              <a:rPr lang="sl-SI" sz="3600" dirty="0"/>
              <a:t>, </a:t>
            </a:r>
            <a:r>
              <a:rPr lang="it-IT" sz="3600" dirty="0"/>
              <a:t>mai all’inizio della parola!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Э э</a:t>
            </a:r>
            <a:r>
              <a:rPr lang="ru-RU" sz="3600" dirty="0"/>
              <a:t> – </a:t>
            </a:r>
            <a:r>
              <a:rPr lang="it-IT" sz="3600" dirty="0"/>
              <a:t>di solito all’inizio della parola</a:t>
            </a:r>
            <a:r>
              <a:rPr lang="ru-RU" sz="3600" dirty="0"/>
              <a:t>: 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э́</a:t>
            </a:r>
            <a:r>
              <a:rPr lang="ru-RU" sz="3600" dirty="0">
                <a:solidFill>
                  <a:srgbClr val="002060"/>
                </a:solidFill>
              </a:rPr>
              <a:t>хо, эгои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́</a:t>
            </a:r>
            <a:r>
              <a:rPr lang="ru-RU" sz="3600" dirty="0">
                <a:solidFill>
                  <a:srgbClr val="002060"/>
                </a:solidFill>
              </a:rPr>
              <a:t>ст, 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э́</a:t>
            </a:r>
            <a:r>
              <a:rPr lang="ru-RU" sz="3600" dirty="0">
                <a:solidFill>
                  <a:srgbClr val="002060"/>
                </a:solidFill>
              </a:rPr>
              <a:t>тика, эн</a:t>
            </a:r>
            <a:r>
              <a:rPr lang="it-IT" sz="3600" dirty="0" err="1">
                <a:solidFill>
                  <a:srgbClr val="002060"/>
                </a:solidFill>
              </a:rPr>
              <a:t>é</a:t>
            </a:r>
            <a:r>
              <a:rPr lang="ru-RU" sz="3600" dirty="0">
                <a:solidFill>
                  <a:srgbClr val="002060"/>
                </a:solidFill>
              </a:rPr>
              <a:t>ргия, эмбл</a:t>
            </a:r>
            <a:r>
              <a:rPr lang="it-IT" sz="3600" dirty="0" err="1">
                <a:solidFill>
                  <a:srgbClr val="002060"/>
                </a:solidFill>
              </a:rPr>
              <a:t>é</a:t>
            </a:r>
            <a:r>
              <a:rPr lang="ru-RU" sz="3600" dirty="0">
                <a:solidFill>
                  <a:srgbClr val="002060"/>
                </a:solidFill>
              </a:rPr>
              <a:t>ма, эп</a:t>
            </a:r>
            <a:r>
              <a:rPr lang="it-IT" sz="3600" dirty="0">
                <a:solidFill>
                  <a:srgbClr val="002060"/>
                </a:solidFill>
              </a:rPr>
              <a:t>ó</a:t>
            </a:r>
            <a:r>
              <a:rPr lang="ru-RU" sz="3600" dirty="0">
                <a:solidFill>
                  <a:srgbClr val="002060"/>
                </a:solidFill>
              </a:rPr>
              <a:t>ха, Эмма, Эдуард, Эстер, Элиза, Элеонора... </a:t>
            </a:r>
          </a:p>
          <a:p>
            <a:pPr marL="0" indent="0">
              <a:buNone/>
            </a:pPr>
            <a:r>
              <a:rPr lang="it-IT" sz="3600" b="1" dirty="0"/>
              <a:t>eccezioni</a:t>
            </a:r>
            <a:r>
              <a:rPr lang="it-IT" sz="3600" dirty="0"/>
              <a:t>: </a:t>
            </a:r>
            <a:r>
              <a:rPr lang="ru-RU" sz="3600" dirty="0">
                <a:solidFill>
                  <a:srgbClr val="002060"/>
                </a:solidFill>
              </a:rPr>
              <a:t>мэр, сэр, поэт, по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э́</a:t>
            </a:r>
            <a:r>
              <a:rPr lang="ru-RU" sz="3600" dirty="0">
                <a:solidFill>
                  <a:srgbClr val="002060"/>
                </a:solidFill>
              </a:rPr>
              <a:t>зия, ду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э́</a:t>
            </a:r>
            <a:r>
              <a:rPr lang="ru-RU" sz="3600" dirty="0">
                <a:solidFill>
                  <a:srgbClr val="002060"/>
                </a:solidFill>
              </a:rPr>
              <a:t>т, силу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э́</a:t>
            </a:r>
            <a:r>
              <a:rPr lang="ru-RU" sz="3600" dirty="0">
                <a:solidFill>
                  <a:srgbClr val="002060"/>
                </a:solidFill>
              </a:rPr>
              <a:t>т, ал</a:t>
            </a:r>
            <a:r>
              <a:rPr lang="it-IT" sz="3600" dirty="0">
                <a:solidFill>
                  <a:srgbClr val="002060"/>
                </a:solidFill>
              </a:rPr>
              <a:t>ó</a:t>
            </a:r>
            <a:r>
              <a:rPr lang="ru-RU" sz="3600" dirty="0">
                <a:solidFill>
                  <a:srgbClr val="002060"/>
                </a:solidFill>
              </a:rPr>
              <a:t>э, карат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э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́</a:t>
            </a:r>
            <a:r>
              <a:rPr lang="ru-RU" sz="3600" dirty="0">
                <a:solidFill>
                  <a:srgbClr val="002060"/>
                </a:solidFill>
              </a:rPr>
              <a:t>, Мануэль, Даниэль</a:t>
            </a:r>
            <a:endParaRPr lang="it-IT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"/>
    </mc:Choice>
    <mc:Fallback xmlns="">
      <p:transition spd="slow" advTm="103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35980"/>
            <a:ext cx="8229600" cy="77274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Sillabe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Ба  бя  бо  бу  бе  би  бы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Па  пя  по  пу  пе  пи  пы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Ва  вя  во  ву  ве  ви  вы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Фа  фо  фу  фе  фи  фы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Га  го  гу  ге  ги  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Ка  ко  ку  ке  ки 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Да  дя  до  дё  де  ди  ды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Та  тя  то  тё  те </a:t>
            </a:r>
            <a:r>
              <a:rPr lang="it-IT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>
                <a:solidFill>
                  <a:srgbClr val="7030A0"/>
                </a:solidFill>
              </a:rPr>
              <a:t>ти  ты  </a:t>
            </a:r>
          </a:p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36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07"/>
    </mc:Choice>
    <mc:Fallback xmlns="">
      <p:transition spd="slow" advTm="10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Жа  же  жё  жи </a:t>
            </a:r>
          </a:p>
          <a:p>
            <a:r>
              <a:rPr lang="ru-RU" b="1" dirty="0">
                <a:solidFill>
                  <a:srgbClr val="7030A0"/>
                </a:solidFill>
              </a:rPr>
              <a:t>Ша  ше  шё  ши  </a:t>
            </a:r>
          </a:p>
          <a:p>
            <a:r>
              <a:rPr lang="ru-RU" b="1" dirty="0">
                <a:solidFill>
                  <a:srgbClr val="002060"/>
                </a:solidFill>
              </a:rPr>
              <a:t>За  зя  зо  зё  зу  зе  зи  зы</a:t>
            </a:r>
          </a:p>
          <a:p>
            <a:r>
              <a:rPr lang="ru-RU" b="1" dirty="0">
                <a:solidFill>
                  <a:srgbClr val="7030A0"/>
                </a:solidFill>
              </a:rPr>
              <a:t>Са  ся  со  сё  су  сю  се  си  сы 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/>
              <a:t>Ла  ля  ло  лё  лу  лю  ле  ли  лы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Ма  мя  мо  мё  му  ме  ми  мы</a:t>
            </a:r>
          </a:p>
          <a:p>
            <a:r>
              <a:rPr lang="ru-RU" b="1" dirty="0"/>
              <a:t>На  ня  но  нё  ну  не</a:t>
            </a:r>
            <a:r>
              <a:rPr lang="it-IT" b="1" dirty="0"/>
              <a:t> </a:t>
            </a:r>
            <a:r>
              <a:rPr lang="ru-RU" b="1" dirty="0"/>
              <a:t> ни  ны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Ра  ря  ро  рё  ру  рю  ре  ри  ры</a:t>
            </a:r>
          </a:p>
          <a:p>
            <a:pPr marL="0" indent="0">
              <a:buNone/>
            </a:pP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081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41"/>
    </mc:Choice>
    <mc:Fallback xmlns="">
      <p:transition spd="slow" advTm="12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b="1" dirty="0"/>
              <a:t>Ха  хо  ху  хе  хи  </a:t>
            </a:r>
          </a:p>
          <a:p>
            <a:r>
              <a:rPr lang="ru-RU" b="1" dirty="0">
                <a:solidFill>
                  <a:srgbClr val="002060"/>
                </a:solidFill>
              </a:rPr>
              <a:t>Ца  цо  цу  це  ци  цы </a:t>
            </a:r>
          </a:p>
          <a:p>
            <a:r>
              <a:rPr lang="ru-RU" b="1" dirty="0"/>
              <a:t>Ча  чё  чу  че  чи  </a:t>
            </a:r>
          </a:p>
          <a:p>
            <a:r>
              <a:rPr lang="ru-RU" b="1" dirty="0">
                <a:solidFill>
                  <a:srgbClr val="002060"/>
                </a:solidFill>
              </a:rPr>
              <a:t>Ща  щё  щу  ще  щи  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b="1" dirty="0">
                <a:solidFill>
                  <a:srgbClr val="FF0000"/>
                </a:solidFill>
              </a:rPr>
              <a:t>Эд  эк  эл  эм  эн  эп  эр  эс  эт  эф  эх  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b="1" dirty="0">
                <a:solidFill>
                  <a:srgbClr val="7030A0"/>
                </a:solidFill>
              </a:rPr>
              <a:t>ай  яй  ой  ёй  уй  юй  эй  ей  ый  ий </a:t>
            </a:r>
          </a:p>
          <a:p>
            <a:endParaRPr lang="ru-RU" dirty="0"/>
          </a:p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01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9"/>
    </mc:Choice>
    <mc:Fallback xmlns="">
      <p:transition spd="slow" advTm="5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92500"/>
          </a:bodyPr>
          <a:lstStyle/>
          <a:p>
            <a:pPr>
              <a:lnSpc>
                <a:spcPts val="3000"/>
              </a:lnSpc>
            </a:pPr>
            <a:r>
              <a:rPr lang="ru-RU" sz="4000" b="1" dirty="0">
                <a:solidFill>
                  <a:srgbClr val="002060"/>
                </a:solidFill>
              </a:rPr>
              <a:t>ал / аль 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		ол / оль 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				ул / уль 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						ел / ель</a:t>
            </a:r>
          </a:p>
          <a:p>
            <a:pPr>
              <a:lnSpc>
                <a:spcPts val="3000"/>
              </a:lnSpc>
            </a:pPr>
            <a:r>
              <a:rPr lang="ru-RU" sz="4000" b="1" dirty="0">
                <a:solidFill>
                  <a:srgbClr val="00B050"/>
                </a:solidFill>
              </a:rPr>
              <a:t>ан / ань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>
                <a:solidFill>
                  <a:srgbClr val="00B050"/>
                </a:solidFill>
              </a:rPr>
              <a:t>		он / онь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>
                <a:solidFill>
                  <a:srgbClr val="00B050"/>
                </a:solidFill>
              </a:rPr>
              <a:t>				ун / унь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>
                <a:solidFill>
                  <a:srgbClr val="00B050"/>
                </a:solidFill>
              </a:rPr>
              <a:t>						ен / ень</a:t>
            </a:r>
          </a:p>
          <a:p>
            <a:pPr>
              <a:lnSpc>
                <a:spcPts val="3000"/>
              </a:lnSpc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ас / ась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		ос / ось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				ус / усь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						ес / есь</a:t>
            </a:r>
          </a:p>
          <a:p>
            <a:pPr marL="0" indent="0">
              <a:lnSpc>
                <a:spcPts val="3000"/>
              </a:lnSpc>
              <a:buNone/>
            </a:pPr>
            <a:endParaRPr lang="ru-RU" sz="3600" b="1" dirty="0"/>
          </a:p>
          <a:p>
            <a:pPr marL="0" indent="0">
              <a:lnSpc>
                <a:spcPts val="3000"/>
              </a:lnSpc>
              <a:buNone/>
            </a:pPr>
            <a:endParaRPr lang="ru-RU" sz="3600" b="1" dirty="0"/>
          </a:p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9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8"/>
    </mc:Choice>
    <mc:Fallback xmlns="">
      <p:transition spd="slow" advTm="9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300" b="1" dirty="0">
                <a:solidFill>
                  <a:srgbClr val="FF0000"/>
                </a:solidFill>
              </a:rPr>
              <a:t/>
            </a:r>
            <a:br>
              <a:rPr lang="it-IT" sz="5300" b="1" dirty="0">
                <a:solidFill>
                  <a:srgbClr val="FF0000"/>
                </a:solidFill>
              </a:rPr>
            </a:br>
            <a:r>
              <a:rPr lang="it-IT" sz="6700" b="1" dirty="0">
                <a:solidFill>
                  <a:srgbClr val="0070C0"/>
                </a:solidFill>
              </a:rPr>
              <a:t>Vocali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376267"/>
              </p:ext>
            </p:extLst>
          </p:nvPr>
        </p:nvGraphicFramePr>
        <p:xfrm>
          <a:off x="683570" y="2204864"/>
          <a:ext cx="8064895" cy="1998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24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2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33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33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33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97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А а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>
                          <a:solidFill>
                            <a:srgbClr val="C00000"/>
                          </a:solidFill>
                          <a:effectLst/>
                        </a:rPr>
                        <a:t>Э э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>
                          <a:solidFill>
                            <a:srgbClr val="C00000"/>
                          </a:solidFill>
                          <a:effectLst/>
                        </a:rPr>
                        <a:t>О о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>
                          <a:solidFill>
                            <a:srgbClr val="C00000"/>
                          </a:solidFill>
                          <a:effectLst/>
                        </a:rPr>
                        <a:t>У у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   ы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4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Я я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Е е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Ё ё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Ю ю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И и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16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"/>
    </mc:Choice>
    <mc:Fallback xmlns="">
      <p:transition spd="slow" advTm="102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504056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b="1" dirty="0">
                <a:solidFill>
                  <a:srgbClr val="FF0000"/>
                </a:solidFill>
              </a:rPr>
              <a:t>Traslitterazione</a:t>
            </a:r>
            <a:r>
              <a:rPr lang="ru-RU" sz="3600" b="1" dirty="0">
                <a:solidFill>
                  <a:srgbClr val="FF0000"/>
                </a:solidFill>
              </a:rPr>
              <a:t>/</a:t>
            </a:r>
            <a:r>
              <a:rPr lang="it-IT" sz="3600" b="1" dirty="0">
                <a:solidFill>
                  <a:srgbClr val="FF0000"/>
                </a:solidFill>
              </a:rPr>
              <a:t>trascrizione dall’italiano al russo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7504" y="764704"/>
            <a:ext cx="8928992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000" b="1" dirty="0"/>
              <a:t>a</a:t>
            </a:r>
            <a:r>
              <a:rPr lang="ru-RU" sz="3000" b="1" dirty="0"/>
              <a:t> </a:t>
            </a:r>
            <a:r>
              <a:rPr lang="ru-RU" sz="3000" i="1" dirty="0"/>
              <a:t>→</a:t>
            </a:r>
            <a:r>
              <a:rPr lang="it-IT" sz="3000" b="1" dirty="0"/>
              <a:t> </a:t>
            </a:r>
            <a:r>
              <a:rPr lang="ru-RU" sz="3000" b="1" dirty="0"/>
              <a:t>а </a:t>
            </a:r>
            <a:endParaRPr lang="it-IT" sz="3000" b="1" dirty="0"/>
          </a:p>
          <a:p>
            <a:pPr marL="0" indent="0">
              <a:buNone/>
            </a:pPr>
            <a:r>
              <a:rPr lang="it-IT" sz="3000" b="1" dirty="0"/>
              <a:t>b </a:t>
            </a:r>
            <a:r>
              <a:rPr lang="ru-RU" sz="3000" i="1" dirty="0"/>
              <a:t>→</a:t>
            </a:r>
            <a:r>
              <a:rPr lang="it-IT" sz="3000" b="1" dirty="0"/>
              <a:t> </a:t>
            </a:r>
            <a:r>
              <a:rPr lang="ru-RU" sz="3000" b="1" dirty="0"/>
              <a:t>б </a:t>
            </a:r>
            <a:endParaRPr lang="it-IT" sz="3000" b="1" dirty="0"/>
          </a:p>
          <a:p>
            <a:pPr marL="0" indent="0">
              <a:buNone/>
            </a:pPr>
            <a:r>
              <a:rPr lang="it-IT" sz="3000" b="1" dirty="0"/>
              <a:t>c</a:t>
            </a:r>
            <a:r>
              <a:rPr lang="ru-RU" sz="3000" b="1" dirty="0"/>
              <a:t> </a:t>
            </a:r>
            <a:r>
              <a:rPr lang="ru-RU" sz="3000" i="1" dirty="0"/>
              <a:t>→</a:t>
            </a:r>
            <a:r>
              <a:rPr lang="it-IT" sz="3000" b="1" dirty="0"/>
              <a:t> </a:t>
            </a:r>
            <a:r>
              <a:rPr lang="ru-RU" sz="3000" b="1" dirty="0"/>
              <a:t>ч // к</a:t>
            </a:r>
            <a:r>
              <a:rPr lang="it-IT" sz="3000" b="1" dirty="0"/>
              <a:t>       </a:t>
            </a:r>
            <a:r>
              <a:rPr lang="ru-RU" sz="3000" b="1" u="sng" dirty="0">
                <a:solidFill>
                  <a:srgbClr val="002060"/>
                </a:solidFill>
              </a:rPr>
              <a:t>Ч</a:t>
            </a:r>
            <a:r>
              <a:rPr lang="ru-RU" sz="3000" b="1" dirty="0">
                <a:solidFill>
                  <a:srgbClr val="002060"/>
                </a:solidFill>
              </a:rPr>
              <a:t>езена, Пу</a:t>
            </a:r>
            <a:r>
              <a:rPr lang="ru-RU" sz="3000" b="1" u="sng" dirty="0">
                <a:solidFill>
                  <a:srgbClr val="002060"/>
                </a:solidFill>
              </a:rPr>
              <a:t>чч</a:t>
            </a:r>
            <a:r>
              <a:rPr lang="ru-RU" sz="3000" b="1" dirty="0">
                <a:solidFill>
                  <a:srgbClr val="002060"/>
                </a:solidFill>
              </a:rPr>
              <a:t>ини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002060"/>
                </a:solidFill>
              </a:rPr>
              <a:t>		   </a:t>
            </a:r>
            <a:r>
              <a:rPr lang="ru-RU" sz="3000" b="1" u="sng" dirty="0">
                <a:solidFill>
                  <a:srgbClr val="002060"/>
                </a:solidFill>
              </a:rPr>
              <a:t>К</a:t>
            </a:r>
            <a:r>
              <a:rPr lang="ru-RU" sz="3000" b="1" dirty="0">
                <a:solidFill>
                  <a:srgbClr val="002060"/>
                </a:solidFill>
              </a:rPr>
              <a:t>лара, Ми</a:t>
            </a:r>
            <a:r>
              <a:rPr lang="ru-RU" sz="3000" b="1" u="sng" dirty="0">
                <a:solidFill>
                  <a:srgbClr val="002060"/>
                </a:solidFill>
              </a:rPr>
              <a:t>к</a:t>
            </a:r>
            <a:r>
              <a:rPr lang="ru-RU" sz="3000" b="1" dirty="0">
                <a:solidFill>
                  <a:srgbClr val="002060"/>
                </a:solidFill>
              </a:rPr>
              <a:t>еле, </a:t>
            </a:r>
            <a:r>
              <a:rPr lang="ru-RU" sz="3000" b="1" u="sng" dirty="0">
                <a:solidFill>
                  <a:srgbClr val="002060"/>
                </a:solidFill>
              </a:rPr>
              <a:t>К</a:t>
            </a:r>
            <a:r>
              <a:rPr lang="ru-RU" sz="3000" b="1" dirty="0">
                <a:solidFill>
                  <a:srgbClr val="002060"/>
                </a:solidFill>
              </a:rPr>
              <a:t>омо</a:t>
            </a:r>
            <a:endParaRPr lang="it-IT" sz="3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000" b="1" dirty="0"/>
              <a:t>d</a:t>
            </a:r>
            <a:r>
              <a:rPr lang="ru-RU" sz="3000" b="1" dirty="0"/>
              <a:t> </a:t>
            </a:r>
            <a:r>
              <a:rPr lang="ru-RU" sz="3000" i="1" dirty="0"/>
              <a:t>→</a:t>
            </a:r>
            <a:r>
              <a:rPr lang="it-IT" sz="3000" b="1" dirty="0"/>
              <a:t> </a:t>
            </a:r>
            <a:r>
              <a:rPr lang="ru-RU" sz="3000" b="1" dirty="0"/>
              <a:t>д </a:t>
            </a:r>
            <a:endParaRPr lang="it-IT" sz="3000" b="1" dirty="0"/>
          </a:p>
          <a:p>
            <a:pPr marL="0" indent="0">
              <a:buNone/>
            </a:pPr>
            <a:r>
              <a:rPr lang="it-IT" sz="3000" b="1" dirty="0"/>
              <a:t>e</a:t>
            </a:r>
            <a:r>
              <a:rPr lang="ru-RU" sz="3000" b="1" dirty="0"/>
              <a:t> </a:t>
            </a:r>
            <a:r>
              <a:rPr lang="ru-RU" sz="3000" i="1" dirty="0"/>
              <a:t>→</a:t>
            </a:r>
            <a:r>
              <a:rPr lang="it-IT" sz="3000" b="1" dirty="0"/>
              <a:t> </a:t>
            </a:r>
            <a:r>
              <a:rPr lang="ru-RU" sz="3000" b="1" dirty="0"/>
              <a:t>э // е 	   </a:t>
            </a:r>
            <a:r>
              <a:rPr lang="ru-RU" sz="3000" b="1" u="sng" dirty="0">
                <a:solidFill>
                  <a:srgbClr val="002060"/>
                </a:solidFill>
              </a:rPr>
              <a:t>Э</a:t>
            </a:r>
            <a:r>
              <a:rPr lang="ru-RU" sz="3000" b="1" dirty="0">
                <a:solidFill>
                  <a:srgbClr val="002060"/>
                </a:solidFill>
              </a:rPr>
              <a:t>мма, Дани</a:t>
            </a:r>
            <a:r>
              <a:rPr lang="ru-RU" sz="3000" b="1" u="sng" dirty="0">
                <a:solidFill>
                  <a:srgbClr val="002060"/>
                </a:solidFill>
              </a:rPr>
              <a:t>э</a:t>
            </a:r>
            <a:r>
              <a:rPr lang="ru-RU" sz="3000" b="1" dirty="0">
                <a:solidFill>
                  <a:srgbClr val="002060"/>
                </a:solidFill>
              </a:rPr>
              <a:t>ле 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002060"/>
                </a:solidFill>
              </a:rPr>
              <a:t>		   Си</a:t>
            </a:r>
            <a:r>
              <a:rPr lang="ru-RU" sz="3000" b="1" u="sng" dirty="0">
                <a:solidFill>
                  <a:srgbClr val="002060"/>
                </a:solidFill>
              </a:rPr>
              <a:t>е</a:t>
            </a:r>
            <a:r>
              <a:rPr lang="ru-RU" sz="3000" b="1" dirty="0">
                <a:solidFill>
                  <a:srgbClr val="002060"/>
                </a:solidFill>
              </a:rPr>
              <a:t>на, В</a:t>
            </a:r>
            <a:r>
              <a:rPr lang="ru-RU" sz="3000" b="1" u="sng" dirty="0">
                <a:solidFill>
                  <a:srgbClr val="002060"/>
                </a:solidFill>
              </a:rPr>
              <a:t>е</a:t>
            </a:r>
            <a:r>
              <a:rPr lang="ru-RU" sz="3000" b="1" dirty="0">
                <a:solidFill>
                  <a:srgbClr val="002060"/>
                </a:solidFill>
              </a:rPr>
              <a:t>н</a:t>
            </a:r>
            <a:r>
              <a:rPr lang="ru-RU" sz="3000" b="1" u="sng" dirty="0">
                <a:solidFill>
                  <a:srgbClr val="002060"/>
                </a:solidFill>
              </a:rPr>
              <a:t>е</a:t>
            </a:r>
            <a:r>
              <a:rPr lang="ru-RU" sz="3000" b="1" dirty="0">
                <a:solidFill>
                  <a:srgbClr val="002060"/>
                </a:solidFill>
              </a:rPr>
              <a:t>ция, Ф</a:t>
            </a:r>
            <a:r>
              <a:rPr lang="ru-RU" sz="3000" b="1" u="sng" dirty="0">
                <a:solidFill>
                  <a:srgbClr val="002060"/>
                </a:solidFill>
              </a:rPr>
              <a:t>е</a:t>
            </a:r>
            <a:r>
              <a:rPr lang="ru-RU" sz="3000" b="1" dirty="0">
                <a:solidFill>
                  <a:srgbClr val="002060"/>
                </a:solidFill>
              </a:rPr>
              <a:t>д</a:t>
            </a:r>
            <a:r>
              <a:rPr lang="ru-RU" sz="3000" b="1" u="sng" dirty="0">
                <a:solidFill>
                  <a:srgbClr val="002060"/>
                </a:solidFill>
              </a:rPr>
              <a:t>е</a:t>
            </a:r>
            <a:r>
              <a:rPr lang="ru-RU" sz="3000" b="1" dirty="0">
                <a:solidFill>
                  <a:srgbClr val="002060"/>
                </a:solidFill>
              </a:rPr>
              <a:t>рико</a:t>
            </a:r>
            <a:endParaRPr lang="it-IT" sz="3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000" b="1" dirty="0"/>
              <a:t>f</a:t>
            </a:r>
            <a:r>
              <a:rPr lang="ru-RU" sz="3000" b="1" dirty="0"/>
              <a:t> </a:t>
            </a:r>
            <a:r>
              <a:rPr lang="ru-RU" sz="3000" i="1" dirty="0"/>
              <a:t>→</a:t>
            </a:r>
            <a:r>
              <a:rPr lang="ru-RU" sz="3000" b="1" dirty="0"/>
              <a:t>ф </a:t>
            </a:r>
            <a:endParaRPr lang="it-IT" sz="3000" b="1" dirty="0"/>
          </a:p>
          <a:p>
            <a:pPr marL="0" indent="0">
              <a:buNone/>
            </a:pPr>
            <a:r>
              <a:rPr lang="it-IT" sz="3000" b="1" dirty="0"/>
              <a:t>g</a:t>
            </a:r>
            <a:r>
              <a:rPr lang="ru-RU" sz="3000" b="1" dirty="0"/>
              <a:t> </a:t>
            </a:r>
            <a:r>
              <a:rPr lang="ru-RU" sz="3000" i="1" dirty="0"/>
              <a:t>→</a:t>
            </a:r>
            <a:r>
              <a:rPr lang="it-IT" sz="3000" b="1" dirty="0"/>
              <a:t> </a:t>
            </a:r>
            <a:r>
              <a:rPr lang="ru-RU" sz="3000" b="1" dirty="0"/>
              <a:t>дж / ж // г     </a:t>
            </a:r>
            <a:r>
              <a:rPr lang="ru-RU" sz="3000" b="1" u="sng" dirty="0">
                <a:solidFill>
                  <a:srgbClr val="002060"/>
                </a:solidFill>
              </a:rPr>
              <a:t>Дж</a:t>
            </a:r>
            <a:r>
              <a:rPr lang="ru-RU" sz="3000" b="1" dirty="0">
                <a:solidFill>
                  <a:srgbClr val="002060"/>
                </a:solidFill>
              </a:rPr>
              <a:t>акомо, Луи</a:t>
            </a:r>
            <a:r>
              <a:rPr lang="ru-RU" sz="3000" b="1" u="sng" dirty="0">
                <a:solidFill>
                  <a:srgbClr val="002060"/>
                </a:solidFill>
              </a:rPr>
              <a:t>дж</a:t>
            </a:r>
            <a:r>
              <a:rPr lang="ru-RU" sz="3000" b="1" dirty="0">
                <a:solidFill>
                  <a:srgbClr val="002060"/>
                </a:solidFill>
              </a:rPr>
              <a:t>и, </a:t>
            </a:r>
            <a:r>
              <a:rPr lang="ru-RU" sz="3000" b="1" u="sng" dirty="0">
                <a:solidFill>
                  <a:srgbClr val="002060"/>
                </a:solidFill>
              </a:rPr>
              <a:t>Ж</a:t>
            </a:r>
            <a:r>
              <a:rPr lang="ru-RU" sz="3000" b="1" dirty="0">
                <a:solidFill>
                  <a:srgbClr val="002060"/>
                </a:solidFill>
              </a:rPr>
              <a:t>анна 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002060"/>
                </a:solidFill>
              </a:rPr>
              <a:t>			  </a:t>
            </a:r>
            <a:r>
              <a:rPr lang="ru-RU" sz="3000" b="1" u="sng" dirty="0">
                <a:solidFill>
                  <a:srgbClr val="002060"/>
                </a:solidFill>
              </a:rPr>
              <a:t>Г</a:t>
            </a:r>
            <a:r>
              <a:rPr lang="ru-RU" sz="3000" b="1" dirty="0">
                <a:solidFill>
                  <a:srgbClr val="002060"/>
                </a:solidFill>
              </a:rPr>
              <a:t>радо, </a:t>
            </a:r>
            <a:r>
              <a:rPr lang="ru-RU" sz="3000" b="1" u="sng" dirty="0">
                <a:solidFill>
                  <a:srgbClr val="002060"/>
                </a:solidFill>
              </a:rPr>
              <a:t>Г</a:t>
            </a:r>
            <a:r>
              <a:rPr lang="ru-RU" sz="3000" b="1" dirty="0">
                <a:solidFill>
                  <a:srgbClr val="002060"/>
                </a:solidFill>
              </a:rPr>
              <a:t>айя</a:t>
            </a:r>
            <a:endParaRPr lang="it-IT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8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4"/>
    </mc:Choice>
    <mc:Fallback xmlns="">
      <p:transition spd="slow" advTm="581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79512" y="476672"/>
            <a:ext cx="8856984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b="1" dirty="0"/>
              <a:t>h</a:t>
            </a:r>
            <a:r>
              <a:rPr lang="ru-RU" sz="3200" b="1" dirty="0"/>
              <a:t> </a:t>
            </a:r>
            <a:r>
              <a:rPr lang="ru-RU" sz="3200" i="1" dirty="0"/>
              <a:t>→</a:t>
            </a:r>
            <a:r>
              <a:rPr lang="it-IT" sz="3200" b="1" dirty="0"/>
              <a:t> </a:t>
            </a:r>
            <a:r>
              <a:rPr lang="ru-RU" sz="3200" b="1" dirty="0"/>
              <a:t>Ø // х / г      </a:t>
            </a:r>
            <a:r>
              <a:rPr lang="ru-RU" sz="3200" b="1" u="sng" dirty="0">
                <a:solidFill>
                  <a:srgbClr val="002060"/>
                </a:solidFill>
              </a:rPr>
              <a:t>Кь</a:t>
            </a:r>
            <a:r>
              <a:rPr lang="ru-RU" sz="3200" b="1" dirty="0">
                <a:solidFill>
                  <a:srgbClr val="002060"/>
                </a:solidFill>
              </a:rPr>
              <a:t>юзи, Мар</a:t>
            </a:r>
            <a:r>
              <a:rPr lang="ru-RU" sz="3200" b="1" u="sng" dirty="0">
                <a:solidFill>
                  <a:srgbClr val="002060"/>
                </a:solidFill>
              </a:rPr>
              <a:t>ге</a:t>
            </a:r>
            <a:r>
              <a:rPr lang="ru-RU" sz="3200" b="1" dirty="0">
                <a:solidFill>
                  <a:srgbClr val="002060"/>
                </a:solidFill>
              </a:rPr>
              <a:t>ра,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			</a:t>
            </a:r>
            <a:r>
              <a:rPr lang="ru-RU" sz="3200" b="1">
                <a:solidFill>
                  <a:srgbClr val="002060"/>
                </a:solidFill>
              </a:rPr>
              <a:t> </a:t>
            </a:r>
            <a:r>
              <a:rPr lang="ru-RU" sz="3200" b="1" u="sng">
                <a:solidFill>
                  <a:srgbClr val="002060"/>
                </a:solidFill>
              </a:rPr>
              <a:t>Х</a:t>
            </a:r>
            <a:r>
              <a:rPr lang="ru-RU" sz="3200" b="1">
                <a:solidFill>
                  <a:srgbClr val="002060"/>
                </a:solidFill>
              </a:rPr>
              <a:t>айфа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u="sng" dirty="0">
                <a:solidFill>
                  <a:srgbClr val="002060"/>
                </a:solidFill>
              </a:rPr>
              <a:t>Г</a:t>
            </a:r>
            <a:r>
              <a:rPr lang="ru-RU" sz="3200" b="1" dirty="0">
                <a:solidFill>
                  <a:srgbClr val="002060"/>
                </a:solidFill>
              </a:rPr>
              <a:t>арри, </a:t>
            </a:r>
            <a:r>
              <a:rPr lang="ru-RU" sz="3200" b="1" u="sng" dirty="0">
                <a:solidFill>
                  <a:srgbClr val="002060"/>
                </a:solidFill>
              </a:rPr>
              <a:t>Г</a:t>
            </a:r>
            <a:r>
              <a:rPr lang="ru-RU" sz="3200" b="1" dirty="0">
                <a:solidFill>
                  <a:srgbClr val="002060"/>
                </a:solidFill>
              </a:rPr>
              <a:t>итлер</a:t>
            </a:r>
          </a:p>
          <a:p>
            <a:pPr marL="0" indent="0">
              <a:buNone/>
            </a:pPr>
            <a:endParaRPr lang="it-IT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200" b="1" dirty="0"/>
              <a:t>i </a:t>
            </a:r>
            <a:r>
              <a:rPr lang="ru-RU" sz="3200" i="1" dirty="0"/>
              <a:t>→</a:t>
            </a:r>
            <a:r>
              <a:rPr lang="it-IT" sz="3200" b="1" dirty="0"/>
              <a:t> </a:t>
            </a:r>
            <a:r>
              <a:rPr lang="ru-RU" sz="3200" b="1" dirty="0"/>
              <a:t>и / ь               </a:t>
            </a:r>
            <a:r>
              <a:rPr lang="ru-RU" sz="3200" b="1" dirty="0">
                <a:solidFill>
                  <a:srgbClr val="002060"/>
                </a:solidFill>
              </a:rPr>
              <a:t>Фр</a:t>
            </a:r>
            <a:r>
              <a:rPr lang="ru-RU" sz="3200" b="1" u="sng" dirty="0">
                <a:solidFill>
                  <a:srgbClr val="002060"/>
                </a:solidFill>
              </a:rPr>
              <a:t>и</a:t>
            </a:r>
            <a:r>
              <a:rPr lang="ru-RU" sz="3200" b="1" dirty="0">
                <a:solidFill>
                  <a:srgbClr val="002060"/>
                </a:solidFill>
              </a:rPr>
              <a:t>ули, П</a:t>
            </a:r>
            <a:r>
              <a:rPr lang="ru-RU" sz="3200" b="1" u="sng" dirty="0">
                <a:solidFill>
                  <a:srgbClr val="002060"/>
                </a:solidFill>
              </a:rPr>
              <a:t>ь</a:t>
            </a:r>
            <a:r>
              <a:rPr lang="ru-RU" sz="3200" b="1" dirty="0">
                <a:solidFill>
                  <a:srgbClr val="002060"/>
                </a:solidFill>
              </a:rPr>
              <a:t>етро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200" b="1" dirty="0"/>
              <a:t>j </a:t>
            </a:r>
            <a:r>
              <a:rPr lang="ru-RU" sz="3200" i="1" dirty="0"/>
              <a:t>→</a:t>
            </a:r>
            <a:r>
              <a:rPr lang="ru-RU" sz="3200" b="1" dirty="0"/>
              <a:t> й / Ø // дж / ж   </a:t>
            </a:r>
            <a:r>
              <a:rPr lang="it-IT" sz="3200" b="1" dirty="0"/>
              <a:t>	  </a:t>
            </a:r>
            <a:r>
              <a:rPr lang="ru-RU" sz="3200" b="1" u="sng" dirty="0">
                <a:solidFill>
                  <a:srgbClr val="002060"/>
                </a:solidFill>
              </a:rPr>
              <a:t>Й</a:t>
            </a:r>
            <a:r>
              <a:rPr lang="ru-RU" sz="3200" b="1" dirty="0">
                <a:solidFill>
                  <a:srgbClr val="002060"/>
                </a:solidFill>
              </a:rPr>
              <a:t>ерволино, </a:t>
            </a:r>
            <a:r>
              <a:rPr lang="ru-RU" sz="3200" b="1" u="sng" dirty="0">
                <a:solidFill>
                  <a:srgbClr val="002060"/>
                </a:solidFill>
              </a:rPr>
              <a:t>Я</a:t>
            </a:r>
            <a:r>
              <a:rPr lang="ru-RU" sz="3200" b="1" dirty="0">
                <a:solidFill>
                  <a:srgbClr val="002060"/>
                </a:solidFill>
              </a:rPr>
              <a:t>копо</a:t>
            </a:r>
            <a:r>
              <a:rPr lang="it-IT" sz="32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it-IT" sz="3200" b="1" dirty="0">
                <a:solidFill>
                  <a:srgbClr val="002060"/>
                </a:solidFill>
              </a:rPr>
              <a:t>				  </a:t>
            </a:r>
            <a:r>
              <a:rPr lang="ru-RU" sz="3200" b="1" dirty="0"/>
              <a:t>(</a:t>
            </a:r>
            <a:r>
              <a:rPr lang="it-IT" sz="3200" b="1" dirty="0"/>
              <a:t>vocale dolce!)</a:t>
            </a:r>
            <a:endParaRPr lang="ru-RU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				</a:t>
            </a:r>
            <a:r>
              <a:rPr lang="it-IT" sz="3200" b="1" dirty="0">
                <a:solidFill>
                  <a:srgbClr val="002060"/>
                </a:solidFill>
              </a:rPr>
              <a:t>  </a:t>
            </a:r>
            <a:r>
              <a:rPr lang="ru-RU" sz="3200" b="1" u="sng" dirty="0">
                <a:solidFill>
                  <a:srgbClr val="002060"/>
                </a:solidFill>
              </a:rPr>
              <a:t>Дж</a:t>
            </a:r>
            <a:r>
              <a:rPr lang="ru-RU" sz="3200" b="1" dirty="0">
                <a:solidFill>
                  <a:srgbClr val="002060"/>
                </a:solidFill>
              </a:rPr>
              <a:t>он</a:t>
            </a:r>
            <a:r>
              <a:rPr lang="uk-UA" sz="3200" b="1" dirty="0">
                <a:solidFill>
                  <a:srgbClr val="002060"/>
                </a:solidFill>
              </a:rPr>
              <a:t>, </a:t>
            </a:r>
            <a:r>
              <a:rPr lang="uk-UA" sz="3200" b="1" u="sng" dirty="0">
                <a:solidFill>
                  <a:srgbClr val="002060"/>
                </a:solidFill>
              </a:rPr>
              <a:t>дж</a:t>
            </a:r>
            <a:r>
              <a:rPr lang="uk-UA" sz="3200" b="1" dirty="0">
                <a:solidFill>
                  <a:srgbClr val="002060"/>
                </a:solidFill>
              </a:rPr>
              <a:t>аз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u="sng" dirty="0">
                <a:solidFill>
                  <a:srgbClr val="002060"/>
                </a:solidFill>
              </a:rPr>
              <a:t>Ж</a:t>
            </a:r>
            <a:r>
              <a:rPr lang="ru-RU" sz="3200" b="1" dirty="0">
                <a:solidFill>
                  <a:srgbClr val="002060"/>
                </a:solidFill>
              </a:rPr>
              <a:t>ан</a:t>
            </a:r>
            <a:endParaRPr lang="it-IT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000" b="1" dirty="0"/>
              <a:t>k</a:t>
            </a:r>
            <a:r>
              <a:rPr lang="ru-RU" sz="3000" b="1" dirty="0"/>
              <a:t> </a:t>
            </a:r>
            <a:r>
              <a:rPr lang="ru-RU" sz="3000" i="1" dirty="0"/>
              <a:t>→</a:t>
            </a:r>
            <a:r>
              <a:rPr lang="it-IT" sz="3000" b="1" dirty="0"/>
              <a:t> </a:t>
            </a:r>
            <a:r>
              <a:rPr lang="ru-RU" sz="3000" b="1" dirty="0"/>
              <a:t>к</a:t>
            </a:r>
            <a:endParaRPr lang="it-IT" sz="3000" b="1" dirty="0"/>
          </a:p>
          <a:p>
            <a:pPr marL="0" indent="0">
              <a:buNone/>
            </a:pPr>
            <a:r>
              <a:rPr lang="it-IT" sz="3000" b="1" dirty="0"/>
              <a:t>l</a:t>
            </a:r>
            <a:r>
              <a:rPr lang="ru-RU" sz="3000" b="1" dirty="0"/>
              <a:t> </a:t>
            </a:r>
            <a:r>
              <a:rPr lang="ru-RU" sz="3000" i="1" dirty="0"/>
              <a:t>→</a:t>
            </a:r>
            <a:r>
              <a:rPr lang="it-IT" sz="3000" b="1" dirty="0"/>
              <a:t> </a:t>
            </a:r>
            <a:r>
              <a:rPr lang="ru-RU" sz="3000" b="1" dirty="0"/>
              <a:t>л / ль</a:t>
            </a:r>
            <a:r>
              <a:rPr lang="it-IT" sz="3000" b="1" dirty="0"/>
              <a:t>		</a:t>
            </a:r>
            <a:r>
              <a:rPr lang="ru-RU" sz="3000" b="1" dirty="0">
                <a:solidFill>
                  <a:srgbClr val="002060"/>
                </a:solidFill>
              </a:rPr>
              <a:t>Изабе</a:t>
            </a:r>
            <a:r>
              <a:rPr lang="ru-RU" sz="3000" b="1" u="sng" dirty="0">
                <a:solidFill>
                  <a:srgbClr val="002060"/>
                </a:solidFill>
              </a:rPr>
              <a:t>ль</a:t>
            </a:r>
            <a:r>
              <a:rPr lang="ru-RU" sz="3000" b="1" dirty="0">
                <a:solidFill>
                  <a:srgbClr val="002060"/>
                </a:solidFill>
              </a:rPr>
              <a:t>, Ва</a:t>
            </a:r>
            <a:r>
              <a:rPr lang="ru-RU" sz="3000" b="1" u="sng" dirty="0">
                <a:solidFill>
                  <a:srgbClr val="002060"/>
                </a:solidFill>
              </a:rPr>
              <a:t>ль</a:t>
            </a:r>
            <a:r>
              <a:rPr lang="ru-RU" sz="3000" b="1" dirty="0">
                <a:solidFill>
                  <a:srgbClr val="002060"/>
                </a:solidFill>
              </a:rPr>
              <a:t> д</a:t>
            </a:r>
            <a:r>
              <a:rPr lang="it-IT" sz="3000" b="1" dirty="0">
                <a:solidFill>
                  <a:srgbClr val="002060"/>
                </a:solidFill>
              </a:rPr>
              <a:t>’</a:t>
            </a:r>
            <a:r>
              <a:rPr lang="ru-RU" sz="3000" b="1" dirty="0">
                <a:solidFill>
                  <a:srgbClr val="002060"/>
                </a:solidFill>
              </a:rPr>
              <a:t>Орча</a:t>
            </a:r>
            <a:endParaRPr lang="it-IT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1"/>
    </mc:Choice>
    <mc:Fallback xmlns="">
      <p:transition spd="slow" advTm="203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79512" y="548680"/>
            <a:ext cx="8856984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000" b="1" dirty="0"/>
              <a:t>m</a:t>
            </a:r>
            <a:r>
              <a:rPr lang="ru-RU" sz="3000" b="1" dirty="0"/>
              <a:t> </a:t>
            </a:r>
            <a:r>
              <a:rPr lang="ru-RU" sz="3000" i="1" dirty="0"/>
              <a:t>→</a:t>
            </a:r>
            <a:r>
              <a:rPr lang="it-IT" sz="3000" b="1" dirty="0"/>
              <a:t> </a:t>
            </a:r>
            <a:r>
              <a:rPr lang="ru-RU" sz="3000" b="1" dirty="0"/>
              <a:t>м</a:t>
            </a:r>
            <a:endParaRPr lang="it-IT" sz="3000" b="1" dirty="0"/>
          </a:p>
          <a:p>
            <a:pPr marL="0" indent="0">
              <a:buNone/>
            </a:pPr>
            <a:r>
              <a:rPr lang="it-IT" sz="3000" b="1" dirty="0"/>
              <a:t>n</a:t>
            </a:r>
            <a:r>
              <a:rPr lang="ru-RU" sz="3000" b="1" dirty="0"/>
              <a:t> </a:t>
            </a:r>
            <a:r>
              <a:rPr lang="ru-RU" sz="3000" i="1" dirty="0"/>
              <a:t>→</a:t>
            </a:r>
            <a:r>
              <a:rPr lang="it-IT" sz="3000" b="1" dirty="0"/>
              <a:t> </a:t>
            </a:r>
            <a:r>
              <a:rPr lang="ru-RU" sz="3000" b="1" dirty="0"/>
              <a:t>н</a:t>
            </a:r>
            <a:endParaRPr lang="it-IT" sz="3000" b="1" dirty="0"/>
          </a:p>
          <a:p>
            <a:pPr marL="0" indent="0">
              <a:buNone/>
            </a:pPr>
            <a:r>
              <a:rPr lang="it-IT" sz="3000" b="1" dirty="0"/>
              <a:t>o</a:t>
            </a:r>
            <a:r>
              <a:rPr lang="ru-RU" sz="3000" b="1" dirty="0"/>
              <a:t> </a:t>
            </a:r>
            <a:r>
              <a:rPr lang="ru-RU" sz="3000" i="1" dirty="0"/>
              <a:t>→</a:t>
            </a:r>
            <a:r>
              <a:rPr lang="it-IT" sz="3000" b="1" dirty="0"/>
              <a:t> </a:t>
            </a:r>
            <a:r>
              <a:rPr lang="ru-RU" sz="3000" b="1" dirty="0"/>
              <a:t>о</a:t>
            </a:r>
            <a:endParaRPr lang="it-IT" sz="3000" b="1" dirty="0"/>
          </a:p>
          <a:p>
            <a:pPr marL="0" indent="0">
              <a:buNone/>
            </a:pPr>
            <a:r>
              <a:rPr lang="it-IT" sz="3000" b="1" dirty="0"/>
              <a:t>p</a:t>
            </a:r>
            <a:r>
              <a:rPr lang="ru-RU" sz="3000" b="1" dirty="0"/>
              <a:t> </a:t>
            </a:r>
            <a:r>
              <a:rPr lang="ru-RU" sz="3000" i="1" dirty="0"/>
              <a:t>→</a:t>
            </a:r>
            <a:r>
              <a:rPr lang="it-IT" sz="3000" b="1" dirty="0"/>
              <a:t> </a:t>
            </a:r>
            <a:r>
              <a:rPr lang="ru-RU" sz="3000" b="1" dirty="0"/>
              <a:t>п </a:t>
            </a:r>
            <a:endParaRPr lang="it-IT" sz="3000" b="1" dirty="0"/>
          </a:p>
          <a:p>
            <a:pPr marL="0" indent="0">
              <a:buNone/>
            </a:pPr>
            <a:r>
              <a:rPr lang="it-IT" sz="3000" b="1" dirty="0"/>
              <a:t>q </a:t>
            </a:r>
            <a:r>
              <a:rPr lang="ru-RU" sz="3000" i="1" dirty="0"/>
              <a:t>→</a:t>
            </a:r>
            <a:r>
              <a:rPr lang="ru-RU" sz="3000" b="1" dirty="0"/>
              <a:t> к,   </a:t>
            </a:r>
            <a:r>
              <a:rPr lang="it-IT" sz="3000" b="1" dirty="0"/>
              <a:t>qu </a:t>
            </a:r>
            <a:r>
              <a:rPr lang="ru-RU" sz="3000" i="1" dirty="0"/>
              <a:t>→</a:t>
            </a:r>
            <a:r>
              <a:rPr lang="ru-RU" sz="3000" b="1" dirty="0"/>
              <a:t> кв / ку        </a:t>
            </a:r>
            <a:r>
              <a:rPr lang="ru-RU" sz="3000" b="1" u="sng" dirty="0">
                <a:solidFill>
                  <a:srgbClr val="002060"/>
                </a:solidFill>
              </a:rPr>
              <a:t>Кв</a:t>
            </a:r>
            <a:r>
              <a:rPr lang="ru-RU" sz="3000" b="1" dirty="0">
                <a:solidFill>
                  <a:srgbClr val="002060"/>
                </a:solidFill>
              </a:rPr>
              <a:t>ебек, Пас</a:t>
            </a:r>
            <a:r>
              <a:rPr lang="ru-RU" sz="3000" b="1" u="sng" dirty="0">
                <a:solidFill>
                  <a:srgbClr val="002060"/>
                </a:solidFill>
              </a:rPr>
              <a:t>ку</a:t>
            </a:r>
            <a:r>
              <a:rPr lang="ru-RU" sz="3000" b="1" dirty="0">
                <a:solidFill>
                  <a:srgbClr val="002060"/>
                </a:solidFill>
              </a:rPr>
              <a:t>але</a:t>
            </a:r>
            <a:endParaRPr lang="it-IT" sz="3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000" b="1" dirty="0"/>
              <a:t>r</a:t>
            </a:r>
            <a:r>
              <a:rPr lang="ru-RU" sz="3000" b="1" dirty="0"/>
              <a:t> </a:t>
            </a:r>
            <a:r>
              <a:rPr lang="ru-RU" sz="3000" i="1" dirty="0"/>
              <a:t>→</a:t>
            </a:r>
            <a:r>
              <a:rPr lang="it-IT" sz="3000" b="1" dirty="0"/>
              <a:t> </a:t>
            </a:r>
            <a:r>
              <a:rPr lang="ru-RU" sz="3000" b="1" dirty="0"/>
              <a:t>р</a:t>
            </a:r>
            <a:endParaRPr lang="it-IT" sz="3000" b="1" dirty="0"/>
          </a:p>
          <a:p>
            <a:pPr marL="0" indent="0">
              <a:buNone/>
            </a:pPr>
            <a:r>
              <a:rPr lang="it-IT" sz="3000" b="1" dirty="0"/>
              <a:t>s</a:t>
            </a:r>
            <a:r>
              <a:rPr lang="ru-RU" sz="3000" b="1" dirty="0"/>
              <a:t> </a:t>
            </a:r>
            <a:r>
              <a:rPr lang="ru-RU" sz="3000" i="1" dirty="0"/>
              <a:t>→</a:t>
            </a:r>
            <a:r>
              <a:rPr lang="it-IT" sz="3000" b="1" dirty="0"/>
              <a:t> </a:t>
            </a:r>
            <a:r>
              <a:rPr lang="ru-RU" sz="3000" b="1" dirty="0"/>
              <a:t>с / з   </a:t>
            </a:r>
            <a:r>
              <a:rPr lang="ru-RU" sz="3000" b="1" u="sng" dirty="0">
                <a:solidFill>
                  <a:srgbClr val="002060"/>
                </a:solidFill>
              </a:rPr>
              <a:t>С</a:t>
            </a:r>
            <a:r>
              <a:rPr lang="ru-RU" sz="3000" b="1" dirty="0">
                <a:solidFill>
                  <a:srgbClr val="002060"/>
                </a:solidFill>
              </a:rPr>
              <a:t>андро, Ме</a:t>
            </a:r>
            <a:r>
              <a:rPr lang="ru-RU" sz="3000" b="1" u="sng" dirty="0">
                <a:solidFill>
                  <a:srgbClr val="002060"/>
                </a:solidFill>
              </a:rPr>
              <a:t>сс</a:t>
            </a:r>
            <a:r>
              <a:rPr lang="ru-RU" sz="3000" b="1" dirty="0">
                <a:solidFill>
                  <a:srgbClr val="002060"/>
                </a:solidFill>
              </a:rPr>
              <a:t>ина, </a:t>
            </a:r>
            <a:r>
              <a:rPr lang="ru-RU" sz="3000" b="1" u="sng" dirty="0">
                <a:solidFill>
                  <a:srgbClr val="002060"/>
                </a:solidFill>
              </a:rPr>
              <a:t>С</a:t>
            </a:r>
            <a:r>
              <a:rPr lang="ru-RU" sz="3000" b="1" dirty="0">
                <a:solidFill>
                  <a:srgbClr val="002060"/>
                </a:solidFill>
              </a:rPr>
              <a:t>ю</a:t>
            </a:r>
            <a:r>
              <a:rPr lang="ru-RU" sz="3000" b="1" u="sng" dirty="0">
                <a:solidFill>
                  <a:srgbClr val="002060"/>
                </a:solidFill>
              </a:rPr>
              <a:t>з</a:t>
            </a:r>
            <a:r>
              <a:rPr lang="ru-RU" sz="3000" b="1" dirty="0">
                <a:solidFill>
                  <a:srgbClr val="002060"/>
                </a:solidFill>
              </a:rPr>
              <a:t>анна, Ва</a:t>
            </a:r>
            <a:r>
              <a:rPr lang="ru-RU" sz="3000" b="1" u="sng" dirty="0">
                <a:solidFill>
                  <a:srgbClr val="002060"/>
                </a:solidFill>
              </a:rPr>
              <a:t>з</a:t>
            </a:r>
            <a:r>
              <a:rPr lang="ru-RU" sz="3000" b="1" dirty="0">
                <a:solidFill>
                  <a:srgbClr val="002060"/>
                </a:solidFill>
              </a:rPr>
              <a:t>ари, </a:t>
            </a:r>
            <a:r>
              <a:rPr lang="ru-RU" sz="3000" b="1" u="sng" dirty="0">
                <a:solidFill>
                  <a:srgbClr val="002060"/>
                </a:solidFill>
              </a:rPr>
              <a:t>З</a:t>
            </a:r>
            <a:r>
              <a:rPr lang="ru-RU" sz="3000" b="1" dirty="0">
                <a:solidFill>
                  <a:srgbClr val="002060"/>
                </a:solidFill>
              </a:rPr>
              <a:t>вево</a:t>
            </a:r>
            <a:endParaRPr lang="it-IT" sz="3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000" b="1" dirty="0"/>
              <a:t>t</a:t>
            </a:r>
            <a:r>
              <a:rPr lang="ru-RU" sz="3000" b="1" dirty="0"/>
              <a:t> </a:t>
            </a:r>
            <a:r>
              <a:rPr lang="ru-RU" sz="3000" i="1" dirty="0"/>
              <a:t>→</a:t>
            </a:r>
            <a:r>
              <a:rPr lang="it-IT" sz="3000" b="1" dirty="0"/>
              <a:t> </a:t>
            </a:r>
            <a:r>
              <a:rPr lang="ru-RU" sz="3000" b="1" dirty="0"/>
              <a:t>т </a:t>
            </a:r>
            <a:endParaRPr lang="it-IT" sz="3000" b="1" dirty="0"/>
          </a:p>
          <a:p>
            <a:pPr marL="0" indent="0">
              <a:buNone/>
            </a:pPr>
            <a:r>
              <a:rPr lang="it-IT" sz="3000" b="1" dirty="0"/>
              <a:t>u</a:t>
            </a:r>
            <a:r>
              <a:rPr lang="ru-RU" sz="3000" b="1" dirty="0"/>
              <a:t> </a:t>
            </a:r>
            <a:r>
              <a:rPr lang="ru-RU" sz="3000" i="1" dirty="0"/>
              <a:t>→</a:t>
            </a:r>
            <a:r>
              <a:rPr lang="it-IT" sz="3000" b="1" dirty="0"/>
              <a:t> </a:t>
            </a:r>
            <a:r>
              <a:rPr lang="ru-RU" sz="3000" b="1" dirty="0"/>
              <a:t>у </a:t>
            </a:r>
          </a:p>
          <a:p>
            <a:pPr marL="0" indent="0">
              <a:buNone/>
            </a:pPr>
            <a:r>
              <a:rPr lang="it-IT" sz="3000" b="1" dirty="0"/>
              <a:t>v</a:t>
            </a:r>
            <a:r>
              <a:rPr lang="ru-RU" sz="3000" b="1" dirty="0"/>
              <a:t> </a:t>
            </a:r>
            <a:r>
              <a:rPr lang="ru-RU" sz="3000" i="1" dirty="0"/>
              <a:t>→</a:t>
            </a:r>
            <a:r>
              <a:rPr lang="it-IT" sz="3000" b="1" dirty="0"/>
              <a:t> </a:t>
            </a:r>
            <a:r>
              <a:rPr lang="ru-RU" sz="3000" b="1" dirty="0"/>
              <a:t>в</a:t>
            </a:r>
            <a:endParaRPr lang="it-IT" sz="3000" b="1" dirty="0"/>
          </a:p>
        </p:txBody>
      </p:sp>
    </p:spTree>
    <p:extLst>
      <p:ext uri="{BB962C8B-B14F-4D97-AF65-F5344CB8AC3E}">
        <p14:creationId xmlns:p14="http://schemas.microsoft.com/office/powerpoint/2010/main" val="28337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1"/>
    </mc:Choice>
    <mc:Fallback xmlns="">
      <p:transition spd="slow" advTm="203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79512" y="548680"/>
            <a:ext cx="8856984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000" b="1" dirty="0"/>
              <a:t>w </a:t>
            </a:r>
            <a:r>
              <a:rPr lang="ru-RU" sz="3000" i="1" dirty="0"/>
              <a:t>→</a:t>
            </a:r>
            <a:r>
              <a:rPr lang="it-IT" sz="3000" i="1" dirty="0"/>
              <a:t> </a:t>
            </a:r>
            <a:r>
              <a:rPr lang="ru-RU" sz="3000" b="1" dirty="0"/>
              <a:t>в 	</a:t>
            </a:r>
            <a:r>
              <a:rPr lang="ru-RU" sz="3000" i="1" dirty="0"/>
              <a:t>	</a:t>
            </a:r>
            <a:r>
              <a:rPr lang="ru-RU" sz="3000" b="1" u="sng" dirty="0">
                <a:solidFill>
                  <a:srgbClr val="002060"/>
                </a:solidFill>
              </a:rPr>
              <a:t>В</a:t>
            </a:r>
            <a:r>
              <a:rPr lang="ru-RU" sz="3000" b="1" dirty="0">
                <a:solidFill>
                  <a:srgbClr val="002060"/>
                </a:solidFill>
              </a:rPr>
              <a:t>альтер, </a:t>
            </a:r>
            <a:r>
              <a:rPr lang="ru-RU" sz="3000" b="1" u="sng" dirty="0">
                <a:solidFill>
                  <a:srgbClr val="002060"/>
                </a:solidFill>
              </a:rPr>
              <a:t>В</a:t>
            </a:r>
            <a:r>
              <a:rPr lang="ru-RU" sz="3000" b="1" dirty="0">
                <a:solidFill>
                  <a:srgbClr val="002060"/>
                </a:solidFill>
              </a:rPr>
              <a:t>ильям</a:t>
            </a:r>
            <a:endParaRPr lang="it-IT" sz="3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000" b="1" dirty="0"/>
              <a:t>x </a:t>
            </a:r>
            <a:r>
              <a:rPr lang="ru-RU" sz="3000" i="1" dirty="0"/>
              <a:t>→ </a:t>
            </a:r>
            <a:r>
              <a:rPr lang="ru-RU" sz="3000" b="1" dirty="0"/>
              <a:t>кс		</a:t>
            </a:r>
            <a:r>
              <a:rPr lang="ru-RU" sz="3000" b="1" dirty="0">
                <a:solidFill>
                  <a:srgbClr val="002060"/>
                </a:solidFill>
              </a:rPr>
              <a:t>Але</a:t>
            </a:r>
            <a:r>
              <a:rPr lang="ru-RU" sz="3000" b="1" u="sng" dirty="0">
                <a:solidFill>
                  <a:srgbClr val="002060"/>
                </a:solidFill>
              </a:rPr>
              <a:t>кс</a:t>
            </a:r>
            <a:r>
              <a:rPr lang="ru-RU" sz="3000" b="1" dirty="0">
                <a:solidFill>
                  <a:srgbClr val="002060"/>
                </a:solidFill>
              </a:rPr>
              <a:t>андр, Ма</a:t>
            </a:r>
            <a:r>
              <a:rPr lang="ru-RU" sz="3000" b="1" u="sng" dirty="0">
                <a:solidFill>
                  <a:srgbClr val="002060"/>
                </a:solidFill>
              </a:rPr>
              <a:t>кс</a:t>
            </a:r>
          </a:p>
          <a:p>
            <a:pPr marL="0" indent="0">
              <a:buNone/>
            </a:pPr>
            <a:endParaRPr lang="it-IT" sz="30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000" b="1" dirty="0"/>
              <a:t>y </a:t>
            </a:r>
            <a:r>
              <a:rPr lang="ru-RU" sz="3000" i="1" dirty="0"/>
              <a:t>→</a:t>
            </a:r>
            <a:r>
              <a:rPr lang="ru-RU" sz="3000" b="1" dirty="0"/>
              <a:t> Ø / и / й     </a:t>
            </a:r>
            <a:r>
              <a:rPr lang="it-IT" sz="3000" b="1" dirty="0"/>
              <a:t>	</a:t>
            </a:r>
            <a:r>
              <a:rPr lang="ru-RU" sz="3000" b="1" u="sng" dirty="0">
                <a:solidFill>
                  <a:srgbClr val="002060"/>
                </a:solidFill>
              </a:rPr>
              <a:t>Ю</a:t>
            </a:r>
            <a:r>
              <a:rPr lang="ru-RU" sz="3000" b="1" dirty="0">
                <a:solidFill>
                  <a:srgbClr val="002060"/>
                </a:solidFill>
              </a:rPr>
              <a:t>ри, </a:t>
            </a:r>
            <a:r>
              <a:rPr lang="ru-RU" sz="3000" b="1" u="sng" dirty="0">
                <a:solidFill>
                  <a:srgbClr val="002060"/>
                </a:solidFill>
              </a:rPr>
              <a:t>И</a:t>
            </a:r>
            <a:r>
              <a:rPr lang="ru-RU" sz="3000" b="1" dirty="0">
                <a:solidFill>
                  <a:srgbClr val="002060"/>
                </a:solidFill>
              </a:rPr>
              <a:t>ления  </a:t>
            </a:r>
            <a:r>
              <a:rPr lang="ru-RU" sz="3000" b="1" dirty="0"/>
              <a:t>(</a:t>
            </a:r>
            <a:r>
              <a:rPr lang="it-IT" sz="3000" b="1" dirty="0"/>
              <a:t>vocale dolce!)</a:t>
            </a:r>
          </a:p>
          <a:p>
            <a:pPr marL="0" indent="0">
              <a:buNone/>
            </a:pPr>
            <a:r>
              <a:rPr lang="it-IT" sz="3000" b="1" dirty="0">
                <a:solidFill>
                  <a:srgbClr val="002060"/>
                </a:solidFill>
              </a:rPr>
              <a:t>			</a:t>
            </a:r>
            <a:r>
              <a:rPr lang="ru-RU" sz="3000" b="1" u="sng" dirty="0">
                <a:solidFill>
                  <a:srgbClr val="002060"/>
                </a:solidFill>
              </a:rPr>
              <a:t>й</a:t>
            </a:r>
            <a:r>
              <a:rPr lang="ru-RU" sz="3000" b="1" dirty="0">
                <a:solidFill>
                  <a:srgbClr val="002060"/>
                </a:solidFill>
              </a:rPr>
              <a:t>ога, </a:t>
            </a:r>
            <a:r>
              <a:rPr lang="ru-RU" sz="3000" b="1" u="sng" dirty="0">
                <a:solidFill>
                  <a:srgbClr val="002060"/>
                </a:solidFill>
              </a:rPr>
              <a:t>й</a:t>
            </a:r>
            <a:r>
              <a:rPr lang="ru-RU" sz="3000" b="1" dirty="0">
                <a:solidFill>
                  <a:srgbClr val="002060"/>
                </a:solidFill>
              </a:rPr>
              <a:t>огурт</a:t>
            </a:r>
          </a:p>
          <a:p>
            <a:pPr marL="0" indent="0">
              <a:buNone/>
            </a:pPr>
            <a:endParaRPr lang="it-IT" sz="3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000" b="1" dirty="0"/>
              <a:t>z</a:t>
            </a:r>
            <a:r>
              <a:rPr lang="ru-RU" sz="3000" b="1" dirty="0"/>
              <a:t> </a:t>
            </a:r>
            <a:r>
              <a:rPr lang="ru-RU" sz="3000" i="1" dirty="0"/>
              <a:t>→</a:t>
            </a:r>
            <a:r>
              <a:rPr lang="it-IT" sz="3000" b="1" dirty="0"/>
              <a:t> </a:t>
            </a:r>
            <a:r>
              <a:rPr lang="ru-RU" sz="3000" b="1" dirty="0"/>
              <a:t>ц / дз             </a:t>
            </a:r>
            <a:r>
              <a:rPr lang="ru-RU" sz="3000" b="1" dirty="0">
                <a:solidFill>
                  <a:srgbClr val="002060"/>
                </a:solidFill>
              </a:rPr>
              <a:t>Чин</a:t>
            </a:r>
            <a:r>
              <a:rPr lang="ru-RU" sz="3000" b="1" u="sng" dirty="0">
                <a:solidFill>
                  <a:srgbClr val="002060"/>
                </a:solidFill>
              </a:rPr>
              <a:t>ц</a:t>
            </a:r>
            <a:r>
              <a:rPr lang="ru-RU" sz="3000" b="1" dirty="0">
                <a:solidFill>
                  <a:srgbClr val="002060"/>
                </a:solidFill>
              </a:rPr>
              <a:t>ия, пи</a:t>
            </a:r>
            <a:r>
              <a:rPr lang="ru-RU" sz="3000" b="1" u="sng" dirty="0">
                <a:solidFill>
                  <a:srgbClr val="002060"/>
                </a:solidFill>
              </a:rPr>
              <a:t>цц</a:t>
            </a:r>
            <a:r>
              <a:rPr lang="ru-RU" sz="3000" b="1" dirty="0">
                <a:solidFill>
                  <a:srgbClr val="002060"/>
                </a:solidFill>
              </a:rPr>
              <a:t>а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002060"/>
                </a:solidFill>
              </a:rPr>
              <a:t>			Ман</a:t>
            </a:r>
            <a:r>
              <a:rPr lang="ru-RU" sz="3000" b="1" u="sng" dirty="0">
                <a:solidFill>
                  <a:srgbClr val="002060"/>
                </a:solidFill>
              </a:rPr>
              <a:t>дз</a:t>
            </a:r>
            <a:r>
              <a:rPr lang="ru-RU" sz="3000" b="1" dirty="0">
                <a:solidFill>
                  <a:srgbClr val="002060"/>
                </a:solidFill>
              </a:rPr>
              <a:t>они, </a:t>
            </a:r>
            <a:r>
              <a:rPr lang="ru-RU" sz="3000" b="1" u="sng" dirty="0">
                <a:solidFill>
                  <a:srgbClr val="002060"/>
                </a:solidFill>
              </a:rPr>
              <a:t>Дз</a:t>
            </a:r>
            <a:r>
              <a:rPr lang="ru-RU" sz="3000" b="1" dirty="0">
                <a:solidFill>
                  <a:srgbClr val="002060"/>
                </a:solidFill>
              </a:rPr>
              <a:t>аккария</a:t>
            </a:r>
          </a:p>
        </p:txBody>
      </p:sp>
    </p:spTree>
    <p:extLst>
      <p:ext uri="{BB962C8B-B14F-4D97-AF65-F5344CB8AC3E}">
        <p14:creationId xmlns:p14="http://schemas.microsoft.com/office/powerpoint/2010/main" val="386920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1"/>
    </mc:Choice>
    <mc:Fallback xmlns="">
      <p:transition spd="slow" advTm="203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709" y="737320"/>
            <a:ext cx="8856984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/>
              <a:t>sci</a:t>
            </a:r>
            <a:r>
              <a:rPr lang="ru-RU" sz="2800" b="1" dirty="0"/>
              <a:t>, </a:t>
            </a:r>
            <a:r>
              <a:rPr lang="sl-SI" sz="2800" b="1" dirty="0"/>
              <a:t>sce</a:t>
            </a:r>
            <a:r>
              <a:rPr lang="ru-RU" sz="2800" b="1" dirty="0"/>
              <a:t> </a:t>
            </a:r>
            <a:r>
              <a:rPr lang="ru-RU" sz="2800" i="1" dirty="0"/>
              <a:t>→ </a:t>
            </a:r>
            <a:r>
              <a:rPr lang="ru-RU" sz="2800" b="1" dirty="0"/>
              <a:t>ш              </a:t>
            </a:r>
            <a:r>
              <a:rPr lang="ru-RU" sz="2800" b="1" u="sng" dirty="0">
                <a:solidFill>
                  <a:srgbClr val="002060"/>
                </a:solidFill>
              </a:rPr>
              <a:t>Ш</a:t>
            </a:r>
            <a:r>
              <a:rPr lang="ru-RU" sz="2800" b="1" dirty="0">
                <a:solidFill>
                  <a:srgbClr val="002060"/>
                </a:solidFill>
              </a:rPr>
              <a:t>а</a:t>
            </a:r>
            <a:r>
              <a:rPr lang="ru-RU" sz="2800" b="1" u="sng" dirty="0">
                <a:solidFill>
                  <a:srgbClr val="002060"/>
                </a:solidFill>
              </a:rPr>
              <a:t>ш</a:t>
            </a:r>
            <a:r>
              <a:rPr lang="ru-RU" sz="2800" b="1" dirty="0">
                <a:solidFill>
                  <a:srgbClr val="002060"/>
                </a:solidFill>
              </a:rPr>
              <a:t>а, </a:t>
            </a:r>
            <a:r>
              <a:rPr lang="ru-RU" sz="2800" b="1" u="sng" dirty="0">
                <a:solidFill>
                  <a:srgbClr val="002060"/>
                </a:solidFill>
              </a:rPr>
              <a:t>Ш</a:t>
            </a:r>
            <a:r>
              <a:rPr lang="ru-RU" sz="2800" b="1" dirty="0">
                <a:solidFill>
                  <a:srgbClr val="002060"/>
                </a:solidFill>
              </a:rPr>
              <a:t>ена          </a:t>
            </a:r>
          </a:p>
          <a:p>
            <a:pPr marL="0" indent="0">
              <a:buNone/>
            </a:pPr>
            <a:r>
              <a:rPr lang="it-IT" sz="2800" b="1" dirty="0" err="1"/>
              <a:t>schi</a:t>
            </a:r>
            <a:r>
              <a:rPr lang="ru-RU" sz="2800" b="1" dirty="0"/>
              <a:t>, </a:t>
            </a:r>
            <a:r>
              <a:rPr lang="it-IT" sz="2800" b="1" dirty="0" err="1"/>
              <a:t>sche</a:t>
            </a:r>
            <a:r>
              <a:rPr lang="ru-RU" sz="2800" i="1" dirty="0"/>
              <a:t> → </a:t>
            </a:r>
            <a:r>
              <a:rPr lang="ru-RU" sz="2800" b="1" dirty="0"/>
              <a:t>ск         </a:t>
            </a:r>
            <a:r>
              <a:rPr lang="ru-RU" sz="2800" b="1" dirty="0">
                <a:solidFill>
                  <a:srgbClr val="002060"/>
                </a:solidFill>
              </a:rPr>
              <a:t>Брунелле</a:t>
            </a:r>
            <a:r>
              <a:rPr lang="ru-RU" sz="2800" b="1" u="sng" dirty="0">
                <a:solidFill>
                  <a:srgbClr val="002060"/>
                </a:solidFill>
              </a:rPr>
              <a:t>ск</a:t>
            </a:r>
            <a:r>
              <a:rPr lang="ru-RU" sz="2800" b="1" dirty="0">
                <a:solidFill>
                  <a:srgbClr val="002060"/>
                </a:solidFill>
              </a:rPr>
              <a:t>и, </a:t>
            </a:r>
            <a:r>
              <a:rPr lang="ru-RU" sz="2800" b="1" u="sng" dirty="0">
                <a:solidFill>
                  <a:srgbClr val="002060"/>
                </a:solidFill>
              </a:rPr>
              <a:t>Ск</a:t>
            </a:r>
            <a:r>
              <a:rPr lang="ru-RU" sz="2800" b="1" dirty="0">
                <a:solidFill>
                  <a:srgbClr val="002060"/>
                </a:solidFill>
              </a:rPr>
              <a:t>еда</a:t>
            </a: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800" b="1" dirty="0" err="1"/>
              <a:t>gl</a:t>
            </a:r>
            <a:r>
              <a:rPr lang="ru-RU" sz="2800" b="1" dirty="0"/>
              <a:t> </a:t>
            </a:r>
            <a:r>
              <a:rPr lang="ru-RU" sz="2800" i="1" dirty="0"/>
              <a:t>→</a:t>
            </a:r>
            <a:r>
              <a:rPr lang="ru-RU" sz="2800" b="1" dirty="0"/>
              <a:t> ль</a:t>
            </a:r>
            <a:r>
              <a:rPr lang="ru-RU" sz="2800" b="1" dirty="0">
                <a:solidFill>
                  <a:srgbClr val="002060"/>
                </a:solidFill>
              </a:rPr>
              <a:t>                    Ка</a:t>
            </a:r>
            <a:r>
              <a:rPr lang="ru-RU" sz="2800" b="1" u="sng" dirty="0">
                <a:solidFill>
                  <a:srgbClr val="002060"/>
                </a:solidFill>
              </a:rPr>
              <a:t>ль</a:t>
            </a:r>
            <a:r>
              <a:rPr lang="ru-RU" sz="2800" b="1" dirty="0">
                <a:solidFill>
                  <a:srgbClr val="002060"/>
                </a:solidFill>
              </a:rPr>
              <a:t>яри, Гу</a:t>
            </a:r>
            <a:r>
              <a:rPr lang="ru-RU" sz="2800" b="1" u="sng" dirty="0">
                <a:solidFill>
                  <a:srgbClr val="002060"/>
                </a:solidFill>
              </a:rPr>
              <a:t>ль</a:t>
            </a:r>
            <a:r>
              <a:rPr lang="ru-RU" sz="2800" b="1" dirty="0">
                <a:solidFill>
                  <a:srgbClr val="002060"/>
                </a:solidFill>
              </a:rPr>
              <a:t>ельмо, Фо</a:t>
            </a:r>
            <a:r>
              <a:rPr lang="ru-RU" sz="2800" b="1" u="sng" dirty="0">
                <a:solidFill>
                  <a:srgbClr val="002060"/>
                </a:solidFill>
              </a:rPr>
              <a:t>ль</a:t>
            </a:r>
            <a:r>
              <a:rPr lang="ru-RU" sz="2800" b="1" dirty="0">
                <a:solidFill>
                  <a:srgbClr val="002060"/>
                </a:solidFill>
              </a:rPr>
              <a:t>и, 		                           			Па</a:t>
            </a:r>
            <a:r>
              <a:rPr lang="ru-RU" sz="2800" b="1" u="sng" dirty="0">
                <a:solidFill>
                  <a:srgbClr val="002060"/>
                </a:solidFill>
              </a:rPr>
              <a:t>ль</a:t>
            </a:r>
            <a:r>
              <a:rPr lang="ru-RU" sz="2800" b="1" dirty="0">
                <a:solidFill>
                  <a:srgbClr val="002060"/>
                </a:solidFill>
              </a:rPr>
              <a:t>юца, Карофи</a:t>
            </a:r>
            <a:r>
              <a:rPr lang="ru-RU" sz="2800" b="1" u="sng" dirty="0">
                <a:solidFill>
                  <a:srgbClr val="002060"/>
                </a:solidFill>
              </a:rPr>
              <a:t>ль</a:t>
            </a:r>
            <a:r>
              <a:rPr lang="ru-RU" sz="2800" b="1" dirty="0">
                <a:solidFill>
                  <a:srgbClr val="002060"/>
                </a:solidFill>
              </a:rPr>
              <a:t>о </a:t>
            </a:r>
            <a:endParaRPr lang="it-IT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it-IT" sz="2800" b="1" dirty="0" err="1"/>
              <a:t>gn</a:t>
            </a:r>
            <a:r>
              <a:rPr lang="it-IT" sz="2800" b="1" dirty="0"/>
              <a:t> </a:t>
            </a:r>
            <a:r>
              <a:rPr lang="ru-RU" sz="2800" i="1" dirty="0"/>
              <a:t>→</a:t>
            </a:r>
            <a:r>
              <a:rPr lang="ru-RU" sz="2800" b="1" dirty="0"/>
              <a:t> нь                   </a:t>
            </a:r>
            <a:r>
              <a:rPr lang="ru-RU" sz="2800" b="1" dirty="0">
                <a:solidFill>
                  <a:srgbClr val="002060"/>
                </a:solidFill>
              </a:rPr>
              <a:t>Боло</a:t>
            </a:r>
            <a:r>
              <a:rPr lang="ru-RU" sz="2800" b="1" u="sng" dirty="0">
                <a:solidFill>
                  <a:srgbClr val="002060"/>
                </a:solidFill>
              </a:rPr>
              <a:t>нь</a:t>
            </a:r>
            <a:r>
              <a:rPr lang="ru-RU" sz="2800" b="1" dirty="0">
                <a:solidFill>
                  <a:srgbClr val="002060"/>
                </a:solidFill>
              </a:rPr>
              <a:t>я, Ма</a:t>
            </a:r>
            <a:r>
              <a:rPr lang="ru-RU" sz="2800" b="1" u="sng" dirty="0">
                <a:solidFill>
                  <a:srgbClr val="002060"/>
                </a:solidFill>
              </a:rPr>
              <a:t>нь</a:t>
            </a:r>
            <a:r>
              <a:rPr lang="ru-RU" sz="2800" b="1" dirty="0">
                <a:solidFill>
                  <a:srgbClr val="002060"/>
                </a:solidFill>
              </a:rPr>
              <a:t>и, Ма</a:t>
            </a:r>
            <a:r>
              <a:rPr lang="ru-RU" sz="2800" b="1" u="sng" dirty="0">
                <a:solidFill>
                  <a:srgbClr val="002060"/>
                </a:solidFill>
              </a:rPr>
              <a:t>нь</a:t>
            </a:r>
            <a:r>
              <a:rPr lang="ru-RU" sz="2800" b="1" dirty="0">
                <a:solidFill>
                  <a:srgbClr val="002060"/>
                </a:solidFill>
              </a:rPr>
              <a:t>юс,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			</a:t>
            </a:r>
            <a:r>
              <a:rPr lang="ru-RU" sz="2800" b="1" u="sng" dirty="0">
                <a:solidFill>
                  <a:srgbClr val="002060"/>
                </a:solidFill>
              </a:rPr>
              <a:t>нь</a:t>
            </a:r>
            <a:r>
              <a:rPr lang="ru-RU" sz="2800" b="1" dirty="0">
                <a:solidFill>
                  <a:srgbClr val="002060"/>
                </a:solidFill>
              </a:rPr>
              <a:t>окки</a:t>
            </a:r>
            <a:r>
              <a:rPr lang="it-IT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>
                <a:solidFill>
                  <a:srgbClr val="002060"/>
                </a:solidFill>
              </a:rPr>
              <a:t>би</a:t>
            </a:r>
            <a:r>
              <a:rPr lang="ru-RU" sz="2800" b="1" u="sng" dirty="0">
                <a:solidFill>
                  <a:srgbClr val="002060"/>
                </a:solidFill>
              </a:rPr>
              <a:t>нь</a:t>
            </a:r>
            <a:r>
              <a:rPr lang="ru-RU" sz="2800" b="1" dirty="0">
                <a:solidFill>
                  <a:srgbClr val="002060"/>
                </a:solidFill>
              </a:rPr>
              <a:t>е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	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1873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0"/>
    </mc:Choice>
    <mc:Fallback xmlns="">
      <p:transition spd="slow" advTm="528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b="1" dirty="0" err="1"/>
              <a:t>cia</a:t>
            </a:r>
            <a:r>
              <a:rPr lang="it-IT" sz="2800" b="1" dirty="0"/>
              <a:t> </a:t>
            </a:r>
            <a:r>
              <a:rPr lang="ru-RU" sz="2800" i="1" dirty="0"/>
              <a:t>→ </a:t>
            </a:r>
            <a:r>
              <a:rPr lang="ru-RU" sz="2800" b="1" dirty="0"/>
              <a:t>чия/ча          </a:t>
            </a:r>
            <a:r>
              <a:rPr lang="ru-RU" sz="2800" b="1" dirty="0">
                <a:solidFill>
                  <a:srgbClr val="002060"/>
                </a:solidFill>
              </a:rPr>
              <a:t>Лючия, Лучано      </a:t>
            </a:r>
          </a:p>
          <a:p>
            <a:pPr marL="0" indent="0">
              <a:buNone/>
            </a:pPr>
            <a:r>
              <a:rPr lang="sl-SI" sz="2800" b="1" dirty="0"/>
              <a:t>cio</a:t>
            </a:r>
            <a:r>
              <a:rPr lang="ru-RU" sz="2800" b="1" dirty="0"/>
              <a:t> </a:t>
            </a:r>
            <a:r>
              <a:rPr lang="ru-RU" sz="2800" i="1" dirty="0"/>
              <a:t>→ </a:t>
            </a:r>
            <a:r>
              <a:rPr lang="ru-RU" sz="2800" b="1" dirty="0"/>
              <a:t>чио/чо         </a:t>
            </a:r>
            <a:r>
              <a:rPr lang="ru-RU" sz="2800" b="1" dirty="0">
                <a:solidFill>
                  <a:srgbClr val="002060"/>
                </a:solidFill>
              </a:rPr>
              <a:t>Лучио, Бокаччо</a:t>
            </a:r>
          </a:p>
          <a:p>
            <a:pPr marL="0" indent="0">
              <a:buNone/>
            </a:pPr>
            <a:r>
              <a:rPr lang="it-IT" sz="2800" b="1" dirty="0" err="1"/>
              <a:t>ciu</a:t>
            </a:r>
            <a:r>
              <a:rPr lang="it-IT" sz="2800" b="1" dirty="0"/>
              <a:t> </a:t>
            </a:r>
            <a:r>
              <a:rPr lang="ru-RU" sz="2800" i="1" dirty="0"/>
              <a:t>→ </a:t>
            </a:r>
            <a:r>
              <a:rPr lang="ru-RU" sz="2800" b="1" dirty="0"/>
              <a:t>чу                   </a:t>
            </a:r>
            <a:r>
              <a:rPr lang="ru-RU" sz="2800" b="1" dirty="0">
                <a:solidFill>
                  <a:srgbClr val="002060"/>
                </a:solidFill>
              </a:rPr>
              <a:t>Чуффо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it-IT" sz="2800" b="1" dirty="0" err="1"/>
              <a:t>gia</a:t>
            </a:r>
            <a:r>
              <a:rPr lang="ru-RU" sz="2800" i="1" dirty="0"/>
              <a:t> → </a:t>
            </a:r>
            <a:r>
              <a:rPr lang="ru-RU" sz="2800" b="1" dirty="0"/>
              <a:t> джа          </a:t>
            </a:r>
            <a:r>
              <a:rPr lang="it-IT" sz="2800" b="1" dirty="0"/>
              <a:t> 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002060"/>
                </a:solidFill>
              </a:rPr>
              <a:t>Джада, Джакомо</a:t>
            </a:r>
          </a:p>
          <a:p>
            <a:pPr marL="0" indent="0">
              <a:buNone/>
            </a:pPr>
            <a:r>
              <a:rPr lang="it-IT" sz="2800" b="1" dirty="0" err="1"/>
              <a:t>gi</a:t>
            </a:r>
            <a:r>
              <a:rPr lang="sl-SI" sz="2800" b="1" dirty="0"/>
              <a:t>o</a:t>
            </a:r>
            <a:r>
              <a:rPr lang="ru-RU" sz="2800" b="1" dirty="0"/>
              <a:t> </a:t>
            </a:r>
            <a:r>
              <a:rPr lang="ru-RU" sz="2800" i="1" dirty="0"/>
              <a:t>→ </a:t>
            </a:r>
            <a:r>
              <a:rPr lang="ru-RU" sz="2800" b="1" dirty="0"/>
              <a:t>джо </a:t>
            </a:r>
            <a:r>
              <a:rPr lang="ru-RU" sz="2800" dirty="0"/>
              <a:t>          </a:t>
            </a:r>
            <a:r>
              <a:rPr lang="it-IT" sz="2800" dirty="0"/>
              <a:t> 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002060"/>
                </a:solidFill>
              </a:rPr>
              <a:t>Джорджо, Джованна</a:t>
            </a:r>
          </a:p>
          <a:p>
            <a:pPr marL="0" indent="0">
              <a:buNone/>
            </a:pPr>
            <a:r>
              <a:rPr lang="it-IT" sz="2800" b="1" dirty="0" err="1"/>
              <a:t>giu</a:t>
            </a:r>
            <a:r>
              <a:rPr lang="ru-RU" sz="2800" i="1" dirty="0"/>
              <a:t> → </a:t>
            </a:r>
            <a:r>
              <a:rPr lang="ru-RU" sz="2800" b="1" dirty="0"/>
              <a:t>джу </a:t>
            </a:r>
            <a:r>
              <a:rPr lang="ru-RU" sz="2800" dirty="0"/>
              <a:t>          </a:t>
            </a:r>
            <a:r>
              <a:rPr lang="it-IT" sz="2800" dirty="0"/>
              <a:t> 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002060"/>
                </a:solidFill>
              </a:rPr>
              <a:t>Джулия, Джузеппе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6986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9"/>
    </mc:Choice>
    <mc:Fallback xmlns="">
      <p:transition spd="slow" advTm="574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408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900" b="1" dirty="0">
                <a:solidFill>
                  <a:srgbClr val="0070C0"/>
                </a:solidFill>
              </a:rPr>
              <a:t>ДИФТОНГИ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-</a:t>
            </a:r>
            <a:r>
              <a:rPr lang="it-IT" b="1" dirty="0" err="1">
                <a:solidFill>
                  <a:srgbClr val="FF0000"/>
                </a:solidFill>
              </a:rPr>
              <a:t>ia</a:t>
            </a:r>
            <a:r>
              <a:rPr lang="ru-RU" i="1" dirty="0"/>
              <a:t> → </a:t>
            </a:r>
            <a:r>
              <a:rPr lang="ru-RU" b="1" dirty="0">
                <a:solidFill>
                  <a:srgbClr val="FF0000"/>
                </a:solidFill>
              </a:rPr>
              <a:t>-ия/-ья/-я</a:t>
            </a:r>
            <a:r>
              <a:rPr lang="it-IT" b="1" dirty="0">
                <a:solidFill>
                  <a:srgbClr val="FF0000"/>
                </a:solidFill>
              </a:rPr>
              <a:t> 	</a:t>
            </a:r>
            <a:r>
              <a:rPr lang="ru-RU" b="1" dirty="0">
                <a:solidFill>
                  <a:srgbClr val="FF0000"/>
                </a:solidFill>
              </a:rPr>
              <a:t>   </a:t>
            </a:r>
            <a:r>
              <a:rPr lang="ru-RU" b="1" dirty="0">
                <a:solidFill>
                  <a:srgbClr val="002060"/>
                </a:solidFill>
              </a:rPr>
              <a:t>Мария, Италия, Россия,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Грация, </a:t>
            </a:r>
            <a:r>
              <a:rPr lang="it-IT" b="1" dirty="0">
                <a:solidFill>
                  <a:srgbClr val="002060"/>
                </a:solidFill>
              </a:rPr>
              <a:t>			</a:t>
            </a:r>
            <a:r>
              <a:rPr lang="ru-RU" b="1" dirty="0">
                <a:solidFill>
                  <a:srgbClr val="002060"/>
                </a:solidFill>
              </a:rPr>
              <a:t>   Наталья, Дарья, 					   	   Соня, Катя</a:t>
            </a:r>
            <a:endParaRPr lang="it-IT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-</a:t>
            </a:r>
            <a:r>
              <a:rPr lang="it-IT" b="1" dirty="0" err="1">
                <a:solidFill>
                  <a:srgbClr val="FF0000"/>
                </a:solidFill>
              </a:rPr>
              <a:t>ia</a:t>
            </a:r>
            <a:r>
              <a:rPr lang="it-IT" b="1" dirty="0">
                <a:solidFill>
                  <a:srgbClr val="FF0000"/>
                </a:solidFill>
              </a:rPr>
              <a:t>- </a:t>
            </a:r>
            <a:r>
              <a:rPr lang="ru-RU" i="1" dirty="0"/>
              <a:t>→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>
                <a:solidFill>
                  <a:srgbClr val="FF0000"/>
                </a:solidFill>
              </a:rPr>
              <a:t>-</a:t>
            </a:r>
            <a:r>
              <a:rPr lang="ru-RU" b="1" smtClean="0">
                <a:solidFill>
                  <a:srgbClr val="FF0000"/>
                </a:solidFill>
              </a:rPr>
              <a:t>и</a:t>
            </a:r>
            <a:r>
              <a:rPr lang="ru-RU" b="1">
                <a:solidFill>
                  <a:srgbClr val="FF0000"/>
                </a:solidFill>
              </a:rPr>
              <a:t>а</a:t>
            </a:r>
            <a:r>
              <a:rPr lang="ru-RU" b="1" smtClean="0">
                <a:solidFill>
                  <a:srgbClr val="FF0000"/>
                </a:solidFill>
              </a:rPr>
              <a:t>-</a:t>
            </a:r>
            <a:r>
              <a:rPr lang="ru-RU" b="1" dirty="0">
                <a:solidFill>
                  <a:srgbClr val="FF0000"/>
                </a:solidFill>
              </a:rPr>
              <a:t>/-ья- </a:t>
            </a:r>
            <a:r>
              <a:rPr lang="it-IT" b="1" dirty="0">
                <a:solidFill>
                  <a:srgbClr val="FF0000"/>
                </a:solidFill>
              </a:rPr>
              <a:t>    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Тициана, Дамиано, Бьянка, Кьяра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-io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i="1" dirty="0"/>
              <a:t>→</a:t>
            </a:r>
            <a:r>
              <a:rPr lang="ru-RU" b="1" dirty="0">
                <a:solidFill>
                  <a:srgbClr val="FF0000"/>
                </a:solidFill>
              </a:rPr>
              <a:t> -ио	</a:t>
            </a:r>
            <a:r>
              <a:rPr lang="it-IT" b="1" dirty="0">
                <a:solidFill>
                  <a:srgbClr val="FF0000"/>
                </a:solidFill>
              </a:rPr>
              <a:t>	</a:t>
            </a:r>
            <a:r>
              <a:rPr lang="ru-RU" b="1" dirty="0">
                <a:solidFill>
                  <a:srgbClr val="002060"/>
                </a:solidFill>
              </a:rPr>
              <a:t>Марио, Антонио, Фабрицио, </a:t>
            </a:r>
            <a:endParaRPr lang="it-I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-io</a:t>
            </a:r>
            <a:r>
              <a:rPr lang="ru-RU" b="1" dirty="0">
                <a:solidFill>
                  <a:srgbClr val="FF0000"/>
                </a:solidFill>
              </a:rPr>
              <a:t>- </a:t>
            </a:r>
            <a:r>
              <a:rPr lang="ru-RU" i="1" dirty="0"/>
              <a:t>→</a:t>
            </a:r>
            <a:r>
              <a:rPr lang="ru-RU" b="1" dirty="0">
                <a:solidFill>
                  <a:srgbClr val="FF0000"/>
                </a:solidFill>
              </a:rPr>
              <a:t> -ьо-		</a:t>
            </a:r>
            <a:r>
              <a:rPr lang="ru-RU" b="1" dirty="0">
                <a:solidFill>
                  <a:srgbClr val="002060"/>
                </a:solidFill>
              </a:rPr>
              <a:t>Бьондо, Фьоре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-</a:t>
            </a:r>
            <a:r>
              <a:rPr lang="it-IT" b="1" dirty="0" err="1">
                <a:solidFill>
                  <a:srgbClr val="FF0000"/>
                </a:solidFill>
              </a:rPr>
              <a:t>ie</a:t>
            </a:r>
            <a:r>
              <a:rPr lang="it-IT" b="1" dirty="0">
                <a:solidFill>
                  <a:srgbClr val="FF0000"/>
                </a:solidFill>
              </a:rPr>
              <a:t>- </a:t>
            </a:r>
            <a:r>
              <a:rPr lang="ru-RU" i="1" dirty="0"/>
              <a:t>→</a:t>
            </a:r>
            <a:r>
              <a:rPr lang="ru-RU" b="1" dirty="0">
                <a:solidFill>
                  <a:srgbClr val="FF0000"/>
                </a:solidFill>
              </a:rPr>
              <a:t> -ие-/-ье- </a:t>
            </a:r>
            <a:r>
              <a:rPr lang="it-IT" b="1" dirty="0">
                <a:solidFill>
                  <a:srgbClr val="FF0000"/>
                </a:solidFill>
              </a:rPr>
              <a:t>     </a:t>
            </a:r>
            <a:r>
              <a:rPr lang="ru-RU" b="1" dirty="0">
                <a:solidFill>
                  <a:srgbClr val="FF0000"/>
                </a:solidFill>
              </a:rPr>
              <a:t>  </a:t>
            </a:r>
            <a:r>
              <a:rPr lang="ru-RU" b="1" dirty="0">
                <a:solidFill>
                  <a:srgbClr val="002060"/>
                </a:solidFill>
              </a:rPr>
              <a:t>Сиена, Пьетро, Тьеполо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-</a:t>
            </a:r>
            <a:r>
              <a:rPr lang="it-IT" b="1" dirty="0" err="1">
                <a:solidFill>
                  <a:srgbClr val="FF0000"/>
                </a:solidFill>
              </a:rPr>
              <a:t>iu</a:t>
            </a:r>
            <a:r>
              <a:rPr lang="it-IT" b="1" dirty="0">
                <a:solidFill>
                  <a:srgbClr val="FF0000"/>
                </a:solidFill>
              </a:rPr>
              <a:t>- </a:t>
            </a:r>
            <a:r>
              <a:rPr lang="ru-RU" i="1" dirty="0"/>
              <a:t>→</a:t>
            </a:r>
            <a:r>
              <a:rPr lang="ru-RU" b="1" dirty="0">
                <a:solidFill>
                  <a:srgbClr val="FF0000"/>
                </a:solidFill>
              </a:rPr>
              <a:t> -иу-/-ью- </a:t>
            </a:r>
            <a:r>
              <a:rPr lang="it-IT" b="1" dirty="0">
                <a:solidFill>
                  <a:srgbClr val="FF0000"/>
                </a:solidFill>
              </a:rPr>
              <a:t>   </a:t>
            </a:r>
            <a:r>
              <a:rPr lang="ru-RU" b="1" dirty="0">
                <a:solidFill>
                  <a:srgbClr val="FF0000"/>
                </a:solidFill>
              </a:rPr>
              <a:t>   </a:t>
            </a:r>
            <a:r>
              <a:rPr lang="ru-RU" b="1" dirty="0">
                <a:solidFill>
                  <a:srgbClr val="002060"/>
                </a:solidFill>
              </a:rPr>
              <a:t>Фриули, Фьюмичино, Кьюзи</a:t>
            </a:r>
            <a:endParaRPr lang="it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4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5"/>
    </mc:Choice>
    <mc:Fallback xmlns="">
      <p:transition spd="slow" advTm="11045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С</a:t>
            </a:r>
            <a:r>
              <a:rPr lang="it-IT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   </a:t>
            </a:r>
            <a:r>
              <a:rPr lang="it-IT" sz="3600" i="1" dirty="0">
                <a:solidFill>
                  <a:srgbClr val="002060"/>
                </a:solidFill>
              </a:rPr>
              <a:t>vs</a:t>
            </a:r>
            <a:r>
              <a:rPr lang="it-IT" sz="3600" dirty="0">
                <a:solidFill>
                  <a:srgbClr val="002060"/>
                </a:solidFill>
              </a:rPr>
              <a:t>   </a:t>
            </a:r>
            <a:r>
              <a:rPr lang="ru-RU" sz="3600" b="1" dirty="0">
                <a:solidFill>
                  <a:srgbClr val="002060"/>
                </a:solidFill>
              </a:rPr>
              <a:t>З</a:t>
            </a:r>
            <a:endParaRPr lang="it-IT" sz="36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64088" y="1268760"/>
            <a:ext cx="2664297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И</a:t>
            </a:r>
            <a:r>
              <a:rPr lang="ru-RU" sz="3200" u="sng" dirty="0"/>
              <a:t>з</a:t>
            </a:r>
            <a:r>
              <a:rPr lang="ru-RU" sz="3200" dirty="0"/>
              <a:t>абелла</a:t>
            </a:r>
          </a:p>
          <a:p>
            <a:pPr marL="0" indent="0">
              <a:buNone/>
            </a:pPr>
            <a:r>
              <a:rPr lang="ru-RU" sz="3200" dirty="0"/>
              <a:t>Эли</a:t>
            </a:r>
            <a:r>
              <a:rPr lang="ru-RU" sz="3200" u="sng" dirty="0"/>
              <a:t>з</a:t>
            </a:r>
            <a:r>
              <a:rPr lang="ru-RU" sz="3200" dirty="0"/>
              <a:t>а</a:t>
            </a:r>
            <a:endParaRPr lang="it-IT" sz="3200" dirty="0"/>
          </a:p>
          <a:p>
            <a:pPr marL="0" indent="0">
              <a:buNone/>
            </a:pPr>
            <a:r>
              <a:rPr lang="ru-RU" sz="3200" dirty="0"/>
              <a:t>Ка</a:t>
            </a:r>
            <a:r>
              <a:rPr lang="ru-RU" sz="3200" u="sng" dirty="0"/>
              <a:t>з</a:t>
            </a:r>
            <a:r>
              <a:rPr lang="ru-RU" sz="3200" dirty="0"/>
              <a:t>анова</a:t>
            </a:r>
          </a:p>
          <a:p>
            <a:pPr marL="0" indent="0">
              <a:buNone/>
            </a:pPr>
            <a:r>
              <a:rPr lang="ru-RU" sz="3200" dirty="0"/>
              <a:t>Кару</a:t>
            </a:r>
            <a:r>
              <a:rPr lang="ru-RU" sz="3200" u="sng" dirty="0"/>
              <a:t>з</a:t>
            </a:r>
            <a:r>
              <a:rPr lang="ru-RU" sz="3200" dirty="0"/>
              <a:t>о</a:t>
            </a:r>
          </a:p>
          <a:p>
            <a:pPr marL="0" indent="0">
              <a:buNone/>
            </a:pPr>
            <a:r>
              <a:rPr lang="ru-RU" sz="3200" dirty="0"/>
              <a:t>Нати</a:t>
            </a:r>
            <a:r>
              <a:rPr lang="ru-RU" sz="3200" u="sng" dirty="0"/>
              <a:t>з</a:t>
            </a:r>
            <a:r>
              <a:rPr lang="ru-RU" sz="3200" dirty="0"/>
              <a:t>оне</a:t>
            </a:r>
          </a:p>
          <a:p>
            <a:pPr marL="0" indent="0">
              <a:buNone/>
            </a:pPr>
            <a:r>
              <a:rPr lang="ru-RU" sz="3200" dirty="0"/>
              <a:t>Пи</a:t>
            </a:r>
            <a:r>
              <a:rPr lang="ru-RU" sz="3200" u="sng" dirty="0"/>
              <a:t>з</a:t>
            </a:r>
            <a:r>
              <a:rPr lang="ru-RU" sz="3200" dirty="0"/>
              <a:t>а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59632" y="1052737"/>
            <a:ext cx="2880320" cy="410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u="sng" dirty="0"/>
              <a:t>С</a:t>
            </a:r>
            <a:r>
              <a:rPr lang="ru-RU" sz="3200" dirty="0"/>
              <a:t>ара</a:t>
            </a:r>
          </a:p>
          <a:p>
            <a:pPr marL="0" indent="0">
              <a:buNone/>
            </a:pPr>
            <a:r>
              <a:rPr lang="ru-RU" sz="3200" u="sng" dirty="0"/>
              <a:t>С</a:t>
            </a:r>
            <a:r>
              <a:rPr lang="ru-RU" sz="3200" dirty="0"/>
              <a:t>офия</a:t>
            </a:r>
          </a:p>
          <a:p>
            <a:pPr marL="0" indent="0">
              <a:buNone/>
            </a:pPr>
            <a:r>
              <a:rPr lang="ru-RU" sz="3200" u="sng" dirty="0"/>
              <a:t>С</a:t>
            </a:r>
            <a:r>
              <a:rPr lang="ru-RU" sz="3200" dirty="0"/>
              <a:t>алерно</a:t>
            </a:r>
          </a:p>
          <a:p>
            <a:pPr marL="0" indent="0">
              <a:buNone/>
            </a:pPr>
            <a:r>
              <a:rPr lang="ru-RU" sz="3200" u="sng" dirty="0"/>
              <a:t>С</a:t>
            </a:r>
            <a:r>
              <a:rPr lang="ru-RU" sz="3200" dirty="0"/>
              <a:t>ильвия</a:t>
            </a:r>
          </a:p>
          <a:p>
            <a:pPr marL="0" indent="0">
              <a:buNone/>
            </a:pPr>
            <a:r>
              <a:rPr lang="ru-RU" sz="3200" u="sng" dirty="0"/>
              <a:t>С</a:t>
            </a:r>
            <a:r>
              <a:rPr lang="ru-RU" sz="3200" dirty="0"/>
              <a:t>тефания</a:t>
            </a:r>
          </a:p>
          <a:p>
            <a:pPr marL="0" indent="0">
              <a:buNone/>
            </a:pPr>
            <a:r>
              <a:rPr lang="ru-RU" sz="3200" dirty="0"/>
              <a:t>Франче</a:t>
            </a:r>
            <a:r>
              <a:rPr lang="ru-RU" sz="3200" u="sng" dirty="0"/>
              <a:t>с</a:t>
            </a:r>
            <a:r>
              <a:rPr lang="ru-RU" sz="3200" dirty="0"/>
              <a:t>ко</a:t>
            </a:r>
          </a:p>
          <a:p>
            <a:pPr marL="0" indent="0">
              <a:buNone/>
            </a:pPr>
            <a:r>
              <a:rPr lang="ru-RU" sz="3200" dirty="0"/>
              <a:t>Кри</a:t>
            </a:r>
            <a:r>
              <a:rPr lang="ru-RU" sz="3200" u="sng" dirty="0"/>
              <a:t>с</a:t>
            </a:r>
            <a:r>
              <a:rPr lang="ru-RU" sz="3200" dirty="0"/>
              <a:t>тина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37309" y="5157192"/>
            <a:ext cx="8229600" cy="810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u="sng" dirty="0"/>
              <a:t>С</a:t>
            </a:r>
            <a:r>
              <a:rPr lang="ru-RU" sz="3200" dirty="0"/>
              <a:t>у</a:t>
            </a:r>
            <a:r>
              <a:rPr lang="ru-RU" sz="3200" u="sng" dirty="0"/>
              <a:t>з</a:t>
            </a:r>
            <a:r>
              <a:rPr lang="ru-RU" sz="3200" dirty="0"/>
              <a:t>анна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130763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661648" cy="936104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Traslitterazione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>
                <a:solidFill>
                  <a:srgbClr val="FF0000"/>
                </a:solidFill>
              </a:rPr>
              <a:t>scientifica 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dal cirillico all’alfabeto latino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b="1" dirty="0"/>
              <a:t>а </a:t>
            </a:r>
            <a:r>
              <a:rPr lang="ru-RU" sz="4000" i="1" dirty="0"/>
              <a:t>→</a:t>
            </a:r>
            <a:r>
              <a:rPr lang="it-IT" sz="4000" b="1" i="1" dirty="0"/>
              <a:t> </a:t>
            </a:r>
            <a:r>
              <a:rPr lang="it-IT" sz="4000" b="1" dirty="0"/>
              <a:t>a</a:t>
            </a:r>
            <a:r>
              <a:rPr lang="ru-RU" sz="4000" b="1" dirty="0"/>
              <a:t>   </a:t>
            </a:r>
            <a:endParaRPr lang="it-IT" sz="4000" b="1" dirty="0"/>
          </a:p>
          <a:p>
            <a:pPr marL="0" indent="0">
              <a:buNone/>
            </a:pPr>
            <a:r>
              <a:rPr lang="ru-RU" sz="4000" b="1" dirty="0"/>
              <a:t>б </a:t>
            </a:r>
            <a:r>
              <a:rPr lang="ru-RU" sz="4000" i="1" dirty="0"/>
              <a:t>→</a:t>
            </a:r>
            <a:r>
              <a:rPr lang="ru-RU" sz="4000" b="1" dirty="0"/>
              <a:t> </a:t>
            </a:r>
            <a:r>
              <a:rPr lang="it-IT" sz="4000" b="1" dirty="0"/>
              <a:t>b</a:t>
            </a:r>
            <a:r>
              <a:rPr lang="ru-RU" sz="4000" b="1" dirty="0"/>
              <a:t> </a:t>
            </a:r>
            <a:endParaRPr lang="it-IT" sz="4000" b="1" dirty="0"/>
          </a:p>
          <a:p>
            <a:pPr marL="0" indent="0">
              <a:buNone/>
            </a:pPr>
            <a:r>
              <a:rPr lang="ru-RU" sz="4000" b="1" dirty="0"/>
              <a:t>в</a:t>
            </a:r>
            <a:r>
              <a:rPr lang="it-IT" sz="4000" b="1" dirty="0"/>
              <a:t> </a:t>
            </a:r>
            <a:r>
              <a:rPr lang="ru-RU" sz="4000" i="1" dirty="0"/>
              <a:t>→</a:t>
            </a:r>
            <a:r>
              <a:rPr lang="ru-RU" sz="4000" b="1" dirty="0"/>
              <a:t> </a:t>
            </a:r>
            <a:r>
              <a:rPr lang="it-IT" sz="4000" b="1" dirty="0"/>
              <a:t>v</a:t>
            </a:r>
            <a:r>
              <a:rPr lang="ru-RU" sz="4000" b="1" dirty="0"/>
              <a:t>  </a:t>
            </a:r>
            <a:endParaRPr lang="it-IT" sz="4000" b="1" dirty="0"/>
          </a:p>
          <a:p>
            <a:pPr marL="0" indent="0">
              <a:buNone/>
            </a:pPr>
            <a:r>
              <a:rPr lang="ru-RU" sz="4000" b="1" dirty="0"/>
              <a:t>г </a:t>
            </a:r>
            <a:r>
              <a:rPr lang="ru-RU" sz="4000" i="1" dirty="0"/>
              <a:t>→</a:t>
            </a:r>
            <a:r>
              <a:rPr lang="ru-RU" sz="4000" b="1" dirty="0"/>
              <a:t> </a:t>
            </a:r>
            <a:r>
              <a:rPr lang="it-IT" sz="4000" b="1" dirty="0"/>
              <a:t>g </a:t>
            </a:r>
            <a:r>
              <a:rPr lang="sl-SI" sz="4000" b="1" dirty="0"/>
              <a:t>       </a:t>
            </a:r>
            <a:r>
              <a:rPr lang="ru-RU" sz="4000" b="1" dirty="0"/>
              <a:t> </a:t>
            </a:r>
            <a:r>
              <a:rPr lang="sl-SI" sz="4000" b="1" dirty="0"/>
              <a:t> </a:t>
            </a:r>
            <a:r>
              <a:rPr lang="ru-RU" sz="4000" b="1" dirty="0">
                <a:solidFill>
                  <a:srgbClr val="002060"/>
                </a:solidFill>
              </a:rPr>
              <a:t>Галина →</a:t>
            </a:r>
            <a:r>
              <a:rPr lang="it-IT" sz="4000" b="1" dirty="0">
                <a:solidFill>
                  <a:srgbClr val="002060"/>
                </a:solidFill>
              </a:rPr>
              <a:t> Galina</a:t>
            </a:r>
            <a:r>
              <a:rPr lang="sl-SI" sz="4000" b="1" dirty="0">
                <a:solidFill>
                  <a:srgbClr val="002060"/>
                </a:solidFill>
              </a:rPr>
              <a:t>, </a:t>
            </a:r>
            <a:r>
              <a:rPr lang="ru-RU" sz="4000" b="1" dirty="0">
                <a:solidFill>
                  <a:srgbClr val="002060"/>
                </a:solidFill>
              </a:rPr>
              <a:t>Геннадий →</a:t>
            </a:r>
            <a:r>
              <a:rPr lang="it-IT" sz="4000" b="1" dirty="0">
                <a:solidFill>
                  <a:srgbClr val="002060"/>
                </a:solidFill>
              </a:rPr>
              <a:t> </a:t>
            </a:r>
            <a:r>
              <a:rPr lang="it-IT" sz="4000" b="1" dirty="0" err="1">
                <a:solidFill>
                  <a:srgbClr val="002060"/>
                </a:solidFill>
              </a:rPr>
              <a:t>Gen</a:t>
            </a:r>
            <a:r>
              <a:rPr lang="sl-SI" sz="4000" b="1" dirty="0">
                <a:solidFill>
                  <a:srgbClr val="002060"/>
                </a:solidFill>
              </a:rPr>
              <a:t>n</a:t>
            </a:r>
            <a:r>
              <a:rPr lang="it-IT" sz="4000" b="1" dirty="0" err="1">
                <a:solidFill>
                  <a:srgbClr val="002060"/>
                </a:solidFill>
              </a:rPr>
              <a:t>adij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endParaRPr lang="it-IT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000" b="1" dirty="0"/>
              <a:t>д </a:t>
            </a:r>
            <a:r>
              <a:rPr lang="ru-RU" sz="4000" i="1" dirty="0"/>
              <a:t>→</a:t>
            </a:r>
            <a:r>
              <a:rPr lang="ru-RU" sz="4000" b="1" dirty="0"/>
              <a:t> </a:t>
            </a:r>
            <a:r>
              <a:rPr lang="it-IT" sz="4000" b="1" dirty="0"/>
              <a:t>d</a:t>
            </a:r>
            <a:r>
              <a:rPr lang="ru-RU" sz="4000" b="1" dirty="0"/>
              <a:t> </a:t>
            </a:r>
            <a:endParaRPr lang="it-IT" sz="4000" b="1" dirty="0"/>
          </a:p>
          <a:p>
            <a:pPr marL="0" indent="0">
              <a:buNone/>
            </a:pPr>
            <a:r>
              <a:rPr lang="ru-RU" sz="4000" b="1" dirty="0"/>
              <a:t>е</a:t>
            </a:r>
            <a:r>
              <a:rPr lang="it-IT" sz="4000" b="1" dirty="0"/>
              <a:t> </a:t>
            </a:r>
            <a:r>
              <a:rPr lang="ru-RU" sz="4000" i="1" dirty="0"/>
              <a:t>→</a:t>
            </a:r>
            <a:r>
              <a:rPr lang="ru-RU" sz="4000" b="1" dirty="0"/>
              <a:t> е 	</a:t>
            </a:r>
            <a:r>
              <a:rPr lang="ru-RU" sz="4000" b="1" dirty="0">
                <a:solidFill>
                  <a:srgbClr val="002060"/>
                </a:solidFill>
              </a:rPr>
              <a:t>Евгений → Е</a:t>
            </a:r>
            <a:r>
              <a:rPr lang="it-IT" sz="4000" b="1" dirty="0" err="1">
                <a:solidFill>
                  <a:srgbClr val="002060"/>
                </a:solidFill>
              </a:rPr>
              <a:t>vgenij</a:t>
            </a:r>
            <a:endParaRPr lang="it-IT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000" b="1" dirty="0"/>
              <a:t>ё</a:t>
            </a:r>
            <a:r>
              <a:rPr lang="it-IT" sz="4000" b="1" dirty="0"/>
              <a:t> </a:t>
            </a:r>
            <a:r>
              <a:rPr lang="ru-RU" sz="4000" i="1" dirty="0"/>
              <a:t>→</a:t>
            </a:r>
            <a:r>
              <a:rPr lang="ru-RU" sz="4000" b="1" dirty="0"/>
              <a:t> ё	</a:t>
            </a:r>
            <a:r>
              <a:rPr lang="ru-RU" sz="4000" b="1" dirty="0">
                <a:solidFill>
                  <a:srgbClr val="002060"/>
                </a:solidFill>
              </a:rPr>
              <a:t>Алёна →</a:t>
            </a:r>
            <a:r>
              <a:rPr lang="it-IT" sz="4000" b="1" dirty="0">
                <a:solidFill>
                  <a:srgbClr val="002060"/>
                </a:solidFill>
              </a:rPr>
              <a:t> Al</a:t>
            </a:r>
            <a:r>
              <a:rPr lang="ru-RU" sz="4000" b="1" dirty="0">
                <a:solidFill>
                  <a:srgbClr val="002060"/>
                </a:solidFill>
              </a:rPr>
              <a:t>ё</a:t>
            </a:r>
            <a:r>
              <a:rPr lang="it-IT" sz="4000" b="1" dirty="0">
                <a:solidFill>
                  <a:srgbClr val="002060"/>
                </a:solidFill>
              </a:rPr>
              <a:t>n</a:t>
            </a:r>
            <a:r>
              <a:rPr lang="sl-SI" sz="4000" b="1" dirty="0">
                <a:solidFill>
                  <a:srgbClr val="002060"/>
                </a:solidFill>
              </a:rPr>
              <a:t>a</a:t>
            </a:r>
            <a:r>
              <a:rPr lang="ru-RU" sz="4000" b="1" dirty="0">
                <a:solidFill>
                  <a:srgbClr val="002060"/>
                </a:solidFill>
              </a:rPr>
              <a:t>, Пётр → </a:t>
            </a:r>
            <a:r>
              <a:rPr lang="it-IT" sz="4000" b="1" dirty="0">
                <a:solidFill>
                  <a:srgbClr val="002060"/>
                </a:solidFill>
              </a:rPr>
              <a:t>P</a:t>
            </a:r>
            <a:r>
              <a:rPr lang="ru-RU" sz="4000" b="1" dirty="0">
                <a:solidFill>
                  <a:srgbClr val="002060"/>
                </a:solidFill>
              </a:rPr>
              <a:t>ё</a:t>
            </a:r>
            <a:r>
              <a:rPr lang="sl-SI" sz="4000" b="1" dirty="0">
                <a:solidFill>
                  <a:srgbClr val="002060"/>
                </a:solidFill>
              </a:rPr>
              <a:t>tr</a:t>
            </a:r>
            <a:r>
              <a:rPr lang="ru-RU" sz="4000" b="1" dirty="0">
                <a:solidFill>
                  <a:srgbClr val="002060"/>
                </a:solidFill>
              </a:rPr>
              <a:t>    </a:t>
            </a:r>
            <a:endParaRPr lang="it-IT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000" b="1" dirty="0"/>
              <a:t>ж → </a:t>
            </a:r>
            <a:r>
              <a:rPr lang="sl-SI" sz="4000" b="1" dirty="0"/>
              <a:t>ž</a:t>
            </a:r>
            <a:r>
              <a:rPr lang="ru-RU" sz="4000" b="1" dirty="0"/>
              <a:t>	</a:t>
            </a:r>
            <a:r>
              <a:rPr lang="ru-RU" sz="4000" b="1" dirty="0">
                <a:solidFill>
                  <a:srgbClr val="002060"/>
                </a:solidFill>
              </a:rPr>
              <a:t>Житомир → </a:t>
            </a:r>
            <a:r>
              <a:rPr lang="sl-SI" sz="4000" b="1" dirty="0">
                <a:solidFill>
                  <a:srgbClr val="002060"/>
                </a:solidFill>
              </a:rPr>
              <a:t>Žitomir</a:t>
            </a:r>
            <a:endParaRPr lang="it-IT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000" b="1" dirty="0"/>
              <a:t>з → </a:t>
            </a:r>
            <a:r>
              <a:rPr lang="it-IT" sz="4000" b="1" dirty="0"/>
              <a:t>z</a:t>
            </a:r>
            <a:r>
              <a:rPr lang="ru-RU" sz="4000" b="1" dirty="0"/>
              <a:t>	</a:t>
            </a:r>
            <a:r>
              <a:rPr lang="it-IT" sz="4000" b="1" dirty="0"/>
              <a:t>	</a:t>
            </a:r>
            <a:r>
              <a:rPr lang="ru-RU" sz="4000" b="1" dirty="0">
                <a:solidFill>
                  <a:srgbClr val="002060"/>
                </a:solidFill>
              </a:rPr>
              <a:t>Зоя → </a:t>
            </a:r>
            <a:r>
              <a:rPr lang="it-IT" sz="4000" b="1" dirty="0">
                <a:solidFill>
                  <a:srgbClr val="002060"/>
                </a:solidFill>
              </a:rPr>
              <a:t>Z</a:t>
            </a:r>
            <a:r>
              <a:rPr lang="sl-SI" sz="4000" b="1" dirty="0">
                <a:solidFill>
                  <a:srgbClr val="002060"/>
                </a:solidFill>
              </a:rPr>
              <a:t>oja</a:t>
            </a:r>
            <a:r>
              <a:rPr lang="ru-RU" sz="4000" b="1" dirty="0"/>
              <a:t>	</a:t>
            </a:r>
            <a:endParaRPr lang="it-IT" sz="4000" b="1" dirty="0"/>
          </a:p>
          <a:p>
            <a:pPr marL="0" indent="0">
              <a:buNone/>
            </a:pPr>
            <a:r>
              <a:rPr lang="ru-RU" sz="4000" b="1" dirty="0"/>
              <a:t>и → </a:t>
            </a:r>
            <a:r>
              <a:rPr lang="it-IT" sz="4000" b="1" dirty="0"/>
              <a:t>i</a:t>
            </a:r>
            <a:r>
              <a:rPr lang="ru-RU" sz="4000" b="1" dirty="0"/>
              <a:t>   	</a:t>
            </a:r>
            <a:endParaRPr lang="it-IT" sz="4000" b="1" dirty="0"/>
          </a:p>
          <a:p>
            <a:pPr marL="0" indent="0">
              <a:buNone/>
            </a:pPr>
            <a:r>
              <a:rPr lang="ru-RU" sz="4000" b="1" dirty="0"/>
              <a:t>й →</a:t>
            </a:r>
            <a:r>
              <a:rPr lang="it-IT" sz="4000" b="1" dirty="0"/>
              <a:t> j</a:t>
            </a:r>
            <a:r>
              <a:rPr lang="ru-RU" sz="4000" b="1" dirty="0"/>
              <a:t>		</a:t>
            </a:r>
            <a:r>
              <a:rPr lang="ru-RU" sz="4000" b="1" dirty="0">
                <a:solidFill>
                  <a:srgbClr val="002060"/>
                </a:solidFill>
              </a:rPr>
              <a:t>Майя → </a:t>
            </a:r>
            <a:r>
              <a:rPr lang="it-IT" sz="4000" b="1" dirty="0">
                <a:solidFill>
                  <a:srgbClr val="002060"/>
                </a:solidFill>
              </a:rPr>
              <a:t>Maja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32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к</a:t>
            </a:r>
            <a:r>
              <a:rPr lang="it-IT" b="1" dirty="0"/>
              <a:t> </a:t>
            </a:r>
            <a:r>
              <a:rPr lang="ru-RU" i="1" dirty="0"/>
              <a:t>→</a:t>
            </a:r>
            <a:r>
              <a:rPr lang="ru-RU" b="1" dirty="0"/>
              <a:t> </a:t>
            </a:r>
            <a:r>
              <a:rPr lang="it-IT" b="1" dirty="0"/>
              <a:t>k</a:t>
            </a:r>
            <a:r>
              <a:rPr lang="ru-RU" b="1" dirty="0"/>
              <a:t>    </a:t>
            </a:r>
            <a:endParaRPr lang="it-IT" b="1" dirty="0"/>
          </a:p>
          <a:p>
            <a:pPr marL="0" indent="0">
              <a:buNone/>
            </a:pPr>
            <a:r>
              <a:rPr lang="ru-RU" b="1" dirty="0"/>
              <a:t>л </a:t>
            </a:r>
            <a:r>
              <a:rPr lang="ru-RU" i="1" dirty="0"/>
              <a:t>→</a:t>
            </a:r>
            <a:r>
              <a:rPr lang="ru-RU" b="1" dirty="0"/>
              <a:t> </a:t>
            </a:r>
            <a:r>
              <a:rPr lang="it-IT" b="1" dirty="0"/>
              <a:t>l</a:t>
            </a:r>
            <a:r>
              <a:rPr lang="ru-RU" b="1" dirty="0"/>
              <a:t>  </a:t>
            </a:r>
            <a:endParaRPr lang="it-IT" b="1" dirty="0"/>
          </a:p>
          <a:p>
            <a:pPr marL="0" indent="0">
              <a:buNone/>
            </a:pPr>
            <a:r>
              <a:rPr lang="ru-RU" b="1" dirty="0"/>
              <a:t>м</a:t>
            </a:r>
            <a:r>
              <a:rPr lang="it-IT" b="1" dirty="0"/>
              <a:t> </a:t>
            </a:r>
            <a:r>
              <a:rPr lang="ru-RU" i="1" dirty="0"/>
              <a:t>→</a:t>
            </a:r>
            <a:r>
              <a:rPr lang="ru-RU" b="1" dirty="0"/>
              <a:t> </a:t>
            </a:r>
            <a:r>
              <a:rPr lang="it-IT" b="1" dirty="0"/>
              <a:t>m</a:t>
            </a:r>
            <a:r>
              <a:rPr lang="ru-RU" b="1" dirty="0"/>
              <a:t> </a:t>
            </a:r>
            <a:r>
              <a:rPr lang="it-IT" b="1" dirty="0"/>
              <a:t> </a:t>
            </a:r>
            <a:r>
              <a:rPr lang="ru-RU" b="1" dirty="0"/>
              <a:t> </a:t>
            </a:r>
            <a:r>
              <a:rPr lang="it-IT" b="1" dirty="0"/>
              <a:t> </a:t>
            </a:r>
          </a:p>
          <a:p>
            <a:pPr marL="0" indent="0">
              <a:buNone/>
            </a:pPr>
            <a:r>
              <a:rPr lang="ru-RU" b="1" dirty="0"/>
              <a:t>н </a:t>
            </a:r>
            <a:r>
              <a:rPr lang="ru-RU" i="1" dirty="0"/>
              <a:t>→</a:t>
            </a:r>
            <a:r>
              <a:rPr lang="ru-RU" b="1" dirty="0"/>
              <a:t> </a:t>
            </a:r>
            <a:r>
              <a:rPr lang="it-IT" b="1" dirty="0"/>
              <a:t>n </a:t>
            </a:r>
            <a:r>
              <a:rPr lang="ru-RU" b="1" dirty="0"/>
              <a:t> </a:t>
            </a:r>
            <a:endParaRPr lang="it-IT" b="1" dirty="0"/>
          </a:p>
          <a:p>
            <a:pPr marL="0" indent="0">
              <a:buNone/>
            </a:pPr>
            <a:r>
              <a:rPr lang="ru-RU" b="1" dirty="0"/>
              <a:t>о </a:t>
            </a:r>
            <a:r>
              <a:rPr lang="ru-RU" i="1" dirty="0"/>
              <a:t>→</a:t>
            </a:r>
            <a:r>
              <a:rPr lang="ru-RU" b="1" dirty="0"/>
              <a:t> </a:t>
            </a:r>
            <a:r>
              <a:rPr lang="it-IT" b="1" dirty="0"/>
              <a:t>o</a:t>
            </a:r>
            <a:r>
              <a:rPr lang="ru-RU" b="1" dirty="0"/>
              <a:t>  </a:t>
            </a:r>
            <a:endParaRPr lang="it-IT" b="1" dirty="0"/>
          </a:p>
          <a:p>
            <a:pPr marL="0" indent="0">
              <a:buNone/>
            </a:pPr>
            <a:r>
              <a:rPr lang="ru-RU" b="1" dirty="0"/>
              <a:t>п </a:t>
            </a:r>
            <a:r>
              <a:rPr lang="ru-RU" i="1" dirty="0"/>
              <a:t>→</a:t>
            </a:r>
            <a:r>
              <a:rPr lang="ru-RU" b="1" dirty="0"/>
              <a:t> </a:t>
            </a:r>
            <a:r>
              <a:rPr lang="it-IT" b="1" dirty="0"/>
              <a:t>p</a:t>
            </a:r>
            <a:r>
              <a:rPr lang="ru-RU" b="1" dirty="0"/>
              <a:t>    </a:t>
            </a:r>
            <a:endParaRPr lang="it-IT" b="1" dirty="0"/>
          </a:p>
          <a:p>
            <a:pPr marL="0" indent="0">
              <a:buNone/>
            </a:pPr>
            <a:r>
              <a:rPr lang="ru-RU" b="1" dirty="0"/>
              <a:t>р </a:t>
            </a:r>
            <a:r>
              <a:rPr lang="ru-RU" i="1" dirty="0"/>
              <a:t>→</a:t>
            </a:r>
            <a:r>
              <a:rPr lang="ru-RU" b="1" dirty="0"/>
              <a:t> </a:t>
            </a:r>
            <a:r>
              <a:rPr lang="it-IT" b="1" dirty="0"/>
              <a:t>r</a:t>
            </a:r>
            <a:r>
              <a:rPr lang="ru-RU" b="1" dirty="0"/>
              <a:t>   </a:t>
            </a:r>
            <a:endParaRPr lang="it-IT" b="1" dirty="0"/>
          </a:p>
          <a:p>
            <a:pPr marL="0" indent="0">
              <a:buNone/>
            </a:pPr>
            <a:r>
              <a:rPr lang="ru-RU" b="1" dirty="0"/>
              <a:t>с </a:t>
            </a:r>
            <a:r>
              <a:rPr lang="ru-RU" i="1" dirty="0"/>
              <a:t>→</a:t>
            </a:r>
            <a:r>
              <a:rPr lang="ru-RU" b="1" dirty="0"/>
              <a:t> </a:t>
            </a:r>
            <a:r>
              <a:rPr lang="it-IT" b="1" dirty="0"/>
              <a:t>s</a:t>
            </a:r>
            <a:r>
              <a:rPr lang="ru-RU" b="1" dirty="0"/>
              <a:t>  </a:t>
            </a:r>
            <a:endParaRPr lang="it-IT" b="1" dirty="0"/>
          </a:p>
          <a:p>
            <a:pPr marL="0" indent="0">
              <a:buNone/>
            </a:pPr>
            <a:r>
              <a:rPr lang="ru-RU" b="1" dirty="0"/>
              <a:t>т</a:t>
            </a:r>
            <a:r>
              <a:rPr lang="it-IT" b="1" dirty="0"/>
              <a:t> </a:t>
            </a:r>
            <a:r>
              <a:rPr lang="ru-RU" i="1" dirty="0"/>
              <a:t>→ </a:t>
            </a:r>
            <a:r>
              <a:rPr lang="it-IT" b="1" dirty="0"/>
              <a:t>t</a:t>
            </a:r>
          </a:p>
          <a:p>
            <a:pPr marL="0" indent="0">
              <a:buNone/>
            </a:pPr>
            <a:r>
              <a:rPr lang="ru-RU" b="1" dirty="0"/>
              <a:t>у</a:t>
            </a:r>
            <a:r>
              <a:rPr lang="it-IT" b="1" dirty="0"/>
              <a:t> </a:t>
            </a:r>
            <a:r>
              <a:rPr lang="ru-RU" i="1" dirty="0"/>
              <a:t>→</a:t>
            </a:r>
            <a:r>
              <a:rPr lang="ru-RU" b="1" dirty="0"/>
              <a:t> </a:t>
            </a:r>
            <a:r>
              <a:rPr lang="it-IT" b="1" dirty="0"/>
              <a:t>u</a:t>
            </a:r>
            <a:r>
              <a:rPr lang="ru-RU" b="1" dirty="0"/>
              <a:t>     </a:t>
            </a:r>
            <a:endParaRPr lang="it-IT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223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 </a:t>
            </a:r>
            <a:br>
              <a:rPr lang="it-IT" dirty="0"/>
            </a:br>
            <a:r>
              <a:rPr lang="it-IT" sz="6700" b="1" dirty="0">
                <a:solidFill>
                  <a:schemeClr val="accent6">
                    <a:lumMod val="50000"/>
                  </a:schemeClr>
                </a:solidFill>
              </a:rPr>
              <a:t>Consonanti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649062"/>
              </p:ext>
            </p:extLst>
          </p:nvPr>
        </p:nvGraphicFramePr>
        <p:xfrm>
          <a:off x="395536" y="2132856"/>
          <a:ext cx="8496944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5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5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64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64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64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64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9140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Sonore – sorde </a:t>
                      </a:r>
                      <a:r>
                        <a:rPr lang="sl-SI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it-IT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n coppie</a:t>
                      </a:r>
                      <a:endParaRPr lang="it-IT" sz="4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9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Б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б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В </a:t>
                      </a:r>
                      <a:r>
                        <a:rPr lang="it-IT" sz="4800" b="1" dirty="0" err="1">
                          <a:solidFill>
                            <a:srgbClr val="002060"/>
                          </a:solidFill>
                          <a:effectLst/>
                        </a:rPr>
                        <a:t>в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Г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г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Д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д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Ж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ж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>
                          <a:solidFill>
                            <a:srgbClr val="002060"/>
                          </a:solidFill>
                          <a:effectLst/>
                        </a:rPr>
                        <a:t>З з</a:t>
                      </a:r>
                      <a:endParaRPr lang="it-IT" sz="48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>
                          <a:solidFill>
                            <a:srgbClr val="002060"/>
                          </a:solidFill>
                          <a:effectLst/>
                        </a:rPr>
                        <a:t>П п</a:t>
                      </a:r>
                      <a:endParaRPr lang="it-IT" sz="48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Ф </a:t>
                      </a:r>
                      <a:r>
                        <a:rPr lang="it-IT" sz="4800" b="1" dirty="0" err="1">
                          <a:solidFill>
                            <a:srgbClr val="002060"/>
                          </a:solidFill>
                          <a:effectLst/>
                        </a:rPr>
                        <a:t>ф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К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к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Т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т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Ш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ш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С с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"/>
    </mc:Choice>
    <mc:Fallback xmlns="">
      <p:transition spd="slow" advTm="603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ф</a:t>
            </a:r>
            <a:r>
              <a:rPr lang="it-IT" b="1" dirty="0"/>
              <a:t> </a:t>
            </a:r>
            <a:r>
              <a:rPr lang="ru-RU" i="1" dirty="0"/>
              <a:t>→</a:t>
            </a:r>
            <a:r>
              <a:rPr lang="ru-RU" b="1" dirty="0"/>
              <a:t> </a:t>
            </a:r>
            <a:r>
              <a:rPr lang="it-IT" b="1" dirty="0"/>
              <a:t>f</a:t>
            </a:r>
            <a:r>
              <a:rPr lang="ru-RU" b="1" dirty="0"/>
              <a:t>    </a:t>
            </a:r>
            <a:endParaRPr lang="it-IT" b="1" dirty="0"/>
          </a:p>
          <a:p>
            <a:pPr marL="0" indent="0">
              <a:buNone/>
            </a:pPr>
            <a:r>
              <a:rPr lang="ru-RU" b="1" dirty="0"/>
              <a:t>х</a:t>
            </a:r>
            <a:r>
              <a:rPr lang="it-IT" b="1" dirty="0"/>
              <a:t> </a:t>
            </a:r>
            <a:r>
              <a:rPr lang="ru-RU" i="1" dirty="0"/>
              <a:t>→</a:t>
            </a:r>
            <a:r>
              <a:rPr lang="ru-RU" b="1" dirty="0"/>
              <a:t> </a:t>
            </a:r>
            <a:r>
              <a:rPr lang="sl-SI" b="1" dirty="0"/>
              <a:t>ch 	</a:t>
            </a:r>
            <a:r>
              <a:rPr lang="ru-RU" b="1" dirty="0"/>
              <a:t>   </a:t>
            </a:r>
            <a:r>
              <a:rPr lang="it-IT" b="1" dirty="0"/>
              <a:t>	</a:t>
            </a:r>
            <a:r>
              <a:rPr lang="ru-RU" b="1" dirty="0">
                <a:solidFill>
                  <a:srgbClr val="002060"/>
                </a:solidFill>
              </a:rPr>
              <a:t>Харьков → </a:t>
            </a:r>
            <a:r>
              <a:rPr lang="it-IT" b="1" dirty="0" err="1">
                <a:solidFill>
                  <a:srgbClr val="002060"/>
                </a:solidFill>
              </a:rPr>
              <a:t>Ch</a:t>
            </a:r>
            <a:r>
              <a:rPr lang="sl-SI" b="1" dirty="0">
                <a:solidFill>
                  <a:srgbClr val="002060"/>
                </a:solidFill>
              </a:rPr>
              <a:t>arkov</a:t>
            </a:r>
            <a:endParaRPr lang="it-IT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/>
              <a:t>ц → </a:t>
            </a:r>
            <a:r>
              <a:rPr lang="it-IT" b="1" dirty="0"/>
              <a:t>c / </a:t>
            </a:r>
            <a:r>
              <a:rPr lang="it-IT" b="1" dirty="0" err="1"/>
              <a:t>ts</a:t>
            </a:r>
            <a:r>
              <a:rPr lang="ru-RU" b="1" dirty="0"/>
              <a:t>		</a:t>
            </a:r>
            <a:r>
              <a:rPr lang="ru-RU" b="1" dirty="0">
                <a:solidFill>
                  <a:srgbClr val="002060"/>
                </a:solidFill>
              </a:rPr>
              <a:t>Троцкий → </a:t>
            </a:r>
            <a:r>
              <a:rPr lang="it-IT" b="1" dirty="0" err="1">
                <a:solidFill>
                  <a:srgbClr val="002060"/>
                </a:solidFill>
              </a:rPr>
              <a:t>Trockij</a:t>
            </a:r>
            <a:r>
              <a:rPr lang="it-IT" b="1" dirty="0">
                <a:solidFill>
                  <a:srgbClr val="002060"/>
                </a:solidFill>
              </a:rPr>
              <a:t> / Trotskij</a:t>
            </a:r>
          </a:p>
          <a:p>
            <a:pPr marL="0" indent="0">
              <a:buNone/>
            </a:pPr>
            <a:r>
              <a:rPr lang="ru-RU" b="1" dirty="0"/>
              <a:t>ч → </a:t>
            </a:r>
            <a:r>
              <a:rPr lang="sl-SI" b="1" dirty="0"/>
              <a:t>č</a:t>
            </a:r>
            <a:r>
              <a:rPr lang="ru-RU" b="1" dirty="0"/>
              <a:t>   </a:t>
            </a:r>
            <a:r>
              <a:rPr lang="sl-SI" b="1" dirty="0"/>
              <a:t>	</a:t>
            </a:r>
            <a:r>
              <a:rPr lang="ru-RU" b="1" dirty="0">
                <a:solidFill>
                  <a:srgbClr val="002060"/>
                </a:solidFill>
              </a:rPr>
              <a:t>Чернов →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sl-SI" b="1" dirty="0">
                <a:solidFill>
                  <a:srgbClr val="002060"/>
                </a:solidFill>
              </a:rPr>
              <a:t>Černov</a:t>
            </a:r>
            <a:r>
              <a:rPr lang="it-IT" b="1" dirty="0">
                <a:solidFill>
                  <a:srgbClr val="002060"/>
                </a:solidFill>
              </a:rPr>
              <a:t>,</a:t>
            </a:r>
            <a:endParaRPr lang="sl-SI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b="1" dirty="0">
                <a:solidFill>
                  <a:srgbClr val="002060"/>
                </a:solidFill>
              </a:rPr>
              <a:t>		</a:t>
            </a:r>
            <a:r>
              <a:rPr lang="it-IT" b="1" dirty="0">
                <a:solidFill>
                  <a:srgbClr val="002060"/>
                </a:solidFill>
              </a:rPr>
              <a:t>	</a:t>
            </a:r>
            <a:r>
              <a:rPr lang="ru-RU" b="1" dirty="0">
                <a:solidFill>
                  <a:srgbClr val="002060"/>
                </a:solidFill>
              </a:rPr>
              <a:t>Абрамович → </a:t>
            </a:r>
            <a:r>
              <a:rPr lang="sl-SI" b="1" dirty="0">
                <a:solidFill>
                  <a:srgbClr val="002060"/>
                </a:solidFill>
              </a:rPr>
              <a:t>Abramovič</a:t>
            </a:r>
            <a:endParaRPr lang="it-IT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/>
              <a:t>ш → </a:t>
            </a:r>
            <a:r>
              <a:rPr lang="sl-SI" b="1" dirty="0"/>
              <a:t>š</a:t>
            </a:r>
            <a:r>
              <a:rPr lang="ru-RU" b="1" dirty="0"/>
              <a:t>   	</a:t>
            </a:r>
            <a:r>
              <a:rPr lang="ru-RU" b="1" dirty="0">
                <a:solidFill>
                  <a:srgbClr val="002060"/>
                </a:solidFill>
              </a:rPr>
              <a:t>Шукшин → </a:t>
            </a:r>
            <a:r>
              <a:rPr lang="sl-SI" b="1" dirty="0">
                <a:solidFill>
                  <a:srgbClr val="002060"/>
                </a:solidFill>
              </a:rPr>
              <a:t>Šukšin</a:t>
            </a:r>
            <a:endParaRPr lang="it-IT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/>
              <a:t>щ</a:t>
            </a:r>
            <a:r>
              <a:rPr lang="it-IT" b="1" dirty="0"/>
              <a:t> </a:t>
            </a:r>
            <a:r>
              <a:rPr lang="ru-RU" b="1" dirty="0"/>
              <a:t>→ </a:t>
            </a:r>
            <a:r>
              <a:rPr lang="sl-SI" b="1" dirty="0"/>
              <a:t>šč</a:t>
            </a:r>
            <a:r>
              <a:rPr lang="ru-RU" b="1" dirty="0"/>
              <a:t>	</a:t>
            </a:r>
            <a:r>
              <a:rPr lang="ru-RU" b="1" dirty="0">
                <a:solidFill>
                  <a:srgbClr val="002060"/>
                </a:solidFill>
              </a:rPr>
              <a:t>Щепкин → </a:t>
            </a:r>
            <a:r>
              <a:rPr lang="sl-SI" b="1" dirty="0">
                <a:solidFill>
                  <a:srgbClr val="002060"/>
                </a:solidFill>
              </a:rPr>
              <a:t>Ščepkin</a:t>
            </a:r>
            <a:endParaRPr lang="it-IT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/>
              <a:t>ъ →</a:t>
            </a:r>
            <a:r>
              <a:rPr lang="sl-SI" b="1" dirty="0"/>
              <a:t> </a:t>
            </a:r>
            <a:r>
              <a:rPr lang="it-IT" b="1" dirty="0"/>
              <a:t>’’</a:t>
            </a:r>
            <a:r>
              <a:rPr lang="ru-RU" b="1" dirty="0"/>
              <a:t>   	</a:t>
            </a:r>
            <a:r>
              <a:rPr lang="ru-RU" b="1" dirty="0">
                <a:solidFill>
                  <a:srgbClr val="002060"/>
                </a:solidFill>
              </a:rPr>
              <a:t>Разъезд → </a:t>
            </a:r>
            <a:r>
              <a:rPr lang="it-IT" b="1" dirty="0" err="1">
                <a:solidFill>
                  <a:srgbClr val="002060"/>
                </a:solidFill>
              </a:rPr>
              <a:t>Raz</a:t>
            </a:r>
            <a:r>
              <a:rPr lang="it-IT" b="1" dirty="0">
                <a:solidFill>
                  <a:srgbClr val="002060"/>
                </a:solidFill>
              </a:rPr>
              <a:t>’’</a:t>
            </a:r>
            <a:r>
              <a:rPr lang="it-IT" b="1" dirty="0" err="1">
                <a:solidFill>
                  <a:srgbClr val="002060"/>
                </a:solidFill>
              </a:rPr>
              <a:t>jezd</a:t>
            </a:r>
            <a:endParaRPr lang="it-IT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/>
              <a:t>ы → </a:t>
            </a:r>
            <a:r>
              <a:rPr lang="it-IT" b="1" dirty="0"/>
              <a:t>Y</a:t>
            </a:r>
            <a:r>
              <a:rPr lang="ru-RU" b="1" dirty="0"/>
              <a:t>	</a:t>
            </a:r>
            <a:r>
              <a:rPr lang="ru-RU" b="1" dirty="0">
                <a:solidFill>
                  <a:srgbClr val="002060"/>
                </a:solidFill>
              </a:rPr>
              <a:t>Колыма → </a:t>
            </a:r>
            <a:r>
              <a:rPr lang="it-IT" b="1" dirty="0">
                <a:solidFill>
                  <a:srgbClr val="002060"/>
                </a:solidFill>
              </a:rPr>
              <a:t>Kolyma</a:t>
            </a:r>
          </a:p>
          <a:p>
            <a:pPr marL="0" indent="0">
              <a:buNone/>
            </a:pPr>
            <a:r>
              <a:rPr lang="ru-RU" b="1" dirty="0"/>
              <a:t>ь →</a:t>
            </a:r>
            <a:r>
              <a:rPr lang="it-IT" b="1" dirty="0"/>
              <a:t> ’</a:t>
            </a:r>
            <a:r>
              <a:rPr lang="ru-RU" b="1" dirty="0"/>
              <a:t>  </a:t>
            </a:r>
            <a:r>
              <a:rPr lang="it-IT" b="1" dirty="0"/>
              <a:t> </a:t>
            </a:r>
            <a:r>
              <a:rPr lang="ru-RU" b="1" dirty="0"/>
              <a:t>	</a:t>
            </a:r>
            <a:r>
              <a:rPr lang="ru-RU" b="1" dirty="0">
                <a:solidFill>
                  <a:srgbClr val="002060"/>
                </a:solidFill>
              </a:rPr>
              <a:t>Рязань → </a:t>
            </a:r>
            <a:r>
              <a:rPr lang="sl-SI" b="1" dirty="0">
                <a:solidFill>
                  <a:srgbClr val="002060"/>
                </a:solidFill>
              </a:rPr>
              <a:t>Rja</a:t>
            </a:r>
            <a:r>
              <a:rPr lang="it-IT" b="1" dirty="0">
                <a:solidFill>
                  <a:srgbClr val="002060"/>
                </a:solidFill>
              </a:rPr>
              <a:t>z</a:t>
            </a:r>
            <a:r>
              <a:rPr lang="sl-SI" b="1" dirty="0">
                <a:solidFill>
                  <a:srgbClr val="002060"/>
                </a:solidFill>
              </a:rPr>
              <a:t>an</a:t>
            </a:r>
            <a:r>
              <a:rPr lang="it-IT" b="1" dirty="0">
                <a:solidFill>
                  <a:srgbClr val="002060"/>
                </a:solidFill>
              </a:rPr>
              <a:t>’, </a:t>
            </a:r>
            <a:r>
              <a:rPr lang="it-IT" b="1" dirty="0" err="1">
                <a:solidFill>
                  <a:srgbClr val="002060"/>
                </a:solidFill>
              </a:rPr>
              <a:t>Kljaz’ma</a:t>
            </a:r>
            <a:endParaRPr lang="it-IT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/>
              <a:t>э → </a:t>
            </a:r>
            <a:r>
              <a:rPr lang="it-IT" b="1" dirty="0"/>
              <a:t>e</a:t>
            </a:r>
            <a:r>
              <a:rPr lang="ru-RU" b="1" dirty="0"/>
              <a:t>   	</a:t>
            </a:r>
            <a:endParaRPr lang="it-IT" b="1" dirty="0"/>
          </a:p>
          <a:p>
            <a:pPr marL="0" indent="0">
              <a:buNone/>
            </a:pPr>
            <a:r>
              <a:rPr lang="ru-RU" b="1" dirty="0"/>
              <a:t>ю → </a:t>
            </a:r>
            <a:r>
              <a:rPr lang="it-IT" b="1" dirty="0" err="1"/>
              <a:t>ju</a:t>
            </a:r>
            <a:r>
              <a:rPr lang="ru-RU" b="1" dirty="0"/>
              <a:t>   	</a:t>
            </a:r>
            <a:r>
              <a:rPr lang="ru-RU" b="1" dirty="0">
                <a:solidFill>
                  <a:srgbClr val="002060"/>
                </a:solidFill>
              </a:rPr>
              <a:t>Юлия → </a:t>
            </a:r>
            <a:r>
              <a:rPr lang="sl-SI" b="1" dirty="0">
                <a:solidFill>
                  <a:srgbClr val="002060"/>
                </a:solidFill>
              </a:rPr>
              <a:t>Julija</a:t>
            </a:r>
            <a:endParaRPr lang="it-IT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/>
              <a:t>я →</a:t>
            </a:r>
            <a:r>
              <a:rPr lang="it-IT" b="1" dirty="0"/>
              <a:t> </a:t>
            </a:r>
            <a:r>
              <a:rPr lang="it-IT" b="1" dirty="0" err="1"/>
              <a:t>ja</a:t>
            </a:r>
            <a:r>
              <a:rPr lang="ru-RU" b="1" dirty="0"/>
              <a:t>	</a:t>
            </a:r>
            <a:r>
              <a:rPr lang="ru-RU" b="1" dirty="0">
                <a:solidFill>
                  <a:srgbClr val="002060"/>
                </a:solidFill>
              </a:rPr>
              <a:t>Яна → </a:t>
            </a:r>
            <a:r>
              <a:rPr lang="sl-SI" b="1" dirty="0">
                <a:solidFill>
                  <a:srgbClr val="002060"/>
                </a:solidFill>
              </a:rPr>
              <a:t>Jana</a:t>
            </a:r>
            <a:endParaRPr lang="it-IT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6391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0423" y="160338"/>
            <a:ext cx="8584505" cy="778098"/>
          </a:xfrm>
        </p:spPr>
        <p:txBody>
          <a:bodyPr>
            <a:noAutofit/>
          </a:bodyPr>
          <a:lstStyle/>
          <a:p>
            <a:r>
              <a:rPr lang="it-IT" sz="4800" b="1" i="1" dirty="0">
                <a:solidFill>
                  <a:srgbClr val="FF0000"/>
                </a:solidFill>
              </a:rPr>
              <a:t>CORSIVO</a:t>
            </a:r>
          </a:p>
        </p:txBody>
      </p:sp>
      <p:sp>
        <p:nvSpPr>
          <p:cNvPr id="12" name="AutoShape 14" descr="Презентация на тему: &quot;Письменные буквы русского алфавита. Используемые  материалы: 1. Голованов Ф.Г. Демонстрационные карточки печатных и  письменных букв. - М.:Просвещение,&quot;. Скачать бесплатно и без регистрац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40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25907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486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it-IT" sz="4800" b="1" i="1" dirty="0">
                <a:solidFill>
                  <a:srgbClr val="FF0000"/>
                </a:solidFill>
              </a:rPr>
              <a:t>Corsivo - esercitazioni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53136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/>
              <a:t>Singole lettere</a:t>
            </a:r>
            <a:r>
              <a:rPr lang="ru-RU" sz="2800" dirty="0"/>
              <a:t>: </a:t>
            </a:r>
            <a:endParaRPr lang="it-IT" sz="2800" dirty="0"/>
          </a:p>
          <a:p>
            <a:pPr marL="0" indent="0">
              <a:buNone/>
            </a:pPr>
            <a:r>
              <a:rPr lang="it-IT" sz="2800" u="sng" dirty="0" err="1">
                <a:hlinkClick r:id="rId2"/>
              </a:rPr>
              <a:t>https</a:t>
            </a:r>
            <a:r>
              <a:rPr lang="ru-RU" sz="2800" u="sng" dirty="0">
                <a:hlinkClick r:id="rId2"/>
              </a:rPr>
              <a:t>://</a:t>
            </a:r>
            <a:r>
              <a:rPr lang="it-IT" sz="2800" u="sng" dirty="0">
                <a:hlinkClick r:id="rId2"/>
              </a:rPr>
              <a:t>www</a:t>
            </a:r>
            <a:r>
              <a:rPr lang="ru-RU" sz="2800" u="sng" dirty="0">
                <a:hlinkClick r:id="rId2"/>
              </a:rPr>
              <a:t>.</a:t>
            </a:r>
            <a:r>
              <a:rPr lang="it-IT" sz="2800" u="sng" dirty="0" err="1">
                <a:hlinkClick r:id="rId2"/>
              </a:rPr>
              <a:t>youtube</a:t>
            </a:r>
            <a:r>
              <a:rPr lang="ru-RU" sz="2800" u="sng" dirty="0">
                <a:hlinkClick r:id="rId2"/>
              </a:rPr>
              <a:t>.</a:t>
            </a:r>
            <a:r>
              <a:rPr lang="it-IT" sz="2800" u="sng" dirty="0" err="1">
                <a:hlinkClick r:id="rId2"/>
              </a:rPr>
              <a:t>com</a:t>
            </a:r>
            <a:r>
              <a:rPr lang="ru-RU" sz="2800" u="sng" dirty="0">
                <a:hlinkClick r:id="rId2"/>
              </a:rPr>
              <a:t>/</a:t>
            </a:r>
            <a:r>
              <a:rPr lang="it-IT" sz="2800" u="sng" dirty="0" err="1">
                <a:hlinkClick r:id="rId2"/>
              </a:rPr>
              <a:t>watch</a:t>
            </a:r>
            <a:r>
              <a:rPr lang="ru-RU" sz="2800" u="sng" dirty="0">
                <a:hlinkClick r:id="rId2"/>
              </a:rPr>
              <a:t>?</a:t>
            </a:r>
            <a:r>
              <a:rPr lang="it-IT" sz="2800" u="sng" dirty="0">
                <a:hlinkClick r:id="rId2"/>
              </a:rPr>
              <a:t>v</a:t>
            </a:r>
            <a:r>
              <a:rPr lang="ru-RU" sz="2800" u="sng" dirty="0">
                <a:hlinkClick r:id="rId2"/>
              </a:rPr>
              <a:t>=</a:t>
            </a:r>
            <a:r>
              <a:rPr lang="it-IT" sz="2800" u="sng" dirty="0" err="1">
                <a:hlinkClick r:id="rId2"/>
              </a:rPr>
              <a:t>LEeDB</a:t>
            </a:r>
            <a:r>
              <a:rPr lang="ru-RU" sz="2800" u="sng" dirty="0">
                <a:hlinkClick r:id="rId2"/>
              </a:rPr>
              <a:t>5</a:t>
            </a:r>
            <a:r>
              <a:rPr lang="it-IT" sz="2800" u="sng" dirty="0" err="1">
                <a:hlinkClick r:id="rId2"/>
              </a:rPr>
              <a:t>ATpCE</a:t>
            </a:r>
            <a:endParaRPr lang="ru-RU" sz="2800" u="sng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dirty="0"/>
              <a:t>Collegamenti:</a:t>
            </a:r>
          </a:p>
          <a:p>
            <a:pPr marL="0" indent="0">
              <a:buNone/>
            </a:pPr>
            <a:r>
              <a:rPr lang="it-IT" u="sng" dirty="0" err="1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</a:t>
            </a:r>
            <a:r>
              <a:rPr lang="it-IT" u="sng" dirty="0">
                <a:hlinkClick r:id="rId3"/>
              </a:rPr>
              <a:t>www</a:t>
            </a:r>
            <a:r>
              <a:rPr lang="ru-RU" u="sng" dirty="0">
                <a:hlinkClick r:id="rId3"/>
              </a:rPr>
              <a:t>.</a:t>
            </a:r>
            <a:r>
              <a:rPr lang="it-IT" u="sng" dirty="0" err="1">
                <a:hlinkClick r:id="rId3"/>
              </a:rPr>
              <a:t>youtube</a:t>
            </a:r>
            <a:r>
              <a:rPr lang="ru-RU" u="sng" dirty="0">
                <a:hlinkClick r:id="rId3"/>
              </a:rPr>
              <a:t>.</a:t>
            </a:r>
            <a:r>
              <a:rPr lang="it-IT" u="sng" dirty="0" err="1">
                <a:hlinkClick r:id="rId3"/>
              </a:rPr>
              <a:t>com</a:t>
            </a:r>
            <a:r>
              <a:rPr lang="ru-RU" u="sng" dirty="0">
                <a:hlinkClick r:id="rId3"/>
              </a:rPr>
              <a:t>/</a:t>
            </a:r>
            <a:r>
              <a:rPr lang="it-IT" u="sng" dirty="0" err="1">
                <a:hlinkClick r:id="rId3"/>
              </a:rPr>
              <a:t>watch</a:t>
            </a:r>
            <a:r>
              <a:rPr lang="ru-RU" u="sng" dirty="0">
                <a:hlinkClick r:id="rId3"/>
              </a:rPr>
              <a:t>?</a:t>
            </a:r>
            <a:r>
              <a:rPr lang="it-IT" u="sng" dirty="0">
                <a:hlinkClick r:id="rId3"/>
              </a:rPr>
              <a:t>v</a:t>
            </a:r>
            <a:r>
              <a:rPr lang="ru-RU" u="sng" dirty="0">
                <a:hlinkClick r:id="rId3"/>
              </a:rPr>
              <a:t>=</a:t>
            </a:r>
            <a:r>
              <a:rPr lang="it-IT" u="sng" dirty="0">
                <a:hlinkClick r:id="rId3"/>
              </a:rPr>
              <a:t>F</a:t>
            </a:r>
            <a:r>
              <a:rPr lang="ru-RU" u="sng" dirty="0">
                <a:hlinkClick r:id="rId3"/>
              </a:rPr>
              <a:t>6</a:t>
            </a:r>
            <a:r>
              <a:rPr lang="it-IT" u="sng" dirty="0">
                <a:hlinkClick r:id="rId3"/>
              </a:rPr>
              <a:t>k</a:t>
            </a:r>
            <a:r>
              <a:rPr lang="ru-RU" u="sng" dirty="0">
                <a:hlinkClick r:id="rId3"/>
              </a:rPr>
              <a:t>5</a:t>
            </a:r>
            <a:r>
              <a:rPr lang="it-IT" u="sng" dirty="0" err="1">
                <a:hlinkClick r:id="rId3"/>
              </a:rPr>
              <a:t>rkLhBqU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233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741753"/>
              </p:ext>
            </p:extLst>
          </p:nvPr>
        </p:nvGraphicFramePr>
        <p:xfrm>
          <a:off x="323528" y="764704"/>
          <a:ext cx="8568952" cy="2153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922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3461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kern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Sonore</a:t>
                      </a:r>
                      <a:endParaRPr lang="it-IT" sz="4800" b="1" kern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3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0" dirty="0">
                          <a:solidFill>
                            <a:srgbClr val="002060"/>
                          </a:solidFill>
                          <a:effectLst/>
                        </a:rPr>
                        <a:t>Л л</a:t>
                      </a:r>
                      <a:endParaRPr lang="it-IT" sz="4400" b="1" kern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0" dirty="0">
                          <a:solidFill>
                            <a:srgbClr val="002060"/>
                          </a:solidFill>
                          <a:effectLst/>
                        </a:rPr>
                        <a:t>М м</a:t>
                      </a:r>
                      <a:endParaRPr lang="it-IT" sz="4400" b="1" kern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0" dirty="0">
                          <a:solidFill>
                            <a:srgbClr val="002060"/>
                          </a:solidFill>
                          <a:effectLst/>
                        </a:rPr>
                        <a:t>Н н</a:t>
                      </a:r>
                      <a:endParaRPr lang="it-IT" sz="4400" b="1" kern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0" dirty="0">
                          <a:solidFill>
                            <a:srgbClr val="002060"/>
                          </a:solidFill>
                          <a:effectLst/>
                        </a:rPr>
                        <a:t>Р р</a:t>
                      </a:r>
                      <a:endParaRPr lang="it-IT" sz="4400" b="1" kern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0" dirty="0">
                          <a:solidFill>
                            <a:srgbClr val="002060"/>
                          </a:solidFill>
                          <a:effectLst/>
                        </a:rPr>
                        <a:t>Й й </a:t>
                      </a:r>
                      <a:r>
                        <a:rPr lang="it-IT" sz="3600" b="1" kern="0" dirty="0">
                          <a:solidFill>
                            <a:srgbClr val="002060"/>
                          </a:solidFill>
                          <a:effectLst/>
                        </a:rPr>
                        <a:t>(semi-consonante)</a:t>
                      </a:r>
                      <a:endParaRPr lang="it-IT" sz="3600" b="1" kern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535052"/>
              </p:ext>
            </p:extLst>
          </p:nvPr>
        </p:nvGraphicFramePr>
        <p:xfrm>
          <a:off x="1691680" y="3717032"/>
          <a:ext cx="5328593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7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5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845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5400" b="1" kern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Gutturali</a:t>
                      </a:r>
                      <a:endParaRPr lang="it-IT" sz="5400" b="1" kern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b="1" kern="0" dirty="0">
                          <a:solidFill>
                            <a:srgbClr val="7030A0"/>
                          </a:solidFill>
                          <a:effectLst/>
                        </a:rPr>
                        <a:t>Г г</a:t>
                      </a:r>
                      <a:endParaRPr lang="it-IT" sz="5400" b="1" kern="0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b="1" kern="0" dirty="0">
                          <a:solidFill>
                            <a:srgbClr val="7030A0"/>
                          </a:solidFill>
                          <a:effectLst/>
                        </a:rPr>
                        <a:t>К к</a:t>
                      </a:r>
                      <a:endParaRPr lang="it-IT" sz="5400" b="1" kern="0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b="1" kern="0" dirty="0">
                          <a:solidFill>
                            <a:srgbClr val="7030A0"/>
                          </a:solidFill>
                          <a:effectLst/>
                        </a:rPr>
                        <a:t>Х х</a:t>
                      </a:r>
                      <a:endParaRPr lang="it-IT" sz="5400" b="1" kern="0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40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"/>
    </mc:Choice>
    <mc:Fallback xmlns="">
      <p:transition spd="slow" advTm="43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03796"/>
              </p:ext>
            </p:extLst>
          </p:nvPr>
        </p:nvGraphicFramePr>
        <p:xfrm>
          <a:off x="1979712" y="2780928"/>
          <a:ext cx="5112568" cy="1603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80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Affricata dentale</a:t>
                      </a:r>
                      <a:endParaRPr lang="it-IT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002060"/>
                          </a:solidFill>
                          <a:effectLst/>
                        </a:rPr>
                        <a:t>Ц ц</a:t>
                      </a:r>
                      <a:endParaRPr lang="it-IT" sz="5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892285"/>
              </p:ext>
            </p:extLst>
          </p:nvPr>
        </p:nvGraphicFramePr>
        <p:xfrm>
          <a:off x="827584" y="4869159"/>
          <a:ext cx="7704856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10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3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81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5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Segno dolce</a:t>
                      </a:r>
                      <a:endParaRPr lang="it-IT" sz="5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5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Segno duro</a:t>
                      </a:r>
                      <a:endParaRPr lang="it-IT" sz="5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0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rgbClr val="00B050"/>
                          </a:solidFill>
                          <a:effectLst/>
                        </a:rPr>
                        <a:t>Ь</a:t>
                      </a:r>
                      <a:endParaRPr lang="it-IT" sz="54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00B050"/>
                          </a:solidFill>
                          <a:effectLst/>
                        </a:rPr>
                        <a:t>Ъ</a:t>
                      </a:r>
                      <a:endParaRPr lang="it-IT" sz="5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534166"/>
              </p:ext>
            </p:extLst>
          </p:nvPr>
        </p:nvGraphicFramePr>
        <p:xfrm>
          <a:off x="323528" y="404664"/>
          <a:ext cx="8640958" cy="2322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78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3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46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46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9504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Fricative (palatali / sibilanti)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it-IT" sz="48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affricate</a:t>
                      </a:r>
                      <a:endParaRPr lang="it-IT" sz="4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89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Ж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ж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Ч </a:t>
                      </a:r>
                      <a:r>
                        <a:rPr lang="it-IT" sz="4800" b="1" dirty="0" err="1">
                          <a:solidFill>
                            <a:srgbClr val="002060"/>
                          </a:solidFill>
                          <a:effectLst/>
                        </a:rPr>
                        <a:t>ч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Ш </a:t>
                      </a:r>
                      <a:r>
                        <a:rPr lang="it-IT" sz="4800" b="1" dirty="0" err="1">
                          <a:solidFill>
                            <a:srgbClr val="002060"/>
                          </a:solidFill>
                          <a:effectLst/>
                        </a:rPr>
                        <a:t>ш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Щ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щ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62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"/>
    </mc:Choice>
    <mc:Fallback xmlns="">
      <p:transition spd="slow" advTm="34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it-IT" b="1" dirty="0"/>
              <a:t/>
            </a:r>
            <a:br>
              <a:rPr lang="it-IT" b="1" dirty="0"/>
            </a:br>
            <a:r>
              <a:rPr lang="it-IT" sz="6000" b="1" dirty="0">
                <a:solidFill>
                  <a:schemeClr val="accent6">
                    <a:lumMod val="50000"/>
                  </a:schemeClr>
                </a:solidFill>
              </a:rPr>
              <a:t>ALFABETO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2565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А а    </a:t>
            </a:r>
            <a:r>
              <a:rPr lang="ru-RU" sz="4800" b="1" dirty="0">
                <a:solidFill>
                  <a:srgbClr val="002060"/>
                </a:solidFill>
              </a:rPr>
              <a:t>Б б    В в    Г г   Д д    </a:t>
            </a:r>
            <a:r>
              <a:rPr lang="ru-RU" sz="4800" b="1" dirty="0">
                <a:solidFill>
                  <a:srgbClr val="FF0000"/>
                </a:solidFill>
              </a:rPr>
              <a:t>Е е   Ё ё    </a:t>
            </a:r>
            <a:endParaRPr lang="it-IT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002060"/>
                </a:solidFill>
              </a:rPr>
              <a:t>Ж ж   З з    </a:t>
            </a:r>
            <a:r>
              <a:rPr lang="ru-RU" sz="4800" b="1" dirty="0">
                <a:solidFill>
                  <a:srgbClr val="FF0000"/>
                </a:solidFill>
              </a:rPr>
              <a:t>И и    </a:t>
            </a:r>
            <a:r>
              <a:rPr lang="ru-RU" sz="4800" b="1" dirty="0">
                <a:solidFill>
                  <a:srgbClr val="002060"/>
                </a:solidFill>
              </a:rPr>
              <a:t>Й й   </a:t>
            </a:r>
            <a:endParaRPr lang="it-IT" sz="4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002060"/>
                </a:solidFill>
              </a:rPr>
              <a:t>К к     Л л    М м </a:t>
            </a:r>
            <a:r>
              <a:rPr lang="it-IT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it-IT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>
                <a:solidFill>
                  <a:srgbClr val="002060"/>
                </a:solidFill>
              </a:rPr>
              <a:t>Н н  </a:t>
            </a:r>
            <a:r>
              <a:rPr lang="it-IT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>
                <a:solidFill>
                  <a:srgbClr val="FF0000"/>
                </a:solidFill>
              </a:rPr>
              <a:t>О о   </a:t>
            </a:r>
            <a:endParaRPr lang="it-IT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002060"/>
                </a:solidFill>
              </a:rPr>
              <a:t>П п     Р р    С с     Т т    </a:t>
            </a:r>
            <a:r>
              <a:rPr lang="ru-RU" sz="4800" b="1" dirty="0">
                <a:solidFill>
                  <a:srgbClr val="FF0000"/>
                </a:solidFill>
              </a:rPr>
              <a:t>У у   </a:t>
            </a:r>
            <a:r>
              <a:rPr lang="ru-RU" sz="4800" b="1" dirty="0"/>
              <a:t> </a:t>
            </a:r>
            <a:endParaRPr lang="it-IT" sz="4800" b="1" dirty="0"/>
          </a:p>
          <a:p>
            <a:pPr marL="0" indent="0">
              <a:buNone/>
            </a:pPr>
            <a:r>
              <a:rPr lang="ru-RU" sz="4800" b="1" dirty="0">
                <a:solidFill>
                  <a:srgbClr val="002060"/>
                </a:solidFill>
              </a:rPr>
              <a:t>Ф ф    Х х     Ц ц     Ч ч    Ш ш    Щ щ  </a:t>
            </a:r>
            <a:endParaRPr lang="it-IT" sz="4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00B050"/>
                </a:solidFill>
              </a:rPr>
              <a:t>ъ </a:t>
            </a:r>
            <a:r>
              <a:rPr lang="ru-RU" sz="4800" b="1" dirty="0"/>
              <a:t>  </a:t>
            </a:r>
            <a:r>
              <a:rPr lang="ru-RU" sz="4800" b="1" dirty="0">
                <a:solidFill>
                  <a:srgbClr val="FF0000"/>
                </a:solidFill>
              </a:rPr>
              <a:t> ы   </a:t>
            </a:r>
            <a:r>
              <a:rPr lang="ru-RU" sz="4800" b="1" dirty="0">
                <a:solidFill>
                  <a:srgbClr val="00B050"/>
                </a:solidFill>
              </a:rPr>
              <a:t> ь    </a:t>
            </a:r>
            <a:r>
              <a:rPr lang="it-IT" sz="4800" b="1" dirty="0">
                <a:solidFill>
                  <a:srgbClr val="00B050"/>
                </a:solidFill>
              </a:rPr>
              <a:t> </a:t>
            </a:r>
            <a:r>
              <a:rPr lang="ru-RU" sz="4800" b="1" dirty="0">
                <a:solidFill>
                  <a:srgbClr val="FF0000"/>
                </a:solidFill>
              </a:rPr>
              <a:t>Э э    Ю ю    Яя</a:t>
            </a:r>
            <a:endParaRPr lang="it-IT" sz="4800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64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"/>
    </mc:Choice>
    <mc:Fallback xmlns="">
      <p:transition spd="slow" advTm="27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62670"/>
            <a:ext cx="8229600" cy="850106"/>
          </a:xfrm>
        </p:spPr>
        <p:txBody>
          <a:bodyPr/>
          <a:lstStyle/>
          <a:p>
            <a:r>
              <a:rPr lang="it-IT" b="1" dirty="0">
                <a:solidFill>
                  <a:srgbClr val="7030A0"/>
                </a:solidFill>
              </a:rPr>
              <a:t>Varianti grafiche di alcune lettere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6000" b="1" dirty="0">
                <a:solidFill>
                  <a:srgbClr val="FF0000"/>
                </a:solidFill>
              </a:rPr>
              <a:t>                          д</a:t>
            </a:r>
            <a:r>
              <a:rPr lang="it-IT" sz="6000" b="1" dirty="0">
                <a:solidFill>
                  <a:srgbClr val="FF0000"/>
                </a:solidFill>
              </a:rPr>
              <a:t> =</a:t>
            </a:r>
            <a:r>
              <a:rPr lang="ru-RU" sz="6000" b="1" dirty="0">
                <a:solidFill>
                  <a:srgbClr val="FF0000"/>
                </a:solidFill>
              </a:rPr>
              <a:t> </a:t>
            </a:r>
            <a:r>
              <a:rPr lang="it-IT" sz="6000" b="1" dirty="0">
                <a:solidFill>
                  <a:srgbClr val="FF0000"/>
                </a:solidFill>
              </a:rPr>
              <a:t> </a:t>
            </a:r>
            <a:endParaRPr lang="ru-RU" sz="4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4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7200" b="1" dirty="0"/>
              <a:t>  </a:t>
            </a:r>
            <a:r>
              <a:rPr lang="ru-RU" sz="8600" dirty="0"/>
              <a:t>Л л</a:t>
            </a:r>
            <a:r>
              <a:rPr lang="it-IT" sz="8600" dirty="0"/>
              <a:t> = Λ </a:t>
            </a:r>
            <a:r>
              <a:rPr lang="ru-RU" sz="8600" dirty="0"/>
              <a:t>ʌ</a:t>
            </a:r>
            <a:endParaRPr lang="it-IT" sz="8600" dirty="0"/>
          </a:p>
          <a:p>
            <a:pPr marL="0" indent="0">
              <a:buNone/>
            </a:pPr>
            <a:endParaRPr lang="ru-RU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 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48" y="1412776"/>
            <a:ext cx="952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13" y="1628800"/>
            <a:ext cx="2952328" cy="131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76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"/>
    </mc:Choice>
    <mc:Fallback xmlns="">
      <p:transition spd="slow" advTm="28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22540" y="332656"/>
            <a:ext cx="4172272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А а 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Б б 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В в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Г г </a:t>
            </a: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88024" y="404664"/>
            <a:ext cx="4032448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Д д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Е е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Ё ё  </a:t>
            </a:r>
            <a:endParaRPr lang="it-IT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58" y="-36512"/>
            <a:ext cx="1219887" cy="18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ᐈ Рисунок банан фотография, рисунки банан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30" y="1918249"/>
            <a:ext cx="1942091" cy="129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58" y="3356992"/>
            <a:ext cx="1312641" cy="17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75" y="5115062"/>
            <a:ext cx="2676547" cy="133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33" y="427844"/>
            <a:ext cx="2880319" cy="191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33" y="2353158"/>
            <a:ext cx="1719635" cy="171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03" y="4225478"/>
            <a:ext cx="1784165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8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"/>
    </mc:Choice>
    <mc:Fallback xmlns="">
      <p:transition spd="slow" advTm="41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337"/>
            <a:ext cx="4038600" cy="6509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Ж ж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З з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И и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Й й </a:t>
            </a: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К к 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Л л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М м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73" y="260648"/>
            <a:ext cx="2307224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ᐈ Зебры фотографии, фотография зебра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ᐈ Зебры фотографии, фотография зебра | скачать на Depositphotos®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93" y="1988839"/>
            <a:ext cx="1575618" cy="157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717033"/>
            <a:ext cx="1243385" cy="156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5366292"/>
            <a:ext cx="2009559" cy="13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88" y="733510"/>
            <a:ext cx="2160240" cy="197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37988"/>
            <a:ext cx="1550665" cy="12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363436"/>
            <a:ext cx="2677730" cy="200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"/>
    </mc:Choice>
    <mc:Fallback xmlns="">
      <p:transition spd="slow" advTm="43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5|1.3|1.2|0.9|0.7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6|1.1|0.9|1|1.1|0.9|0.9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5|0.7|0.7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8|0.6|0.5|0.6|0.6|0.5|0.7|0.6|0.7|1.4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856</Words>
  <Application>Microsoft Office PowerPoint</Application>
  <PresentationFormat>Presentazione su schermo (4:3)</PresentationFormat>
  <Paragraphs>302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CARATTERI RUSSI</vt:lpstr>
      <vt:lpstr> Vocali </vt:lpstr>
      <vt:lpstr>  Consonanti </vt:lpstr>
      <vt:lpstr>Presentazione standard di PowerPoint</vt:lpstr>
      <vt:lpstr>Presentazione standard di PowerPoint</vt:lpstr>
      <vt:lpstr> ALFABETO </vt:lpstr>
      <vt:lpstr>Varianti grafiche di alcune lettere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Э э    Ю ю    Я я  </vt:lpstr>
      <vt:lpstr>Presentazione standard di PowerPoint</vt:lpstr>
      <vt:lpstr>Formazione delle sillabe</vt:lpstr>
      <vt:lpstr>Presentazione standard di PowerPoint</vt:lpstr>
      <vt:lpstr>Sillabe </vt:lpstr>
      <vt:lpstr>Presentazione standard di PowerPoint</vt:lpstr>
      <vt:lpstr>Presentazione standard di PowerPoint</vt:lpstr>
      <vt:lpstr>Presentazione standard di PowerPoint</vt:lpstr>
      <vt:lpstr>Traslitterazione/trascrizione dall’italiano al russo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С    vs   З</vt:lpstr>
      <vt:lpstr>Traslitterazione scientifica  dal cirillico all’alfabeto latino</vt:lpstr>
      <vt:lpstr>Presentazione standard di PowerPoint</vt:lpstr>
      <vt:lpstr>Presentazione standard di PowerPoint</vt:lpstr>
      <vt:lpstr>CORSIVO</vt:lpstr>
      <vt:lpstr>Corsivo - esercitazioni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CARATTERI RUSSI </dc:title>
  <dc:creator>forli almamater</dc:creator>
  <cp:lastModifiedBy>forli almamater</cp:lastModifiedBy>
  <cp:revision>294</cp:revision>
  <dcterms:created xsi:type="dcterms:W3CDTF">2020-09-16T08:59:42Z</dcterms:created>
  <dcterms:modified xsi:type="dcterms:W3CDTF">2021-10-26T07:09:01Z</dcterms:modified>
</cp:coreProperties>
</file>