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20"/>
  </p:handoutMasterIdLst>
  <p:sldIdLst>
    <p:sldId id="256" r:id="rId2"/>
    <p:sldId id="257" r:id="rId3"/>
    <p:sldId id="263" r:id="rId4"/>
    <p:sldId id="265" r:id="rId5"/>
    <p:sldId id="264" r:id="rId6"/>
    <p:sldId id="266" r:id="rId7"/>
    <p:sldId id="259" r:id="rId8"/>
    <p:sldId id="269" r:id="rId9"/>
    <p:sldId id="273" r:id="rId10"/>
    <p:sldId id="274" r:id="rId11"/>
    <p:sldId id="275" r:id="rId12"/>
    <p:sldId id="271" r:id="rId13"/>
    <p:sldId id="270" r:id="rId14"/>
    <p:sldId id="277" r:id="rId15"/>
    <p:sldId id="276" r:id="rId16"/>
    <p:sldId id="260" r:id="rId17"/>
    <p:sldId id="261" r:id="rId18"/>
    <p:sldId id="262"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notesViewPr>
    <p:cSldViewPr snapToGrid="0">
      <p:cViewPr varScale="1">
        <p:scale>
          <a:sx n="51" d="100"/>
          <a:sy n="51" d="100"/>
        </p:scale>
        <p:origin x="269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B2FE12C-75DB-4303-B9DB-7A5BA9AFEC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C077FD4-8D6F-4D38-A8E0-50B92AE77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de-DE" dirty="0"/>
          </a:p>
        </p:txBody>
      </p:sp>
      <p:sp>
        <p:nvSpPr>
          <p:cNvPr id="4" name="Fußzeilenplatzhalter 3">
            <a:extLst>
              <a:ext uri="{FF2B5EF4-FFF2-40B4-BE49-F238E27FC236}">
                <a16:creationId xmlns:a16="http://schemas.microsoft.com/office/drawing/2014/main" id="{7B18A84B-7979-42AD-B1DF-B461450962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66A2ACEA-C1FF-426C-A79B-D51D7FC059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de-DE" dirty="0"/>
          </a:p>
        </p:txBody>
      </p:sp>
    </p:spTree>
    <p:extLst>
      <p:ext uri="{BB962C8B-B14F-4D97-AF65-F5344CB8AC3E}">
        <p14:creationId xmlns:p14="http://schemas.microsoft.com/office/powerpoint/2010/main" val="39699183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B17F4-1FF2-4F8F-838D-74BDA06B84B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65FD834-C4F9-496F-9FEF-7868CEA5D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5DD5146-0211-4842-8E7C-E346679DA573}"/>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5" name="Fußzeilenplatzhalter 4">
            <a:extLst>
              <a:ext uri="{FF2B5EF4-FFF2-40B4-BE49-F238E27FC236}">
                <a16:creationId xmlns:a16="http://schemas.microsoft.com/office/drawing/2014/main" id="{DA39C84D-507D-4CA7-9AF4-EBA729E632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E948DF-1FE0-41D9-9A94-1FC3806AF336}"/>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212136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B4AB9-CA6F-465A-9350-646225DE13C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A28F2F7-BD4B-48C3-A014-198D8982F4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285223-3C50-4549-AF80-E2E73FC7C381}"/>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5" name="Fußzeilenplatzhalter 4">
            <a:extLst>
              <a:ext uri="{FF2B5EF4-FFF2-40B4-BE49-F238E27FC236}">
                <a16:creationId xmlns:a16="http://schemas.microsoft.com/office/drawing/2014/main" id="{B586407B-1398-40BE-AC94-A23DD25B315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1B1D77-F90C-40D7-B953-8B27CD0FAB25}"/>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9644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4B0AA7C-543C-405C-A5E0-746399789D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24C2E7E-4A48-4465-97C3-27A45DAE44F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C6C207-A44B-4376-AA75-069FFFE86B01}"/>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5" name="Fußzeilenplatzhalter 4">
            <a:extLst>
              <a:ext uri="{FF2B5EF4-FFF2-40B4-BE49-F238E27FC236}">
                <a16:creationId xmlns:a16="http://schemas.microsoft.com/office/drawing/2014/main" id="{2EBF32BC-BC6B-4047-9196-2F465E7BCD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08A985-209A-44DA-8A79-28C32EFD1CBD}"/>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611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80816-E30B-4F14-BC7B-5959254BFC8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D259F3D-12FA-47D2-869B-A0496A17E10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ABE45F6-E068-4670-B143-5E607355EFBB}"/>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5" name="Fußzeilenplatzhalter 4">
            <a:extLst>
              <a:ext uri="{FF2B5EF4-FFF2-40B4-BE49-F238E27FC236}">
                <a16:creationId xmlns:a16="http://schemas.microsoft.com/office/drawing/2014/main" id="{0AB08FBB-D620-404F-B89B-A55AC38A347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EDC97E-E39C-4C7A-95BA-042E6A4050F8}"/>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96027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BE301-91C7-4430-8B25-0D6C73F8CF5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B898FCB-C345-4CC7-A572-FF0AD6B4B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571BE56-AD62-4D89-8DB0-8296F5ECC3A9}"/>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5" name="Fußzeilenplatzhalter 4">
            <a:extLst>
              <a:ext uri="{FF2B5EF4-FFF2-40B4-BE49-F238E27FC236}">
                <a16:creationId xmlns:a16="http://schemas.microsoft.com/office/drawing/2014/main" id="{E7F9C7A7-1457-4DCC-B306-E273A646885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F3EBC2-95A2-495C-B4AB-FAB6D8C52335}"/>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0542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4AA01-5949-4E82-8CD4-86474B5340E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C88649-A6C0-46C5-98D1-87BF8FF8558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9785CCF-0A5B-4438-98BA-643D531E62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250FEE9-F140-48AC-B0BB-871049FA0FD0}"/>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6" name="Fußzeilenplatzhalter 5">
            <a:extLst>
              <a:ext uri="{FF2B5EF4-FFF2-40B4-BE49-F238E27FC236}">
                <a16:creationId xmlns:a16="http://schemas.microsoft.com/office/drawing/2014/main" id="{8B5474A7-4300-4F89-9976-0F14AFBD1F9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D9B041-4CA5-47E5-B30B-7E7618045237}"/>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14115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FE5D8-1B2B-4AD6-AB50-4C9E277207D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7318362-304B-4B6E-AEB7-A83FCC35E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8902844-6B22-4A27-B381-16FFC2C5239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0BB3B02-7C32-44AB-BF3C-CFC3D4731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B784D1A-D0C2-4FD5-86CE-25346EA8D48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F76E63F-948D-45AF-B96A-D6AF6DA7E47E}"/>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8" name="Fußzeilenplatzhalter 7">
            <a:extLst>
              <a:ext uri="{FF2B5EF4-FFF2-40B4-BE49-F238E27FC236}">
                <a16:creationId xmlns:a16="http://schemas.microsoft.com/office/drawing/2014/main" id="{59D0BC25-8972-4B97-8AA9-4007BB18E93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FFB7598-FEC1-4EA0-B14E-9CF1DD2F9CB6}"/>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52765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F13F-E8A5-4735-AC80-E208DEB5D06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DE4D283-0F10-492C-9200-E844F312CC58}"/>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4" name="Fußzeilenplatzhalter 3">
            <a:extLst>
              <a:ext uri="{FF2B5EF4-FFF2-40B4-BE49-F238E27FC236}">
                <a16:creationId xmlns:a16="http://schemas.microsoft.com/office/drawing/2014/main" id="{E486B20C-A0FD-4248-85D0-8AA797DAB91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4C0B972-6903-44B3-AA5F-BFEE037F2E40}"/>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146832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E18D386-6138-47F8-A1CF-BFA1214C184C}"/>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3" name="Fußzeilenplatzhalter 2">
            <a:extLst>
              <a:ext uri="{FF2B5EF4-FFF2-40B4-BE49-F238E27FC236}">
                <a16:creationId xmlns:a16="http://schemas.microsoft.com/office/drawing/2014/main" id="{2D574D88-0528-4CDD-907D-F8300A5B8DD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F23AC3D-2192-4972-8772-D94A1886268D}"/>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406297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53FC9-76A4-4E2E-A1C3-B65C0B0EC18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38751DF-E887-4E21-B657-7C4BDD0C6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8721C5A-7EE8-43D0-A7AA-FFF8F5EB5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BBEB98C-02FD-47AC-8B27-84948E1EB79D}"/>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6" name="Fußzeilenplatzhalter 5">
            <a:extLst>
              <a:ext uri="{FF2B5EF4-FFF2-40B4-BE49-F238E27FC236}">
                <a16:creationId xmlns:a16="http://schemas.microsoft.com/office/drawing/2014/main" id="{0F68AF2E-B36D-472C-BB45-C890911E49B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E97BF2A-5780-4B3C-B6C7-F9B899C64510}"/>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45825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3A6BA-6CD3-4BFB-8A97-B37E880888C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7F43353-8E61-440D-8AFD-EBA1F5F76B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48C740C-FC6A-4AE8-A89F-9FB249560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4E3FFB-8DCB-4240-8EF9-411D8FD9B967}"/>
              </a:ext>
            </a:extLst>
          </p:cNvPr>
          <p:cNvSpPr>
            <a:spLocks noGrp="1"/>
          </p:cNvSpPr>
          <p:nvPr>
            <p:ph type="dt" sz="half" idx="10"/>
          </p:nvPr>
        </p:nvSpPr>
        <p:spPr/>
        <p:txBody>
          <a:bodyPr/>
          <a:lstStyle/>
          <a:p>
            <a:fld id="{CA255261-A6B4-4F81-852C-A26CEA3C3066}" type="datetimeFigureOut">
              <a:rPr lang="de-DE" smtClean="0"/>
              <a:t>26.10.2021</a:t>
            </a:fld>
            <a:endParaRPr lang="de-DE"/>
          </a:p>
        </p:txBody>
      </p:sp>
      <p:sp>
        <p:nvSpPr>
          <p:cNvPr id="6" name="Fußzeilenplatzhalter 5">
            <a:extLst>
              <a:ext uri="{FF2B5EF4-FFF2-40B4-BE49-F238E27FC236}">
                <a16:creationId xmlns:a16="http://schemas.microsoft.com/office/drawing/2014/main" id="{30635FCB-42FC-45C9-900E-ACDCC84D7F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D20965B-009C-4954-828C-254747AF3852}"/>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120181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6A8155-193F-41C1-9F38-24F9F762C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6950994-0108-498B-86A8-847FEC8FE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A1C6F6-A1FD-4784-9DBB-202B6549C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5261-A6B4-4F81-852C-A26CEA3C3066}" type="datetimeFigureOut">
              <a:rPr lang="de-DE" smtClean="0"/>
              <a:t>26.10.2021</a:t>
            </a:fld>
            <a:endParaRPr lang="de-DE"/>
          </a:p>
        </p:txBody>
      </p:sp>
      <p:sp>
        <p:nvSpPr>
          <p:cNvPr id="5" name="Fußzeilenplatzhalter 4">
            <a:extLst>
              <a:ext uri="{FF2B5EF4-FFF2-40B4-BE49-F238E27FC236}">
                <a16:creationId xmlns:a16="http://schemas.microsoft.com/office/drawing/2014/main" id="{51B7385B-D822-40DF-B9CB-FB34FA8A7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57D7BF4-3899-41E3-8DA4-B99E0EAAE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EA0B5-6383-4864-A2B8-C9FF466C671F}" type="slidenum">
              <a:rPr lang="de-DE" smtClean="0"/>
              <a:t>‹Nr.›</a:t>
            </a:fld>
            <a:endParaRPr lang="de-DE"/>
          </a:p>
        </p:txBody>
      </p:sp>
    </p:spTree>
    <p:extLst>
      <p:ext uri="{BB962C8B-B14F-4D97-AF65-F5344CB8AC3E}">
        <p14:creationId xmlns:p14="http://schemas.microsoft.com/office/powerpoint/2010/main" val="2073754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eacademic.com/pictures/dewiki/68/DeutschsprachigesEuropa.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8wOFQAlM_KU" TargetMode="External"/><Relationship Id="rId2" Type="http://schemas.openxmlformats.org/officeDocument/2006/relationships/hyperlink" Target="https://www.youtube.com/watch?v=N_7eYLpynOs" TargetMode="External"/><Relationship Id="rId1" Type="http://schemas.openxmlformats.org/officeDocument/2006/relationships/slideLayout" Target="../slideLayouts/slideLayout2.xml"/><Relationship Id="rId4" Type="http://schemas.openxmlformats.org/officeDocument/2006/relationships/hyperlink" Target="https://www.youtube.com/watch?v=CCTSWf9kKK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D0E4B-DAA3-4142-B9F8-71EA94A3977F}"/>
              </a:ext>
            </a:extLst>
          </p:cNvPr>
          <p:cNvSpPr>
            <a:spLocks noGrp="1"/>
          </p:cNvSpPr>
          <p:nvPr>
            <p:ph type="ctrTitle"/>
          </p:nvPr>
        </p:nvSpPr>
        <p:spPr/>
        <p:txBody>
          <a:bodyPr/>
          <a:lstStyle/>
          <a:p>
            <a:r>
              <a:rPr lang="de-DE" dirty="0"/>
              <a:t>Der deutsche Sprachraum</a:t>
            </a:r>
          </a:p>
        </p:txBody>
      </p:sp>
      <p:sp>
        <p:nvSpPr>
          <p:cNvPr id="3" name="Untertitel 2">
            <a:extLst>
              <a:ext uri="{FF2B5EF4-FFF2-40B4-BE49-F238E27FC236}">
                <a16:creationId xmlns:a16="http://schemas.microsoft.com/office/drawing/2014/main" id="{88ABE9F0-1E10-4364-8D52-719BB552C1E3}"/>
              </a:ext>
            </a:extLst>
          </p:cNvPr>
          <p:cNvSpPr>
            <a:spLocks noGrp="1"/>
          </p:cNvSpPr>
          <p:nvPr>
            <p:ph type="subTitle" idx="1"/>
          </p:nvPr>
        </p:nvSpPr>
        <p:spPr/>
        <p:txBody>
          <a:bodyPr/>
          <a:lstStyle/>
          <a:p>
            <a:pPr algn="l"/>
            <a:r>
              <a:rPr lang="it-IT" sz="2800" dirty="0"/>
              <a:t>Lingua e traduzione tedesca 1, </a:t>
            </a:r>
            <a:r>
              <a:rPr lang="it-IT" sz="2800" dirty="0" err="1"/>
              <a:t>Mod</a:t>
            </a:r>
            <a:r>
              <a:rPr lang="it-IT" sz="2800" dirty="0"/>
              <a:t>. di lingua tedesca</a:t>
            </a:r>
          </a:p>
          <a:p>
            <a:pPr algn="l"/>
            <a:r>
              <a:rPr lang="it-IT" dirty="0" err="1"/>
              <a:t>a.a</a:t>
            </a:r>
            <a:r>
              <a:rPr lang="it-IT" dirty="0"/>
              <a:t>. 2021/22</a:t>
            </a:r>
          </a:p>
          <a:p>
            <a:pPr algn="l"/>
            <a:r>
              <a:rPr lang="it-IT" dirty="0"/>
              <a:t>A.-K. </a:t>
            </a:r>
            <a:r>
              <a:rPr lang="it-IT" dirty="0" err="1"/>
              <a:t>Gärtig</a:t>
            </a:r>
            <a:r>
              <a:rPr lang="it-IT" dirty="0"/>
              <a:t>-Bressan</a:t>
            </a:r>
            <a:endParaRPr lang="de-DE" dirty="0"/>
          </a:p>
          <a:p>
            <a:endParaRPr lang="de-DE" dirty="0"/>
          </a:p>
        </p:txBody>
      </p:sp>
    </p:spTree>
    <p:extLst>
      <p:ext uri="{BB962C8B-B14F-4D97-AF65-F5344CB8AC3E}">
        <p14:creationId xmlns:p14="http://schemas.microsoft.com/office/powerpoint/2010/main" val="128760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fontScale="92500" lnSpcReduction="10000"/>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b="1" dirty="0"/>
              <a:t>Dialekt</a:t>
            </a:r>
            <a:r>
              <a:rPr lang="de-DE" dirty="0"/>
              <a:t> – Sprachliche Varietät mit </a:t>
            </a:r>
            <a:r>
              <a:rPr lang="de-DE" b="1" dirty="0"/>
              <a:t>begrenzter räumlicher Geltung </a:t>
            </a:r>
            <a:r>
              <a:rPr lang="de-DE" dirty="0"/>
              <a:t>im Gegensatz zur überdachenden Standardsprache; Sprachsystem, das</a:t>
            </a:r>
          </a:p>
          <a:p>
            <a:pPr lvl="0"/>
            <a:r>
              <a:rPr lang="de-DE" dirty="0"/>
              <a:t>zu anderen Systemen ein hohes Maß an Ähnlichkeit aufweist, sodass eine – zumindest partielle – wechselseitige Verstehbarkeit möglich ist,</a:t>
            </a:r>
          </a:p>
          <a:p>
            <a:pPr lvl="0"/>
            <a:r>
              <a:rPr lang="de-DE" b="1" dirty="0"/>
              <a:t>regional gebunden </a:t>
            </a:r>
            <a:r>
              <a:rPr lang="de-DE" dirty="0"/>
              <a:t>ist in dem Sinne, dass die regionale Verbreitung dieses Systems nicht das Gebrauchsgebiet eines anderen Systems überlappt, und</a:t>
            </a:r>
          </a:p>
          <a:p>
            <a:pPr lvl="0"/>
            <a:r>
              <a:rPr lang="de-DE" b="1" dirty="0"/>
              <a:t>keine</a:t>
            </a:r>
            <a:r>
              <a:rPr lang="de-DE" dirty="0"/>
              <a:t> Schriftlichkeit bzw. </a:t>
            </a:r>
            <a:r>
              <a:rPr lang="de-DE" b="1" dirty="0"/>
              <a:t>Standardisierung</a:t>
            </a:r>
            <a:r>
              <a:rPr lang="de-DE" dirty="0"/>
              <a:t> im Sinne offiziell normierter orthographischer und grammatischer Regeln aufweist.</a:t>
            </a:r>
          </a:p>
        </p:txBody>
      </p:sp>
    </p:spTree>
    <p:extLst>
      <p:ext uri="{BB962C8B-B14F-4D97-AF65-F5344CB8AC3E}">
        <p14:creationId xmlns:p14="http://schemas.microsoft.com/office/powerpoint/2010/main" val="113991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sz="2400" dirty="0"/>
              <a:t>(Regionale) </a:t>
            </a:r>
            <a:r>
              <a:rPr lang="de-DE" sz="2400" b="1" dirty="0"/>
              <a:t>Umgangssprache</a:t>
            </a:r>
            <a:r>
              <a:rPr lang="de-DE" sz="2400" dirty="0"/>
              <a:t> – Vorwiegend in der deutschen Germanistik gebrauchter Terminus für den </a:t>
            </a:r>
            <a:r>
              <a:rPr lang="de-DE" sz="2400" b="1" dirty="0"/>
              <a:t>großen und heterogenen Bereich von Sprachvarietäten zwischen Standardsprache einerseits und kleinräumig gebundenen Dialekten andererseits</a:t>
            </a:r>
            <a:r>
              <a:rPr lang="de-DE" sz="2400" dirty="0"/>
              <a:t>. Umgangssprache wird meist als eine Art „Ausgleichsvarietät“ zwischen Standardsprache und Dialekt verstanden, die zwar deutliche regionale Färbung, jedoch keine extremen Dialektismen aufweist. Keine linguistisch eindeutig abgrenzbare Varietät.</a:t>
            </a:r>
          </a:p>
          <a:p>
            <a:pPr marL="0" indent="0">
              <a:buNone/>
            </a:pPr>
            <a:endParaRPr lang="de-DE" sz="2000" dirty="0"/>
          </a:p>
        </p:txBody>
      </p:sp>
    </p:spTree>
    <p:extLst>
      <p:ext uri="{BB962C8B-B14F-4D97-AF65-F5344CB8AC3E}">
        <p14:creationId xmlns:p14="http://schemas.microsoft.com/office/powerpoint/2010/main" val="321508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a:xfrm>
            <a:off x="723900" y="1825625"/>
            <a:ext cx="10515600" cy="4351338"/>
          </a:xfrm>
        </p:spPr>
        <p:txBody>
          <a:bodyPr/>
          <a:lstStyle/>
          <a:p>
            <a:pPr marL="0" indent="0">
              <a:buNone/>
            </a:pPr>
            <a:r>
              <a:rPr lang="de-DE" dirty="0"/>
              <a:t>Die Gliederung des deutschen Sprachraums</a:t>
            </a:r>
          </a:p>
          <a:p>
            <a:pPr marL="0" indent="0">
              <a:buNone/>
            </a:pPr>
            <a:endParaRPr lang="de-DE" dirty="0"/>
          </a:p>
          <a:p>
            <a:r>
              <a:rPr lang="de-DE" dirty="0"/>
              <a:t>niederdeutsche Dialekte</a:t>
            </a:r>
          </a:p>
          <a:p>
            <a:r>
              <a:rPr lang="de-DE" dirty="0"/>
              <a:t>mitteldeutsche Dialekte	</a:t>
            </a:r>
            <a:r>
              <a:rPr lang="de-DE" dirty="0" err="1"/>
              <a:t>hochdt</a:t>
            </a:r>
            <a:r>
              <a:rPr lang="de-DE" dirty="0"/>
              <a:t>. </a:t>
            </a:r>
          </a:p>
          <a:p>
            <a:r>
              <a:rPr lang="de-DE" dirty="0"/>
              <a:t>oberdeutsche Dialekte		Dialekte</a:t>
            </a:r>
          </a:p>
          <a:p>
            <a:endParaRPr lang="de-DE" dirty="0"/>
          </a:p>
        </p:txBody>
      </p:sp>
      <p:sp>
        <p:nvSpPr>
          <p:cNvPr id="4" name="Geschweifte Klammer rechts 3">
            <a:extLst>
              <a:ext uri="{FF2B5EF4-FFF2-40B4-BE49-F238E27FC236}">
                <a16:creationId xmlns:a16="http://schemas.microsoft.com/office/drawing/2014/main" id="{F638900C-0CCC-4A44-9B21-7B0E6BC59905}"/>
              </a:ext>
            </a:extLst>
          </p:cNvPr>
          <p:cNvSpPr/>
          <p:nvPr/>
        </p:nvSpPr>
        <p:spPr>
          <a:xfrm>
            <a:off x="4953000" y="3552825"/>
            <a:ext cx="209550" cy="590550"/>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dirty="0"/>
          </a:p>
        </p:txBody>
      </p:sp>
      <p:pic>
        <p:nvPicPr>
          <p:cNvPr id="5" name="Grafik 4">
            <a:extLst>
              <a:ext uri="{FF2B5EF4-FFF2-40B4-BE49-F238E27FC236}">
                <a16:creationId xmlns:a16="http://schemas.microsoft.com/office/drawing/2014/main" id="{14E7A5F1-F130-48D6-8582-8C90CB03AB80}"/>
              </a:ext>
            </a:extLst>
          </p:cNvPr>
          <p:cNvPicPr>
            <a:picLocks noChangeAspect="1"/>
          </p:cNvPicPr>
          <p:nvPr/>
        </p:nvPicPr>
        <p:blipFill>
          <a:blip r:embed="rId2"/>
          <a:stretch>
            <a:fillRect/>
          </a:stretch>
        </p:blipFill>
        <p:spPr>
          <a:xfrm rot="5400000">
            <a:off x="6236084" y="879090"/>
            <a:ext cx="6835005" cy="5076825"/>
          </a:xfrm>
          <a:prstGeom prst="rect">
            <a:avLst/>
          </a:prstGeom>
        </p:spPr>
      </p:pic>
      <p:sp>
        <p:nvSpPr>
          <p:cNvPr id="6" name="Rechteck 5">
            <a:extLst>
              <a:ext uri="{FF2B5EF4-FFF2-40B4-BE49-F238E27FC236}">
                <a16:creationId xmlns:a16="http://schemas.microsoft.com/office/drawing/2014/main" id="{8915D5C3-7114-42CF-B598-85116F363135}"/>
              </a:ext>
            </a:extLst>
          </p:cNvPr>
          <p:cNvSpPr/>
          <p:nvPr/>
        </p:nvSpPr>
        <p:spPr>
          <a:xfrm>
            <a:off x="1866900" y="6134785"/>
            <a:ext cx="5229225" cy="523220"/>
          </a:xfrm>
          <a:prstGeom prst="rect">
            <a:avLst/>
          </a:prstGeom>
        </p:spPr>
        <p:txBody>
          <a:bodyPr wrap="square">
            <a:spAutoFit/>
          </a:bodyPr>
          <a:lstStyle/>
          <a:p>
            <a:r>
              <a:rPr lang="de-DE" sz="1400" dirty="0"/>
              <a:t>aus: Barbour, Stephen/Stevenson, Patrick (1998): </a:t>
            </a:r>
            <a:r>
              <a:rPr lang="de-DE" sz="1400" i="1" dirty="0"/>
              <a:t>Variation im Deutschen. Soziolinguistische Perspektiven</a:t>
            </a:r>
            <a:r>
              <a:rPr lang="de-DE" sz="1400" dirty="0"/>
              <a:t>. Berlin: De Gruyter, S. 83.</a:t>
            </a:r>
          </a:p>
        </p:txBody>
      </p:sp>
    </p:spTree>
    <p:extLst>
      <p:ext uri="{BB962C8B-B14F-4D97-AF65-F5344CB8AC3E}">
        <p14:creationId xmlns:p14="http://schemas.microsoft.com/office/powerpoint/2010/main" val="29548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b="1" dirty="0"/>
              <a:t>Grundlage der Dreiteilung: 2. Lautverschiebung</a:t>
            </a:r>
          </a:p>
          <a:p>
            <a:pPr marL="0" indent="0">
              <a:buNone/>
            </a:pPr>
            <a:r>
              <a:rPr lang="de-DE" dirty="0"/>
              <a:t> - 5.-8. Jahrhundert</a:t>
            </a:r>
          </a:p>
          <a:p>
            <a:pPr>
              <a:buFontTx/>
              <a:buChar char="-"/>
            </a:pPr>
            <a:r>
              <a:rPr lang="de-DE" dirty="0"/>
              <a:t>bedeutend für das Hochdeutsche</a:t>
            </a:r>
          </a:p>
          <a:p>
            <a:pPr>
              <a:buFontTx/>
              <a:buChar char="-"/>
            </a:pPr>
            <a:r>
              <a:rPr lang="de-DE" dirty="0"/>
              <a:t>beschrieben von Jacob Grimm</a:t>
            </a:r>
          </a:p>
          <a:p>
            <a:pPr>
              <a:buFontTx/>
              <a:buChar char="-"/>
            </a:pPr>
            <a:endParaRPr lang="de-DE" dirty="0"/>
          </a:p>
          <a:p>
            <a:pPr marL="0" indent="0">
              <a:buNone/>
            </a:pPr>
            <a:endParaRPr lang="de-DE" dirty="0"/>
          </a:p>
          <a:p>
            <a:pPr marL="0" indent="0">
              <a:buNone/>
            </a:pPr>
            <a:endParaRPr lang="de-DE" dirty="0"/>
          </a:p>
        </p:txBody>
      </p:sp>
      <p:graphicFrame>
        <p:nvGraphicFramePr>
          <p:cNvPr id="4" name="Tabelle 3">
            <a:extLst>
              <a:ext uri="{FF2B5EF4-FFF2-40B4-BE49-F238E27FC236}">
                <a16:creationId xmlns:a16="http://schemas.microsoft.com/office/drawing/2014/main" id="{766A6CAF-489B-40EA-BAC1-988FB13788A2}"/>
              </a:ext>
            </a:extLst>
          </p:cNvPr>
          <p:cNvGraphicFramePr>
            <a:graphicFrameLocks noGrp="1"/>
          </p:cNvGraphicFramePr>
          <p:nvPr>
            <p:extLst>
              <p:ext uri="{D42A27DB-BD31-4B8C-83A1-F6EECF244321}">
                <p14:modId xmlns:p14="http://schemas.microsoft.com/office/powerpoint/2010/main" val="2152349267"/>
              </p:ext>
            </p:extLst>
          </p:nvPr>
        </p:nvGraphicFramePr>
        <p:xfrm>
          <a:off x="955675" y="4005791"/>
          <a:ext cx="8128000" cy="2021840"/>
        </p:xfrm>
        <a:graphic>
          <a:graphicData uri="http://schemas.openxmlformats.org/drawingml/2006/table">
            <a:tbl>
              <a:tblPr firstRow="1" bandRow="1">
                <a:tableStyleId>{9D7B26C5-4107-4FEC-AEDC-1716B250A1EF}</a:tableStyleId>
              </a:tblPr>
              <a:tblGrid>
                <a:gridCol w="3835400">
                  <a:extLst>
                    <a:ext uri="{9D8B030D-6E8A-4147-A177-3AD203B41FA5}">
                      <a16:colId xmlns:a16="http://schemas.microsoft.com/office/drawing/2014/main" val="995303382"/>
                    </a:ext>
                  </a:extLst>
                </a:gridCol>
                <a:gridCol w="1466850">
                  <a:extLst>
                    <a:ext uri="{9D8B030D-6E8A-4147-A177-3AD203B41FA5}">
                      <a16:colId xmlns:a16="http://schemas.microsoft.com/office/drawing/2014/main" val="204352318"/>
                    </a:ext>
                  </a:extLst>
                </a:gridCol>
                <a:gridCol w="1571625">
                  <a:extLst>
                    <a:ext uri="{9D8B030D-6E8A-4147-A177-3AD203B41FA5}">
                      <a16:colId xmlns:a16="http://schemas.microsoft.com/office/drawing/2014/main" val="585689166"/>
                    </a:ext>
                  </a:extLst>
                </a:gridCol>
                <a:gridCol w="1254125">
                  <a:extLst>
                    <a:ext uri="{9D8B030D-6E8A-4147-A177-3AD203B41FA5}">
                      <a16:colId xmlns:a16="http://schemas.microsoft.com/office/drawing/2014/main" val="1802851342"/>
                    </a:ext>
                  </a:extLst>
                </a:gridCol>
              </a:tblGrid>
              <a:tr h="370840">
                <a:tc>
                  <a:txBody>
                    <a:bodyPr/>
                    <a:lstStyle/>
                    <a:p>
                      <a:r>
                        <a:rPr lang="de-DE" b="0" dirty="0"/>
                        <a:t>Verschiebungen im</a:t>
                      </a:r>
                      <a:r>
                        <a:rPr lang="de-DE" b="1" dirty="0"/>
                        <a:t> Anlaut</a:t>
                      </a:r>
                    </a:p>
                  </a:txBody>
                  <a:tcPr/>
                </a:tc>
                <a:tc>
                  <a:txBody>
                    <a:bodyPr/>
                    <a:lstStyle/>
                    <a:p>
                      <a:r>
                        <a:rPr lang="de-DE" b="0" dirty="0"/>
                        <a:t>p &gt; </a:t>
                      </a:r>
                      <a:r>
                        <a:rPr lang="de-DE" b="0" dirty="0" err="1"/>
                        <a:t>pf</a:t>
                      </a:r>
                      <a:endParaRPr lang="de-DE" b="0" dirty="0"/>
                    </a:p>
                  </a:txBody>
                  <a:tcPr/>
                </a:tc>
                <a:tc>
                  <a:txBody>
                    <a:bodyPr/>
                    <a:lstStyle/>
                    <a:p>
                      <a:r>
                        <a:rPr lang="de-DE" b="0" dirty="0"/>
                        <a:t>t &gt; </a:t>
                      </a:r>
                      <a:r>
                        <a:rPr lang="de-DE" b="0" dirty="0" err="1"/>
                        <a:t>ts</a:t>
                      </a:r>
                      <a:endParaRPr lang="de-DE" b="0" dirty="0"/>
                    </a:p>
                  </a:txBody>
                  <a:tcPr/>
                </a:tc>
                <a:tc>
                  <a:txBody>
                    <a:bodyPr/>
                    <a:lstStyle/>
                    <a:p>
                      <a:r>
                        <a:rPr lang="de-DE" b="0" dirty="0"/>
                        <a:t>k &gt; </a:t>
                      </a:r>
                      <a:r>
                        <a:rPr lang="de-DE" b="0" dirty="0" err="1"/>
                        <a:t>kx</a:t>
                      </a:r>
                      <a:r>
                        <a:rPr lang="de-DE" b="0" dirty="0"/>
                        <a:t>, k</a:t>
                      </a:r>
                    </a:p>
                  </a:txBody>
                  <a:tcPr/>
                </a:tc>
                <a:extLst>
                  <a:ext uri="{0D108BD9-81ED-4DB2-BD59-A6C34878D82A}">
                    <a16:rowId xmlns:a16="http://schemas.microsoft.com/office/drawing/2014/main" val="642217907"/>
                  </a:ext>
                </a:extLst>
              </a:tr>
              <a:tr h="370840">
                <a:tc>
                  <a:txBody>
                    <a:bodyPr/>
                    <a:lstStyle/>
                    <a:p>
                      <a:r>
                        <a:rPr lang="de-DE" b="0" dirty="0"/>
                        <a:t>Verschiebungen im </a:t>
                      </a:r>
                      <a:r>
                        <a:rPr lang="de-DE" b="1" dirty="0"/>
                        <a:t>Inlaut und Auslaut</a:t>
                      </a:r>
                    </a:p>
                  </a:txBody>
                  <a:tcPr/>
                </a:tc>
                <a:tc>
                  <a:txBody>
                    <a:bodyPr/>
                    <a:lstStyle/>
                    <a:p>
                      <a:r>
                        <a:rPr lang="de-DE" b="0" dirty="0"/>
                        <a:t>p &gt; </a:t>
                      </a:r>
                      <a:r>
                        <a:rPr lang="de-DE" b="0" dirty="0" err="1"/>
                        <a:t>pf</a:t>
                      </a:r>
                      <a:r>
                        <a:rPr lang="de-DE" b="0" dirty="0"/>
                        <a:t>, f</a:t>
                      </a:r>
                    </a:p>
                  </a:txBody>
                  <a:tcPr/>
                </a:tc>
                <a:tc>
                  <a:txBody>
                    <a:bodyPr/>
                    <a:lstStyle/>
                    <a:p>
                      <a:r>
                        <a:rPr lang="de-DE" b="0" dirty="0"/>
                        <a:t>t &gt; </a:t>
                      </a:r>
                      <a:r>
                        <a:rPr lang="de-DE" b="0" dirty="0" err="1"/>
                        <a:t>ts</a:t>
                      </a:r>
                      <a:r>
                        <a:rPr lang="de-DE" b="0" dirty="0"/>
                        <a:t>, s</a:t>
                      </a:r>
                    </a:p>
                  </a:txBody>
                  <a:tcPr/>
                </a:tc>
                <a:tc>
                  <a:txBody>
                    <a:bodyPr/>
                    <a:lstStyle/>
                    <a:p>
                      <a:r>
                        <a:rPr lang="de-DE" b="0" dirty="0"/>
                        <a:t>i &gt; x, </a:t>
                      </a:r>
                      <a:r>
                        <a:rPr lang="de-DE" i="0" dirty="0"/>
                        <a:t>ç</a:t>
                      </a:r>
                      <a:endParaRPr lang="de-DE" b="0" dirty="0"/>
                    </a:p>
                  </a:txBody>
                  <a:tcPr/>
                </a:tc>
                <a:extLst>
                  <a:ext uri="{0D108BD9-81ED-4DB2-BD59-A6C34878D82A}">
                    <a16:rowId xmlns:a16="http://schemas.microsoft.com/office/drawing/2014/main" val="1603810189"/>
                  </a:ext>
                </a:extLst>
              </a:tr>
              <a:tr h="370840">
                <a:tc>
                  <a:txBody>
                    <a:bodyPr/>
                    <a:lstStyle/>
                    <a:p>
                      <a:r>
                        <a:rPr lang="de-DE" b="0" dirty="0"/>
                        <a:t>Verschiebungen von </a:t>
                      </a:r>
                      <a:r>
                        <a:rPr lang="de-DE" b="1" dirty="0"/>
                        <a:t>Verschluss-/Reibelauten</a:t>
                      </a:r>
                    </a:p>
                  </a:txBody>
                  <a:tcPr/>
                </a:tc>
                <a:tc>
                  <a:txBody>
                    <a:bodyPr/>
                    <a:lstStyle/>
                    <a:p>
                      <a:r>
                        <a:rPr lang="de-DE" b="0" dirty="0"/>
                        <a:t>b/v &gt; b, p</a:t>
                      </a:r>
                    </a:p>
                  </a:txBody>
                  <a:tcPr/>
                </a:tc>
                <a:tc>
                  <a:txBody>
                    <a:bodyPr/>
                    <a:lstStyle/>
                    <a:p>
                      <a:r>
                        <a:rPr lang="de-DE" b="0" dirty="0"/>
                        <a:t>d &gt; t</a:t>
                      </a:r>
                    </a:p>
                  </a:txBody>
                  <a:tcPr/>
                </a:tc>
                <a:tc>
                  <a:txBody>
                    <a:bodyPr/>
                    <a:lstStyle/>
                    <a:p>
                      <a:r>
                        <a:rPr lang="de-DE" b="0" dirty="0"/>
                        <a:t>g/</a:t>
                      </a:r>
                      <a:r>
                        <a:rPr lang="de-DE" sz="1800" kern="1200" dirty="0">
                          <a:solidFill>
                            <a:schemeClr val="tx1"/>
                          </a:solidFill>
                          <a:effectLst/>
                          <a:latin typeface="+mn-lt"/>
                          <a:ea typeface="+mn-ea"/>
                          <a:cs typeface="+mn-cs"/>
                        </a:rPr>
                        <a:t>ɤ</a:t>
                      </a:r>
                      <a:r>
                        <a:rPr lang="de-DE" b="0" dirty="0"/>
                        <a:t> &gt; g, k</a:t>
                      </a:r>
                    </a:p>
                  </a:txBody>
                  <a:tcPr/>
                </a:tc>
                <a:extLst>
                  <a:ext uri="{0D108BD9-81ED-4DB2-BD59-A6C34878D82A}">
                    <a16:rowId xmlns:a16="http://schemas.microsoft.com/office/drawing/2014/main" val="3437837126"/>
                  </a:ext>
                </a:extLst>
              </a:tr>
              <a:tr h="370840">
                <a:tc>
                  <a:txBody>
                    <a:bodyPr/>
                    <a:lstStyle/>
                    <a:p>
                      <a:r>
                        <a:rPr lang="de-DE" b="0" dirty="0"/>
                        <a:t>Verschiebung</a:t>
                      </a:r>
                      <a:r>
                        <a:rPr lang="de-DE" b="1" dirty="0"/>
                        <a:t> stimmloser dentaler Reibelaute</a:t>
                      </a:r>
                    </a:p>
                  </a:txBody>
                  <a:tcPr/>
                </a:tc>
                <a:tc>
                  <a:txBody>
                    <a:bodyPr/>
                    <a:lstStyle/>
                    <a:p>
                      <a:r>
                        <a:rPr lang="de-DE" sz="1800" kern="1200" dirty="0">
                          <a:solidFill>
                            <a:schemeClr val="tx1"/>
                          </a:solidFill>
                          <a:effectLst/>
                          <a:latin typeface="+mn-lt"/>
                          <a:ea typeface="+mn-ea"/>
                          <a:cs typeface="+mn-cs"/>
                        </a:rPr>
                        <a:t>θ &gt; d</a:t>
                      </a:r>
                      <a:endParaRPr lang="de-DE" b="0" dirty="0"/>
                    </a:p>
                  </a:txBody>
                  <a:tcPr/>
                </a:tc>
                <a:tc>
                  <a:txBody>
                    <a:bodyPr/>
                    <a:lstStyle/>
                    <a:p>
                      <a:endParaRPr lang="de-DE" b="0" dirty="0"/>
                    </a:p>
                  </a:txBody>
                  <a:tcPr/>
                </a:tc>
                <a:tc>
                  <a:txBody>
                    <a:bodyPr/>
                    <a:lstStyle/>
                    <a:p>
                      <a:endParaRPr lang="de-DE" b="0" dirty="0"/>
                    </a:p>
                  </a:txBody>
                  <a:tcPr/>
                </a:tc>
                <a:extLst>
                  <a:ext uri="{0D108BD9-81ED-4DB2-BD59-A6C34878D82A}">
                    <a16:rowId xmlns:a16="http://schemas.microsoft.com/office/drawing/2014/main" val="2181195927"/>
                  </a:ext>
                </a:extLst>
              </a:tr>
            </a:tbl>
          </a:graphicData>
        </a:graphic>
      </p:graphicFrame>
    </p:spTree>
    <p:extLst>
      <p:ext uri="{BB962C8B-B14F-4D97-AF65-F5344CB8AC3E}">
        <p14:creationId xmlns:p14="http://schemas.microsoft.com/office/powerpoint/2010/main" val="32655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4F2AE-C3E8-43E7-AB24-2C0E1B03A2AE}"/>
              </a:ext>
            </a:extLst>
          </p:cNvPr>
          <p:cNvSpPr>
            <a:spLocks noGrp="1"/>
          </p:cNvSpPr>
          <p:nvPr>
            <p:ph type="title"/>
          </p:nvPr>
        </p:nvSpPr>
        <p:spPr/>
        <p:txBody>
          <a:bodyPr/>
          <a:lstStyle/>
          <a:p>
            <a:r>
              <a:rPr lang="de-DE" dirty="0"/>
              <a:t>Nicht nur Standard</a:t>
            </a:r>
          </a:p>
        </p:txBody>
      </p:sp>
      <p:pic>
        <p:nvPicPr>
          <p:cNvPr id="4" name="Inhaltsplatzhalter 3">
            <a:extLst>
              <a:ext uri="{FF2B5EF4-FFF2-40B4-BE49-F238E27FC236}">
                <a16:creationId xmlns:a16="http://schemas.microsoft.com/office/drawing/2014/main" id="{56420620-2199-462D-B952-B98235EAEE30}"/>
              </a:ext>
            </a:extLst>
          </p:cNvPr>
          <p:cNvPicPr>
            <a:picLocks noGrp="1" noChangeAspect="1"/>
          </p:cNvPicPr>
          <p:nvPr>
            <p:ph idx="1"/>
          </p:nvPr>
        </p:nvPicPr>
        <p:blipFill>
          <a:blip r:embed="rId2"/>
          <a:stretch>
            <a:fillRect/>
          </a:stretch>
        </p:blipFill>
        <p:spPr>
          <a:xfrm rot="5193491">
            <a:off x="375260" y="2054542"/>
            <a:ext cx="4906054" cy="4092789"/>
          </a:xfrm>
          <a:prstGeom prst="rect">
            <a:avLst/>
          </a:prstGeom>
        </p:spPr>
      </p:pic>
      <p:sp>
        <p:nvSpPr>
          <p:cNvPr id="5" name="Rechteck 4">
            <a:extLst>
              <a:ext uri="{FF2B5EF4-FFF2-40B4-BE49-F238E27FC236}">
                <a16:creationId xmlns:a16="http://schemas.microsoft.com/office/drawing/2014/main" id="{32B6C7BF-EC0F-426F-8888-5E58F6965411}"/>
              </a:ext>
            </a:extLst>
          </p:cNvPr>
          <p:cNvSpPr/>
          <p:nvPr/>
        </p:nvSpPr>
        <p:spPr>
          <a:xfrm>
            <a:off x="5093602" y="6053435"/>
            <a:ext cx="6096000" cy="307777"/>
          </a:xfrm>
          <a:prstGeom prst="rect">
            <a:avLst/>
          </a:prstGeom>
        </p:spPr>
        <p:txBody>
          <a:bodyPr>
            <a:spAutoFit/>
          </a:bodyPr>
          <a:lstStyle/>
          <a:p>
            <a:r>
              <a:rPr lang="de-DE" sz="1400" dirty="0"/>
              <a:t>aus: König, Werner (</a:t>
            </a:r>
            <a:r>
              <a:rPr lang="de-DE" sz="1400" baseline="30000" dirty="0"/>
              <a:t>16</a:t>
            </a:r>
            <a:r>
              <a:rPr lang="de-DE" sz="1400" dirty="0"/>
              <a:t>2007: </a:t>
            </a:r>
            <a:r>
              <a:rPr lang="de-DE" sz="1400" i="1" dirty="0"/>
              <a:t>dtv-Atlas Deutsche Sprache</a:t>
            </a:r>
            <a:r>
              <a:rPr lang="de-DE" sz="1400" dirty="0"/>
              <a:t>. München: dtv, S. 239.</a:t>
            </a:r>
          </a:p>
        </p:txBody>
      </p:sp>
    </p:spTree>
    <p:extLst>
      <p:ext uri="{BB962C8B-B14F-4D97-AF65-F5344CB8AC3E}">
        <p14:creationId xmlns:p14="http://schemas.microsoft.com/office/powerpoint/2010/main" val="132671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6CA44-7643-44CB-BE29-7C65C0FFDC25}"/>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37D92E99-E97E-4E68-8FB8-CBAF64EECB7B}"/>
              </a:ext>
            </a:extLst>
          </p:cNvPr>
          <p:cNvSpPr>
            <a:spLocks noGrp="1"/>
          </p:cNvSpPr>
          <p:nvPr>
            <p:ph idx="1"/>
          </p:nvPr>
        </p:nvSpPr>
        <p:spPr>
          <a:xfrm>
            <a:off x="838200" y="1825625"/>
            <a:ext cx="6057900" cy="4351338"/>
          </a:xfrm>
        </p:spPr>
        <p:txBody>
          <a:bodyPr/>
          <a:lstStyle/>
          <a:p>
            <a:pPr marL="0" indent="0">
              <a:buNone/>
            </a:pPr>
            <a:r>
              <a:rPr lang="de-DE" dirty="0"/>
              <a:t>Umgangssprachliches Kontinuum</a:t>
            </a:r>
          </a:p>
          <a:p>
            <a:pPr marL="0" indent="0">
              <a:buNone/>
            </a:pPr>
            <a:endParaRPr lang="de-DE" dirty="0"/>
          </a:p>
        </p:txBody>
      </p:sp>
      <p:pic>
        <p:nvPicPr>
          <p:cNvPr id="4" name="Grafik 3">
            <a:extLst>
              <a:ext uri="{FF2B5EF4-FFF2-40B4-BE49-F238E27FC236}">
                <a16:creationId xmlns:a16="http://schemas.microsoft.com/office/drawing/2014/main" id="{357D0FB0-5F2C-4B70-A1ED-C638088733A8}"/>
              </a:ext>
            </a:extLst>
          </p:cNvPr>
          <p:cNvPicPr>
            <a:picLocks noChangeAspect="1"/>
          </p:cNvPicPr>
          <p:nvPr/>
        </p:nvPicPr>
        <p:blipFill>
          <a:blip r:embed="rId2"/>
          <a:stretch>
            <a:fillRect/>
          </a:stretch>
        </p:blipFill>
        <p:spPr>
          <a:xfrm>
            <a:off x="922087" y="2500425"/>
            <a:ext cx="5440613" cy="3520654"/>
          </a:xfrm>
          <a:prstGeom prst="rect">
            <a:avLst/>
          </a:prstGeom>
        </p:spPr>
      </p:pic>
      <p:sp>
        <p:nvSpPr>
          <p:cNvPr id="5" name="Textfeld 4">
            <a:extLst>
              <a:ext uri="{FF2B5EF4-FFF2-40B4-BE49-F238E27FC236}">
                <a16:creationId xmlns:a16="http://schemas.microsoft.com/office/drawing/2014/main" id="{CADF3824-FFA9-4B4D-82B8-973C8F305201}"/>
              </a:ext>
            </a:extLst>
          </p:cNvPr>
          <p:cNvSpPr txBox="1"/>
          <p:nvPr/>
        </p:nvSpPr>
        <p:spPr>
          <a:xfrm>
            <a:off x="1066800" y="6248400"/>
            <a:ext cx="5829300" cy="523220"/>
          </a:xfrm>
          <a:prstGeom prst="rect">
            <a:avLst/>
          </a:prstGeom>
          <a:noFill/>
        </p:spPr>
        <p:txBody>
          <a:bodyPr wrap="square" rtlCol="0">
            <a:spAutoFit/>
          </a:bodyPr>
          <a:lstStyle/>
          <a:p>
            <a:r>
              <a:rPr lang="de-DE" sz="1400" dirty="0"/>
              <a:t>aus: König, Werner (</a:t>
            </a:r>
            <a:r>
              <a:rPr lang="de-DE" sz="1400" baseline="30000" dirty="0"/>
              <a:t>16</a:t>
            </a:r>
            <a:r>
              <a:rPr lang="de-DE" sz="1400" dirty="0"/>
              <a:t>2007: </a:t>
            </a:r>
            <a:r>
              <a:rPr lang="de-DE" sz="1400" i="1" dirty="0"/>
              <a:t>dtv-Atlas Deutsche Sprache</a:t>
            </a:r>
            <a:r>
              <a:rPr lang="de-DE" sz="1400" dirty="0"/>
              <a:t>. München: dtv,</a:t>
            </a:r>
          </a:p>
          <a:p>
            <a:r>
              <a:rPr lang="de-DE" sz="1400" dirty="0"/>
              <a:t>S. 134.</a:t>
            </a:r>
          </a:p>
        </p:txBody>
      </p:sp>
    </p:spTree>
    <p:extLst>
      <p:ext uri="{BB962C8B-B14F-4D97-AF65-F5344CB8AC3E}">
        <p14:creationId xmlns:p14="http://schemas.microsoft.com/office/powerpoint/2010/main" val="1502305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87FB5-EB2F-4256-81E7-D231C24FCE39}"/>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22E8A3B4-7211-4DCE-A2AC-34AD363F9CDA}"/>
              </a:ext>
            </a:extLst>
          </p:cNvPr>
          <p:cNvSpPr>
            <a:spLocks noGrp="1"/>
          </p:cNvSpPr>
          <p:nvPr>
            <p:ph idx="1"/>
          </p:nvPr>
        </p:nvSpPr>
        <p:spPr/>
        <p:txBody>
          <a:bodyPr>
            <a:normAutofit lnSpcReduction="10000"/>
          </a:bodyPr>
          <a:lstStyle/>
          <a:p>
            <a:pPr marL="0" indent="0">
              <a:buNone/>
            </a:pPr>
            <a:r>
              <a:rPr lang="de-DE" dirty="0"/>
              <a:t>Historische Minderheitensprachen</a:t>
            </a:r>
          </a:p>
          <a:p>
            <a:pPr>
              <a:buFontTx/>
              <a:buChar char="-"/>
            </a:pPr>
            <a:r>
              <a:rPr lang="de-DE" dirty="0"/>
              <a:t>in Österreich:</a:t>
            </a:r>
          </a:p>
          <a:p>
            <a:pPr lvl="1"/>
            <a:r>
              <a:rPr lang="de-DE" dirty="0"/>
              <a:t>Burgenlandkroatisch im Burgen-</a:t>
            </a:r>
          </a:p>
          <a:p>
            <a:pPr marL="457200" lvl="1" indent="0">
              <a:buNone/>
            </a:pPr>
            <a:r>
              <a:rPr lang="de-DE" dirty="0" err="1"/>
              <a:t>land</a:t>
            </a:r>
            <a:endParaRPr lang="de-DE" dirty="0"/>
          </a:p>
          <a:p>
            <a:pPr lvl="1"/>
            <a:r>
              <a:rPr lang="de-DE" dirty="0"/>
              <a:t>Romani im Burgenland</a:t>
            </a:r>
          </a:p>
          <a:p>
            <a:pPr lvl="1"/>
            <a:r>
              <a:rPr lang="de-DE" dirty="0"/>
              <a:t>Slowakisch in Wien</a:t>
            </a:r>
          </a:p>
          <a:p>
            <a:pPr lvl="1"/>
            <a:r>
              <a:rPr lang="de-DE" dirty="0"/>
              <a:t>Slowenisch in Kärnten und der</a:t>
            </a:r>
          </a:p>
          <a:p>
            <a:pPr marL="457200" lvl="1" indent="0">
              <a:buNone/>
            </a:pPr>
            <a:r>
              <a:rPr lang="de-DE" dirty="0"/>
              <a:t>Steiermark</a:t>
            </a:r>
          </a:p>
          <a:p>
            <a:pPr lvl="1"/>
            <a:r>
              <a:rPr lang="de-DE" dirty="0"/>
              <a:t>Tschechisch in Wien</a:t>
            </a:r>
          </a:p>
          <a:p>
            <a:pPr lvl="1"/>
            <a:r>
              <a:rPr lang="de-DE" dirty="0"/>
              <a:t>Ungarisch im Burgenland und in </a:t>
            </a:r>
          </a:p>
          <a:p>
            <a:pPr marL="457200" lvl="1" indent="0">
              <a:buNone/>
            </a:pPr>
            <a:r>
              <a:rPr lang="de-DE" dirty="0"/>
              <a:t>Wien</a:t>
            </a:r>
          </a:p>
        </p:txBody>
      </p:sp>
      <p:pic>
        <p:nvPicPr>
          <p:cNvPr id="5" name="Grafik 4">
            <a:extLst>
              <a:ext uri="{FF2B5EF4-FFF2-40B4-BE49-F238E27FC236}">
                <a16:creationId xmlns:a16="http://schemas.microsoft.com/office/drawing/2014/main" id="{FBD2D8FA-2E19-42D0-9640-DCAB1A028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449" y="1609567"/>
            <a:ext cx="6367301" cy="4501515"/>
          </a:xfrm>
          <a:prstGeom prst="ellipse">
            <a:avLst/>
          </a:prstGeom>
        </p:spPr>
      </p:pic>
      <p:pic>
        <p:nvPicPr>
          <p:cNvPr id="1026" name="Picture 2" descr="Burgenlandkroaten – Wikipedia">
            <a:extLst>
              <a:ext uri="{FF2B5EF4-FFF2-40B4-BE49-F238E27FC236}">
                <a16:creationId xmlns:a16="http://schemas.microsoft.com/office/drawing/2014/main" id="{24BA8687-0F64-44B7-BC78-29706AFFA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426" y="4367371"/>
            <a:ext cx="1752600" cy="131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6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87FB5-EB2F-4256-81E7-D231C24FCE39}"/>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22E8A3B4-7211-4DCE-A2AC-34AD363F9CDA}"/>
              </a:ext>
            </a:extLst>
          </p:cNvPr>
          <p:cNvSpPr>
            <a:spLocks noGrp="1"/>
          </p:cNvSpPr>
          <p:nvPr>
            <p:ph idx="1"/>
          </p:nvPr>
        </p:nvSpPr>
        <p:spPr>
          <a:xfrm>
            <a:off x="217234" y="1789113"/>
            <a:ext cx="10515600" cy="4703762"/>
          </a:xfrm>
        </p:spPr>
        <p:txBody>
          <a:bodyPr>
            <a:normAutofit fontScale="92500" lnSpcReduction="10000"/>
          </a:bodyPr>
          <a:lstStyle/>
          <a:p>
            <a:pPr marL="0" indent="0">
              <a:buNone/>
            </a:pPr>
            <a:r>
              <a:rPr lang="de-DE" dirty="0"/>
              <a:t>Historische Minderheitensprachen</a:t>
            </a:r>
          </a:p>
          <a:p>
            <a:pPr>
              <a:buFontTx/>
              <a:buChar char="-"/>
            </a:pPr>
            <a:r>
              <a:rPr lang="de-DE" dirty="0"/>
              <a:t>in Deutschland:</a:t>
            </a:r>
          </a:p>
          <a:p>
            <a:pPr lvl="1"/>
            <a:r>
              <a:rPr lang="de-DE" sz="2200" dirty="0"/>
              <a:t>Dänisch in Schleswig-Holstein</a:t>
            </a:r>
          </a:p>
          <a:p>
            <a:pPr lvl="1"/>
            <a:r>
              <a:rPr lang="de-DE" sz="2200" dirty="0"/>
              <a:t>Friesisch (westgermanische Sprache) in Schleswig-Holstein</a:t>
            </a:r>
          </a:p>
          <a:p>
            <a:pPr marL="457200" lvl="1" indent="0">
              <a:buNone/>
            </a:pPr>
            <a:r>
              <a:rPr lang="de-DE" sz="2200" dirty="0"/>
              <a:t>(Nordfriesisch) und in Niedersachsen (Saterfriesisch)</a:t>
            </a:r>
          </a:p>
          <a:p>
            <a:pPr lvl="1"/>
            <a:r>
              <a:rPr lang="de-DE" sz="2200" dirty="0"/>
              <a:t>Sorbisch (westslawische Sprache) in Sachsen (Obersorbisch)</a:t>
            </a:r>
          </a:p>
          <a:p>
            <a:pPr marL="457200" lvl="1" indent="0">
              <a:buNone/>
            </a:pPr>
            <a:r>
              <a:rPr lang="de-DE" sz="2200" dirty="0"/>
              <a:t> und Brandenburg (Niedersorbisch) </a:t>
            </a:r>
          </a:p>
          <a:p>
            <a:pPr lvl="1"/>
            <a:r>
              <a:rPr lang="de-DE" sz="2200" dirty="0"/>
              <a:t>Romani (Minderheitensprache der Sinti und Roma)</a:t>
            </a:r>
          </a:p>
          <a:p>
            <a:pPr marL="0" indent="0">
              <a:buNone/>
            </a:pPr>
            <a:r>
              <a:rPr lang="de-DE" sz="2400" dirty="0"/>
              <a:t>Regionalsprache:</a:t>
            </a:r>
          </a:p>
          <a:p>
            <a:pPr lvl="1"/>
            <a:r>
              <a:rPr lang="de-DE" sz="2200" dirty="0"/>
              <a:t>Niederdeutsch in Schleswig-Holstein, Hamburg, Nieder-</a:t>
            </a:r>
          </a:p>
          <a:p>
            <a:pPr marL="457200" lvl="1" indent="0">
              <a:buNone/>
            </a:pPr>
            <a:r>
              <a:rPr lang="de-DE" sz="2200" dirty="0" err="1"/>
              <a:t>sachsen</a:t>
            </a:r>
            <a:r>
              <a:rPr lang="de-DE" sz="2200" dirty="0"/>
              <a:t>, Bremen, Mecklenburg-Vorpommern sowie</a:t>
            </a:r>
          </a:p>
          <a:p>
            <a:pPr marL="457200" lvl="1" indent="0">
              <a:buNone/>
            </a:pPr>
            <a:r>
              <a:rPr lang="de-DE" sz="2200" dirty="0"/>
              <a:t>Nordrhein-Westfalen, Brandenburg und Sachsen-Anhalt</a:t>
            </a:r>
          </a:p>
          <a:p>
            <a:pPr marL="457200" lvl="1" indent="0">
              <a:buNone/>
            </a:pPr>
            <a:endParaRPr lang="de-DE" sz="2200" dirty="0"/>
          </a:p>
          <a:p>
            <a:pPr marL="457200" lvl="1" indent="0">
              <a:buNone/>
            </a:pPr>
            <a:r>
              <a:rPr lang="de-DE" i="1" dirty="0"/>
              <a:t>Europäischen Charta der Regional- oder Minderheitensprachen</a:t>
            </a:r>
          </a:p>
          <a:p>
            <a:pPr marL="457200" lvl="1" indent="0">
              <a:buNone/>
            </a:pPr>
            <a:endParaRPr lang="de-DE" sz="2200" dirty="0"/>
          </a:p>
          <a:p>
            <a:pPr marL="0" indent="0">
              <a:buNone/>
            </a:pPr>
            <a:endParaRPr lang="de-DE" dirty="0"/>
          </a:p>
        </p:txBody>
      </p:sp>
      <p:pic>
        <p:nvPicPr>
          <p:cNvPr id="8" name="Grafik 7">
            <a:extLst>
              <a:ext uri="{FF2B5EF4-FFF2-40B4-BE49-F238E27FC236}">
                <a16:creationId xmlns:a16="http://schemas.microsoft.com/office/drawing/2014/main" id="{A60AAA7A-A85B-478A-86EE-893FCAC66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830" y="695324"/>
            <a:ext cx="4002045" cy="5432775"/>
          </a:xfrm>
          <a:prstGeom prst="rect">
            <a:avLst/>
          </a:prstGeom>
        </p:spPr>
      </p:pic>
      <p:pic>
        <p:nvPicPr>
          <p:cNvPr id="5" name="Grafik 4">
            <a:extLst>
              <a:ext uri="{FF2B5EF4-FFF2-40B4-BE49-F238E27FC236}">
                <a16:creationId xmlns:a16="http://schemas.microsoft.com/office/drawing/2014/main" id="{3B3B6370-0081-4436-9E90-ED316081B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982" y="2578894"/>
            <a:ext cx="1715400" cy="964406"/>
          </a:xfrm>
          <a:prstGeom prst="rect">
            <a:avLst/>
          </a:prstGeom>
        </p:spPr>
      </p:pic>
      <p:pic>
        <p:nvPicPr>
          <p:cNvPr id="7" name="Grafik 6">
            <a:extLst>
              <a:ext uri="{FF2B5EF4-FFF2-40B4-BE49-F238E27FC236}">
                <a16:creationId xmlns:a16="http://schemas.microsoft.com/office/drawing/2014/main" id="{32BC914E-2711-4FB4-9FCD-A839F7A5D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495" y="0"/>
            <a:ext cx="2789464" cy="1562100"/>
          </a:xfrm>
          <a:prstGeom prst="rect">
            <a:avLst/>
          </a:prstGeom>
        </p:spPr>
      </p:pic>
    </p:spTree>
    <p:extLst>
      <p:ext uri="{BB962C8B-B14F-4D97-AF65-F5344CB8AC3E}">
        <p14:creationId xmlns:p14="http://schemas.microsoft.com/office/powerpoint/2010/main" val="75742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9F5A7-A7DE-481D-B4F4-44DCB4A327A3}"/>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75CCEE9C-6BEA-4870-B238-B9233DCF8678}"/>
              </a:ext>
            </a:extLst>
          </p:cNvPr>
          <p:cNvSpPr>
            <a:spLocks noGrp="1"/>
          </p:cNvSpPr>
          <p:nvPr>
            <p:ph idx="1"/>
          </p:nvPr>
        </p:nvSpPr>
        <p:spPr>
          <a:xfrm>
            <a:off x="838200" y="1479440"/>
            <a:ext cx="10515600" cy="4351338"/>
          </a:xfrm>
        </p:spPr>
        <p:txBody>
          <a:bodyPr/>
          <a:lstStyle/>
          <a:p>
            <a:pPr marL="0" indent="0">
              <a:buNone/>
            </a:pPr>
            <a:r>
              <a:rPr lang="de-DE" dirty="0"/>
              <a:t>Neue Mehrsprachigkeit</a:t>
            </a:r>
          </a:p>
          <a:p>
            <a:pPr marL="0" indent="0">
              <a:buNone/>
            </a:pPr>
            <a:r>
              <a:rPr lang="de-DE" sz="2200" dirty="0"/>
              <a:t>Deutschland als Einwanderungsland:	1955 unterschreibt Konrad Adenauer das erste 						Anwerbeabkommen mit Italien.								1964 wird der Portugiese Armando Rodrigues de Sá als 					Sá als millionster Gastarbeiter begrüßt</a:t>
            </a:r>
          </a:p>
          <a:p>
            <a:pPr marL="0" indent="0">
              <a:buNone/>
            </a:pPr>
            <a:endParaRPr lang="de-DE" dirty="0"/>
          </a:p>
          <a:p>
            <a:pPr marL="0" indent="0">
              <a:buNone/>
            </a:pPr>
            <a:endParaRPr lang="de-DE" dirty="0"/>
          </a:p>
          <a:p>
            <a:pPr marL="0" indent="0">
              <a:buNone/>
            </a:pPr>
            <a:endParaRPr lang="de-DE" dirty="0"/>
          </a:p>
        </p:txBody>
      </p:sp>
      <p:pic>
        <p:nvPicPr>
          <p:cNvPr id="6" name="Grafik 5" descr="Staat &amp; Gesellschaft - Migration &amp; Integration - Statistisches Bundesamt (Destatis) - Mozilla Firefox">
            <a:extLst>
              <a:ext uri="{FF2B5EF4-FFF2-40B4-BE49-F238E27FC236}">
                <a16:creationId xmlns:a16="http://schemas.microsoft.com/office/drawing/2014/main" id="{9AF309EA-686C-4661-BE18-320CBD539A7F}"/>
              </a:ext>
            </a:extLst>
          </p:cNvPr>
          <p:cNvPicPr>
            <a:picLocks noChangeAspect="1"/>
          </p:cNvPicPr>
          <p:nvPr/>
        </p:nvPicPr>
        <p:blipFill rotWithShape="1">
          <a:blip r:embed="rId2">
            <a:extLst>
              <a:ext uri="{28A0092B-C50C-407E-A947-70E740481C1C}">
                <a14:useLocalDpi xmlns:a14="http://schemas.microsoft.com/office/drawing/2010/main" val="0"/>
              </a:ext>
            </a:extLst>
          </a:blip>
          <a:srcRect l="69844" t="30634" r="4766" b="9231"/>
          <a:stretch/>
        </p:blipFill>
        <p:spPr>
          <a:xfrm>
            <a:off x="752475" y="2825551"/>
            <a:ext cx="3095625" cy="3933825"/>
          </a:xfrm>
          <a:prstGeom prst="rect">
            <a:avLst/>
          </a:prstGeom>
        </p:spPr>
      </p:pic>
      <p:sp>
        <p:nvSpPr>
          <p:cNvPr id="10" name="Textfeld 9">
            <a:extLst>
              <a:ext uri="{FF2B5EF4-FFF2-40B4-BE49-F238E27FC236}">
                <a16:creationId xmlns:a16="http://schemas.microsoft.com/office/drawing/2014/main" id="{50596465-6E3A-4AB0-92BA-0A11D0A0BAC5}"/>
              </a:ext>
            </a:extLst>
          </p:cNvPr>
          <p:cNvSpPr txBox="1"/>
          <p:nvPr/>
        </p:nvSpPr>
        <p:spPr>
          <a:xfrm>
            <a:off x="3848100" y="3390900"/>
            <a:ext cx="3182281" cy="369332"/>
          </a:xfrm>
          <a:prstGeom prst="rect">
            <a:avLst/>
          </a:prstGeom>
          <a:noFill/>
        </p:spPr>
        <p:txBody>
          <a:bodyPr wrap="none" rtlCol="0">
            <a:spAutoFit/>
          </a:bodyPr>
          <a:lstStyle/>
          <a:p>
            <a:r>
              <a:rPr lang="de-DE" dirty="0"/>
              <a:t>Quelle: Statistisches Bundesamt</a:t>
            </a:r>
          </a:p>
        </p:txBody>
      </p:sp>
    </p:spTree>
    <p:extLst>
      <p:ext uri="{BB962C8B-B14F-4D97-AF65-F5344CB8AC3E}">
        <p14:creationId xmlns:p14="http://schemas.microsoft.com/office/powerpoint/2010/main" val="21234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968C-E3FD-4B14-95D7-7FA2FA692AEA}"/>
              </a:ext>
            </a:extLst>
          </p:cNvPr>
          <p:cNvSpPr>
            <a:spLocks noGrp="1"/>
          </p:cNvSpPr>
          <p:nvPr>
            <p:ph type="title"/>
          </p:nvPr>
        </p:nvSpPr>
        <p:spPr/>
        <p:txBody>
          <a:bodyPr/>
          <a:lstStyle/>
          <a:p>
            <a:r>
              <a:rPr lang="de-DE" dirty="0"/>
              <a:t>Wo wird Deutsch gesprochen?</a:t>
            </a:r>
          </a:p>
        </p:txBody>
      </p:sp>
      <p:sp>
        <p:nvSpPr>
          <p:cNvPr id="3" name="Inhaltsplatzhalter 2">
            <a:extLst>
              <a:ext uri="{FF2B5EF4-FFF2-40B4-BE49-F238E27FC236}">
                <a16:creationId xmlns:a16="http://schemas.microsoft.com/office/drawing/2014/main" id="{7BF07E88-02E2-4AC6-983D-783D8C8CC0A7}"/>
              </a:ext>
            </a:extLst>
          </p:cNvPr>
          <p:cNvSpPr>
            <a:spLocks noGrp="1"/>
          </p:cNvSpPr>
          <p:nvPr>
            <p:ph idx="1"/>
          </p:nvPr>
        </p:nvSpPr>
        <p:spPr>
          <a:xfrm>
            <a:off x="5153024" y="1495425"/>
            <a:ext cx="6276976" cy="5086350"/>
          </a:xfrm>
        </p:spPr>
        <p:txBody>
          <a:bodyPr>
            <a:normAutofit fontScale="77500" lnSpcReduction="20000"/>
          </a:bodyPr>
          <a:lstStyle/>
          <a:p>
            <a:r>
              <a:rPr lang="de-DE" dirty="0"/>
              <a:t>Deutschland</a:t>
            </a:r>
          </a:p>
          <a:p>
            <a:r>
              <a:rPr lang="de-DE" dirty="0"/>
              <a:t>Österreich</a:t>
            </a:r>
          </a:p>
          <a:p>
            <a:r>
              <a:rPr lang="de-DE" dirty="0"/>
              <a:t>Schweiz</a:t>
            </a:r>
          </a:p>
          <a:p>
            <a:r>
              <a:rPr lang="de-DE" dirty="0"/>
              <a:t>Luxemburg</a:t>
            </a:r>
          </a:p>
          <a:p>
            <a:r>
              <a:rPr lang="de-DE" dirty="0"/>
              <a:t>Liechtenstein</a:t>
            </a:r>
          </a:p>
          <a:p>
            <a:r>
              <a:rPr lang="de-DE" dirty="0"/>
              <a:t>Belgien</a:t>
            </a:r>
          </a:p>
          <a:p>
            <a:r>
              <a:rPr lang="de-DE" dirty="0"/>
              <a:t>Südtirol</a:t>
            </a:r>
          </a:p>
          <a:p>
            <a:r>
              <a:rPr lang="de-DE" dirty="0">
                <a:solidFill>
                  <a:schemeClr val="bg1">
                    <a:lumMod val="50000"/>
                  </a:schemeClr>
                </a:solidFill>
              </a:rPr>
              <a:t>Dänemark</a:t>
            </a:r>
          </a:p>
          <a:p>
            <a:r>
              <a:rPr lang="de-DE" dirty="0">
                <a:solidFill>
                  <a:schemeClr val="bg1">
                    <a:lumMod val="50000"/>
                  </a:schemeClr>
                </a:solidFill>
              </a:rPr>
              <a:t>Frankreich</a:t>
            </a:r>
          </a:p>
          <a:p>
            <a:r>
              <a:rPr lang="de-DE" dirty="0">
                <a:solidFill>
                  <a:schemeClr val="bg1">
                    <a:lumMod val="50000"/>
                  </a:schemeClr>
                </a:solidFill>
              </a:rPr>
              <a:t>Polen</a:t>
            </a:r>
          </a:p>
          <a:p>
            <a:r>
              <a:rPr lang="de-DE" dirty="0">
                <a:solidFill>
                  <a:schemeClr val="bg1">
                    <a:lumMod val="50000"/>
                  </a:schemeClr>
                </a:solidFill>
              </a:rPr>
              <a:t>Russland</a:t>
            </a:r>
          </a:p>
          <a:p>
            <a:r>
              <a:rPr lang="de-DE" dirty="0">
                <a:solidFill>
                  <a:schemeClr val="bg1">
                    <a:lumMod val="50000"/>
                  </a:schemeClr>
                </a:solidFill>
              </a:rPr>
              <a:t>Rumänien</a:t>
            </a:r>
          </a:p>
          <a:p>
            <a:r>
              <a:rPr lang="de-DE" dirty="0">
                <a:solidFill>
                  <a:schemeClr val="bg1">
                    <a:lumMod val="50000"/>
                  </a:schemeClr>
                </a:solidFill>
              </a:rPr>
              <a:t>Tschechien</a:t>
            </a:r>
          </a:p>
          <a:p>
            <a:r>
              <a:rPr lang="de-DE" dirty="0">
                <a:solidFill>
                  <a:schemeClr val="bg1">
                    <a:lumMod val="50000"/>
                  </a:schemeClr>
                </a:solidFill>
              </a:rPr>
              <a:t>Ungarn</a:t>
            </a:r>
          </a:p>
        </p:txBody>
      </p:sp>
      <p:pic>
        <p:nvPicPr>
          <p:cNvPr id="1026" name="Picture 2" descr="Orange: Amtssprache; gelb: Verkehrsprache">
            <a:hlinkClick r:id="rId2" tooltip="Orange: Amtssprache; gelb: Verkehrsprache"/>
            <a:extLst>
              <a:ext uri="{FF2B5EF4-FFF2-40B4-BE49-F238E27FC236}">
                <a16:creationId xmlns:a16="http://schemas.microsoft.com/office/drawing/2014/main" id="{D1EDBBC3-4CCB-4988-8789-5D575F368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851025"/>
            <a:ext cx="4314825" cy="443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3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968C-E3FD-4B14-95D7-7FA2FA692AEA}"/>
              </a:ext>
            </a:extLst>
          </p:cNvPr>
          <p:cNvSpPr>
            <a:spLocks noGrp="1"/>
          </p:cNvSpPr>
          <p:nvPr>
            <p:ph type="title"/>
          </p:nvPr>
        </p:nvSpPr>
        <p:spPr/>
        <p:txBody>
          <a:bodyPr/>
          <a:lstStyle/>
          <a:p>
            <a:r>
              <a:rPr lang="de-DE" dirty="0"/>
              <a:t>Wo wird Deutsch gesprochen?</a:t>
            </a:r>
          </a:p>
        </p:txBody>
      </p:sp>
      <p:pic>
        <p:nvPicPr>
          <p:cNvPr id="5" name="Inhaltsplatzhalter 4">
            <a:extLst>
              <a:ext uri="{FF2B5EF4-FFF2-40B4-BE49-F238E27FC236}">
                <a16:creationId xmlns:a16="http://schemas.microsoft.com/office/drawing/2014/main" id="{9DA5ED2B-F5CE-4AE6-BA5A-0D1D58B34B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90" y="1504950"/>
            <a:ext cx="7581783" cy="3505200"/>
          </a:xfrm>
        </p:spPr>
      </p:pic>
      <p:sp>
        <p:nvSpPr>
          <p:cNvPr id="6" name="Textfeld 5">
            <a:extLst>
              <a:ext uri="{FF2B5EF4-FFF2-40B4-BE49-F238E27FC236}">
                <a16:creationId xmlns:a16="http://schemas.microsoft.com/office/drawing/2014/main" id="{7F2FD211-A438-451B-B851-1CDC623ED3D8}"/>
              </a:ext>
            </a:extLst>
          </p:cNvPr>
          <p:cNvSpPr txBox="1"/>
          <p:nvPr/>
        </p:nvSpPr>
        <p:spPr>
          <a:xfrm>
            <a:off x="7591425" y="1600200"/>
            <a:ext cx="4343400" cy="2308324"/>
          </a:xfrm>
          <a:prstGeom prst="rect">
            <a:avLst/>
          </a:prstGeom>
          <a:noFill/>
        </p:spPr>
        <p:txBody>
          <a:bodyPr wrap="square" rtlCol="0">
            <a:spAutoFit/>
          </a:bodyPr>
          <a:lstStyle/>
          <a:p>
            <a:pPr marL="285750" indent="-285750">
              <a:buFont typeface="Arial" panose="020B0604020202020204" pitchFamily="34" charset="0"/>
              <a:buChar char="•"/>
            </a:pPr>
            <a:r>
              <a:rPr lang="de-DE" sz="2400" dirty="0">
                <a:solidFill>
                  <a:schemeClr val="bg1">
                    <a:lumMod val="50000"/>
                  </a:schemeClr>
                </a:solidFill>
              </a:rPr>
              <a:t>Namibia</a:t>
            </a:r>
          </a:p>
          <a:p>
            <a:pPr marL="285750" indent="-285750">
              <a:buFont typeface="Arial" panose="020B0604020202020204" pitchFamily="34" charset="0"/>
              <a:buChar char="•"/>
            </a:pPr>
            <a:r>
              <a:rPr lang="de-DE" sz="2400" dirty="0">
                <a:solidFill>
                  <a:schemeClr val="bg1">
                    <a:lumMod val="50000"/>
                  </a:schemeClr>
                </a:solidFill>
              </a:rPr>
              <a:t>Kanada</a:t>
            </a:r>
          </a:p>
          <a:p>
            <a:pPr marL="285750" indent="-285750">
              <a:buFont typeface="Arial" panose="020B0604020202020204" pitchFamily="34" charset="0"/>
              <a:buChar char="•"/>
            </a:pPr>
            <a:r>
              <a:rPr lang="de-DE" sz="2400" dirty="0">
                <a:solidFill>
                  <a:schemeClr val="bg1">
                    <a:lumMod val="50000"/>
                  </a:schemeClr>
                </a:solidFill>
              </a:rPr>
              <a:t>USA</a:t>
            </a:r>
          </a:p>
          <a:p>
            <a:pPr marL="285750" indent="-285750">
              <a:buFont typeface="Arial" panose="020B0604020202020204" pitchFamily="34" charset="0"/>
              <a:buChar char="•"/>
            </a:pPr>
            <a:r>
              <a:rPr lang="de-DE" sz="2400" dirty="0">
                <a:solidFill>
                  <a:schemeClr val="bg1">
                    <a:lumMod val="50000"/>
                  </a:schemeClr>
                </a:solidFill>
              </a:rPr>
              <a:t>Brasilien</a:t>
            </a:r>
          </a:p>
          <a:p>
            <a:pPr marL="285750" indent="-285750">
              <a:buFont typeface="Arial" panose="020B0604020202020204" pitchFamily="34" charset="0"/>
              <a:buChar char="•"/>
            </a:pPr>
            <a:r>
              <a:rPr lang="de-DE" sz="2400" dirty="0">
                <a:solidFill>
                  <a:schemeClr val="bg1">
                    <a:lumMod val="50000"/>
                  </a:schemeClr>
                </a:solidFill>
              </a:rPr>
              <a:t>Paraguay</a:t>
            </a:r>
          </a:p>
          <a:p>
            <a:pPr marL="285750" indent="-285750">
              <a:buFont typeface="Arial" panose="020B0604020202020204" pitchFamily="34" charset="0"/>
              <a:buChar char="•"/>
            </a:pPr>
            <a:endParaRPr lang="de-DE" sz="2400" dirty="0">
              <a:solidFill>
                <a:schemeClr val="bg1">
                  <a:lumMod val="50000"/>
                </a:schemeClr>
              </a:solidFill>
            </a:endParaRPr>
          </a:p>
        </p:txBody>
      </p:sp>
    </p:spTree>
    <p:extLst>
      <p:ext uri="{BB962C8B-B14F-4D97-AF65-F5344CB8AC3E}">
        <p14:creationId xmlns:p14="http://schemas.microsoft.com/office/powerpoint/2010/main" val="347735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p:txBody>
          <a:bodyPr/>
          <a:lstStyle/>
          <a:p>
            <a:r>
              <a:rPr lang="de-DE" dirty="0"/>
              <a:t>Deutsch = Deutsch?</a:t>
            </a:r>
          </a:p>
        </p:txBody>
      </p:sp>
      <p:graphicFrame>
        <p:nvGraphicFramePr>
          <p:cNvPr id="4" name="Inhaltsplatzhalter 3">
            <a:extLst>
              <a:ext uri="{FF2B5EF4-FFF2-40B4-BE49-F238E27FC236}">
                <a16:creationId xmlns:a16="http://schemas.microsoft.com/office/drawing/2014/main" id="{285B89EB-0AF9-41DF-BAD5-37ED2122BF82}"/>
              </a:ext>
            </a:extLst>
          </p:cNvPr>
          <p:cNvGraphicFramePr>
            <a:graphicFrameLocks noGrp="1"/>
          </p:cNvGraphicFramePr>
          <p:nvPr>
            <p:ph idx="1"/>
            <p:extLst>
              <p:ext uri="{D42A27DB-BD31-4B8C-83A1-F6EECF244321}">
                <p14:modId xmlns:p14="http://schemas.microsoft.com/office/powerpoint/2010/main" val="435012733"/>
              </p:ext>
            </p:extLst>
          </p:nvPr>
        </p:nvGraphicFramePr>
        <p:xfrm>
          <a:off x="838200" y="1301750"/>
          <a:ext cx="10515600" cy="522224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2630559958"/>
                    </a:ext>
                  </a:extLst>
                </a:gridCol>
                <a:gridCol w="2628900">
                  <a:extLst>
                    <a:ext uri="{9D8B030D-6E8A-4147-A177-3AD203B41FA5}">
                      <a16:colId xmlns:a16="http://schemas.microsoft.com/office/drawing/2014/main" val="2255436226"/>
                    </a:ext>
                  </a:extLst>
                </a:gridCol>
                <a:gridCol w="2628900">
                  <a:extLst>
                    <a:ext uri="{9D8B030D-6E8A-4147-A177-3AD203B41FA5}">
                      <a16:colId xmlns:a16="http://schemas.microsoft.com/office/drawing/2014/main" val="3456389362"/>
                    </a:ext>
                  </a:extLst>
                </a:gridCol>
                <a:gridCol w="2628900">
                  <a:extLst>
                    <a:ext uri="{9D8B030D-6E8A-4147-A177-3AD203B41FA5}">
                      <a16:colId xmlns:a16="http://schemas.microsoft.com/office/drawing/2014/main" val="3310350001"/>
                    </a:ext>
                  </a:extLst>
                </a:gridCol>
              </a:tblGrid>
              <a:tr h="370840">
                <a:tc>
                  <a:txBody>
                    <a:bodyPr/>
                    <a:lstStyle/>
                    <a:p>
                      <a:r>
                        <a:rPr lang="de-DE" b="1" dirty="0"/>
                        <a:t>Besonderheiten im Bereich</a:t>
                      </a:r>
                    </a:p>
                  </a:txBody>
                  <a:tcPr/>
                </a:tc>
                <a:tc>
                  <a:txBody>
                    <a:bodyPr/>
                    <a:lstStyle/>
                    <a:p>
                      <a:r>
                        <a:rPr lang="de-DE" dirty="0"/>
                        <a:t>Deutschland</a:t>
                      </a:r>
                    </a:p>
                  </a:txBody>
                  <a:tcPr/>
                </a:tc>
                <a:tc>
                  <a:txBody>
                    <a:bodyPr/>
                    <a:lstStyle/>
                    <a:p>
                      <a:r>
                        <a:rPr lang="de-DE" dirty="0"/>
                        <a:t>Österreich</a:t>
                      </a:r>
                    </a:p>
                  </a:txBody>
                  <a:tcPr/>
                </a:tc>
                <a:tc>
                  <a:txBody>
                    <a:bodyPr/>
                    <a:lstStyle/>
                    <a:p>
                      <a:r>
                        <a:rPr lang="de-DE" dirty="0"/>
                        <a:t>Schweiz</a:t>
                      </a:r>
                    </a:p>
                  </a:txBody>
                  <a:tcPr/>
                </a:tc>
                <a:extLst>
                  <a:ext uri="{0D108BD9-81ED-4DB2-BD59-A6C34878D82A}">
                    <a16:rowId xmlns:a16="http://schemas.microsoft.com/office/drawing/2014/main" val="2114098078"/>
                  </a:ext>
                </a:extLst>
              </a:tr>
              <a:tr h="370840">
                <a:tc>
                  <a:txBody>
                    <a:bodyPr/>
                    <a:lstStyle/>
                    <a:p>
                      <a:r>
                        <a:rPr lang="de-DE" b="1" dirty="0"/>
                        <a:t>Lexik / Semantik</a:t>
                      </a:r>
                    </a:p>
                  </a:txBody>
                  <a:tcPr/>
                </a:tc>
                <a:tc>
                  <a:txBody>
                    <a:bodyPr/>
                    <a:lstStyle/>
                    <a:p>
                      <a:r>
                        <a:rPr lang="de-DE" i="1" dirty="0"/>
                        <a:t>der Schrank; der Stuhl; der Pilz; die Plastiktüte; gucken; lecker</a:t>
                      </a:r>
                    </a:p>
                  </a:txBody>
                  <a:tcPr/>
                </a:tc>
                <a:tc>
                  <a:txBody>
                    <a:bodyPr/>
                    <a:lstStyle/>
                    <a:p>
                      <a:r>
                        <a:rPr lang="de-DE" i="1" dirty="0"/>
                        <a:t>der Kasten; der Sessel; das Schwammerl; das Sackerl; schauen</a:t>
                      </a:r>
                    </a:p>
                  </a:txBody>
                  <a:tcPr/>
                </a:tc>
                <a:tc>
                  <a:txBody>
                    <a:bodyPr/>
                    <a:lstStyle/>
                    <a:p>
                      <a:r>
                        <a:rPr lang="de-DE" i="1" dirty="0"/>
                        <a:t>das Velo; das Nachtessen; der Altjahrabend; die Base </a:t>
                      </a:r>
                      <a:r>
                        <a:rPr lang="de-DE" dirty="0"/>
                        <a:t>(‚Tante‘, ‚Cousine‘)</a:t>
                      </a:r>
                    </a:p>
                  </a:txBody>
                  <a:tcPr/>
                </a:tc>
                <a:extLst>
                  <a:ext uri="{0D108BD9-81ED-4DB2-BD59-A6C34878D82A}">
                    <a16:rowId xmlns:a16="http://schemas.microsoft.com/office/drawing/2014/main" val="2942454901"/>
                  </a:ext>
                </a:extLst>
              </a:tr>
              <a:tr h="370840">
                <a:tc>
                  <a:txBody>
                    <a:bodyPr/>
                    <a:lstStyle/>
                    <a:p>
                      <a:r>
                        <a:rPr lang="de-DE" b="1" dirty="0"/>
                        <a:t>Morphosyntax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Auxiliar </a:t>
                      </a:r>
                      <a:r>
                        <a:rPr lang="de-DE" i="1" dirty="0"/>
                        <a:t>haben</a:t>
                      </a:r>
                      <a:r>
                        <a:rPr lang="de-DE" dirty="0"/>
                        <a:t>/</a:t>
                      </a:r>
                      <a:r>
                        <a:rPr lang="de-DE" i="1" dirty="0"/>
                        <a:t>sein</a:t>
                      </a:r>
                      <a:r>
                        <a:rPr lang="de-DE" i="0" dirty="0"/>
                        <a:t>, z.B. </a:t>
                      </a:r>
                      <a:r>
                        <a:rPr lang="de-DE" i="1" dirty="0"/>
                        <a:t>ich habe </a:t>
                      </a:r>
                      <a:r>
                        <a:rPr lang="de-DE" i="0" dirty="0"/>
                        <a:t>gesessen</a:t>
                      </a:r>
                      <a:endParaRPr lang="de-DE" dirty="0"/>
                    </a:p>
                    <a:p>
                      <a:endParaRPr lang="de-DE" dirty="0"/>
                    </a:p>
                    <a:p>
                      <a:r>
                        <a:rPr lang="de-DE" dirty="0"/>
                        <a:t>Dim. </a:t>
                      </a:r>
                      <a:r>
                        <a:rPr lang="de-DE" i="1" dirty="0"/>
                        <a:t>-</a:t>
                      </a:r>
                      <a:r>
                        <a:rPr lang="de-DE" i="1" dirty="0" err="1"/>
                        <a:t>chen</a:t>
                      </a:r>
                      <a:endParaRPr lang="de-DE" i="1" dirty="0"/>
                    </a:p>
                    <a:p>
                      <a:endParaRPr lang="de-DE" i="1" dirty="0"/>
                    </a:p>
                    <a:p>
                      <a:endParaRPr lang="de-DE" i="0" dirty="0"/>
                    </a:p>
                    <a:p>
                      <a:r>
                        <a:rPr lang="de-DE" i="0" dirty="0" err="1"/>
                        <a:t>Genusunterschiede</a:t>
                      </a:r>
                      <a:r>
                        <a:rPr lang="de-DE" i="0" dirty="0"/>
                        <a:t>, z.B. </a:t>
                      </a:r>
                      <a:r>
                        <a:rPr lang="de-DE" i="1" dirty="0"/>
                        <a:t>der Service</a:t>
                      </a:r>
                    </a:p>
                  </a:txBody>
                  <a:tcPr/>
                </a:tc>
                <a:tc>
                  <a:txBody>
                    <a:bodyPr/>
                    <a:lstStyle/>
                    <a:p>
                      <a:r>
                        <a:rPr lang="de-DE" i="1" dirty="0"/>
                        <a:t>ich bin gesessen</a:t>
                      </a:r>
                    </a:p>
                    <a:p>
                      <a:endParaRPr lang="de-DE" dirty="0"/>
                    </a:p>
                    <a:p>
                      <a:endParaRPr lang="de-DE" dirty="0"/>
                    </a:p>
                    <a:p>
                      <a:r>
                        <a:rPr lang="de-DE" dirty="0"/>
                        <a:t>Dim. -</a:t>
                      </a:r>
                      <a:r>
                        <a:rPr lang="de-DE" i="1" dirty="0" err="1"/>
                        <a:t>erl</a:t>
                      </a:r>
                      <a:r>
                        <a:rPr lang="de-DE" dirty="0"/>
                        <a:t>; </a:t>
                      </a:r>
                    </a:p>
                    <a:p>
                      <a:endParaRPr lang="de-DE" dirty="0"/>
                    </a:p>
                    <a:p>
                      <a:endParaRPr lang="de-DE" i="1" dirty="0"/>
                    </a:p>
                    <a:p>
                      <a:r>
                        <a:rPr lang="de-DE" i="1" dirty="0"/>
                        <a:t>das Service</a:t>
                      </a:r>
                    </a:p>
                    <a:p>
                      <a:endParaRPr lang="de-DE" i="1" dirty="0"/>
                    </a:p>
                  </a:txBody>
                  <a:tcPr/>
                </a:tc>
                <a:tc>
                  <a:txBody>
                    <a:bodyPr/>
                    <a:lstStyle/>
                    <a:p>
                      <a:r>
                        <a:rPr lang="de-DE" dirty="0"/>
                        <a:t>Komposita ohne Fugen-</a:t>
                      </a:r>
                      <a:r>
                        <a:rPr lang="de-DE" i="1" dirty="0"/>
                        <a:t>s</a:t>
                      </a:r>
                      <a:r>
                        <a:rPr lang="de-DE" dirty="0"/>
                        <a:t>, Bsp. </a:t>
                      </a:r>
                      <a:r>
                        <a:rPr lang="de-DE" i="1" dirty="0" err="1"/>
                        <a:t>Kuckuckuhr</a:t>
                      </a:r>
                      <a:endParaRPr lang="de-DE" i="1" dirty="0"/>
                    </a:p>
                    <a:p>
                      <a:endParaRPr lang="de-DE" dirty="0"/>
                    </a:p>
                    <a:p>
                      <a:r>
                        <a:rPr lang="de-DE" dirty="0"/>
                        <a:t>Nomen wie </a:t>
                      </a:r>
                      <a:r>
                        <a:rPr lang="de-DE" i="1" dirty="0"/>
                        <a:t>Architekt</a:t>
                      </a:r>
                      <a:r>
                        <a:rPr lang="de-DE" dirty="0"/>
                        <a:t>: -</a:t>
                      </a:r>
                      <a:r>
                        <a:rPr lang="de-DE" i="1" dirty="0"/>
                        <a:t>en</a:t>
                      </a:r>
                      <a:r>
                        <a:rPr lang="de-DE" dirty="0"/>
                        <a:t> nur im </a:t>
                      </a:r>
                      <a:r>
                        <a:rPr lang="de-DE" dirty="0" err="1"/>
                        <a:t>Pl</a:t>
                      </a:r>
                      <a:endParaRPr lang="de-DE" dirty="0"/>
                    </a:p>
                    <a:p>
                      <a:endParaRPr lang="de-DE" dirty="0"/>
                    </a:p>
                    <a:p>
                      <a:r>
                        <a:rPr lang="de-DE" i="1" dirty="0"/>
                        <a:t>die Foto</a:t>
                      </a:r>
                    </a:p>
                  </a:txBody>
                  <a:tcPr/>
                </a:tc>
                <a:extLst>
                  <a:ext uri="{0D108BD9-81ED-4DB2-BD59-A6C34878D82A}">
                    <a16:rowId xmlns:a16="http://schemas.microsoft.com/office/drawing/2014/main" val="3950358287"/>
                  </a:ext>
                </a:extLst>
              </a:tr>
              <a:tr h="370840">
                <a:tc>
                  <a:txBody>
                    <a:bodyPr/>
                    <a:lstStyle/>
                    <a:p>
                      <a:r>
                        <a:rPr lang="de-DE" b="1" dirty="0"/>
                        <a:t>Orthographie</a:t>
                      </a:r>
                    </a:p>
                  </a:txBody>
                  <a:tcPr/>
                </a:tc>
                <a:tc>
                  <a:txBody>
                    <a:bodyPr/>
                    <a:lstStyle/>
                    <a:p>
                      <a:endParaRPr lang="de-DE"/>
                    </a:p>
                  </a:txBody>
                  <a:tcPr/>
                </a:tc>
                <a:tc>
                  <a:txBody>
                    <a:bodyPr/>
                    <a:lstStyle/>
                    <a:p>
                      <a:endParaRPr lang="de-DE"/>
                    </a:p>
                  </a:txBody>
                  <a:tcPr/>
                </a:tc>
                <a:tc>
                  <a:txBody>
                    <a:bodyPr/>
                    <a:lstStyle/>
                    <a:p>
                      <a:r>
                        <a:rPr lang="de-DE" dirty="0"/>
                        <a:t>kein &lt;ß&gt;</a:t>
                      </a:r>
                    </a:p>
                  </a:txBody>
                  <a:tcPr/>
                </a:tc>
                <a:extLst>
                  <a:ext uri="{0D108BD9-81ED-4DB2-BD59-A6C34878D82A}">
                    <a16:rowId xmlns:a16="http://schemas.microsoft.com/office/drawing/2014/main" val="3073806443"/>
                  </a:ext>
                </a:extLst>
              </a:tr>
              <a:tr h="370840">
                <a:tc>
                  <a:txBody>
                    <a:bodyPr/>
                    <a:lstStyle/>
                    <a:p>
                      <a:r>
                        <a:rPr lang="de-DE" b="1" dirty="0"/>
                        <a:t>Pragmatik</a:t>
                      </a:r>
                    </a:p>
                  </a:txBody>
                  <a:tcPr/>
                </a:tc>
                <a:tc>
                  <a:txBody>
                    <a:bodyPr/>
                    <a:lstStyle/>
                    <a:p>
                      <a:endParaRPr lang="de-DE"/>
                    </a:p>
                  </a:txBody>
                  <a:tcPr/>
                </a:tc>
                <a:tc>
                  <a:txBody>
                    <a:bodyPr/>
                    <a:lstStyle/>
                    <a:p>
                      <a:r>
                        <a:rPr lang="de-DE" dirty="0"/>
                        <a:t>z.B. Höflichkeitskonventionen</a:t>
                      </a:r>
                    </a:p>
                  </a:txBody>
                  <a:tcPr/>
                </a:tc>
                <a:tc>
                  <a:txBody>
                    <a:bodyPr/>
                    <a:lstStyle/>
                    <a:p>
                      <a:endParaRPr lang="de-DE" dirty="0"/>
                    </a:p>
                  </a:txBody>
                  <a:tcPr/>
                </a:tc>
                <a:extLst>
                  <a:ext uri="{0D108BD9-81ED-4DB2-BD59-A6C34878D82A}">
                    <a16:rowId xmlns:a16="http://schemas.microsoft.com/office/drawing/2014/main" val="454929564"/>
                  </a:ext>
                </a:extLst>
              </a:tr>
              <a:tr h="370840">
                <a:tc>
                  <a:txBody>
                    <a:bodyPr/>
                    <a:lstStyle/>
                    <a:p>
                      <a:r>
                        <a:rPr lang="de-DE" b="1" dirty="0"/>
                        <a:t>Phonetik</a:t>
                      </a:r>
                    </a:p>
                  </a:txBody>
                  <a:tcPr/>
                </a:tc>
                <a:tc>
                  <a:txBody>
                    <a:bodyPr/>
                    <a:lstStyle/>
                    <a:p>
                      <a:endParaRPr lang="de-DE"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txBody>
                  <a:tcPr/>
                </a:tc>
                <a:tc>
                  <a:txBody>
                    <a:bodyPr/>
                    <a:lstStyle/>
                    <a:p>
                      <a:endParaRPr lang="de-DE" dirty="0"/>
                    </a:p>
                  </a:txBody>
                  <a:tcPr/>
                </a:tc>
                <a:extLst>
                  <a:ext uri="{0D108BD9-81ED-4DB2-BD59-A6C34878D82A}">
                    <a16:rowId xmlns:a16="http://schemas.microsoft.com/office/drawing/2014/main" val="3828882689"/>
                  </a:ext>
                </a:extLst>
              </a:tr>
            </a:tbl>
          </a:graphicData>
        </a:graphic>
      </p:graphicFrame>
    </p:spTree>
    <p:extLst>
      <p:ext uri="{BB962C8B-B14F-4D97-AF65-F5344CB8AC3E}">
        <p14:creationId xmlns:p14="http://schemas.microsoft.com/office/powerpoint/2010/main" val="11774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F72A0E4D-B993-4E9F-8063-9C00F6DF8558}"/>
              </a:ext>
            </a:extLst>
          </p:cNvPr>
          <p:cNvSpPr>
            <a:spLocks noGrp="1"/>
          </p:cNvSpPr>
          <p:nvPr>
            <p:ph idx="1"/>
          </p:nvPr>
        </p:nvSpPr>
        <p:spPr/>
        <p:txBody>
          <a:bodyPr>
            <a:normAutofit fontScale="85000" lnSpcReduction="10000"/>
          </a:bodyPr>
          <a:lstStyle/>
          <a:p>
            <a:pPr marL="0" indent="0">
              <a:buNone/>
            </a:pPr>
            <a:r>
              <a:rPr lang="de-DE" sz="3500" dirty="0"/>
              <a:t>Bsp. </a:t>
            </a:r>
          </a:p>
          <a:p>
            <a:pPr marL="0" indent="0">
              <a:buNone/>
            </a:pPr>
            <a:endParaRPr lang="de-DE" dirty="0"/>
          </a:p>
          <a:p>
            <a:pPr marL="0" indent="0">
              <a:buNone/>
            </a:pPr>
            <a:r>
              <a:rPr lang="de-DE" dirty="0"/>
              <a:t>Deutschland </a:t>
            </a:r>
            <a:r>
              <a:rPr lang="de-DE" sz="2600" dirty="0"/>
              <a:t>(Neujahrsansprache der Bundeskanzlerin Angela Merkel, 31.12.2020)	</a:t>
            </a:r>
          </a:p>
          <a:p>
            <a:pPr marL="0" indent="0">
              <a:buNone/>
            </a:pPr>
            <a:r>
              <a:rPr lang="de-DE" dirty="0">
                <a:hlinkClick r:id="rId2"/>
              </a:rPr>
              <a:t>https://www.youtube.com/watch?v=N_7eYLpynOs</a:t>
            </a:r>
            <a:endParaRPr lang="de-DE" dirty="0"/>
          </a:p>
          <a:p>
            <a:pPr marL="0" indent="0">
              <a:buNone/>
            </a:pPr>
            <a:endParaRPr lang="de-DE" dirty="0"/>
          </a:p>
          <a:p>
            <a:pPr marL="0" indent="0">
              <a:buNone/>
            </a:pPr>
            <a:r>
              <a:rPr lang="de-DE" dirty="0"/>
              <a:t>Österreich </a:t>
            </a:r>
            <a:r>
              <a:rPr lang="de-DE" sz="2400" dirty="0"/>
              <a:t>(Weihnachtsansprache des ehemaligen Bundeskanzlers Sebastian Kurz, 24.12.2020)</a:t>
            </a:r>
          </a:p>
          <a:p>
            <a:pPr marL="0" indent="0">
              <a:buNone/>
            </a:pPr>
            <a:r>
              <a:rPr lang="de-DE" dirty="0">
                <a:hlinkClick r:id="rId3"/>
              </a:rPr>
              <a:t>https://www.youtube.com/watch?v=8wOFQAlM_KU</a:t>
            </a:r>
            <a:endParaRPr lang="de-DE" dirty="0"/>
          </a:p>
          <a:p>
            <a:pPr marL="0" indent="0">
              <a:buNone/>
            </a:pPr>
            <a:endParaRPr lang="de-DE" dirty="0"/>
          </a:p>
          <a:p>
            <a:pPr marL="0" indent="0">
              <a:buNone/>
            </a:pPr>
            <a:r>
              <a:rPr lang="de-DE" dirty="0"/>
              <a:t>Schweiz </a:t>
            </a:r>
            <a:r>
              <a:rPr lang="de-DE" sz="2600" dirty="0"/>
              <a:t>(Interview mit Bundeskanzler Walter Thurnherr, 25.8.2020)</a:t>
            </a:r>
          </a:p>
          <a:p>
            <a:pPr marL="0" indent="0">
              <a:buNone/>
            </a:pPr>
            <a:r>
              <a:rPr lang="de-DE" dirty="0">
                <a:hlinkClick r:id="rId4"/>
              </a:rPr>
              <a:t>https://www.youtube.com/watch?v=CCTSWf9kKKE</a:t>
            </a:r>
            <a:endParaRPr lang="de-DE" dirty="0"/>
          </a:p>
          <a:p>
            <a:pPr marL="0" indent="0">
              <a:buNone/>
            </a:pPr>
            <a:endParaRPr lang="de-DE" dirty="0"/>
          </a:p>
        </p:txBody>
      </p:sp>
    </p:spTree>
    <p:extLst>
      <p:ext uri="{BB962C8B-B14F-4D97-AF65-F5344CB8AC3E}">
        <p14:creationId xmlns:p14="http://schemas.microsoft.com/office/powerpoint/2010/main" val="284413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a:xfrm>
            <a:off x="838200" y="250825"/>
            <a:ext cx="10515600" cy="1325563"/>
          </a:xfrm>
        </p:spPr>
        <p:txBody>
          <a:bodyPr/>
          <a:lstStyle/>
          <a:p>
            <a:r>
              <a:rPr lang="de-DE" dirty="0"/>
              <a:t>Deutsch = Deutsch?</a:t>
            </a:r>
          </a:p>
        </p:txBody>
      </p:sp>
      <p:graphicFrame>
        <p:nvGraphicFramePr>
          <p:cNvPr id="4" name="Inhaltsplatzhalter 3">
            <a:extLst>
              <a:ext uri="{FF2B5EF4-FFF2-40B4-BE49-F238E27FC236}">
                <a16:creationId xmlns:a16="http://schemas.microsoft.com/office/drawing/2014/main" id="{285B89EB-0AF9-41DF-BAD5-37ED2122BF82}"/>
              </a:ext>
            </a:extLst>
          </p:cNvPr>
          <p:cNvGraphicFramePr>
            <a:graphicFrameLocks noGrp="1"/>
          </p:cNvGraphicFramePr>
          <p:nvPr>
            <p:ph idx="1"/>
            <p:extLst>
              <p:ext uri="{D42A27DB-BD31-4B8C-83A1-F6EECF244321}">
                <p14:modId xmlns:p14="http://schemas.microsoft.com/office/powerpoint/2010/main" val="786313338"/>
              </p:ext>
            </p:extLst>
          </p:nvPr>
        </p:nvGraphicFramePr>
        <p:xfrm>
          <a:off x="838200" y="1188720"/>
          <a:ext cx="10515600" cy="539496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2630559958"/>
                    </a:ext>
                  </a:extLst>
                </a:gridCol>
                <a:gridCol w="2628900">
                  <a:extLst>
                    <a:ext uri="{9D8B030D-6E8A-4147-A177-3AD203B41FA5}">
                      <a16:colId xmlns:a16="http://schemas.microsoft.com/office/drawing/2014/main" val="2255436226"/>
                    </a:ext>
                  </a:extLst>
                </a:gridCol>
                <a:gridCol w="2628900">
                  <a:extLst>
                    <a:ext uri="{9D8B030D-6E8A-4147-A177-3AD203B41FA5}">
                      <a16:colId xmlns:a16="http://schemas.microsoft.com/office/drawing/2014/main" val="3456389362"/>
                    </a:ext>
                  </a:extLst>
                </a:gridCol>
                <a:gridCol w="2628900">
                  <a:extLst>
                    <a:ext uri="{9D8B030D-6E8A-4147-A177-3AD203B41FA5}">
                      <a16:colId xmlns:a16="http://schemas.microsoft.com/office/drawing/2014/main" val="3310350001"/>
                    </a:ext>
                  </a:extLst>
                </a:gridCol>
              </a:tblGrid>
              <a:tr h="370840">
                <a:tc>
                  <a:txBody>
                    <a:bodyPr/>
                    <a:lstStyle/>
                    <a:p>
                      <a:r>
                        <a:rPr lang="de-DE" b="1" dirty="0"/>
                        <a:t>Besonderheiten im Bereich</a:t>
                      </a:r>
                    </a:p>
                  </a:txBody>
                  <a:tcPr/>
                </a:tc>
                <a:tc>
                  <a:txBody>
                    <a:bodyPr/>
                    <a:lstStyle/>
                    <a:p>
                      <a:r>
                        <a:rPr lang="de-DE" dirty="0"/>
                        <a:t>Deutschland</a:t>
                      </a:r>
                    </a:p>
                  </a:txBody>
                  <a:tcPr/>
                </a:tc>
                <a:tc>
                  <a:txBody>
                    <a:bodyPr/>
                    <a:lstStyle/>
                    <a:p>
                      <a:r>
                        <a:rPr lang="de-DE" dirty="0"/>
                        <a:t>Österreich</a:t>
                      </a:r>
                    </a:p>
                  </a:txBody>
                  <a:tcPr/>
                </a:tc>
                <a:tc>
                  <a:txBody>
                    <a:bodyPr/>
                    <a:lstStyle/>
                    <a:p>
                      <a:r>
                        <a:rPr lang="de-DE" dirty="0"/>
                        <a:t>Schweiz</a:t>
                      </a:r>
                    </a:p>
                  </a:txBody>
                  <a:tcPr/>
                </a:tc>
                <a:extLst>
                  <a:ext uri="{0D108BD9-81ED-4DB2-BD59-A6C34878D82A}">
                    <a16:rowId xmlns:a16="http://schemas.microsoft.com/office/drawing/2014/main" val="2114098078"/>
                  </a:ext>
                </a:extLst>
              </a:tr>
              <a:tr h="259715">
                <a:tc>
                  <a:txBody>
                    <a:bodyPr/>
                    <a:lstStyle/>
                    <a:p>
                      <a:r>
                        <a:rPr lang="de-DE" b="1" dirty="0"/>
                        <a:t>Phonetik</a:t>
                      </a:r>
                    </a:p>
                  </a:txBody>
                  <a:tcPr/>
                </a:tc>
                <a:tc>
                  <a:txBody>
                    <a:bodyPr/>
                    <a:lstStyle/>
                    <a:p>
                      <a:r>
                        <a:rPr lang="de-DE" dirty="0" err="1"/>
                        <a:t>Diphtong</a:t>
                      </a:r>
                      <a:r>
                        <a:rPr lang="de-DE" dirty="0"/>
                        <a:t> &lt;ei&gt; [</a:t>
                      </a:r>
                      <a:r>
                        <a:rPr lang="de-DE" dirty="0" err="1"/>
                        <a:t>aɪ</a:t>
                      </a:r>
                      <a:r>
                        <a:rPr lang="de-DE" dirty="0"/>
                        <a:t>]</a:t>
                      </a:r>
                    </a:p>
                    <a:p>
                      <a:endParaRPr lang="de-DE" dirty="0"/>
                    </a:p>
                    <a:p>
                      <a:endParaRPr lang="de-DE" dirty="0"/>
                    </a:p>
                    <a:p>
                      <a:r>
                        <a:rPr lang="de-DE" dirty="0"/>
                        <a:t>/v/ in Lehnwörtern stimmhaft, Bsp. </a:t>
                      </a:r>
                      <a:r>
                        <a:rPr lang="de-DE" i="1" dirty="0"/>
                        <a:t>November</a:t>
                      </a:r>
                    </a:p>
                    <a:p>
                      <a:endParaRPr lang="de-DE" i="1" dirty="0"/>
                    </a:p>
                    <a:p>
                      <a:r>
                        <a:rPr lang="de-DE" i="0" dirty="0"/>
                        <a:t>initiales &lt;</a:t>
                      </a:r>
                      <a:r>
                        <a:rPr lang="de-DE" i="0" dirty="0" err="1"/>
                        <a:t>ch</a:t>
                      </a:r>
                      <a:r>
                        <a:rPr lang="de-DE" i="0" dirty="0"/>
                        <a:t>&gt; in Lehnwörtern als [ç], Bsp. </a:t>
                      </a:r>
                      <a:r>
                        <a:rPr lang="de-DE" i="1" dirty="0"/>
                        <a:t>China</a:t>
                      </a:r>
                    </a:p>
                    <a:p>
                      <a:endParaRPr lang="de-DE" i="1" dirty="0"/>
                    </a:p>
                    <a:p>
                      <a:r>
                        <a:rPr lang="de-DE" i="0" dirty="0" err="1"/>
                        <a:t>Glottisstop</a:t>
                      </a:r>
                      <a:r>
                        <a:rPr lang="de-DE" i="0" dirty="0"/>
                        <a:t>, z.B. in </a:t>
                      </a:r>
                      <a:r>
                        <a:rPr lang="de-DE" i="1" dirty="0"/>
                        <a:t>erinnern </a:t>
                      </a:r>
                      <a:r>
                        <a:rPr lang="de-DE" i="0" dirty="0"/>
                        <a:t>[</a:t>
                      </a:r>
                      <a:r>
                        <a:rPr lang="de-DE" i="0" dirty="0" err="1"/>
                        <a:t>ɛɐˈʔɪnɐn</a:t>
                      </a:r>
                      <a:r>
                        <a:rPr lang="de-DE" i="0" dirty="0"/>
                        <a:t>]</a:t>
                      </a:r>
                    </a:p>
                  </a:txBody>
                  <a:tcPr/>
                </a:tc>
                <a:tc>
                  <a:txBody>
                    <a:bodyPr/>
                    <a:lstStyle/>
                    <a:p>
                      <a:r>
                        <a:rPr lang="de-DE" dirty="0"/>
                        <a:t>leicht nasalierte </a:t>
                      </a:r>
                      <a:r>
                        <a:rPr lang="de-DE" dirty="0" err="1"/>
                        <a:t>Diphtonge</a:t>
                      </a:r>
                      <a:r>
                        <a:rPr lang="de-DE" dirty="0"/>
                        <a:t>: &lt;ei&gt; [</a:t>
                      </a:r>
                      <a:r>
                        <a:rPr lang="de-DE" sz="1800" kern="1200" dirty="0" err="1">
                          <a:solidFill>
                            <a:schemeClr val="tx1"/>
                          </a:solidFill>
                          <a:effectLst/>
                          <a:latin typeface="+mn-lt"/>
                          <a:ea typeface="+mn-ea"/>
                          <a:cs typeface="+mn-cs"/>
                        </a:rPr>
                        <a:t>ɛe</a:t>
                      </a:r>
                      <a:r>
                        <a:rPr lang="de-DE" sz="1800" kern="1200" dirty="0">
                          <a:solidFill>
                            <a:schemeClr val="tx1"/>
                          </a:solidFill>
                          <a:effectLst/>
                          <a:latin typeface="+mn-lt"/>
                          <a:ea typeface="+mn-ea"/>
                          <a:cs typeface="+mn-cs"/>
                        </a:rPr>
                        <a:t>]</a:t>
                      </a:r>
                    </a:p>
                    <a:p>
                      <a:endParaRPr lang="de-DE"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 in Lehnwörtern stimmlos</a:t>
                      </a:r>
                    </a:p>
                    <a:p>
                      <a:endParaRPr lang="de-DE" dirty="0"/>
                    </a:p>
                    <a:p>
                      <a:endParaRPr lang="de-DE" dirty="0"/>
                    </a:p>
                    <a:p>
                      <a:r>
                        <a:rPr lang="de-DE" i="0" dirty="0"/>
                        <a:t>initiales &lt;</a:t>
                      </a:r>
                      <a:r>
                        <a:rPr lang="de-DE" i="0" dirty="0" err="1"/>
                        <a:t>ch</a:t>
                      </a:r>
                      <a:r>
                        <a:rPr lang="de-DE" i="0" dirty="0"/>
                        <a:t>&gt; in Lehnwörtern als [k] </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kein </a:t>
                      </a:r>
                      <a:r>
                        <a:rPr lang="de-DE" i="0" dirty="0" err="1"/>
                        <a:t>Glottisstop</a:t>
                      </a:r>
                      <a:r>
                        <a:rPr lang="de-DE" i="0" dirty="0"/>
                        <a:t>, z.B. [</a:t>
                      </a:r>
                      <a:r>
                        <a:rPr lang="de-DE" i="0" dirty="0" err="1"/>
                        <a:t>erɪnan</a:t>
                      </a:r>
                      <a:r>
                        <a:rPr lang="de-DE"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txBody>
                  <a:tcPr/>
                </a:tc>
                <a:tc>
                  <a:txBody>
                    <a:bodyPr/>
                    <a:lstStyle/>
                    <a:p>
                      <a:r>
                        <a:rPr lang="de-DE" dirty="0"/>
                        <a:t>Adjektive auf </a:t>
                      </a:r>
                      <a:r>
                        <a:rPr lang="de-DE" i="1" dirty="0"/>
                        <a:t>-</a:t>
                      </a:r>
                      <a:r>
                        <a:rPr lang="de-DE" i="1" dirty="0" err="1"/>
                        <a:t>ig</a:t>
                      </a:r>
                      <a:r>
                        <a:rPr lang="de-DE" i="1" dirty="0"/>
                        <a:t> </a:t>
                      </a:r>
                      <a:r>
                        <a:rPr lang="de-DE" dirty="0"/>
                        <a:t>als [</a:t>
                      </a:r>
                      <a:r>
                        <a:rPr lang="de-DE" i="0" dirty="0" err="1"/>
                        <a:t>ɪk</a:t>
                      </a:r>
                      <a:r>
                        <a:rPr lang="de-DE" i="0" dirty="0"/>
                        <a:t>]</a:t>
                      </a:r>
                    </a:p>
                    <a:p>
                      <a:endParaRPr lang="de-DE" i="0" dirty="0"/>
                    </a:p>
                    <a:p>
                      <a:r>
                        <a:rPr lang="de-DE" i="0" dirty="0"/>
                        <a:t>Doppelkonsonanten, z.B. </a:t>
                      </a:r>
                      <a:r>
                        <a:rPr lang="de-DE" i="1" dirty="0"/>
                        <a:t>Bälle</a:t>
                      </a:r>
                      <a:r>
                        <a:rPr lang="de-DE" i="0" dirty="0"/>
                        <a:t> als [</a:t>
                      </a:r>
                      <a:r>
                        <a:rPr lang="de-DE" i="0" dirty="0" err="1"/>
                        <a:t>bɛllə</a:t>
                      </a:r>
                      <a:r>
                        <a:rPr lang="de-DE" i="0" dirty="0"/>
                        <a:t>]</a:t>
                      </a:r>
                    </a:p>
                    <a:p>
                      <a:endParaRPr lang="de-DE" i="0" dirty="0"/>
                    </a:p>
                    <a:p>
                      <a:r>
                        <a:rPr lang="de-DE" i="0" dirty="0"/>
                        <a:t>Kurzvokale in Wörtern mit folgendem Doppel-konsonant, z.B. </a:t>
                      </a:r>
                      <a:r>
                        <a:rPr lang="de-DE" i="1" dirty="0"/>
                        <a:t>Arzt</a:t>
                      </a:r>
                    </a:p>
                    <a:p>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Initialakzent auf Französismen, z.B. </a:t>
                      </a:r>
                      <a:r>
                        <a:rPr lang="de-DE" b="1" dirty="0"/>
                        <a:t>ˈ</a:t>
                      </a:r>
                      <a:r>
                        <a:rPr lang="de-DE" i="1" dirty="0"/>
                        <a:t>Büffet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kein </a:t>
                      </a:r>
                      <a:r>
                        <a:rPr lang="de-DE" i="0" dirty="0" err="1"/>
                        <a:t>Glottisstop</a:t>
                      </a:r>
                      <a:r>
                        <a:rPr lang="de-DE" i="0" dirty="0"/>
                        <a:t>, z.B. [</a:t>
                      </a:r>
                      <a:r>
                        <a:rPr lang="de-DE" i="0" dirty="0" err="1"/>
                        <a:t>erɪnan</a:t>
                      </a:r>
                      <a:r>
                        <a:rPr lang="de-DE"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err="1"/>
                        <a:t>ich</a:t>
                      </a:r>
                      <a:r>
                        <a:rPr lang="de-DE" i="0" dirty="0" err="1"/>
                        <a:t>-Laut</a:t>
                      </a:r>
                      <a:r>
                        <a:rPr lang="de-DE" i="0" dirty="0"/>
                        <a:t> [ç]meist als </a:t>
                      </a:r>
                      <a:r>
                        <a:rPr lang="de-DE" i="1" dirty="0" err="1"/>
                        <a:t>ach</a:t>
                      </a:r>
                      <a:r>
                        <a:rPr lang="de-DE" i="0" dirty="0" err="1"/>
                        <a:t>-Laut</a:t>
                      </a:r>
                      <a:r>
                        <a:rPr lang="de-DE" i="0" dirty="0"/>
                        <a:t> [x]</a:t>
                      </a:r>
                    </a:p>
                  </a:txBody>
                  <a:tcPr>
                    <a:solidFill>
                      <a:schemeClr val="bg1">
                        <a:lumMod val="75000"/>
                        <a:alpha val="20000"/>
                      </a:schemeClr>
                    </a:solidFill>
                  </a:tcPr>
                </a:tc>
                <a:extLst>
                  <a:ext uri="{0D108BD9-81ED-4DB2-BD59-A6C34878D82A}">
                    <a16:rowId xmlns:a16="http://schemas.microsoft.com/office/drawing/2014/main" val="3828882689"/>
                  </a:ext>
                </a:extLst>
              </a:tr>
            </a:tbl>
          </a:graphicData>
        </a:graphic>
      </p:graphicFrame>
    </p:spTree>
    <p:extLst>
      <p:ext uri="{BB962C8B-B14F-4D97-AF65-F5344CB8AC3E}">
        <p14:creationId xmlns:p14="http://schemas.microsoft.com/office/powerpoint/2010/main" val="6533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sz="3200" dirty="0"/>
              <a:t>Südtirol</a:t>
            </a:r>
          </a:p>
          <a:p>
            <a:pPr marL="0" indent="0">
              <a:buNone/>
            </a:pPr>
            <a:r>
              <a:rPr lang="de-DE" sz="2400" b="1" dirty="0"/>
              <a:t>Lexikalische Besonderheiten</a:t>
            </a:r>
          </a:p>
          <a:p>
            <a:pPr marL="0" indent="0">
              <a:buNone/>
            </a:pPr>
            <a:r>
              <a:rPr lang="de-DE" i="1" dirty="0"/>
              <a:t>Abonnement, </a:t>
            </a:r>
            <a:r>
              <a:rPr lang="de-DE" i="1" dirty="0" err="1"/>
              <a:t>angereift</a:t>
            </a:r>
            <a:r>
              <a:rPr lang="de-DE" i="1" dirty="0"/>
              <a:t>, Aranciata, Gute Arbeit!, Arztambulatorium, Assessor, Ausgeher, Autobüchlein, Bankkoordinaten, </a:t>
            </a:r>
            <a:r>
              <a:rPr lang="de-DE" i="1" dirty="0" err="1"/>
              <a:t>Barist</a:t>
            </a:r>
            <a:r>
              <a:rPr lang="de-DE" i="1" dirty="0"/>
              <a:t>, Basisarzt, Berufsalbum, Biennium, </a:t>
            </a:r>
            <a:r>
              <a:rPr lang="de-DE" i="1" dirty="0" err="1"/>
              <a:t>Dopolavoro</a:t>
            </a:r>
            <a:r>
              <a:rPr lang="de-DE" i="1" dirty="0"/>
              <a:t>, Erstwohnung, grüne Nummer, Hydrauliker, kollaudieren, Kondominium</a:t>
            </a:r>
          </a:p>
          <a:p>
            <a:pPr marL="0" indent="0">
              <a:buNone/>
            </a:pPr>
            <a:endParaRPr lang="de-DE" i="1" dirty="0"/>
          </a:p>
          <a:p>
            <a:pPr marL="0" indent="0">
              <a:buNone/>
            </a:pPr>
            <a:endParaRPr lang="de-DE" dirty="0"/>
          </a:p>
        </p:txBody>
      </p:sp>
    </p:spTree>
    <p:extLst>
      <p:ext uri="{BB962C8B-B14F-4D97-AF65-F5344CB8AC3E}">
        <p14:creationId xmlns:p14="http://schemas.microsoft.com/office/powerpoint/2010/main" val="148096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DA58F-2070-40D6-A108-69F4325E228E}"/>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A9333CE9-8E06-4ECD-A9B5-DA831ECB5880}"/>
              </a:ext>
            </a:extLst>
          </p:cNvPr>
          <p:cNvSpPr>
            <a:spLocks noGrp="1"/>
          </p:cNvSpPr>
          <p:nvPr>
            <p:ph idx="1"/>
          </p:nvPr>
        </p:nvSpPr>
        <p:spPr/>
        <p:txBody>
          <a:bodyPr>
            <a:normAutofit fontScale="85000" lnSpcReduction="20000"/>
          </a:bodyPr>
          <a:lstStyle/>
          <a:p>
            <a:pPr marL="0" indent="0">
              <a:buNone/>
            </a:pPr>
            <a:r>
              <a:rPr lang="de-DE" sz="3600" dirty="0"/>
              <a:t>Konzept der </a:t>
            </a:r>
            <a:r>
              <a:rPr lang="de-DE" sz="3600" b="1" dirty="0"/>
              <a:t>Plurizentrik</a:t>
            </a:r>
          </a:p>
          <a:p>
            <a:pPr marL="0" indent="0" algn="just">
              <a:buNone/>
            </a:pPr>
            <a:r>
              <a:rPr lang="de-DE" dirty="0"/>
              <a:t>Von einer plurizentrischen Sprache spricht man dann, wenn diese in mehr als einem Land als nationale oder regionale Amtssprache in Gebrauch ist und wenn sich dadurch standardsprachliche Unterschiede herausgebildet haben. Typische Beispiele für plurizentrische Sprachen sind neben dem Deutschen das Englische (unterschiedliche Ausprägung der Standardsprache in Australien, Großbritannien, Kanada, Neuseeland und den USA), das Französische […], das Spanische oder das Portugiesische. […]</a:t>
            </a:r>
          </a:p>
          <a:p>
            <a:pPr marL="0" indent="0" algn="just">
              <a:buNone/>
            </a:pPr>
            <a:r>
              <a:rPr lang="de-DE" dirty="0"/>
              <a:t>Die plurizentrische Auffassung von der deutschen Sprache bedeutet, dass sprachliche Besonderheiten nationaler Zentren nicht als Abweichungen von einer nationenübergreifenden deutschen Standardsprache gelten, sondern als gleichberechtigt nebeneinander bestehende standardsprachliche Ausprägungen des Deutschen.</a:t>
            </a:r>
          </a:p>
          <a:p>
            <a:pPr marL="0" indent="0" algn="just">
              <a:buNone/>
            </a:pPr>
            <a:r>
              <a:rPr lang="de-DE" dirty="0"/>
              <a:t> (Ammon/Bickel/Lenz </a:t>
            </a:r>
            <a:r>
              <a:rPr lang="de-DE" baseline="30000" dirty="0"/>
              <a:t>2</a:t>
            </a:r>
            <a:r>
              <a:rPr lang="de-DE" dirty="0"/>
              <a:t>2016, S. XXXI-XXXII)</a:t>
            </a:r>
          </a:p>
          <a:p>
            <a:pPr marL="0" indent="0">
              <a:buNone/>
            </a:pPr>
            <a:endParaRPr lang="de-DE" b="1" dirty="0"/>
          </a:p>
          <a:p>
            <a:pPr marL="0" indent="0">
              <a:buNone/>
            </a:pPr>
            <a:endParaRPr lang="de-DE" dirty="0"/>
          </a:p>
        </p:txBody>
      </p:sp>
    </p:spTree>
    <p:extLst>
      <p:ext uri="{BB962C8B-B14F-4D97-AF65-F5344CB8AC3E}">
        <p14:creationId xmlns:p14="http://schemas.microsoft.com/office/powerpoint/2010/main" val="172393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lnSpcReduction="10000"/>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sz="2600" b="1" dirty="0"/>
              <a:t>Standard</a:t>
            </a:r>
            <a:r>
              <a:rPr lang="de-DE" sz="2600" dirty="0"/>
              <a:t> – Seit den 70er Jahren in Deutschland übliche </a:t>
            </a:r>
            <a:r>
              <a:rPr lang="de-DE" sz="2600" b="1" dirty="0"/>
              <a:t>deskriptive Bezeichnung für die historisch legitimierte, überregionale, mündliche und schriftliche Sprachform der sozialen Mittel- bzw. Oberschicht</a:t>
            </a:r>
            <a:r>
              <a:rPr lang="de-DE" sz="2600" dirty="0"/>
              <a:t>; in diesem Sinn synonyme Verwendung mit der (wertenden) Bezeichnung „Hochsprache“. Entsprechend ihrer Funktion als </a:t>
            </a:r>
            <a:r>
              <a:rPr lang="de-DE" sz="2600" b="1" dirty="0"/>
              <a:t>öffentliches Verständigungsmittel </a:t>
            </a:r>
            <a:r>
              <a:rPr lang="de-DE" sz="2600" dirty="0"/>
              <a:t>unterliegt sie (besonders in den Bereichen Grammatik, Aussprache und Rechtschreibung) weit gehender </a:t>
            </a:r>
            <a:r>
              <a:rPr lang="de-DE" sz="2600" b="1" dirty="0"/>
              <a:t>Normierung</a:t>
            </a:r>
            <a:r>
              <a:rPr lang="de-DE" sz="2600" dirty="0"/>
              <a:t>, die über öffentliche Medien und Institutionen, vor allem aber durch das Bildungssystem kontrolliert und vermittelt werden.</a:t>
            </a:r>
          </a:p>
        </p:txBody>
      </p:sp>
    </p:spTree>
    <p:extLst>
      <p:ext uri="{BB962C8B-B14F-4D97-AF65-F5344CB8AC3E}">
        <p14:creationId xmlns:p14="http://schemas.microsoft.com/office/powerpoint/2010/main" val="29072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1210</Words>
  <Application>Microsoft Office PowerPoint</Application>
  <PresentationFormat>Breitbild</PresentationFormat>
  <Paragraphs>195</Paragraphs>
  <Slides>18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Calibri Light</vt:lpstr>
      <vt:lpstr>Office</vt:lpstr>
      <vt:lpstr>Der deutsche Sprachraum</vt:lpstr>
      <vt:lpstr>Wo wird Deutsch gesprochen?</vt:lpstr>
      <vt:lpstr>Wo wird Deutsch gesprochen?</vt:lpstr>
      <vt:lpstr>Deutsch = Deutsch?</vt:lpstr>
      <vt:lpstr>Deutsch = Deutsch?</vt:lpstr>
      <vt:lpstr>Deutsch = Deutsch?</vt:lpstr>
      <vt:lpstr>Deutsch = Deutsch?</vt:lpstr>
      <vt:lpstr>Deutsch = Deutsch?</vt:lpstr>
      <vt:lpstr>Nicht nur Standard</vt:lpstr>
      <vt:lpstr>Nicht nur Standard</vt:lpstr>
      <vt:lpstr>Nicht nur Standard</vt:lpstr>
      <vt:lpstr>Nicht nur Standard</vt:lpstr>
      <vt:lpstr>Nicht nur Standard</vt:lpstr>
      <vt:lpstr>Nicht nur Standard</vt:lpstr>
      <vt:lpstr>Nicht nur Standard</vt:lpstr>
      <vt:lpstr>Nicht nur Deutsch</vt:lpstr>
      <vt:lpstr>Nicht nur Deutsch</vt:lpstr>
      <vt:lpstr>Nicht nur Deutsch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deutsche Sprachraum</dc:title>
  <dc:creator>Kathrin</dc:creator>
  <cp:lastModifiedBy>GAERTIG- BRESSAN ANNE-KATHRIN</cp:lastModifiedBy>
  <cp:revision>58</cp:revision>
  <dcterms:created xsi:type="dcterms:W3CDTF">2019-01-04T15:22:52Z</dcterms:created>
  <dcterms:modified xsi:type="dcterms:W3CDTF">2021-10-26T10:23:05Z</dcterms:modified>
</cp:coreProperties>
</file>