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07" r:id="rId3"/>
    <p:sldId id="320" r:id="rId4"/>
    <p:sldId id="319" r:id="rId5"/>
    <p:sldId id="330" r:id="rId6"/>
    <p:sldId id="331" r:id="rId7"/>
    <p:sldId id="321" r:id="rId8"/>
    <p:sldId id="324" r:id="rId9"/>
    <p:sldId id="326" r:id="rId10"/>
    <p:sldId id="332" r:id="rId11"/>
    <p:sldId id="333" r:id="rId12"/>
    <p:sldId id="334" r:id="rId13"/>
    <p:sldId id="335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29"/>
  </p:normalViewPr>
  <p:slideViewPr>
    <p:cSldViewPr snapToGrid="0" snapToObjects="1">
      <p:cViewPr varScale="1">
        <p:scale>
          <a:sx n="88" d="100"/>
          <a:sy n="88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1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93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4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2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9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8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70BFD-4D5E-4142-8153-4EEEFDA35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10" y="937550"/>
            <a:ext cx="10081549" cy="4823552"/>
          </a:xfrm>
        </p:spPr>
        <p:txBody>
          <a:bodyPr/>
          <a:lstStyle/>
          <a:p>
            <a:pPr algn="l"/>
            <a:r>
              <a:rPr lang="it-IT" sz="2400" dirty="0"/>
              <a:t>GEOGRAFIA STORICA DELL’ODIERNO FRIULI VENEZIA GIULIA </a:t>
            </a:r>
            <a:r>
              <a:rPr lang="it-IT" sz="2400" i="1" dirty="0"/>
              <a:t>LM 641</a:t>
            </a:r>
            <a:br>
              <a:rPr lang="it-IT" dirty="0"/>
            </a:br>
            <a:r>
              <a:rPr lang="it-IT" sz="6600" b="1" cap="small" dirty="0"/>
              <a:t>La costruzione dell’odierno </a:t>
            </a:r>
            <a:br>
              <a:rPr lang="it-IT" sz="6600" b="1" cap="small" dirty="0"/>
            </a:br>
            <a:r>
              <a:rPr lang="it-IT" sz="6600" b="1" cap="small" dirty="0"/>
              <a:t>Friuli Venezia Giulia</a:t>
            </a:r>
            <a:r>
              <a:rPr lang="it-IT" sz="6600" dirty="0"/>
              <a:t> </a:t>
            </a:r>
            <a:br>
              <a:rPr lang="it-IT" sz="6600" dirty="0"/>
            </a:br>
            <a:r>
              <a:rPr lang="it-IT" sz="1800" dirty="0"/>
              <a:t>A.A. 2021-2022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3AAC26-B54F-254A-B891-B87959A0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08" y="5960962"/>
            <a:ext cx="7838742" cy="897038"/>
          </a:xfrm>
        </p:spPr>
        <p:txBody>
          <a:bodyPr/>
          <a:lstStyle/>
          <a:p>
            <a:pPr algn="l"/>
            <a:r>
              <a:rPr lang="it-IT" dirty="0"/>
              <a:t>SERGIO ZILLI</a:t>
            </a:r>
          </a:p>
        </p:txBody>
      </p:sp>
    </p:spTree>
    <p:extLst>
      <p:ext uri="{BB962C8B-B14F-4D97-AF65-F5344CB8AC3E}">
        <p14:creationId xmlns:p14="http://schemas.microsoft.com/office/powerpoint/2010/main" val="85108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4176D-D862-4F43-BBBC-37EBA1E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Ferrovie di guerra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018E31A-C147-1946-8A77-A1B26EA77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1521" y="2146074"/>
            <a:ext cx="4288195" cy="3881437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36A8B28-1522-514E-B0DE-29F7D956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51" y="2146075"/>
            <a:ext cx="4615464" cy="38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BB7C5-0E80-674D-8BCB-55FAFE5D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Ferrovie al 1930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CD67283-29DE-0D4C-A196-D7F89E75E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194" y="2149013"/>
            <a:ext cx="5276401" cy="347260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F29660-16CE-6043-AFB3-3E084FD9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60" y="2108064"/>
            <a:ext cx="5130039" cy="35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3D878-67FE-EC4A-A944-97BD00AA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Rete odierna</a:t>
            </a:r>
          </a:p>
        </p:txBody>
      </p:sp>
      <p:pic>
        <p:nvPicPr>
          <p:cNvPr id="17" name="Segnaposto contenuto 16">
            <a:extLst>
              <a:ext uri="{FF2B5EF4-FFF2-40B4-BE49-F238E27FC236}">
                <a16:creationId xmlns:a16="http://schemas.microsoft.com/office/drawing/2014/main" id="{C6E03225-4D81-7347-9930-B913B0C1F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919" y="1930400"/>
            <a:ext cx="4124437" cy="3881437"/>
          </a:xfr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7C0BF72-2E48-E548-BEF6-C4290C66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90" y="1930400"/>
            <a:ext cx="4044797" cy="39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3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CAD38-6082-7D4A-BCF2-F0B23905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1890 - 2021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146686D-3680-CE40-B42C-D5224D48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48" y="2149014"/>
            <a:ext cx="3954005" cy="3819646"/>
          </a:xfrm>
          <a:prstGeom prst="rect">
            <a:avLst/>
          </a:prstGeom>
        </p:spPr>
      </p:pic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335E4116-767A-8F4A-8977-386BA6762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149014"/>
            <a:ext cx="5722894" cy="3881437"/>
          </a:xfrm>
        </p:spPr>
      </p:pic>
    </p:spTree>
    <p:extLst>
      <p:ext uri="{BB962C8B-B14F-4D97-AF65-F5344CB8AC3E}">
        <p14:creationId xmlns:p14="http://schemas.microsoft.com/office/powerpoint/2010/main" val="16029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>
            <a:extLst>
              <a:ext uri="{FF2B5EF4-FFF2-40B4-BE49-F238E27FC236}">
                <a16:creationId xmlns:a16="http://schemas.microsoft.com/office/drawing/2014/main" id="{CCF383E3-2F98-7845-B2A6-C3C0F710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98" y="2650201"/>
            <a:ext cx="2300288" cy="2632075"/>
          </a:xfrm>
        </p:spPr>
        <p:txBody>
          <a:bodyPr/>
          <a:lstStyle/>
          <a:p>
            <a:r>
              <a:rPr lang="it-IT" altLang="it-IT" sz="2800" dirty="0">
                <a:latin typeface="Helvetica" pitchFamily="2" charset="0"/>
                <a:ea typeface="ＭＳ Ｐゴシック" panose="020B0600070205080204" pitchFamily="34" charset="-128"/>
              </a:rPr>
              <a:t>Linee ferroviarie 1835-1995</a:t>
            </a:r>
          </a:p>
        </p:txBody>
      </p:sp>
      <p:sp>
        <p:nvSpPr>
          <p:cNvPr id="28675" name="Segnaposto numero diapositiva 3">
            <a:extLst>
              <a:ext uri="{FF2B5EF4-FFF2-40B4-BE49-F238E27FC236}">
                <a16:creationId xmlns:a16="http://schemas.microsoft.com/office/drawing/2014/main" id="{D82D9E5A-ED08-FA4F-A633-8CA4449BC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 dirty="0">
              <a:solidFill>
                <a:srgbClr val="898989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C9F4DC-43B8-AA44-B962-4F2A05E23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111" y="60853"/>
            <a:ext cx="5787552" cy="6797147"/>
          </a:xfrm>
        </p:spPr>
      </p:pic>
    </p:spTree>
    <p:extLst>
      <p:ext uri="{BB962C8B-B14F-4D97-AF65-F5344CB8AC3E}">
        <p14:creationId xmlns:p14="http://schemas.microsoft.com/office/powerpoint/2010/main" val="345308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F2241-DCE7-9D40-AA2C-43CCFF5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CF116-201B-9545-AA25-6A5CB1F9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Presentazione n. 7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4000" b="1" dirty="0"/>
              <a:t>Di reti e nodi</a:t>
            </a:r>
          </a:p>
        </p:txBody>
      </p:sp>
    </p:spTree>
    <p:extLst>
      <p:ext uri="{BB962C8B-B14F-4D97-AF65-F5344CB8AC3E}">
        <p14:creationId xmlns:p14="http://schemas.microsoft.com/office/powerpoint/2010/main" val="324312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571C1-F6B8-2D42-8D93-571EB1F6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B79D23-5946-3347-A0A3-BC222DCD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4" descr="carta6 rudolfiana.jpg">
            <a:extLst>
              <a:ext uri="{FF2B5EF4-FFF2-40B4-BE49-F238E27FC236}">
                <a16:creationId xmlns:a16="http://schemas.microsoft.com/office/drawing/2014/main" id="{0947DE8F-5591-3D41-8E68-B52425BFF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11" r="-25511"/>
          <a:stretch>
            <a:fillRect/>
          </a:stretch>
        </p:blipFill>
        <p:spPr>
          <a:xfrm>
            <a:off x="677334" y="-20967"/>
            <a:ext cx="12508356" cy="687896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C3B13D2-6639-C342-9E1A-C4A0AC47FE2B}"/>
              </a:ext>
            </a:extLst>
          </p:cNvPr>
          <p:cNvSpPr txBox="1">
            <a:spLocks/>
          </p:cNvSpPr>
          <p:nvPr/>
        </p:nvSpPr>
        <p:spPr>
          <a:xfrm>
            <a:off x="677334" y="3552623"/>
            <a:ext cx="2095018" cy="16907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altLang="it-IT" sz="2000" dirty="0">
                <a:latin typeface="Helvetica" pitchFamily="2" charset="0"/>
                <a:ea typeface="ＭＳ Ｐゴシック" panose="020B0600070205080204" pitchFamily="34" charset="-128"/>
              </a:rPr>
              <a:t>Rudolf – </a:t>
            </a:r>
            <a:r>
              <a:rPr lang="it-IT" altLang="it-IT" sz="2000" dirty="0" err="1">
                <a:latin typeface="Helvetica" pitchFamily="2" charset="0"/>
                <a:ea typeface="ＭＳ Ｐゴシック" panose="020B0600070205080204" pitchFamily="34" charset="-128"/>
              </a:rPr>
              <a:t>Bahn</a:t>
            </a:r>
            <a:r>
              <a:rPr lang="it-IT" altLang="it-IT" sz="2000" dirty="0">
                <a:latin typeface="Helvetica" pitchFamily="2" charset="0"/>
                <a:ea typeface="ＭＳ Ｐゴシック" panose="020B0600070205080204" pitchFamily="34" charset="-128"/>
              </a:rPr>
              <a:t> / </a:t>
            </a:r>
            <a:r>
              <a:rPr lang="it-IT" altLang="it-IT" sz="2000" dirty="0" err="1">
                <a:latin typeface="Helvetica" pitchFamily="2" charset="0"/>
                <a:ea typeface="ＭＳ Ｐゴシック" panose="020B0600070205080204" pitchFamily="34" charset="-128"/>
              </a:rPr>
              <a:t>Rudolfiana</a:t>
            </a:r>
            <a:r>
              <a:rPr lang="it-IT" altLang="it-IT" sz="2000" dirty="0">
                <a:latin typeface="Helvetica" pitchFamily="2" charset="0"/>
                <a:ea typeface="ＭＳ Ｐゴシック" panose="020B0600070205080204" pitchFamily="34" charset="-128"/>
              </a:rPr>
              <a:t> (1870-1876)</a:t>
            </a:r>
          </a:p>
        </p:txBody>
      </p:sp>
    </p:spTree>
    <p:extLst>
      <p:ext uri="{BB962C8B-B14F-4D97-AF65-F5344CB8AC3E}">
        <p14:creationId xmlns:p14="http://schemas.microsoft.com/office/powerpoint/2010/main" val="95437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EB386-B150-DD4B-AD3C-534E19D6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6A0014-A3BF-C640-9836-5768838F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4" descr="carta7 1867.jpg">
            <a:extLst>
              <a:ext uri="{FF2B5EF4-FFF2-40B4-BE49-F238E27FC236}">
                <a16:creationId xmlns:a16="http://schemas.microsoft.com/office/drawing/2014/main" id="{1390F032-511F-F748-A0CE-61ACB323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12" r="-23112"/>
          <a:stretch>
            <a:fillRect/>
          </a:stretch>
        </p:blipFill>
        <p:spPr>
          <a:xfrm>
            <a:off x="344114" y="0"/>
            <a:ext cx="12472305" cy="6860156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A49CEE5-9396-514A-A5AD-87EED927125E}"/>
              </a:ext>
            </a:extLst>
          </p:cNvPr>
          <p:cNvSpPr txBox="1">
            <a:spLocks/>
          </p:cNvSpPr>
          <p:nvPr/>
        </p:nvSpPr>
        <p:spPr>
          <a:xfrm>
            <a:off x="677334" y="4100975"/>
            <a:ext cx="2137418" cy="1303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altLang="it-IT" sz="3200" dirty="0">
                <a:latin typeface="Helvetica" pitchFamily="2" charset="0"/>
                <a:ea typeface="ＭＳ Ｐゴシック" panose="020B0600070205080204" pitchFamily="34" charset="-128"/>
              </a:rPr>
              <a:t>Ferrovie dopo l’Unità (progetto)</a:t>
            </a:r>
          </a:p>
        </p:txBody>
      </p:sp>
    </p:spTree>
    <p:extLst>
      <p:ext uri="{BB962C8B-B14F-4D97-AF65-F5344CB8AC3E}">
        <p14:creationId xmlns:p14="http://schemas.microsoft.com/office/powerpoint/2010/main" val="11704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D54A7-199E-F74D-BA01-ABC90E64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Ferrovie al 1890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591A50BE-14E9-9A45-BAFD-EC6844FB2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214" y="1930400"/>
            <a:ext cx="5563524" cy="3773347"/>
          </a:xfrm>
          <a:prstGeom prst="rect">
            <a:avLst/>
          </a:prstGeom>
        </p:spPr>
      </p:pic>
      <p:pic>
        <p:nvPicPr>
          <p:cNvPr id="25" name="Segnaposto contenuto 24">
            <a:extLst>
              <a:ext uri="{FF2B5EF4-FFF2-40B4-BE49-F238E27FC236}">
                <a16:creationId xmlns:a16="http://schemas.microsoft.com/office/drawing/2014/main" id="{BC0E1EF4-EADF-054F-B46C-DF93A9FD7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349" y="1930400"/>
            <a:ext cx="5729740" cy="3881437"/>
          </a:xfrm>
        </p:spPr>
      </p:pic>
    </p:spTree>
    <p:extLst>
      <p:ext uri="{BB962C8B-B14F-4D97-AF65-F5344CB8AC3E}">
        <p14:creationId xmlns:p14="http://schemas.microsoft.com/office/powerpoint/2010/main" val="333447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34765-E6AB-E743-8933-321B072C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Ferrovie alla vigilia della guerra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46CA6FBF-A4B2-3A4F-AB45-692245D3B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761" y="1930401"/>
            <a:ext cx="5702783" cy="3715656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87615F4-8DF4-8043-B1AB-1397DF60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6" y="1930399"/>
            <a:ext cx="5750262" cy="3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9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631CAE13-8FF7-2E42-94A3-49268B5B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22714"/>
            <a:ext cx="2228850" cy="1665287"/>
          </a:xfrm>
        </p:spPr>
        <p:txBody>
          <a:bodyPr/>
          <a:lstStyle/>
          <a:p>
            <a:r>
              <a:rPr lang="it-IT" altLang="it-IT" sz="3200">
                <a:latin typeface="Helvetica" pitchFamily="2" charset="0"/>
                <a:ea typeface="ＭＳ Ｐゴシック" panose="020B0600070205080204" pitchFamily="34" charset="-128"/>
              </a:rPr>
              <a:t>Ferrovie KuK </a:t>
            </a:r>
            <a:br>
              <a:rPr lang="it-IT" altLang="it-IT" sz="320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it-IT" altLang="it-IT" sz="3200">
                <a:latin typeface="Helvetica" pitchFamily="2" charset="0"/>
                <a:ea typeface="ＭＳ Ｐゴシック" panose="020B0600070205080204" pitchFamily="34" charset="-128"/>
              </a:rPr>
              <a:t>vigilia ww1</a:t>
            </a:r>
          </a:p>
        </p:txBody>
      </p:sp>
      <p:pic>
        <p:nvPicPr>
          <p:cNvPr id="21506" name="Segnaposto contenuto 4" descr="1910 kuk.jpg">
            <a:extLst>
              <a:ext uri="{FF2B5EF4-FFF2-40B4-BE49-F238E27FC236}">
                <a16:creationId xmlns:a16="http://schemas.microsoft.com/office/drawing/2014/main" id="{69CD3E12-E5BD-7249-8F04-663ED4435B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66" r="-68466"/>
          <a:stretch>
            <a:fillRect/>
          </a:stretch>
        </p:blipFill>
        <p:spPr>
          <a:xfrm>
            <a:off x="1129900" y="696429"/>
            <a:ext cx="9719438" cy="5344933"/>
          </a:xfrm>
        </p:spPr>
      </p:pic>
      <p:sp>
        <p:nvSpPr>
          <p:cNvPr id="21507" name="Segnaposto numero diapositiva 3">
            <a:extLst>
              <a:ext uri="{FF2B5EF4-FFF2-40B4-BE49-F238E27FC236}">
                <a16:creationId xmlns:a16="http://schemas.microsoft.com/office/drawing/2014/main" id="{78F423CB-0D73-A342-8CD8-48C019239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932217-11C0-F64A-93AB-C48AB7EC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4" descr="carta1.jpg">
            <a:extLst>
              <a:ext uri="{FF2B5EF4-FFF2-40B4-BE49-F238E27FC236}">
                <a16:creationId xmlns:a16="http://schemas.microsoft.com/office/drawing/2014/main" id="{EC81F6CF-5045-9844-8484-16C3116625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338" r="-130338"/>
          <a:stretch>
            <a:fillRect/>
          </a:stretch>
        </p:blipFill>
        <p:spPr>
          <a:xfrm>
            <a:off x="-494707" y="-54404"/>
            <a:ext cx="12568981" cy="6912404"/>
          </a:xfr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F22BFC2-313B-F247-A7ED-8CB22DDC144F}"/>
              </a:ext>
            </a:extLst>
          </p:cNvPr>
          <p:cNvSpPr txBox="1">
            <a:spLocks/>
          </p:cNvSpPr>
          <p:nvPr/>
        </p:nvSpPr>
        <p:spPr>
          <a:xfrm>
            <a:off x="192912" y="3751625"/>
            <a:ext cx="3476262" cy="197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altLang="it-IT" sz="2400">
                <a:latin typeface="Helvetica" pitchFamily="2" charset="0"/>
                <a:ea typeface="ＭＳ Ｐゴシック" panose="020B0600070205080204" pitchFamily="34" charset="-128"/>
              </a:rPr>
              <a:t>Trieste Salisburgo </a:t>
            </a:r>
            <a:br>
              <a:rPr lang="it-IT" altLang="it-IT" sz="240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it-IT" altLang="it-IT" sz="2400">
                <a:latin typeface="Helvetica" pitchFamily="2" charset="0"/>
                <a:ea typeface="ＭＳ Ｐゴシック" panose="020B0600070205080204" pitchFamily="34" charset="-128"/>
              </a:rPr>
              <a:t>Transalpina. / Wochein</a:t>
            </a:r>
            <a:br>
              <a:rPr lang="it-IT" altLang="it-IT" sz="2400"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it-IT" altLang="it-IT" sz="2400">
                <a:latin typeface="Helvetica" pitchFamily="2" charset="0"/>
                <a:ea typeface="ＭＳ Ｐゴシック" panose="020B0600070205080204" pitchFamily="34" charset="-128"/>
              </a:rPr>
              <a:t>1906</a:t>
            </a:r>
            <a:endParaRPr lang="it-IT" altLang="it-IT" sz="24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94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42564-DEA4-E740-A9B8-7DFA9178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E40EFD-31BF-A045-822F-4C34BA70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ferrovie ts.jpg">
            <a:extLst>
              <a:ext uri="{FF2B5EF4-FFF2-40B4-BE49-F238E27FC236}">
                <a16:creationId xmlns:a16="http://schemas.microsoft.com/office/drawing/2014/main" id="{884846A3-F5C5-AB46-8E9C-CA1912F5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87" y="0"/>
            <a:ext cx="4872942" cy="684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E926FEA-3913-B942-A9ED-75A5E5B56F7A}"/>
              </a:ext>
            </a:extLst>
          </p:cNvPr>
          <p:cNvSpPr txBox="1">
            <a:spLocks/>
          </p:cNvSpPr>
          <p:nvPr/>
        </p:nvSpPr>
        <p:spPr>
          <a:xfrm>
            <a:off x="308658" y="4829960"/>
            <a:ext cx="3398838" cy="89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it-IT" sz="2400">
                <a:latin typeface="Helvetica"/>
                <a:cs typeface="Helvetica"/>
              </a:rPr>
              <a:t>Ferrovie a Trieste alla vigilia della 1ww</a:t>
            </a:r>
            <a:endParaRPr lang="it-IT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41718198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</TotalTime>
  <Words>90</Words>
  <Application>Microsoft Macintosh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Trebuchet MS</vt:lpstr>
      <vt:lpstr>Wingdings 3</vt:lpstr>
      <vt:lpstr>Sfaccettatura</vt:lpstr>
      <vt:lpstr>GEOGRAFIA STORICA DELL’ODIERNO FRIULI VENEZIA GIULIA LM 641 La costruzione dell’odierno  Friuli Venezia Giulia  A.A. 2021-2022 </vt:lpstr>
      <vt:lpstr>Presentazione standard di PowerPoint</vt:lpstr>
      <vt:lpstr>Presentazione standard di PowerPoint</vt:lpstr>
      <vt:lpstr>Presentazione standard di PowerPoint</vt:lpstr>
      <vt:lpstr>Ferrovie al 1890</vt:lpstr>
      <vt:lpstr>Ferrovie alla vigilia della guerra</vt:lpstr>
      <vt:lpstr>Ferrovie KuK  vigilia ww1</vt:lpstr>
      <vt:lpstr>Presentazione standard di PowerPoint</vt:lpstr>
      <vt:lpstr>Presentazione standard di PowerPoint</vt:lpstr>
      <vt:lpstr>Ferrovie di guerra</vt:lpstr>
      <vt:lpstr>Ferrovie al 1930</vt:lpstr>
      <vt:lpstr>Rete odierna</vt:lpstr>
      <vt:lpstr>1890 - 2021</vt:lpstr>
      <vt:lpstr>Linee ferroviarie 1835-1995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LM 641 La costruzione dell’odierno  Friuli Venezia Giulia  A.A. 2021-2022 </dc:title>
  <dc:subject/>
  <dc:creator>sergio zilli</dc:creator>
  <cp:keywords/>
  <dc:description/>
  <cp:lastModifiedBy>sergio zilli</cp:lastModifiedBy>
  <cp:revision>58</cp:revision>
  <dcterms:created xsi:type="dcterms:W3CDTF">2021-10-05T10:44:53Z</dcterms:created>
  <dcterms:modified xsi:type="dcterms:W3CDTF">2021-10-27T08:53:56Z</dcterms:modified>
  <cp:category/>
</cp:coreProperties>
</file>