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6" r:id="rId3"/>
  </p:sldMasterIdLst>
  <p:notesMasterIdLst>
    <p:notesMasterId r:id="rId63"/>
  </p:notesMasterIdLst>
  <p:sldIdLst>
    <p:sldId id="353" r:id="rId4"/>
    <p:sldId id="319" r:id="rId5"/>
    <p:sldId id="320" r:id="rId6"/>
    <p:sldId id="321" r:id="rId7"/>
    <p:sldId id="266" r:id="rId8"/>
    <p:sldId id="341" r:id="rId9"/>
    <p:sldId id="342" r:id="rId10"/>
    <p:sldId id="343" r:id="rId11"/>
    <p:sldId id="344" r:id="rId12"/>
    <p:sldId id="345" r:id="rId13"/>
    <p:sldId id="346" r:id="rId14"/>
    <p:sldId id="347" r:id="rId15"/>
    <p:sldId id="349" r:id="rId16"/>
    <p:sldId id="350" r:id="rId17"/>
    <p:sldId id="351" r:id="rId18"/>
    <p:sldId id="352" r:id="rId19"/>
    <p:sldId id="357" r:id="rId20"/>
    <p:sldId id="274" r:id="rId21"/>
    <p:sldId id="275" r:id="rId22"/>
    <p:sldId id="276" r:id="rId23"/>
    <p:sldId id="277" r:id="rId24"/>
    <p:sldId id="317" r:id="rId25"/>
    <p:sldId id="285" r:id="rId26"/>
    <p:sldId id="358" r:id="rId27"/>
    <p:sldId id="279" r:id="rId28"/>
    <p:sldId id="265" r:id="rId29"/>
    <p:sldId id="286" r:id="rId30"/>
    <p:sldId id="310" r:id="rId31"/>
    <p:sldId id="311" r:id="rId32"/>
    <p:sldId id="359" r:id="rId33"/>
    <p:sldId id="312" r:id="rId34"/>
    <p:sldId id="314" r:id="rId35"/>
    <p:sldId id="315" r:id="rId36"/>
    <p:sldId id="360" r:id="rId37"/>
    <p:sldId id="316" r:id="rId38"/>
    <p:sldId id="280" r:id="rId39"/>
    <p:sldId id="281" r:id="rId40"/>
    <p:sldId id="282" r:id="rId41"/>
    <p:sldId id="287" r:id="rId42"/>
    <p:sldId id="283" r:id="rId43"/>
    <p:sldId id="288" r:id="rId44"/>
    <p:sldId id="290" r:id="rId45"/>
    <p:sldId id="291" r:id="rId46"/>
    <p:sldId id="289" r:id="rId47"/>
    <p:sldId id="292" r:id="rId48"/>
    <p:sldId id="293" r:id="rId49"/>
    <p:sldId id="361" r:id="rId50"/>
    <p:sldId id="362" r:id="rId51"/>
    <p:sldId id="295" r:id="rId52"/>
    <p:sldId id="296" r:id="rId53"/>
    <p:sldId id="299" r:id="rId54"/>
    <p:sldId id="297" r:id="rId55"/>
    <p:sldId id="363" r:id="rId56"/>
    <p:sldId id="298" r:id="rId57"/>
    <p:sldId id="300" r:id="rId58"/>
    <p:sldId id="301" r:id="rId59"/>
    <p:sldId id="305" r:id="rId60"/>
    <p:sldId id="304" r:id="rId61"/>
    <p:sldId id="306" r:id="rId6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0108"/>
  </p:normalViewPr>
  <p:slideViewPr>
    <p:cSldViewPr>
      <p:cViewPr varScale="1">
        <p:scale>
          <a:sx n="115" d="100"/>
          <a:sy n="115" d="100"/>
        </p:scale>
        <p:origin x="1664"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2</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18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106FE5-C851-4ED2-BD69-64FC54A17403}"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9852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fld id="{97C591C6-797D-414A-9E08-0F6C57FBA2A3}" type="slidenum">
              <a:rPr lang="it-IT" altLang="it-IT"/>
              <a:pPr/>
              <a:t>13</a:t>
            </a:fld>
            <a:endParaRPr lang="it-IT" altLang="it-IT"/>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097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fld id="{56048625-85E9-4BBB-AA99-2A2EA5FC2A18}" type="slidenum">
              <a:rPr lang="it-IT" altLang="it-IT"/>
              <a:pPr/>
              <a:t>14</a:t>
            </a:fld>
            <a:endParaRPr lang="it-IT" altLang="it-IT"/>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905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fld id="{8C9F5BF6-2570-4265-B296-BFBB5AB6F3F3}" type="slidenum">
              <a:rPr lang="it-IT" altLang="it-IT"/>
              <a:pPr/>
              <a:t>15</a:t>
            </a:fld>
            <a:endParaRPr lang="it-IT" altLang="it-IT"/>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4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85B0F36-38D0-49A2-B61A-1B54670ACEBF}" type="slidenum">
              <a:rPr lang="it-IT" altLang="it-IT"/>
              <a:pPr/>
              <a:t>18</a:t>
            </a:fld>
            <a:endParaRPr lang="it-IT" altLang="it-IT"/>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82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7BB8D55-84D4-489A-AE5B-C17697412FE3}" type="slidenum">
              <a:rPr lang="it-IT" altLang="it-IT"/>
              <a:pPr/>
              <a:t>19</a:t>
            </a:fld>
            <a:endParaRPr lang="it-IT" altLang="it-IT"/>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885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0C6B085-8D13-4AF1-AE32-BE7EC17BF855}" type="slidenum">
              <a:rPr lang="it-IT" altLang="it-IT"/>
              <a:pPr/>
              <a:t>20</a:t>
            </a:fld>
            <a:endParaRPr lang="it-IT" altLang="it-IT"/>
          </a:p>
        </p:txBody>
      </p:sp>
      <p:sp>
        <p:nvSpPr>
          <p:cNvPr id="7987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21</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23</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25</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3</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1601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26</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27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28</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29</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31</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32</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33</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35</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36</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37</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4</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84739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54CB8CA-3653-4604-BFBB-35909146AA84}" type="slidenum">
              <a:rPr lang="it-IT" altLang="it-IT"/>
              <a:pPr/>
              <a:t>38</a:t>
            </a:fld>
            <a:endParaRPr lang="it-IT" altLang="it-IT"/>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AF99933-BCBF-4D6F-9192-0FFB8DCA7758}" type="slidenum">
              <a:rPr lang="it-IT" altLang="it-IT"/>
              <a:pPr/>
              <a:t>39</a:t>
            </a:fld>
            <a:endParaRPr lang="it-IT" altLang="it-IT"/>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40</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41</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9792978-A631-44E4-A178-C55FD35298B1}" type="slidenum">
              <a:rPr lang="it-IT" altLang="it-IT"/>
              <a:pPr/>
              <a:t>42</a:t>
            </a:fld>
            <a:endParaRPr lang="it-IT" altLang="it-IT"/>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8B0C68-8ED5-44DE-A996-3858719EFBA6}" type="slidenum">
              <a:rPr lang="it-IT" altLang="it-IT"/>
              <a:pPr/>
              <a:t>43</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71536FA-6592-4231-94B9-DD3A574BFA91}" type="slidenum">
              <a:rPr lang="it-IT" altLang="it-IT"/>
              <a:pPr/>
              <a:t>44</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45</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46</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49</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2C54C-D3BC-4C61-B38F-F5B61F5DD7D1}"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80253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50</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51</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52</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97CD488-DC0A-4EB1-A9D8-2B8D1E8B363C}" type="slidenum">
              <a:rPr lang="it-IT" altLang="it-IT"/>
              <a:pPr/>
              <a:t>54</a:t>
            </a:fld>
            <a:endParaRPr lang="it-IT" altLang="it-IT"/>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55</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56</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57</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58</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062A6-74B2-46C9-A76E-81C340A0C202}" type="slidenum">
              <a:rPr lang="it-IT" altLang="it-IT"/>
              <a:pPr/>
              <a:t>59</a:t>
            </a:fld>
            <a:endParaRPr lang="it-IT" altLang="it-IT"/>
          </a:p>
        </p:txBody>
      </p:sp>
      <p:sp>
        <p:nvSpPr>
          <p:cNvPr id="11059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242B5-D389-4575-AA84-43CBF8144C79}"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5106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C2EC6-32A8-4FA1-A05F-2FC3D750303D}"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8610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8F5E8-BB23-41AF-9442-8706A626FCFA}"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3344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56C2F-2D4D-4FC7-ACDA-08156EDB9DCC}"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0193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81151-1412-4812-821D-7CA5D9B2A90E}" type="slidenum">
              <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alt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873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D3856DAC-FB92-46C3-92B8-CB749FA3FDB7}" type="slidenum">
              <a:rPr lang="it-IT" altLang="it-IT"/>
              <a:pPr/>
              <a:t>‹N›</a:t>
            </a:fld>
            <a:endParaRPr lang="it-IT" altLang="it-IT"/>
          </a:p>
        </p:txBody>
      </p:sp>
    </p:spTree>
    <p:extLst>
      <p:ext uri="{BB962C8B-B14F-4D97-AF65-F5344CB8AC3E}">
        <p14:creationId xmlns:p14="http://schemas.microsoft.com/office/powerpoint/2010/main" val="31864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5E25A3E-44D5-4944-A379-8F4667806586}" type="slidenum">
              <a:rPr lang="it-IT" altLang="it-IT"/>
              <a:pPr/>
              <a:t>‹N›</a:t>
            </a:fld>
            <a:endParaRPr lang="it-IT" altLang="it-IT"/>
          </a:p>
        </p:txBody>
      </p:sp>
    </p:spTree>
    <p:extLst>
      <p:ext uri="{BB962C8B-B14F-4D97-AF65-F5344CB8AC3E}">
        <p14:creationId xmlns:p14="http://schemas.microsoft.com/office/powerpoint/2010/main" val="192050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F07A4C9B-B871-436A-A081-F7FBC6519674}" type="slidenum">
              <a:rPr lang="it-IT" altLang="it-IT"/>
              <a:pPr/>
              <a:t>‹N›</a:t>
            </a:fld>
            <a:endParaRPr lang="it-IT" altLang="it-IT"/>
          </a:p>
        </p:txBody>
      </p:sp>
    </p:spTree>
    <p:extLst>
      <p:ext uri="{BB962C8B-B14F-4D97-AF65-F5344CB8AC3E}">
        <p14:creationId xmlns:p14="http://schemas.microsoft.com/office/powerpoint/2010/main" val="253535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7013"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4963"/>
            <a:ext cx="4037012"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99BB66D-5C34-41F6-83CD-196B8A35092F}" type="slidenum">
              <a:rPr lang="it-IT" altLang="it-IT"/>
              <a:pPr/>
              <a:t>‹N›</a:t>
            </a:fld>
            <a:endParaRPr lang="it-IT" altLang="it-IT"/>
          </a:p>
        </p:txBody>
      </p:sp>
    </p:spTree>
    <p:extLst>
      <p:ext uri="{BB962C8B-B14F-4D97-AF65-F5344CB8AC3E}">
        <p14:creationId xmlns:p14="http://schemas.microsoft.com/office/powerpoint/2010/main" val="240963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C7A7DF8E-C06F-48D8-A856-F872286BBD52}" type="slidenum">
              <a:rPr lang="it-IT" altLang="it-IT"/>
              <a:pPr/>
              <a:t>‹N›</a:t>
            </a:fld>
            <a:endParaRPr lang="it-IT" altLang="it-IT"/>
          </a:p>
        </p:txBody>
      </p:sp>
    </p:spTree>
    <p:extLst>
      <p:ext uri="{BB962C8B-B14F-4D97-AF65-F5344CB8AC3E}">
        <p14:creationId xmlns:p14="http://schemas.microsoft.com/office/powerpoint/2010/main" val="2352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A1241317-291F-4FFC-A79B-411BF27E087D}" type="slidenum">
              <a:rPr lang="it-IT" altLang="it-IT"/>
              <a:pPr/>
              <a:t>‹N›</a:t>
            </a:fld>
            <a:endParaRPr lang="it-IT" altLang="it-IT"/>
          </a:p>
        </p:txBody>
      </p:sp>
    </p:spTree>
    <p:extLst>
      <p:ext uri="{BB962C8B-B14F-4D97-AF65-F5344CB8AC3E}">
        <p14:creationId xmlns:p14="http://schemas.microsoft.com/office/powerpoint/2010/main" val="253400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62ABD998-F1E7-42AC-BC06-C3B61E0716CB}" type="slidenum">
              <a:rPr lang="it-IT" altLang="it-IT"/>
              <a:pPr/>
              <a:t>‹N›</a:t>
            </a:fld>
            <a:endParaRPr lang="it-IT" altLang="it-IT"/>
          </a:p>
        </p:txBody>
      </p:sp>
    </p:spTree>
    <p:extLst>
      <p:ext uri="{BB962C8B-B14F-4D97-AF65-F5344CB8AC3E}">
        <p14:creationId xmlns:p14="http://schemas.microsoft.com/office/powerpoint/2010/main" val="79004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9516667-F375-41B7-B871-BFC1B6075958}" type="slidenum">
              <a:rPr lang="it-IT" altLang="it-IT"/>
              <a:pPr/>
              <a:t>‹N›</a:t>
            </a:fld>
            <a:endParaRPr lang="it-IT" altLang="it-IT"/>
          </a:p>
        </p:txBody>
      </p:sp>
    </p:spTree>
    <p:extLst>
      <p:ext uri="{BB962C8B-B14F-4D97-AF65-F5344CB8AC3E}">
        <p14:creationId xmlns:p14="http://schemas.microsoft.com/office/powerpoint/2010/main" val="2704640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693D170-F08E-4A0D-A10E-BFF66EADE065}" type="slidenum">
              <a:rPr lang="it-IT" altLang="it-IT"/>
              <a:pPr/>
              <a:t>‹N›</a:t>
            </a:fld>
            <a:endParaRPr lang="it-IT" altLang="it-IT"/>
          </a:p>
        </p:txBody>
      </p:sp>
    </p:spTree>
    <p:extLst>
      <p:ext uri="{BB962C8B-B14F-4D97-AF65-F5344CB8AC3E}">
        <p14:creationId xmlns:p14="http://schemas.microsoft.com/office/powerpoint/2010/main" val="1106253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A7205-1270-46C8-8469-43E6C2DEDC9B}" type="slidenum">
              <a:rPr lang="it-IT" altLang="it-IT"/>
              <a:pPr/>
              <a:t>‹N›</a:t>
            </a:fld>
            <a:endParaRPr lang="it-IT" altLang="it-IT"/>
          </a:p>
        </p:txBody>
      </p:sp>
    </p:spTree>
    <p:extLst>
      <p:ext uri="{BB962C8B-B14F-4D97-AF65-F5344CB8AC3E}">
        <p14:creationId xmlns:p14="http://schemas.microsoft.com/office/powerpoint/2010/main" val="3541691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96088" y="1604963"/>
            <a:ext cx="2111375" cy="45227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4963"/>
            <a:ext cx="6186488" cy="45227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F8D0958-C062-4322-91C0-18FB5DD58F77}" type="slidenum">
              <a:rPr lang="it-IT" altLang="it-IT"/>
              <a:pPr/>
              <a:t>‹N›</a:t>
            </a:fld>
            <a:endParaRPr lang="it-IT" altLang="it-IT"/>
          </a:p>
        </p:txBody>
      </p:sp>
    </p:spTree>
    <p:extLst>
      <p:ext uri="{BB962C8B-B14F-4D97-AF65-F5344CB8AC3E}">
        <p14:creationId xmlns:p14="http://schemas.microsoft.com/office/powerpoint/2010/main" val="233334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410101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27/10/21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8193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27/10/21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936456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7D875E-905C-A14C-8B5B-E0C12E37A1D6}" type="datetimeFigureOut">
              <a:rPr lang="it-IT" smtClean="0"/>
              <a:t>27/10/21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24569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7D875E-905C-A14C-8B5B-E0C12E37A1D6}" type="datetimeFigureOut">
              <a:rPr lang="it-IT" smtClean="0"/>
              <a:t>27/10/21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629948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7D875E-905C-A14C-8B5B-E0C12E37A1D6}" type="datetimeFigureOut">
              <a:rPr lang="it-IT" smtClean="0"/>
              <a:t>27/10/21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516802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C7D875E-905C-A14C-8B5B-E0C12E37A1D6}" type="datetimeFigureOut">
              <a:rPr lang="it-IT" smtClean="0"/>
              <a:t>27/10/21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759924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875E-905C-A14C-8B5B-E0C12E37A1D6}" type="datetimeFigureOut">
              <a:rPr lang="it-IT" smtClean="0"/>
              <a:t>27/10/21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811922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27/10/21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870591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27/10/21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705879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27/10/21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238648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27/10/21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4120025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1" y="128590"/>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1" y="1981202"/>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9" y="1981202"/>
            <a:ext cx="3806825" cy="4227513"/>
          </a:xfrm>
        </p:spPr>
        <p:txBody>
          <a:bodyPr/>
          <a:lstStyle/>
          <a:p>
            <a:endParaRPr lang="it-IT"/>
          </a:p>
        </p:txBody>
      </p:sp>
      <p:sp>
        <p:nvSpPr>
          <p:cNvPr id="5" name="Segnaposto data 4"/>
          <p:cNvSpPr>
            <a:spLocks noGrp="1"/>
          </p:cNvSpPr>
          <p:nvPr>
            <p:ph type="dt" idx="10"/>
          </p:nvPr>
        </p:nvSpPr>
        <p:spPr>
          <a:xfrm>
            <a:off x="712788" y="6310315"/>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5"/>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5"/>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562960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21676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1" y="6623052"/>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414382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7947025" y="-2413000"/>
            <a:ext cx="17097375" cy="9275763"/>
            <a:chOff x="-5006" y="-1520"/>
            <a:chExt cx="10770" cy="5843"/>
          </a:xfrm>
        </p:grpSpPr>
        <p:sp>
          <p:nvSpPr>
            <p:cNvPr id="2050" name="Freeform 2"/>
            <p:cNvSpPr>
              <a:spLocks noChangeArrowheads="1"/>
            </p:cNvSpPr>
            <p:nvPr/>
          </p:nvSpPr>
          <p:spPr bwMode="auto">
            <a:xfrm>
              <a:off x="-1163" y="-989"/>
              <a:ext cx="2906" cy="531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Freeform 3"/>
            <p:cNvSpPr>
              <a:spLocks noChangeArrowheads="1"/>
            </p:cNvSpPr>
            <p:nvPr/>
          </p:nvSpPr>
          <p:spPr bwMode="auto">
            <a:xfrm>
              <a:off x="-3900" y="-992"/>
              <a:ext cx="2906" cy="5306"/>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Freeform 4"/>
            <p:cNvSpPr>
              <a:spLocks noChangeArrowheads="1"/>
            </p:cNvSpPr>
            <p:nvPr/>
          </p:nvSpPr>
          <p:spPr bwMode="auto">
            <a:xfrm>
              <a:off x="2378" y="-988"/>
              <a:ext cx="2910" cy="5308"/>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Freeform 5"/>
            <p:cNvSpPr>
              <a:spLocks noChangeArrowheads="1"/>
            </p:cNvSpPr>
            <p:nvPr/>
          </p:nvSpPr>
          <p:spPr bwMode="auto">
            <a:xfrm>
              <a:off x="-680" y="-994"/>
              <a:ext cx="3482" cy="530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Freeform 6"/>
            <p:cNvSpPr>
              <a:spLocks noChangeArrowheads="1"/>
            </p:cNvSpPr>
            <p:nvPr/>
          </p:nvSpPr>
          <p:spPr bwMode="auto">
            <a:xfrm>
              <a:off x="-3703" y="-864"/>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Freeform 7"/>
            <p:cNvSpPr>
              <a:spLocks noChangeArrowheads="1"/>
            </p:cNvSpPr>
            <p:nvPr/>
          </p:nvSpPr>
          <p:spPr bwMode="auto">
            <a:xfrm rot="2700000" flipH="1">
              <a:off x="-2539" y="-41"/>
              <a:ext cx="4260" cy="123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6" name="Freeform 8"/>
            <p:cNvSpPr>
              <a:spLocks noChangeArrowheads="1"/>
            </p:cNvSpPr>
            <p:nvPr/>
          </p:nvSpPr>
          <p:spPr bwMode="auto">
            <a:xfrm>
              <a:off x="-3760" y="-923"/>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7" name="Freeform 9"/>
            <p:cNvSpPr>
              <a:spLocks noChangeArrowheads="1"/>
            </p:cNvSpPr>
            <p:nvPr/>
          </p:nvSpPr>
          <p:spPr bwMode="auto">
            <a:xfrm rot="18720000">
              <a:off x="-4762" y="-46"/>
              <a:ext cx="4295" cy="257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8" name="Freeform 10"/>
            <p:cNvSpPr>
              <a:spLocks noChangeArrowheads="1"/>
            </p:cNvSpPr>
            <p:nvPr/>
          </p:nvSpPr>
          <p:spPr bwMode="auto">
            <a:xfrm rot="19260000">
              <a:off x="-1671" y="139"/>
              <a:ext cx="6021" cy="212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Freeform 11"/>
            <p:cNvSpPr>
              <a:spLocks noChangeArrowheads="1"/>
            </p:cNvSpPr>
            <p:nvPr/>
          </p:nvSpPr>
          <p:spPr bwMode="auto">
            <a:xfrm rot="2100000" flipH="1">
              <a:off x="-787" y="81"/>
              <a:ext cx="5870" cy="18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0" name="Freeform 12"/>
            <p:cNvSpPr>
              <a:spLocks noChangeArrowheads="1"/>
            </p:cNvSpPr>
            <p:nvPr/>
          </p:nvSpPr>
          <p:spPr bwMode="auto">
            <a:xfrm>
              <a:off x="3226" y="-992"/>
              <a:ext cx="1818" cy="2798"/>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1" name="Rectangle 13"/>
            <p:cNvSpPr>
              <a:spLocks noChangeArrowheads="1"/>
            </p:cNvSpPr>
            <p:nvPr/>
          </p:nvSpPr>
          <p:spPr bwMode="auto">
            <a:xfrm>
              <a:off x="-3900" y="2013"/>
              <a:ext cx="9654" cy="524"/>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2" name="Freeform 14"/>
            <p:cNvSpPr>
              <a:spLocks noChangeArrowheads="1"/>
            </p:cNvSpPr>
            <p:nvPr/>
          </p:nvSpPr>
          <p:spPr bwMode="auto">
            <a:xfrm>
              <a:off x="-1163"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3" name="Freeform 15"/>
            <p:cNvSpPr>
              <a:spLocks noChangeArrowheads="1"/>
            </p:cNvSpPr>
            <p:nvPr/>
          </p:nvSpPr>
          <p:spPr bwMode="auto">
            <a:xfrm>
              <a:off x="-3900"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4" name="Freeform 16"/>
            <p:cNvSpPr>
              <a:spLocks noChangeArrowheads="1"/>
            </p:cNvSpPr>
            <p:nvPr/>
          </p:nvSpPr>
          <p:spPr bwMode="auto">
            <a:xfrm>
              <a:off x="2378" y="2068"/>
              <a:ext cx="2910" cy="46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5" name="Freeform 17"/>
            <p:cNvSpPr>
              <a:spLocks noChangeArrowheads="1"/>
            </p:cNvSpPr>
            <p:nvPr/>
          </p:nvSpPr>
          <p:spPr bwMode="auto">
            <a:xfrm>
              <a:off x="-680" y="2068"/>
              <a:ext cx="3482" cy="46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6" name="Rectangle 18"/>
            <p:cNvSpPr>
              <a:spLocks noChangeArrowheads="1"/>
            </p:cNvSpPr>
            <p:nvPr/>
          </p:nvSpPr>
          <p:spPr bwMode="auto">
            <a:xfrm>
              <a:off x="-3889" y="2031"/>
              <a:ext cx="9653" cy="524"/>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7" name="Freeform 19"/>
            <p:cNvSpPr>
              <a:spLocks noChangeArrowheads="1"/>
            </p:cNvSpPr>
            <p:nvPr/>
          </p:nvSpPr>
          <p:spPr bwMode="auto">
            <a:xfrm>
              <a:off x="431" y="2022"/>
              <a:ext cx="1730" cy="51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 name="Freeform 20"/>
            <p:cNvSpPr>
              <a:spLocks noChangeArrowheads="1"/>
            </p:cNvSpPr>
            <p:nvPr/>
          </p:nvSpPr>
          <p:spPr bwMode="auto">
            <a:xfrm rot="18900000" flipH="1">
              <a:off x="-1169"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9" name="Freeform 21"/>
            <p:cNvSpPr>
              <a:spLocks noChangeArrowheads="1"/>
            </p:cNvSpPr>
            <p:nvPr/>
          </p:nvSpPr>
          <p:spPr bwMode="auto">
            <a:xfrm rot="18900000" flipH="1">
              <a:off x="-2375"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0" name="Freeform 22"/>
            <p:cNvSpPr>
              <a:spLocks noChangeArrowheads="1"/>
            </p:cNvSpPr>
            <p:nvPr/>
          </p:nvSpPr>
          <p:spPr bwMode="auto">
            <a:xfrm rot="18900000" flipH="1">
              <a:off x="-3615" y="1833"/>
              <a:ext cx="1264" cy="81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1" name="Freeform 23"/>
            <p:cNvSpPr>
              <a:spLocks noChangeArrowheads="1"/>
            </p:cNvSpPr>
            <p:nvPr/>
          </p:nvSpPr>
          <p:spPr bwMode="auto">
            <a:xfrm flipH="1" flipV="1">
              <a:off x="-2935" y="2011"/>
              <a:ext cx="5951"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2" name="Freeform 24"/>
            <p:cNvSpPr>
              <a:spLocks noChangeArrowheads="1"/>
            </p:cNvSpPr>
            <p:nvPr/>
          </p:nvSpPr>
          <p:spPr bwMode="auto">
            <a:xfrm flipH="1" flipV="1">
              <a:off x="-3498"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3" name="Freeform 25"/>
            <p:cNvSpPr>
              <a:spLocks noChangeArrowheads="1"/>
            </p:cNvSpPr>
            <p:nvPr/>
          </p:nvSpPr>
          <p:spPr bwMode="auto">
            <a:xfrm flipH="1" flipV="1">
              <a:off x="1191" y="2072"/>
              <a:ext cx="2227" cy="46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4" name="Freeform 26"/>
            <p:cNvSpPr>
              <a:spLocks noChangeArrowheads="1"/>
            </p:cNvSpPr>
            <p:nvPr/>
          </p:nvSpPr>
          <p:spPr bwMode="auto">
            <a:xfrm flipH="1" flipV="1">
              <a:off x="2779"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5" name="Freeform 27"/>
            <p:cNvSpPr>
              <a:spLocks noChangeArrowheads="1"/>
            </p:cNvSpPr>
            <p:nvPr/>
          </p:nvSpPr>
          <p:spPr bwMode="auto">
            <a:xfrm flipH="1" flipV="1">
              <a:off x="1895" y="2011"/>
              <a:ext cx="3856"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6" name="Rectangle 28"/>
            <p:cNvSpPr>
              <a:spLocks noChangeArrowheads="1"/>
            </p:cNvSpPr>
            <p:nvPr/>
          </p:nvSpPr>
          <p:spPr bwMode="auto">
            <a:xfrm>
              <a:off x="-3900" y="2038"/>
              <a:ext cx="9654"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7" name="Rectangle 29"/>
            <p:cNvSpPr>
              <a:spLocks noChangeArrowheads="1"/>
            </p:cNvSpPr>
            <p:nvPr/>
          </p:nvSpPr>
          <p:spPr bwMode="auto">
            <a:xfrm>
              <a:off x="-3900" y="2552"/>
              <a:ext cx="9654" cy="702"/>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8" name="Rectangle 30"/>
            <p:cNvSpPr>
              <a:spLocks noChangeArrowheads="1"/>
            </p:cNvSpPr>
            <p:nvPr/>
          </p:nvSpPr>
          <p:spPr bwMode="auto">
            <a:xfrm>
              <a:off x="-3900" y="3199"/>
              <a:ext cx="9654" cy="1113"/>
            </a:xfrm>
            <a:prstGeom prst="rect">
              <a:avLst/>
            </a:prstGeom>
            <a:solidFill>
              <a:srgbClr val="0000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0" y="1040"/>
              <a:ext cx="334" cy="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80" name="Rectangle 32"/>
          <p:cNvSpPr>
            <a:spLocks noGrp="1" noChangeArrowheads="1"/>
          </p:cNvSpPr>
          <p:nvPr>
            <p:ph type="title"/>
          </p:nvPr>
        </p:nvSpPr>
        <p:spPr bwMode="auto">
          <a:xfrm>
            <a:off x="1676400" y="1804988"/>
            <a:ext cx="72310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2081" name="Rectangle 33"/>
          <p:cNvSpPr>
            <a:spLocks noGrp="1" noChangeArrowheads="1"/>
          </p:cNvSpPr>
          <p:nvPr>
            <p:ph type="dt"/>
          </p:nvPr>
        </p:nvSpPr>
        <p:spPr bwMode="auto">
          <a:xfrm>
            <a:off x="6858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2" name="Rectangle 34"/>
          <p:cNvSpPr>
            <a:spLocks noGrp="1" noChangeArrowheads="1"/>
          </p:cNvSpPr>
          <p:nvPr>
            <p:ph type="ftr"/>
          </p:nvPr>
        </p:nvSpPr>
        <p:spPr bwMode="auto">
          <a:xfrm>
            <a:off x="3124200" y="63246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SzPct val="45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3" name="Rectangle 35"/>
          <p:cNvSpPr>
            <a:spLocks noGrp="1" noChangeArrowheads="1"/>
          </p:cNvSpPr>
          <p:nvPr>
            <p:ph type="sldNum"/>
          </p:nvPr>
        </p:nvSpPr>
        <p:spPr bwMode="auto">
          <a:xfrm>
            <a:off x="65532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fld id="{034E204A-C1B0-402D-AC3A-0ADA2D4BD806}" type="slidenum">
              <a:rPr lang="it-IT" altLang="it-IT"/>
              <a:pPr/>
              <a:t>‹N›</a:t>
            </a:fld>
            <a:endParaRPr lang="it-IT" altLang="it-IT"/>
          </a:p>
        </p:txBody>
      </p:sp>
      <p:sp>
        <p:nvSpPr>
          <p:cNvPr id="2084" name="Rectangle 36"/>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D875E-905C-A14C-8B5B-E0C12E37A1D6}" type="datetimeFigureOut">
              <a:rPr lang="it-IT" smtClean="0"/>
              <a:t>27/10/21</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DA983-5F0C-A344-B780-04E1AC9EE543}" type="slidenum">
              <a:rPr lang="it-IT" smtClean="0"/>
              <a:t>‹N›</a:t>
            </a:fld>
            <a:endParaRPr lang="it-IT"/>
          </a:p>
        </p:txBody>
      </p:sp>
    </p:spTree>
    <p:extLst>
      <p:ext uri="{BB962C8B-B14F-4D97-AF65-F5344CB8AC3E}">
        <p14:creationId xmlns:p14="http://schemas.microsoft.com/office/powerpoint/2010/main" val="40305108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Generalità</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p:nvPr>
        </p:nvSpPr>
        <p:spPr>
          <a:xfrm>
            <a:off x="0" y="4851"/>
            <a:ext cx="91440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E </a:t>
            </a:r>
            <a:r>
              <a:rPr lang="it-IT" altLang="it-IT" sz="3200" dirty="0" err="1">
                <a:latin typeface="Gurmukhi MN" panose="02020600050405020304" pitchFamily="18" charset="0"/>
                <a:cs typeface="Gurmukhi MN" panose="02020600050405020304" pitchFamily="18" charset="0"/>
              </a:rPr>
              <a:t>R</a:t>
            </a:r>
            <a:r>
              <a:rPr lang="it-IT" altLang="it-IT" sz="3200" dirty="0">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idx="1"/>
          </p:nvPr>
        </p:nvSpPr>
        <p:spPr>
          <a:xfrm>
            <a:off x="2" y="692698"/>
            <a:ext cx="5292725" cy="5805487"/>
          </a:xfrm>
          <a:ln/>
        </p:spPr>
        <p:txBody>
          <a:bodyPr/>
          <a:lstStyle/>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opperplate Gothic Bold" panose="020E0705020206020404" pitchFamily="34" charset="77"/>
              </a:rPr>
              <a:t>Strutture costituite da FASCI di FIBRE NERVOSE provviste di un rivestimento esterno di </a:t>
            </a:r>
            <a:r>
              <a:rPr lang="it-IT" altLang="it-IT" sz="2200" b="1" dirty="0">
                <a:latin typeface="Copperplate Gothic Bold" panose="020E0705020206020404" pitchFamily="34" charset="77"/>
              </a:rPr>
              <a:t>TESSUTO CONNETTIVO DENSO</a:t>
            </a:r>
            <a:r>
              <a:rPr lang="it-IT" altLang="it-IT" sz="2200" dirty="0">
                <a:latin typeface="Copperplate Gothic Bold" panose="020E0705020206020404" pitchFamily="34" charset="77"/>
              </a:rPr>
              <a:t> (EPINEVRIO)</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duster" panose="03050602040202020205" pitchFamily="66" charset="77"/>
              </a:rPr>
              <a:t>Ciascun FASCIO di FIBRE NERVOSE è rivestito da PERINEVRIO costituito da Cellule Epitelioidi, che costituiscono una BARRIERA verso molte macromolecole.</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L’ ENDONEVRIO è dato da FIBRE RETICOLARI prodotte dalle Cellule di </a:t>
            </a:r>
            <a:r>
              <a:rPr lang="it-IT" altLang="it-IT" sz="2200" dirty="0" err="1">
                <a:latin typeface="Chalkboard SE" panose="03050602040202020205" pitchFamily="66" charset="77"/>
              </a:rPr>
              <a:t>Schwann</a:t>
            </a:r>
            <a:r>
              <a:rPr lang="it-IT" altLang="it-IT" sz="2200" dirty="0">
                <a:latin typeface="Chalkboard SE" panose="03050602040202020205" pitchFamily="66" charset="77"/>
              </a:rPr>
              <a:t>. </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Stabiliscono connessioni tra il SNC e gli ORGANI EFFETTORI</a:t>
            </a:r>
          </a:p>
          <a:p>
            <a:pPr marL="341313" indent="-336550">
              <a:spcBef>
                <a:spcPts val="550"/>
              </a:spcBef>
              <a:buSzPct val="124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5"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60687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p:nvPr>
        </p:nvSpPr>
        <p:spPr>
          <a:xfrm>
            <a:off x="0" y="88902"/>
            <a:ext cx="91440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Gothic Bold" panose="020E0705020206020404" pitchFamily="34" charset="77"/>
              </a:rPr>
              <a:t>G A </a:t>
            </a:r>
            <a:r>
              <a:rPr lang="it-IT" altLang="it-IT" sz="3200" b="1" dirty="0" err="1">
                <a:latin typeface="Copperplate Gothic Bold" panose="020E0705020206020404" pitchFamily="34" charset="77"/>
              </a:rPr>
              <a:t>N</a:t>
            </a:r>
            <a:r>
              <a:rPr lang="it-IT" altLang="it-IT" sz="3200" b="1" dirty="0">
                <a:latin typeface="Copperplate Gothic Bold" panose="020E0705020206020404" pitchFamily="34" charset="77"/>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3"/>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0" i="0" u="none" strike="noStrike" kern="1200" cap="none" spc="0" normalizeH="0" baseline="0" noProof="0" dirty="0">
                <a:ln>
                  <a:noFill/>
                </a:ln>
                <a:solidFill>
                  <a:prstClr val="black"/>
                </a:solidFill>
                <a:effectLst/>
                <a:uLnTx/>
                <a:uFillTx/>
                <a:latin typeface="Comic Sans MS" panose="030F0902030302020204" pitchFamily="66" charset="0"/>
                <a:ea typeface="Microsoft YaHei" panose="020B0503020204020204" pitchFamily="34" charset="-122"/>
                <a:cs typeface="+mn-cs"/>
              </a:rPr>
              <a:t>Formazioni</a:t>
            </a:r>
            <a:r>
              <a:rPr kumimoji="0" lang="it-IT" altLang="it-IT" sz="2400" b="0" i="0" u="none" strike="noStrike" kern="1200" cap="none" spc="0" normalizeH="0" baseline="0" noProof="0" dirty="0">
                <a:ln>
                  <a:noFill/>
                </a:ln>
                <a:solidFill>
                  <a:srgbClr val="FFFFFF"/>
                </a:solidFill>
                <a:effectLst/>
                <a:uLnTx/>
                <a:uFillTx/>
                <a:latin typeface="Comic Sans MS" panose="030F0902030302020204" pitchFamily="66" charset="0"/>
                <a:ea typeface="Microsoft YaHei" panose="020B0503020204020204" pitchFamily="34" charset="-122"/>
                <a:cs typeface="+mn-cs"/>
              </a:rPr>
              <a:t> </a:t>
            </a:r>
            <a:r>
              <a:rPr kumimoji="0" lang="it-IT" altLang="it-IT" sz="2400" b="0" i="0" u="none" strike="noStrike" kern="1200" cap="none" spc="0" normalizeH="0" baseline="0" noProof="0" dirty="0">
                <a:ln>
                  <a:noFill/>
                </a:ln>
                <a:solidFill>
                  <a:prstClr val="black"/>
                </a:solidFill>
                <a:effectLst/>
                <a:uLnTx/>
                <a:uFillTx/>
                <a:latin typeface="Comic Sans MS" panose="030F0902030302020204" pitchFamily="66" charset="0"/>
                <a:ea typeface="Microsoft YaHei" panose="020B0503020204020204" pitchFamily="34" charset="-122"/>
                <a:cs typeface="+mn-cs"/>
              </a:rPr>
              <a:t>del SNP di forma OVOIDALE o SFEROIDALE, costituiti da PIRENOFORI  CELLULE GLIALI, deputate ad inoltrare gli Impulsi da / verso il SNC.</a:t>
            </a:r>
          </a:p>
          <a:p>
            <a:pPr marL="0" marR="0" lvl="0" indent="0" algn="l"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0" i="0" u="none" strike="noStrike" kern="1200" cap="none" spc="0" normalizeH="0" baseline="0" noProof="0" dirty="0">
                <a:ln>
                  <a:noFill/>
                </a:ln>
                <a:solidFill>
                  <a:prstClr val="black"/>
                </a:solidFill>
                <a:effectLst/>
                <a:uLnTx/>
                <a:uFillTx/>
                <a:latin typeface="Comic Sans MS" panose="030F0902030302020204" pitchFamily="66" charset="0"/>
                <a:ea typeface="Microsoft YaHei" panose="020B0503020204020204" pitchFamily="34" charset="-122"/>
                <a:cs typeface="+mn-cs"/>
              </a:rPr>
              <a:t>A seconda della direzione in cui viaggia l’ impulso, possono essere definiti:</a:t>
            </a:r>
          </a:p>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0" i="0" u="none" strike="noStrike" kern="1200" cap="none" spc="0" normalizeH="0" baseline="0" noProof="0" dirty="0">
                <a:ln>
                  <a:noFill/>
                </a:ln>
                <a:solidFill>
                  <a:prstClr val="black"/>
                </a:solidFill>
                <a:effectLst/>
                <a:uLnTx/>
                <a:uFillTx/>
                <a:latin typeface="Comic Sans MS" panose="030F0902030302020204" pitchFamily="66" charset="0"/>
                <a:ea typeface="Microsoft YaHei" panose="020B0503020204020204" pitchFamily="34" charset="-122"/>
                <a:cs typeface="+mn-cs"/>
              </a:rPr>
              <a:t>GANGLIO SENSITIVO o SENSORIALE</a:t>
            </a:r>
          </a:p>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0" i="0" u="none" strike="noStrike" kern="1200" cap="none" spc="0" normalizeH="0" baseline="0" noProof="0" dirty="0">
                <a:ln>
                  <a:noFill/>
                </a:ln>
                <a:solidFill>
                  <a:prstClr val="black"/>
                </a:solidFill>
                <a:effectLst/>
                <a:uLnTx/>
                <a:uFillTx/>
                <a:latin typeface="Comic Sans MS" panose="030F0902030302020204" pitchFamily="66" charset="0"/>
                <a:ea typeface="Microsoft YaHei" panose="020B0503020204020204" pitchFamily="34" charset="-122"/>
                <a:cs typeface="+mn-cs"/>
              </a:rPr>
              <a:t>GANGLIO DEL SISTEMA NERVOSO </a:t>
            </a:r>
          </a:p>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0" i="0" u="none" strike="noStrike" kern="1200" cap="none" spc="0" normalizeH="0" baseline="0" noProof="0" dirty="0">
                <a:ln>
                  <a:noFill/>
                </a:ln>
                <a:solidFill>
                  <a:prstClr val="black"/>
                </a:solidFill>
                <a:effectLst/>
                <a:uLnTx/>
                <a:uFillTx/>
                <a:latin typeface="Comic Sans MS" panose="030F0902030302020204" pitchFamily="66" charset="0"/>
                <a:ea typeface="Microsoft YaHei" panose="020B0503020204020204" pitchFamily="34" charset="-122"/>
                <a:cs typeface="+mn-cs"/>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7" y="3933827"/>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40" y="3897315"/>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7"/>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45231" y="4149725"/>
            <a:ext cx="196064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a:ln>
                  <a:noFill/>
                </a:ln>
                <a:solidFill>
                  <a:srgbClr val="000066"/>
                </a:solidFill>
                <a:effectLst/>
                <a:uLnTx/>
                <a:uFillTx/>
                <a:latin typeface="Arial Black" panose="020B0A04020102020204" pitchFamily="34" charset="0"/>
                <a:ea typeface="Microsoft YaHei" panose="020B0503020204020204" pitchFamily="34" charset="-122"/>
                <a:cs typeface="+mn-cs"/>
              </a:rPr>
              <a:t>GANGLIO SENSITIVO</a:t>
            </a:r>
          </a:p>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a:ln>
                  <a:noFill/>
                </a:ln>
                <a:solidFill>
                  <a:srgbClr val="000066"/>
                </a:solidFill>
                <a:effectLst/>
                <a:uLnTx/>
                <a:uFillTx/>
                <a:latin typeface="Arial Black" panose="020B0A04020102020204" pitchFamily="34" charset="0"/>
                <a:ea typeface="Microsoft YaHei" panose="020B0503020204020204" pitchFamily="34" charset="-122"/>
                <a:cs typeface="+mn-cs"/>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5"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94303" y="3860800"/>
            <a:ext cx="153488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a:ln>
                  <a:noFill/>
                </a:ln>
                <a:solidFill>
                  <a:srgbClr val="000066"/>
                </a:solidFill>
                <a:effectLst/>
                <a:uLnTx/>
                <a:uFillTx/>
                <a:latin typeface="Arial Black" panose="020B0A04020102020204" pitchFamily="34" charset="0"/>
                <a:ea typeface="Microsoft YaHei" panose="020B0503020204020204" pitchFamily="34" charset="-122"/>
                <a:cs typeface="+mn-cs"/>
              </a:rPr>
              <a:t>GANGLI SNA</a:t>
            </a:r>
          </a:p>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a:ln>
                  <a:noFill/>
                </a:ln>
                <a:solidFill>
                  <a:srgbClr val="000066"/>
                </a:solidFill>
                <a:effectLst/>
                <a:uLnTx/>
                <a:uFillTx/>
                <a:latin typeface="Arial Black" panose="020B0A04020102020204" pitchFamily="34" charset="0"/>
                <a:ea typeface="Microsoft YaHei" panose="020B0503020204020204" pitchFamily="34" charset="-122"/>
                <a:cs typeface="+mn-cs"/>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70967" y="6400800"/>
            <a:ext cx="151237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a:ln>
                  <a:noFill/>
                </a:ln>
                <a:solidFill>
                  <a:srgbClr val="33CC33"/>
                </a:solidFill>
                <a:effectLst/>
                <a:uLnTx/>
                <a:uFillTx/>
                <a:latin typeface="Arial Black" panose="020B0A04020102020204" pitchFamily="34" charset="0"/>
                <a:ea typeface="Microsoft YaHei" panose="020B0503020204020204" pitchFamily="34" charset="-122"/>
                <a:cs typeface="+mn-cs"/>
              </a:rPr>
              <a:t>GANGLI SNA</a:t>
            </a:r>
          </a:p>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1200" b="0" i="0" u="none" strike="noStrike" kern="1200" cap="none" spc="0" normalizeH="0" baseline="0" noProof="0">
                <a:ln>
                  <a:noFill/>
                </a:ln>
                <a:solidFill>
                  <a:srgbClr val="33CC33"/>
                </a:solidFill>
                <a:effectLst/>
                <a:uLnTx/>
                <a:uFillTx/>
                <a:latin typeface="Arial Black" panose="020B0A04020102020204" pitchFamily="34" charset="0"/>
                <a:ea typeface="Microsoft YaHei" panose="020B0503020204020204" pitchFamily="34" charset="-122"/>
                <a:cs typeface="+mn-cs"/>
              </a:rPr>
              <a:t>PARASIMPATICI</a:t>
            </a:r>
          </a:p>
        </p:txBody>
      </p:sp>
    </p:spTree>
    <p:extLst>
      <p:ext uri="{BB962C8B-B14F-4D97-AF65-F5344CB8AC3E}">
        <p14:creationId xmlns:p14="http://schemas.microsoft.com/office/powerpoint/2010/main" val="6209429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p:nvPr>
        </p:nvSpPr>
        <p:spPr>
          <a:xfrm>
            <a:off x="0" y="1873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panose="02000504000000020004" pitchFamily="2" charset="77"/>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idx="1"/>
          </p:nvPr>
        </p:nvSpPr>
        <p:spPr>
          <a:xfrm>
            <a:off x="161925" y="1737812"/>
            <a:ext cx="8820150" cy="4941887"/>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MOTORI SOMATICI (tra cui i Motori Viscerali Speciali)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mic Sans MS" panose="030F0902030302020204" pitchFamily="66" charset="0"/>
              </a:rPr>
              <a:t>MOTORI VISCERALI (GENERALI)</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board SE" panose="03050602040202020205" pitchFamily="66" charset="77"/>
              </a:rPr>
              <a:t>SENSITIVI SOMATICI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duster" panose="03050602040202020205" pitchFamily="66" charset="77"/>
              </a:rPr>
              <a:t>SENSITIVI VISCERALI (GENERALI)</a:t>
            </a:r>
          </a:p>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1931098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34694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172493"/>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con essa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o «VISCERE» (da cui deriva anche il concetto complesso di «DOLORE RIFERITO»)</a:t>
            </a:r>
          </a:p>
        </p:txBody>
      </p:sp>
    </p:spTree>
    <p:extLst>
      <p:ext uri="{BB962C8B-B14F-4D97-AF65-F5344CB8AC3E}">
        <p14:creationId xmlns:p14="http://schemas.microsoft.com/office/powerpoint/2010/main" val="3102700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2096395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7BE33CC-996F-4B3B-B561-28EB3A27234E}"/>
              </a:ext>
            </a:extLst>
          </p:cNvPr>
          <p:cNvSpPr>
            <a:spLocks noGrp="1"/>
          </p:cNvSpPr>
          <p:nvPr>
            <p:ph type="ctrTitle"/>
          </p:nvPr>
        </p:nvSpPr>
        <p:spPr>
          <a:xfrm>
            <a:off x="1043608" y="3236119"/>
            <a:ext cx="7317432" cy="2387600"/>
          </a:xfrm>
        </p:spPr>
        <p:txBody>
          <a:bodyPr/>
          <a:lstStyle/>
          <a:p>
            <a:r>
              <a:rPr lang="it-IT" dirty="0">
                <a:solidFill>
                  <a:schemeClr val="tx1"/>
                </a:solidFill>
                <a:latin typeface="Gurmukhi MN" panose="02020600050405020304" pitchFamily="18" charset="0"/>
                <a:cs typeface="Gurmukhi MN" panose="02020600050405020304" pitchFamily="18" charset="0"/>
              </a:rPr>
              <a:t>CENNI 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del</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SISTEMA NERVOSO</a:t>
            </a:r>
          </a:p>
        </p:txBody>
      </p:sp>
      <p:sp>
        <p:nvSpPr>
          <p:cNvPr id="5" name="Sottotitolo 4">
            <a:extLst>
              <a:ext uri="{FF2B5EF4-FFF2-40B4-BE49-F238E27FC236}">
                <a16:creationId xmlns:a16="http://schemas.microsoft.com/office/drawing/2014/main" id="{91D2E720-AA27-4B8D-8F76-5C4303C6F73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7652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D9C80-92DC-7146-B338-C9E5D3F804D3}"/>
              </a:ext>
            </a:extLst>
          </p:cNvPr>
          <p:cNvSpPr>
            <a:spLocks noGrp="1"/>
          </p:cNvSpPr>
          <p:nvPr>
            <p:ph type="title"/>
          </p:nvPr>
        </p:nvSpPr>
        <p:spPr>
          <a:xfrm>
            <a:off x="0" y="0"/>
            <a:ext cx="9144000" cy="924148"/>
          </a:xfrm>
        </p:spPr>
        <p:txBody>
          <a:bodyPr/>
          <a:lstStyle/>
          <a:p>
            <a:r>
              <a:rPr lang="it-IT" sz="3200" dirty="0">
                <a:solidFill>
                  <a:schemeClr val="tx1"/>
                </a:solidFill>
                <a:latin typeface="Gurmukhi MN" panose="02020600050405020304" pitchFamily="18" charset="0"/>
                <a:cs typeface="Gurmukhi MN" panose="02020600050405020304" pitchFamily="18" charset="0"/>
              </a:rPr>
              <a:t>ORGANOGENESI del SISTEMA NERVOSO</a:t>
            </a:r>
          </a:p>
        </p:txBody>
      </p:sp>
      <p:sp>
        <p:nvSpPr>
          <p:cNvPr id="3" name="Segnaposto contenuto 2">
            <a:extLst>
              <a:ext uri="{FF2B5EF4-FFF2-40B4-BE49-F238E27FC236}">
                <a16:creationId xmlns:a16="http://schemas.microsoft.com/office/drawing/2014/main" id="{EFC623EF-9513-9048-8146-2DEDCB6EBC89}"/>
              </a:ext>
            </a:extLst>
          </p:cNvPr>
          <p:cNvSpPr>
            <a:spLocks noGrp="1"/>
          </p:cNvSpPr>
          <p:nvPr>
            <p:ph idx="1"/>
          </p:nvPr>
        </p:nvSpPr>
        <p:spPr>
          <a:xfrm>
            <a:off x="107504" y="1124744"/>
            <a:ext cx="8928992" cy="5733256"/>
          </a:xfrm>
        </p:spPr>
        <p:txBody>
          <a:bodyPr/>
          <a:lstStyle/>
          <a:p>
            <a:r>
              <a:rPr lang="it-IT" sz="2800" dirty="0">
                <a:solidFill>
                  <a:schemeClr val="tx1"/>
                </a:solidFill>
                <a:latin typeface="Copperplate Gothic Bold" panose="020E0705020206020404" pitchFamily="34" charset="77"/>
              </a:rPr>
              <a:t>Il SISTEMA NERVOSO ha origine dal foglietto embrionale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esterno (ECTODERMA)</a:t>
            </a:r>
          </a:p>
          <a:p>
            <a:r>
              <a:rPr lang="it-IT" sz="2800" dirty="0">
                <a:solidFill>
                  <a:schemeClr val="tx1"/>
                </a:solidFill>
                <a:latin typeface="Copperplate Gothic Bold" panose="020E0705020206020404" pitchFamily="34" charset="77"/>
              </a:rPr>
              <a:t>Esso da’ origine, dapprima, alla DOCCIA NEURALE, che successivamente si chiude a formare il TUBO NEURALE in vicinanza della Corda Dorsale </a:t>
            </a:r>
          </a:p>
          <a:p>
            <a:r>
              <a:rPr lang="it-IT" sz="2800" dirty="0">
                <a:solidFill>
                  <a:schemeClr val="tx1"/>
                </a:solidFill>
                <a:latin typeface="Copperplate Gothic Bold" panose="020E0705020206020404" pitchFamily="34" charset="77"/>
              </a:rPr>
              <a:t>Dal Tubo Neurale si vengono poi a formare, nella sua porzione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craniale, le cosiddette VESCICOLE ENCEFALICHE, dapprima TRE e successivamente CINQUE VESCICOLE </a:t>
            </a:r>
          </a:p>
        </p:txBody>
      </p:sp>
    </p:spTree>
    <p:extLst>
      <p:ext uri="{BB962C8B-B14F-4D97-AF65-F5344CB8AC3E}">
        <p14:creationId xmlns:p14="http://schemas.microsoft.com/office/powerpoint/2010/main" val="81925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356100" y="2436813"/>
            <a:ext cx="4787900" cy="4421187"/>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4513" cy="530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5076825" y="620713"/>
            <a:ext cx="323959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FORMAZIONE DEL TUBO NEURALE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56325"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ChangeArrowheads="1"/>
          </p:cNvSpPr>
          <p:nvPr/>
        </p:nvSpPr>
        <p:spPr bwMode="auto">
          <a:xfrm>
            <a:off x="4859338" y="836613"/>
            <a:ext cx="1223962" cy="288925"/>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TELENCEFALO</a:t>
            </a:r>
          </a:p>
        </p:txBody>
      </p:sp>
      <p:sp>
        <p:nvSpPr>
          <p:cNvPr id="23555" name="Rectangle 3"/>
          <p:cNvSpPr>
            <a:spLocks noChangeArrowheads="1"/>
          </p:cNvSpPr>
          <p:nvPr/>
        </p:nvSpPr>
        <p:spPr bwMode="auto">
          <a:xfrm>
            <a:off x="4500563" y="333375"/>
            <a:ext cx="287337" cy="1511300"/>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C</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R</a:t>
            </a:r>
          </a:p>
          <a:p>
            <a:pPr algn="ctr">
              <a:buClrTx/>
              <a:buFontTx/>
              <a:buNone/>
            </a:pPr>
            <a:r>
              <a:rPr lang="it-IT" altLang="it-IT" sz="1200" b="1">
                <a:latin typeface="Times New Roman" panose="02020603050405020304" pitchFamily="18" charset="0"/>
                <a:cs typeface="Arial" panose="020B0604020202020204" pitchFamily="34" charset="0"/>
              </a:rPr>
              <a:t>V</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O</a:t>
            </a:r>
          </a:p>
          <a:p>
            <a:pPr algn="ctr">
              <a:buClrTx/>
              <a:buFontTx/>
              <a:buNone/>
            </a:pPr>
            <a:endParaRPr lang="it-IT" altLang="it-IT" sz="1200" b="1">
              <a:latin typeface="Times New Roman" panose="02020603050405020304" pitchFamily="18" charset="0"/>
              <a:cs typeface="Arial" panose="020B0604020202020204" pitchFamily="34" charset="0"/>
            </a:endParaRPr>
          </a:p>
        </p:txBody>
      </p:sp>
      <p:sp>
        <p:nvSpPr>
          <p:cNvPr id="23556" name="Text Box 4"/>
          <p:cNvSpPr txBox="1">
            <a:spLocks noChangeArrowheads="1"/>
          </p:cNvSpPr>
          <p:nvPr/>
        </p:nvSpPr>
        <p:spPr bwMode="auto">
          <a:xfrm>
            <a:off x="6084888" y="549275"/>
            <a:ext cx="31940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a:cs typeface="Arial" panose="020B0604020202020204" pitchFamily="34" charset="0"/>
              </a:rPr>
              <a:t>VESCICOLE ENCEFALICHE</a:t>
            </a:r>
          </a:p>
          <a:p>
            <a:pPr algn="ctr">
              <a:buClrTx/>
              <a:buFontTx/>
              <a:buNone/>
            </a:pPr>
            <a:r>
              <a:rPr lang="it-IT" altLang="it-IT" b="1">
                <a:cs typeface="Arial" panose="020B0604020202020204" pitchFamily="34" charset="0"/>
              </a:rPr>
              <a:t>E</a:t>
            </a:r>
          </a:p>
          <a:p>
            <a:pPr algn="ctr">
              <a:buClrTx/>
              <a:buFontTx/>
              <a:buNone/>
            </a:pPr>
            <a:r>
              <a:rPr lang="it-IT" altLang="it-IT" b="1">
                <a:cs typeface="Arial" panose="020B0604020202020204" pitchFamily="34" charset="0"/>
              </a:rPr>
              <a:t>LORO DERIVAZIONI</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049713"/>
            <a:ext cx="9039225"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idx="4294967295"/>
          </p:nvPr>
        </p:nvSpPr>
        <p:spPr>
          <a:xfrm>
            <a:off x="0" y="0"/>
            <a:ext cx="9144000" cy="11303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NERVOSO CENTRALE e PERIFERICO</a:t>
            </a:r>
            <a:r>
              <a:rPr lang="it-IT" altLang="it-IT" sz="3600" dirty="0">
                <a:solidFill>
                  <a:schemeClr val="tx1"/>
                </a:solidFill>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5"/>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3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08520" y="200025"/>
            <a:ext cx="925252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PROGRESSIONE ORGANOGENETICA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dei</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NERVI ENCEFALICI</a:t>
            </a:r>
          </a:p>
        </p:txBody>
      </p:sp>
      <p:sp>
        <p:nvSpPr>
          <p:cNvPr id="24578" name="Rectangle 2"/>
          <p:cNvSpPr>
            <a:spLocks noGrp="1" noChangeArrowheads="1"/>
          </p:cNvSpPr>
          <p:nvPr>
            <p:ph type="body" idx="4294967295"/>
          </p:nvPr>
        </p:nvSpPr>
        <p:spPr>
          <a:xfrm>
            <a:off x="457200" y="1600200"/>
            <a:ext cx="8229600" cy="5000625"/>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8367"/>
            <a:ext cx="9144000" cy="520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395536" y="1052737"/>
            <a:ext cx="8352928"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3200" b="1" dirty="0">
                <a:solidFill>
                  <a:schemeClr val="tx1"/>
                </a:solidFill>
                <a:latin typeface="Chalkboard SE" panose="03050602040202020205" pitchFamily="66" charset="77"/>
              </a:rPr>
              <a:t>INVOLUCRI SCHELETRICI (Scheletro del Neurocranio e del Canale Vertebrale)</a:t>
            </a:r>
          </a:p>
          <a:p>
            <a:pPr algn="l"/>
            <a:endParaRPr lang="it-IT" sz="32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3200" b="1" dirty="0">
                <a:solidFill>
                  <a:schemeClr val="tx1"/>
                </a:solidFill>
                <a:latin typeface="Copperplate Gothic Bold" panose="020E0705020206020404" pitchFamily="34" charset="77"/>
              </a:rPr>
              <a:t>INVOLUCRI MENINGEI (Dura Meninge, Aracnoide, Pia Meninge)</a:t>
            </a:r>
          </a:p>
          <a:p>
            <a:pPr algn="l"/>
            <a:endParaRPr lang="it-IT" sz="32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32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36016" y="178277"/>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79512" y="980728"/>
            <a:ext cx="8856984" cy="5877272"/>
          </a:xfrm>
        </p:spPr>
        <p:txBody>
          <a:bodyPr/>
          <a:lstStyle/>
          <a:p>
            <a:r>
              <a:rPr lang="it-IT" sz="2600"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600" dirty="0">
                <a:solidFill>
                  <a:schemeClr val="tx1"/>
                </a:solidFill>
                <a:latin typeface="Chalkboard SE" panose="03050602040202020205" pitchFamily="66" charset="77"/>
              </a:rPr>
              <a:t>I VENTRICOLI ENCEFALICI sono:</a:t>
            </a:r>
          </a:p>
          <a:p>
            <a:pPr marL="457200" indent="-457200">
              <a:buFontTx/>
              <a:buChar char="-"/>
            </a:pPr>
            <a:r>
              <a:rPr lang="it-IT" sz="2600" dirty="0">
                <a:solidFill>
                  <a:schemeClr val="tx1"/>
                </a:solidFill>
                <a:latin typeface="Chalkboard SE" panose="03050602040202020205" pitchFamily="66" charset="77"/>
              </a:rPr>
              <a:t>VENTRICOLI LATERALI (I e II ventricolo) nell’ ambito di ciascun emisfero telencefalico con un corno frontale, un corno temporale ed uno occipitale</a:t>
            </a:r>
          </a:p>
          <a:p>
            <a:pPr marL="457200" indent="-457200">
              <a:buFontTx/>
              <a:buChar char="-"/>
            </a:pPr>
            <a:r>
              <a:rPr lang="it-IT" sz="2600" dirty="0">
                <a:solidFill>
                  <a:schemeClr val="tx1"/>
                </a:solidFill>
                <a:latin typeface="Chalkboard SE" panose="03050602040202020205" pitchFamily="66" charset="77"/>
              </a:rPr>
              <a:t>VENTRICOLO DIENCEFALICO (III ventricolo)</a:t>
            </a:r>
          </a:p>
          <a:p>
            <a:pPr marL="457200" indent="-457200">
              <a:buFontTx/>
              <a:buChar char="-"/>
            </a:pPr>
            <a:r>
              <a:rPr lang="it-IT" sz="2600" dirty="0">
                <a:solidFill>
                  <a:schemeClr val="tx1"/>
                </a:solidFill>
                <a:latin typeface="Chalkboard SE" panose="03050602040202020205" pitchFamily="66" charset="77"/>
              </a:rPr>
              <a:t>ACQUEDOTTO MESENCEFALICO </a:t>
            </a:r>
          </a:p>
          <a:p>
            <a:pPr marL="457200" indent="-457200">
              <a:buFontTx/>
              <a:buChar char="-"/>
            </a:pPr>
            <a:r>
              <a:rPr lang="it-IT" sz="2600" dirty="0">
                <a:solidFill>
                  <a:schemeClr val="tx1"/>
                </a:solidFill>
                <a:latin typeface="Chalkboard SE" panose="03050602040202020205" pitchFamily="66" charset="77"/>
              </a:rPr>
              <a:t>VENTRICOLO DEL TRONCO ENCEFALICO (IV ventricolo)</a:t>
            </a:r>
          </a:p>
          <a:p>
            <a:pPr marL="0" indent="0"/>
            <a:r>
              <a:rPr lang="it-IT" sz="2600" dirty="0">
                <a:solidFill>
                  <a:schemeClr val="tx1"/>
                </a:solidFill>
                <a:latin typeface="Chalkboard SE" panose="03050602040202020205" pitchFamily="66" charset="77"/>
              </a:rPr>
              <a:t>Il CANALE CENTRALE del MIDOLLO SPINALE, esistente alla nascita, viene ad obliterarsi nel corso degli anni.</a:t>
            </a:r>
          </a:p>
        </p:txBody>
      </p:sp>
    </p:spTree>
    <p:extLst>
      <p:ext uri="{BB962C8B-B14F-4D97-AF65-F5344CB8AC3E}">
        <p14:creationId xmlns:p14="http://schemas.microsoft.com/office/powerpoint/2010/main" val="378458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7"/>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SzPct val="85000"/>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SzPct val="85000"/>
            </a:pPr>
            <a:r>
              <a:rPr lang="it-IT" altLang="it-IT" sz="2000" b="1" dirty="0">
                <a:solidFill>
                  <a:schemeClr val="tx1"/>
                </a:solidFill>
              </a:rPr>
              <a:t> </a:t>
            </a:r>
          </a:p>
          <a:p>
            <a:pPr marL="342900">
              <a:lnSpc>
                <a:spcPct val="75000"/>
              </a:lnSpc>
              <a:spcBef>
                <a:spcPts val="450"/>
              </a:spcBef>
              <a:buSzPct val="85000"/>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SzPct val="85000"/>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SzPct val="85000"/>
            </a:pPr>
            <a:endParaRPr lang="it-IT" altLang="it-IT" sz="1600" b="1" dirty="0">
              <a:solidFill>
                <a:schemeClr val="tx1"/>
              </a:solidFill>
            </a:endParaRP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SzPct val="85000"/>
            </a:pPr>
            <a:endParaRPr lang="it-IT" altLang="it-IT" sz="1800" b="1" dirty="0">
              <a:solidFill>
                <a:schemeClr val="tx1"/>
              </a:solidFill>
              <a:latin typeface="Comic Sans MS" panose="030F0902030302020204" pitchFamily="66" charset="0"/>
            </a:endParaRPr>
          </a:p>
          <a:p>
            <a:pPr marL="342900">
              <a:lnSpc>
                <a:spcPct val="80000"/>
              </a:lnSpc>
              <a:spcBef>
                <a:spcPts val="450"/>
              </a:spcBef>
              <a:buSzPct val="85000"/>
            </a:pPr>
            <a:endParaRPr lang="it-IT" altLang="it-IT" sz="1800" b="1" dirty="0"/>
          </a:p>
        </p:txBody>
      </p:sp>
    </p:spTree>
    <p:extLst>
      <p:ext uri="{BB962C8B-B14F-4D97-AF65-F5344CB8AC3E}">
        <p14:creationId xmlns:p14="http://schemas.microsoft.com/office/powerpoint/2010/main" val="1376349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0" y="970284"/>
            <a:ext cx="9125451" cy="5887717"/>
          </a:xfrm>
        </p:spPr>
        <p:txBody>
          <a:bodyPr/>
          <a:lstStyle/>
          <a:p>
            <a:r>
              <a:rPr lang="it-IT" sz="28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8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8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8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ossia «</a:t>
            </a:r>
            <a:r>
              <a:rPr lang="it-IT" altLang="it-IT" sz="2600" b="1" i="1" dirty="0">
                <a:solidFill>
                  <a:schemeClr val="tx1"/>
                </a:solidFill>
                <a:latin typeface="Comic Sans MS" panose="030F0902030302020204" pitchFamily="66" charset="0"/>
              </a:rPr>
              <a:t>galleggia</a:t>
            </a:r>
            <a:r>
              <a:rPr lang="it-IT" altLang="it-IT" sz="2600" b="1" dirty="0">
                <a:solidFill>
                  <a:schemeClr val="tx1"/>
                </a:solidFill>
                <a:latin typeface="Comic Sans MS" panose="030F0902030302020204" pitchFamily="66" charset="0"/>
              </a:rPr>
              <a:t>»</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0" y="836712"/>
            <a:ext cx="9144000"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62271" y="-25116"/>
            <a:ext cx="7772400" cy="9338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0722" name="Rectangle 2"/>
          <p:cNvSpPr>
            <a:spLocks noGrp="1" noChangeArrowheads="1"/>
          </p:cNvSpPr>
          <p:nvPr>
            <p:ph type="body" idx="4294967295"/>
          </p:nvPr>
        </p:nvSpPr>
        <p:spPr>
          <a:xfrm>
            <a:off x="0" y="894656"/>
            <a:ext cx="9036496" cy="5805264"/>
          </a:xfrm>
          <a:ln/>
        </p:spPr>
        <p:txBody>
          <a:bodyPr/>
          <a:lstStyle/>
          <a:p>
            <a:pPr marL="609600" indent="-593725" algn="ctr">
              <a:lnSpc>
                <a:spcPct val="90000"/>
              </a:lnSpc>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pperplate Gothic Bold" panose="020E0705020206020404" pitchFamily="34" charset="77"/>
              </a:rPr>
              <a:t>Formazione e Percorso attraverso le Cavità del SNC e nello spazio subaracnoideo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della Dura Madre</a:t>
            </a:r>
            <a:r>
              <a:rPr lang="it-IT" altLang="it-IT" sz="2800" b="1" dirty="0"/>
              <a:t>)</a:t>
            </a:r>
            <a:r>
              <a:rPr lang="it-IT" altLang="it-IT" sz="2800" b="1" dirty="0">
                <a:solidFill>
                  <a:schemeClr val="tx1"/>
                </a:solidFill>
                <a:latin typeface="Comic Sans MS" panose="030F0902030302020204" pitchFamily="66" charset="0"/>
              </a:rPr>
              <a:t> I Vasi Arteriosi raggiungono i Microcircoli dei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Plessi Corioidei nei Ventricoli Encefalici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Il LCS formatosi decorre nel Sistema Ventricolare</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Attraverso le aperture del IV ventricolo (forami di </a:t>
            </a:r>
            <a:r>
              <a:rPr lang="it-IT" altLang="it-IT" sz="2800" b="1" dirty="0" err="1">
                <a:solidFill>
                  <a:schemeClr val="tx1"/>
                </a:solidFill>
                <a:latin typeface="Comic Sans MS" panose="030F0902030302020204" pitchFamily="66" charset="0"/>
              </a:rPr>
              <a:t>Magendie</a:t>
            </a:r>
            <a:r>
              <a:rPr lang="it-IT" altLang="it-IT" sz="2800" b="1" dirty="0">
                <a:solidFill>
                  <a:schemeClr val="tx1"/>
                </a:solidFill>
                <a:latin typeface="Comic Sans MS" panose="030F0902030302020204" pitchFamily="66" charset="0"/>
              </a:rPr>
              <a:t> e </a:t>
            </a:r>
            <a:r>
              <a:rPr lang="it-IT" altLang="it-IT" sz="2800" b="1" dirty="0" err="1">
                <a:solidFill>
                  <a:schemeClr val="tx1"/>
                </a:solidFill>
                <a:latin typeface="Comic Sans MS" panose="030F0902030302020204" pitchFamily="66" charset="0"/>
              </a:rPr>
              <a:t>Luschka</a:t>
            </a:r>
            <a:r>
              <a:rPr lang="it-IT" altLang="it-IT" sz="2800" b="1" dirty="0">
                <a:solidFill>
                  <a:schemeClr val="tx1"/>
                </a:solidFill>
                <a:latin typeface="Comic Sans MS" panose="030F0902030302020204" pitchFamily="66" charset="0"/>
              </a:rPr>
              <a:t>), il LCS trapassa nello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Spazio Subaracnoideo, e da qui viene recuperato dai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villi aracnoidei, per essere riversato nei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Seni Venosi </a:t>
            </a:r>
            <a:endParaRPr lang="it-IT" altLang="it-IT" sz="28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239266" y="357510"/>
            <a:ext cx="8662291" cy="73704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DIFFUSIONE 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5842" name="Rectangle 2"/>
          <p:cNvSpPr>
            <a:spLocks noGrp="1" noChangeArrowheads="1"/>
          </p:cNvSpPr>
          <p:nvPr>
            <p:ph type="body" idx="4294967295"/>
          </p:nvPr>
        </p:nvSpPr>
        <p:spPr>
          <a:xfrm>
            <a:off x="105916" y="1124744"/>
            <a:ext cx="8928992" cy="5616624"/>
          </a:xfrm>
          <a:ln/>
        </p:spPr>
        <p:txBody>
          <a:bodyPr/>
          <a:lstStyle/>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dirty="0"/>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Il LCS diffonde passivamente attraverso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-ependimale che riveste i ventricoli encefalici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extracellulare nel tessuto nervoso encefalico contribuendo alla formazione del liquido extracellulare (che origina anche dai capillari sanguiferi)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Attraversa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-piale</a:t>
            </a: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subaracnoidale</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500" b="1" dirty="0">
              <a:solidFill>
                <a:schemeClr val="tx1"/>
              </a:solidFill>
              <a:latin typeface="Chalkboard SE" panose="03050602040202020205" pitchFamily="66" charset="77"/>
            </a:endParaRP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halkboard SE" panose="03050602040202020205" pitchFamily="66" charset="77"/>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p:nvPr>
        </p:nvSpPr>
        <p:spPr>
          <a:xfrm>
            <a:off x="0" y="548682"/>
            <a:ext cx="9144000" cy="793403"/>
          </a:xfrm>
          <a:ln/>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SUDDIVISIONE FUNZIONALE DEL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SISTEMA NERVOSO</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idx="1"/>
          </p:nvPr>
        </p:nvSpPr>
        <p:spPr>
          <a:xfrm>
            <a:off x="304800" y="1942165"/>
            <a:ext cx="8839200" cy="4683224"/>
          </a:xfrm>
          <a:ln/>
        </p:spPr>
        <p:txBody>
          <a:bodyPr/>
          <a:lstStyle/>
          <a:p>
            <a:pPr>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a:buClr>
                <a:srgbClr val="66FF33"/>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a:t>
            </a:r>
            <a:r>
              <a:rPr lang="it-IT" altLang="it-IT" b="1" dirty="0">
                <a:solidFill>
                  <a:srgbClr val="F8F8F8"/>
                </a:solidFill>
              </a:rPr>
              <a:t>PARASIMPATICO</a:t>
            </a:r>
          </a:p>
        </p:txBody>
      </p:sp>
    </p:spTree>
    <p:extLst>
      <p:ext uri="{BB962C8B-B14F-4D97-AF65-F5344CB8AC3E}">
        <p14:creationId xmlns:p14="http://schemas.microsoft.com/office/powerpoint/2010/main" val="2076874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chemeClr val="tx1">
                  <a:lumMod val="95000"/>
                  <a:lumOff val="5000"/>
                </a:schemeClr>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1"/>
          <p:cNvSpPr>
            <a:spLocks noGrp="1" noChangeArrowheads="1"/>
          </p:cNvSpPr>
          <p:nvPr>
            <p:ph type="subTitle"/>
          </p:nvPr>
        </p:nvSpPr>
        <p:spPr>
          <a:xfrm>
            <a:off x="611560" y="908720"/>
            <a:ext cx="7992888" cy="6630443"/>
          </a:xfrm>
          <a:ln/>
        </p:spPr>
        <p:txBody>
          <a:bodyPr anchor="t"/>
          <a:lstStyle/>
          <a:p>
            <a:pPr marL="533400" indent="-517525" algn="l">
              <a:lnSpc>
                <a:spcPct val="90000"/>
              </a:lnSpc>
              <a:spcBef>
                <a:spcPts val="6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La BARRIERA SANGUE-LCS  è situata nell'ependima specializzato che riveste i plessi corioidei. </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Le cellule ependimali si rapportano fra loro da tight </a:t>
            </a:r>
            <a:r>
              <a:rPr lang="it-IT" altLang="it-IT" sz="2800" b="1" dirty="0" err="1">
                <a:solidFill>
                  <a:schemeClr val="tx1"/>
                </a:solidFill>
                <a:latin typeface="Comic Sans MS" panose="030F0902030302020204" pitchFamily="66" charset="0"/>
              </a:rPr>
              <a:t>junction</a:t>
            </a:r>
            <a:r>
              <a:rPr lang="it-IT" altLang="it-IT" sz="2800" b="1" dirty="0">
                <a:solidFill>
                  <a:schemeClr val="tx1"/>
                </a:solidFill>
                <a:latin typeface="Comic Sans MS" panose="030F0902030302020204" pitchFamily="66" charset="0"/>
              </a:rPr>
              <a:t> (giunzioni strette, </a:t>
            </a:r>
            <a:r>
              <a:rPr lang="it-IT" altLang="it-IT" sz="2800" b="1" dirty="0" err="1">
                <a:solidFill>
                  <a:schemeClr val="tx1"/>
                </a:solidFill>
                <a:latin typeface="Comic Sans MS" panose="030F0902030302020204" pitchFamily="66" charset="0"/>
              </a:rPr>
              <a:t>zonulae</a:t>
            </a:r>
            <a:r>
              <a:rPr lang="it-IT" altLang="it-IT" sz="2800" b="1" dirty="0">
                <a:solidFill>
                  <a:schemeClr val="tx1"/>
                </a:solidFill>
                <a:latin typeface="Comic Sans MS" panose="030F0902030302020204" pitchFamily="66" charset="0"/>
              </a:rPr>
              <a:t> </a:t>
            </a:r>
            <a:r>
              <a:rPr lang="it-IT" altLang="it-IT" sz="2800" b="1" dirty="0" err="1">
                <a:solidFill>
                  <a:schemeClr val="tx1"/>
                </a:solidFill>
                <a:latin typeface="Comic Sans MS" panose="030F0902030302020204" pitchFamily="66" charset="0"/>
              </a:rPr>
              <a:t>occludentes</a:t>
            </a:r>
            <a:r>
              <a:rPr lang="it-IT" altLang="it-IT" sz="2800" b="1" dirty="0">
                <a:solidFill>
                  <a:schemeClr val="tx1"/>
                </a:solidFill>
                <a:latin typeface="Comic Sans MS" panose="030F0902030302020204" pitchFamily="66" charset="0"/>
              </a:rPr>
              <a:t>).</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 Questa sorta di cinture </a:t>
            </a:r>
            <a:r>
              <a:rPr lang="it-IT" altLang="it-IT" sz="2800" b="1" dirty="0" err="1">
                <a:solidFill>
                  <a:schemeClr val="tx1"/>
                </a:solidFill>
                <a:latin typeface="Comic Sans MS" panose="030F0902030302020204" pitchFamily="66" charset="0"/>
              </a:rPr>
              <a:t>pericellulari</a:t>
            </a:r>
            <a:r>
              <a:rPr lang="it-IT" altLang="it-IT" sz="2800" b="1" dirty="0">
                <a:solidFill>
                  <a:schemeClr val="tx1"/>
                </a:solidFill>
                <a:latin typeface="Comic Sans MS" panose="030F0902030302020204" pitchFamily="66" charset="0"/>
              </a:rPr>
              <a:t> di fusione di membrana rappresentano la vera sede della barriera, mentre i capillari del microcircolo sono fenestrati</a:t>
            </a:r>
          </a:p>
        </p:txBody>
      </p:sp>
      <p:sp>
        <p:nvSpPr>
          <p:cNvPr id="38914" name="Rectangle 2"/>
          <p:cNvSpPr>
            <a:spLocks noChangeArrowheads="1"/>
          </p:cNvSpPr>
          <p:nvPr/>
        </p:nvSpPr>
        <p:spPr bwMode="auto">
          <a:xfrm>
            <a:off x="0" y="260351"/>
            <a:ext cx="9144000" cy="43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b="1" dirty="0">
                <a:solidFill>
                  <a:schemeClr val="tx1"/>
                </a:solidFill>
                <a:latin typeface="Gurmukhi MN" panose="02020600050405020304" pitchFamily="18" charset="0"/>
                <a:cs typeface="Gurmukhi MN" panose="02020600050405020304" pitchFamily="18" charset="0"/>
              </a:rPr>
              <a:t>BARRIERA SANGUE - LCS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0" y="1"/>
            <a:ext cx="9144000" cy="8367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sangue – LCE (Liquido Extracellulare)</a:t>
            </a:r>
          </a:p>
        </p:txBody>
      </p:sp>
      <p:sp>
        <p:nvSpPr>
          <p:cNvPr id="39938" name="Rectangle 2"/>
          <p:cNvSpPr>
            <a:spLocks noGrp="1" noChangeArrowheads="1"/>
          </p:cNvSpPr>
          <p:nvPr>
            <p:ph type="subTitle" idx="4294967295"/>
          </p:nvPr>
        </p:nvSpPr>
        <p:spPr bwMode="auto">
          <a:xfrm>
            <a:off x="107504" y="1124744"/>
            <a:ext cx="8928991" cy="56166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400" dirty="0">
              <a:solidFill>
                <a:schemeClr val="tx1"/>
              </a:solidFill>
            </a:endParaRP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La barriera sangue-LCE risiede nei Microcircoli del SNC : </a:t>
            </a: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 cellule endoteliali sono collegate da  </a:t>
            </a:r>
            <a:r>
              <a:rPr lang="it-IT" altLang="it-IT" b="1" i="1" dirty="0">
                <a:solidFill>
                  <a:schemeClr val="tx1"/>
                </a:solidFill>
                <a:latin typeface="Comic Sans MS" panose="030F0902030302020204" pitchFamily="66" charset="0"/>
              </a:rPr>
              <a:t>tight </a:t>
            </a:r>
            <a:r>
              <a:rPr lang="it-IT" altLang="it-IT" b="1" i="1" dirty="0" err="1">
                <a:solidFill>
                  <a:schemeClr val="tx1"/>
                </a:solidFill>
                <a:latin typeface="Comic Sans MS" panose="030F0902030302020204" pitchFamily="66" charset="0"/>
              </a:rPr>
              <a:t>junction</a:t>
            </a:r>
            <a:r>
              <a:rPr lang="it-IT" altLang="it-IT" b="1" i="1" dirty="0">
                <a:solidFill>
                  <a:schemeClr val="tx1"/>
                </a:solidFill>
                <a:latin typeface="Comic Sans MS" panose="030F0902030302020204" pitchFamily="66" charset="0"/>
              </a:rPr>
              <a:t> (giunzioni strette, </a:t>
            </a:r>
            <a:r>
              <a:rPr lang="it-IT" altLang="it-IT" b="1" i="1" dirty="0" err="1">
                <a:solidFill>
                  <a:schemeClr val="tx1"/>
                </a:solidFill>
                <a:latin typeface="Comic Sans MS" panose="030F0902030302020204" pitchFamily="66" charset="0"/>
              </a:rPr>
              <a:t>zonulae</a:t>
            </a:r>
            <a:r>
              <a:rPr lang="it-IT" altLang="it-IT" b="1" i="1" dirty="0">
                <a:solidFill>
                  <a:schemeClr val="tx1"/>
                </a:solidFill>
                <a:latin typeface="Comic Sans MS" panose="030F0902030302020204" pitchFamily="66" charset="0"/>
              </a:rPr>
              <a:t> </a:t>
            </a:r>
            <a:r>
              <a:rPr lang="it-IT" altLang="it-IT" b="1" i="1" dirty="0" err="1">
                <a:solidFill>
                  <a:schemeClr val="tx1"/>
                </a:solidFill>
                <a:latin typeface="Comic Sans MS" panose="030F0902030302020204" pitchFamily="66" charset="0"/>
              </a:rPr>
              <a:t>occludentes</a:t>
            </a:r>
            <a:r>
              <a:rPr lang="it-IT" altLang="it-IT" b="1" i="1" dirty="0">
                <a:solidFill>
                  <a:schemeClr val="tx1"/>
                </a:solidFill>
                <a:latin typeface="Comic Sans MS" panose="030F0902030302020204" pitchFamily="66" charset="0"/>
              </a:rPr>
              <a:t>)</a:t>
            </a:r>
            <a:r>
              <a:rPr lang="it-IT" altLang="it-IT" b="1" dirty="0">
                <a:solidFill>
                  <a:schemeClr val="tx1"/>
                </a:solidFill>
                <a:latin typeface="Comic Sans MS" panose="030F0902030302020204" pitchFamily="66" charset="0"/>
              </a:rPr>
              <a:t>.</a:t>
            </a:r>
          </a:p>
          <a:p>
            <a:pPr marL="7937" indent="0">
              <a:lnSpc>
                <a:spcPct val="90000"/>
              </a:lnSpc>
              <a:spcBef>
                <a:spcPts val="600"/>
              </a:spcBef>
              <a:buClr>
                <a:schemeClr val="tx1">
                  <a:lumMod val="95000"/>
                  <a:lumOff val="5000"/>
                </a:schemeClr>
              </a:buCl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L'endotelio non è fenestrato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89" name="Group 1"/>
          <p:cNvGrpSpPr>
            <a:grpSpLocks/>
          </p:cNvGrpSpPr>
          <p:nvPr/>
        </p:nvGrpSpPr>
        <p:grpSpPr bwMode="auto">
          <a:xfrm>
            <a:off x="0" y="1693625"/>
            <a:ext cx="9132888" cy="4291012"/>
            <a:chOff x="0" y="855"/>
            <a:chExt cx="5753" cy="2703"/>
          </a:xfrm>
        </p:grpSpPr>
        <p:pic>
          <p:nvPicPr>
            <p:cNvPr id="37890"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55"/>
              <a:ext cx="5753" cy="2703"/>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3"/>
            <p:cNvSpPr txBox="1">
              <a:spLocks noChangeArrowheads="1"/>
            </p:cNvSpPr>
            <p:nvPr/>
          </p:nvSpPr>
          <p:spPr bwMode="auto">
            <a:xfrm>
              <a:off x="0" y="855"/>
              <a:ext cx="5753" cy="2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7892" name="Rectangle 4"/>
          <p:cNvSpPr>
            <a:spLocks noChangeArrowheads="1"/>
          </p:cNvSpPr>
          <p:nvPr/>
        </p:nvSpPr>
        <p:spPr bwMode="auto">
          <a:xfrm>
            <a:off x="270822" y="548481"/>
            <a:ext cx="45005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a:t>
            </a:r>
            <a:br>
              <a:rPr lang="it-IT" altLang="it-IT" dirty="0">
                <a:solidFill>
                  <a:schemeClr val="tx1"/>
                </a:solidFill>
                <a:latin typeface="Arial Black" panose="020B0A04020102020204" pitchFamily="34" charset="0"/>
                <a:cs typeface="Arial" panose="020B0604020202020204" pitchFamily="34" charset="0"/>
              </a:rPr>
            </a:br>
            <a:r>
              <a:rPr lang="it-IT" altLang="it-IT" dirty="0">
                <a:solidFill>
                  <a:schemeClr val="tx1"/>
                </a:solidFill>
                <a:latin typeface="Arial Black" panose="020B0A04020102020204" pitchFamily="34" charset="0"/>
                <a:cs typeface="Arial" panose="020B0604020202020204" pitchFamily="34" charset="0"/>
              </a:rPr>
              <a:t>cerebrospinale</a:t>
            </a:r>
          </a:p>
          <a:p>
            <a:pPr algn="ctr">
              <a:buClrTx/>
              <a:buFontTx/>
              <a:buNone/>
            </a:pPr>
            <a:r>
              <a:rPr lang="it-IT" altLang="it-IT" dirty="0">
                <a:solidFill>
                  <a:schemeClr val="tx1"/>
                </a:solidFill>
                <a:latin typeface="Arial Black" panose="020B0A04020102020204" pitchFamily="34" charset="0"/>
                <a:cs typeface="Arial" panose="020B0604020202020204" pitchFamily="34" charset="0"/>
              </a:rPr>
              <a:t>(</a:t>
            </a:r>
            <a:r>
              <a:rPr lang="it-IT" altLang="it-IT" dirty="0" err="1">
                <a:solidFill>
                  <a:schemeClr val="tx1"/>
                </a:solidFill>
                <a:latin typeface="Arial Black" panose="020B0A04020102020204" pitchFamily="34" charset="0"/>
                <a:cs typeface="Arial" panose="020B0604020202020204" pitchFamily="34" charset="0"/>
              </a:rPr>
              <a:t>Emato</a:t>
            </a:r>
            <a:r>
              <a:rPr lang="it-IT" altLang="it-IT" dirty="0">
                <a:solidFill>
                  <a:schemeClr val="tx1"/>
                </a:solidFill>
                <a:latin typeface="Arial Black" panose="020B0A04020102020204" pitchFamily="34" charset="0"/>
                <a:cs typeface="Arial" panose="020B0604020202020204" pitchFamily="34" charset="0"/>
              </a:rPr>
              <a:t>-Liquorale)  </a:t>
            </a:r>
            <a:br>
              <a:rPr lang="it-IT" altLang="it-IT" dirty="0">
                <a:solidFill>
                  <a:schemeClr val="tx1"/>
                </a:solidFill>
                <a:latin typeface="Arial Black" panose="020B0A04020102020204" pitchFamily="34" charset="0"/>
                <a:cs typeface="Arial" panose="020B0604020202020204" pitchFamily="34" charset="0"/>
              </a:rPr>
            </a:br>
            <a:endParaRPr lang="it-IT" altLang="it-IT" dirty="0">
              <a:solidFill>
                <a:schemeClr val="tx1"/>
              </a:solidFill>
              <a:latin typeface="Arial Black" panose="020B0A04020102020204" pitchFamily="34" charset="0"/>
              <a:cs typeface="Arial" panose="020B0604020202020204" pitchFamily="34" charset="0"/>
            </a:endParaRPr>
          </a:p>
        </p:txBody>
      </p:sp>
      <p:sp>
        <p:nvSpPr>
          <p:cNvPr id="37893" name="Rectangle 5"/>
          <p:cNvSpPr>
            <a:spLocks noChangeArrowheads="1"/>
          </p:cNvSpPr>
          <p:nvPr/>
        </p:nvSpPr>
        <p:spPr bwMode="auto">
          <a:xfrm>
            <a:off x="5159375" y="238006"/>
            <a:ext cx="33845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extracellulare</a:t>
            </a:r>
          </a:p>
        </p:txBody>
      </p:sp>
      <p:sp>
        <p:nvSpPr>
          <p:cNvPr id="37895" name="Oval 7"/>
          <p:cNvSpPr>
            <a:spLocks noChangeArrowheads="1"/>
          </p:cNvSpPr>
          <p:nvPr/>
        </p:nvSpPr>
        <p:spPr bwMode="auto">
          <a:xfrm>
            <a:off x="4338791" y="3429000"/>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896" name="Oval 8"/>
          <p:cNvSpPr>
            <a:spLocks noChangeArrowheads="1"/>
          </p:cNvSpPr>
          <p:nvPr/>
        </p:nvSpPr>
        <p:spPr bwMode="auto">
          <a:xfrm>
            <a:off x="4367212" y="4926251"/>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395536" y="1124744"/>
            <a:ext cx="8748464" cy="5616623"/>
          </a:xfrm>
        </p:spPr>
        <p:txBody>
          <a:bodyPr/>
          <a:lstStyle/>
          <a:p>
            <a:r>
              <a:rPr lang="it-IT" sz="2800" dirty="0">
                <a:solidFill>
                  <a:schemeClr val="tx1"/>
                </a:solidFill>
                <a:latin typeface="Comic Sans MS" panose="030F0902030302020204" pitchFamily="66" charset="0"/>
              </a:rPr>
              <a:t>Le ARTERIE RADICOLARI ANTERIORE e POSTERIORE derivano da:</a:t>
            </a:r>
          </a:p>
          <a:p>
            <a:endParaRPr lang="it-IT" sz="2800" dirty="0">
              <a:solidFill>
                <a:schemeClr val="tx1"/>
              </a:solidFill>
              <a:latin typeface="Comic Sans MS" panose="030F0902030302020204" pitchFamily="66" charset="0"/>
            </a:endParaRPr>
          </a:p>
          <a:p>
            <a:pPr marL="457200" indent="-457200">
              <a:buFontTx/>
              <a:buChar char="-"/>
            </a:pPr>
            <a:r>
              <a:rPr lang="it-IT" sz="2800" dirty="0">
                <a:solidFill>
                  <a:schemeClr val="tx1"/>
                </a:solidFill>
                <a:latin typeface="Comic Sans MS" panose="030F0902030302020204" pitchFamily="66" charset="0"/>
              </a:rPr>
              <a:t>ARTERIE VERTEBRALI per la zona cervicale;</a:t>
            </a:r>
          </a:p>
          <a:p>
            <a:pPr marL="457200" indent="-457200">
              <a:buFontTx/>
              <a:buChar char="-"/>
            </a:pPr>
            <a:r>
              <a:rPr lang="it-IT" sz="2800" dirty="0">
                <a:solidFill>
                  <a:schemeClr val="tx1"/>
                </a:solidFill>
                <a:latin typeface="Comic Sans MS" panose="030F0902030302020204" pitchFamily="66" charset="0"/>
              </a:rPr>
              <a:t>ARTERIE INTERCOSTALI per la zona toracica;</a:t>
            </a:r>
          </a:p>
          <a:p>
            <a:pPr marL="457200" indent="-457200">
              <a:buFontTx/>
              <a:buChar char="-"/>
            </a:pPr>
            <a:r>
              <a:rPr lang="it-IT" sz="2800" dirty="0">
                <a:solidFill>
                  <a:schemeClr val="tx1"/>
                </a:solidFill>
                <a:latin typeface="Comic Sans MS" panose="030F0902030302020204" pitchFamily="66" charset="0"/>
              </a:rPr>
              <a:t>ARTERIE LOMBARI per la zona lombare (anche per la </a:t>
            </a:r>
            <a:r>
              <a:rPr lang="it-IT" sz="2800" dirty="0" err="1">
                <a:solidFill>
                  <a:schemeClr val="tx1"/>
                </a:solidFill>
                <a:latin typeface="Comic Sans MS" panose="030F0902030302020204" pitchFamily="66" charset="0"/>
              </a:rPr>
              <a:t>Cauda</a:t>
            </a:r>
            <a:r>
              <a:rPr lang="it-IT" sz="2800" dirty="0">
                <a:solidFill>
                  <a:schemeClr val="tx1"/>
                </a:solidFill>
                <a:latin typeface="Comic Sans MS" panose="030F0902030302020204" pitchFamily="66" charset="0"/>
              </a:rPr>
              <a:t> Equina, che comunque è SNP).</a:t>
            </a:r>
          </a:p>
          <a:p>
            <a:pPr marL="0" indent="0"/>
            <a:endParaRPr lang="it-IT" sz="2800" dirty="0">
              <a:solidFill>
                <a:schemeClr val="tx1"/>
              </a:solidFill>
              <a:latin typeface="Comic Sans MS" panose="030F0902030302020204" pitchFamily="66" charset="0"/>
            </a:endParaRPr>
          </a:p>
          <a:p>
            <a:pPr marL="0" indent="0"/>
            <a:r>
              <a:rPr lang="it-IT" sz="2800" dirty="0">
                <a:solidFill>
                  <a:schemeClr val="tx1"/>
                </a:solidFill>
                <a:latin typeface="Comic Sans MS" panose="030F0902030302020204" pitchFamily="66" charset="0"/>
              </a:rPr>
              <a:t>Le Arterie Radicolari convergono, poi, nella ARTERIA SPINALE ANTERIORE e </a:t>
            </a:r>
            <a:r>
              <a:rPr lang="it-IT" sz="2800" dirty="0" err="1">
                <a:solidFill>
                  <a:schemeClr val="tx1"/>
                </a:solidFill>
                <a:latin typeface="Comic Sans MS" panose="030F0902030302020204" pitchFamily="66" charset="0"/>
              </a:rPr>
              <a:t>nell</a:t>
            </a:r>
            <a:r>
              <a:rPr lang="it-IT" sz="2800" dirty="0">
                <a:solidFill>
                  <a:schemeClr val="tx1"/>
                </a:solidFill>
                <a:latin typeface="Comic Sans MS" panose="030F0902030302020204" pitchFamily="66" charset="0"/>
              </a:rPr>
              <a:t> DUE ARTERIE SPINALI POSTERIORI.</a:t>
            </a:r>
          </a:p>
        </p:txBody>
      </p:sp>
    </p:spTree>
    <p:extLst>
      <p:ext uri="{BB962C8B-B14F-4D97-AF65-F5344CB8AC3E}">
        <p14:creationId xmlns:p14="http://schemas.microsoft.com/office/powerpoint/2010/main" val="2232976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2"/>
            <a:ext cx="9144000" cy="5967413"/>
          </a:xfrm>
          <a:prstGeom prst="rect">
            <a:avLst/>
          </a:prstGeom>
          <a:noFill/>
          <a:ln>
            <a:noFill/>
          </a:ln>
        </p:spPr>
      </p:pic>
    </p:spTree>
    <p:extLst>
      <p:ext uri="{BB962C8B-B14F-4D97-AF65-F5344CB8AC3E}">
        <p14:creationId xmlns:p14="http://schemas.microsoft.com/office/powerpoint/2010/main" val="2325965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8497888"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6" name="Rectangle 2"/>
          <p:cNvSpPr>
            <a:spLocks noChangeArrowheads="1"/>
          </p:cNvSpPr>
          <p:nvPr/>
        </p:nvSpPr>
        <p:spPr bwMode="auto">
          <a:xfrm>
            <a:off x="0" y="188913"/>
            <a:ext cx="9144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CIRCOLO ARTERIOSO ENCEFALICO di WILLIS </a:t>
            </a:r>
          </a:p>
        </p:txBody>
      </p:sp>
      <p:sp>
        <p:nvSpPr>
          <p:cNvPr id="47107"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539552" y="1019225"/>
            <a:ext cx="828092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800" b="1" dirty="0" err="1">
                <a:solidFill>
                  <a:schemeClr val="tx1"/>
                </a:solidFill>
                <a:latin typeface="Comic Sans MS" panose="030F0902030302020204" pitchFamily="66" charset="0"/>
              </a:rPr>
              <a:t>piu’</a:t>
            </a:r>
            <a:r>
              <a:rPr lang="it-IT" altLang="it-IT" sz="2800" b="1" dirty="0">
                <a:solidFill>
                  <a:schemeClr val="tx1"/>
                </a:solidFill>
                <a:latin typeface="Comic Sans MS" panose="030F0902030302020204" pitchFamily="66" charset="0"/>
              </a:rPr>
              <a:t> esterna e, pertanto, in stretto rapporto con le strutture </a:t>
            </a:r>
            <a:r>
              <a:rPr lang="it-IT" altLang="it-IT" sz="2800" b="1" dirty="0" err="1">
                <a:solidFill>
                  <a:schemeClr val="tx1"/>
                </a:solidFill>
                <a:latin typeface="Comic Sans MS" panose="030F0902030302020204" pitchFamily="66" charset="0"/>
              </a:rPr>
              <a:t>scheletriche.Essi</a:t>
            </a:r>
            <a:r>
              <a:rPr lang="it-IT" altLang="it-IT" sz="2800" b="1" dirty="0">
                <a:solidFill>
                  <a:schemeClr val="tx1"/>
                </a:solidFill>
                <a:latin typeface="Comic Sans MS" panose="030F0902030302020204" pitchFamily="66" charset="0"/>
              </a:rPr>
              <a:t>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Circa il 15% viene invece drenato nel Sistema delle VENE VERTEBRALI. </a:t>
            </a:r>
            <a:r>
              <a:rPr lang="it-IT" altLang="it-IT" sz="2400" b="1" dirty="0">
                <a:latin typeface="Arial Black" panose="020B0A04020102020204" pitchFamily="34" charset="0"/>
              </a:rPr>
              <a:t>Diretto: dalla parte caudale del bulbo verso il CIRCOLO VENOSO VERTEBRALE e da qui nella VENA SUCCLAVIA</a:t>
            </a:r>
          </a:p>
          <a:p>
            <a:pPr marL="338138" indent="-330200">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a:p>
            <a:pPr marL="330200" indent="-330200">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i="1" dirty="0">
                <a:latin typeface="Arial Black" panose="020B0A04020102020204" pitchFamily="34" charset="0"/>
              </a:rPr>
              <a:t>Indiretto</a:t>
            </a:r>
            <a:r>
              <a:rPr lang="it-IT" altLang="it-IT" sz="2400" b="1" dirty="0">
                <a:latin typeface="Arial Black" panose="020B0A04020102020204" pitchFamily="34" charset="0"/>
              </a:rPr>
              <a:t>    attraverso i seni venosi della dura madre: da tutti gli altri distretti (coinvolgimento della VENA GIUGULARE INTERNA).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5148263" cy="326231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292725" y="0"/>
            <a:ext cx="3608388" cy="330993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2195513" y="3357563"/>
            <a:ext cx="5616575" cy="30956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p:nvPr>
        </p:nvSpPr>
        <p:spPr>
          <a:xfrm>
            <a:off x="0" y="4032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idx="1"/>
          </p:nvPr>
        </p:nvSpPr>
        <p:spPr>
          <a:xfrm>
            <a:off x="304800" y="1905000"/>
            <a:ext cx="8610600" cy="4572000"/>
          </a:xfrm>
          <a:ln/>
        </p:spPr>
        <p:txBody>
          <a:bodyPr/>
          <a:lstStyle/>
          <a:p>
            <a:pPr marL="336550" indent="-336550">
              <a:buClr>
                <a:srgbClr val="C0C0C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2445402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p:nvPr>
        </p:nvSpPr>
        <p:spPr>
          <a:xfrm>
            <a:off x="775494" y="0"/>
            <a:ext cx="7772400"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idx="1"/>
          </p:nvPr>
        </p:nvSpPr>
        <p:spPr>
          <a:xfrm>
            <a:off x="179388" y="1557338"/>
            <a:ext cx="8964612" cy="5300662"/>
          </a:xfrm>
          <a:ln/>
        </p:spPr>
        <p:txBody>
          <a:bodyPr/>
          <a:lstStyle/>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5247187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p:nvPr>
        </p:nvSpPr>
        <p:spPr>
          <a:xfrm>
            <a:off x="0" y="160340"/>
            <a:ext cx="9144000" cy="1068387"/>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idx="1"/>
          </p:nvPr>
        </p:nvSpPr>
        <p:spPr>
          <a:xfrm>
            <a:off x="304800" y="1412875"/>
            <a:ext cx="8839200" cy="4724400"/>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5808436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077"/>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spid="_x0000_s1029" r:id="rId5" imgW="5089739" imgH="7814426" progId="">
                  <p:embed/>
                </p:oleObj>
              </mc:Choice>
              <mc:Fallback>
                <p:oleObj r:id="rId5"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3200" b="0" i="0" u="none" strike="noStrike" kern="1200" cap="none" spc="0" normalizeH="0" baseline="0" noProof="0" dirty="0" err="1">
                <a:ln>
                  <a:noFill/>
                </a:ln>
                <a:solidFill>
                  <a:prstClr val="black"/>
                </a:solidFill>
                <a:effectLst/>
                <a:uLnTx/>
                <a:uFillTx/>
                <a:latin typeface="Gurmukhi MN" panose="02020600050405020304" pitchFamily="18" charset="0"/>
                <a:ea typeface="Microsoft YaHei" panose="020B0503020204020204" pitchFamily="34" charset="-122"/>
                <a:cs typeface="Gurmukhi MN" panose="02020600050405020304" pitchFamily="18" charset="0"/>
              </a:rPr>
              <a:t>N</a:t>
            </a:r>
            <a:r>
              <a:rPr kumimoji="0" lang="it-IT" altLang="it-IT" sz="3200" b="0" i="0" u="none" strike="noStrike" kern="1200" cap="none" spc="0" normalizeH="0" baseline="0" noProof="0" dirty="0">
                <a:ln>
                  <a:noFill/>
                </a:ln>
                <a:solidFill>
                  <a:prstClr val="black"/>
                </a:solidFill>
                <a:effectLst/>
                <a:uLnTx/>
                <a:uFillTx/>
                <a:latin typeface="Gurmukhi MN" panose="02020600050405020304" pitchFamily="18" charset="0"/>
                <a:ea typeface="Microsoft YaHei" panose="020B0503020204020204" pitchFamily="34" charset="-122"/>
                <a:cs typeface="Gurmukhi MN" panose="02020600050405020304" pitchFamily="18" charset="0"/>
              </a:rPr>
              <a:t> E </a:t>
            </a:r>
            <a:r>
              <a:rPr kumimoji="0" lang="it-IT" altLang="it-IT" sz="3200" b="0" i="0" u="none" strike="noStrike" kern="1200" cap="none" spc="0" normalizeH="0" baseline="0" noProof="0" dirty="0" err="1">
                <a:ln>
                  <a:noFill/>
                </a:ln>
                <a:solidFill>
                  <a:prstClr val="black"/>
                </a:solidFill>
                <a:effectLst/>
                <a:uLnTx/>
                <a:uFillTx/>
                <a:latin typeface="Gurmukhi MN" panose="02020600050405020304" pitchFamily="18" charset="0"/>
                <a:ea typeface="Microsoft YaHei" panose="020B0503020204020204" pitchFamily="34" charset="-122"/>
                <a:cs typeface="Gurmukhi MN" panose="02020600050405020304" pitchFamily="18" charset="0"/>
              </a:rPr>
              <a:t>R</a:t>
            </a:r>
            <a:r>
              <a:rPr kumimoji="0" lang="it-IT" altLang="it-IT" sz="3200" b="0" i="0" u="none" strike="noStrike" kern="1200" cap="none" spc="0" normalizeH="0" baseline="0" noProof="0" dirty="0">
                <a:ln>
                  <a:noFill/>
                </a:ln>
                <a:solidFill>
                  <a:prstClr val="black"/>
                </a:solidFill>
                <a:effectLst/>
                <a:uLnTx/>
                <a:uFillTx/>
                <a:latin typeface="Gurmukhi MN" panose="02020600050405020304" pitchFamily="18" charset="0"/>
                <a:ea typeface="Microsoft YaHei" panose="020B0503020204020204" pitchFamily="34" charset="-122"/>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2"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dirty="0">
                <a:ln>
                  <a:noFill/>
                </a:ln>
                <a:solidFill>
                  <a:prstClr val="black"/>
                </a:solidFill>
                <a:effectLst/>
                <a:uLnTx/>
                <a:uFillTx/>
                <a:latin typeface="Copperplate Gothic Bold" panose="020E0705020206020404" pitchFamily="34" charset="77"/>
                <a:ea typeface="Microsoft YaHei" panose="020B0503020204020204" pitchFamily="34" charset="-122"/>
                <a:cs typeface="Gurmukhi MN" panose="02020600050405020304" pitchFamily="18" charset="0"/>
              </a:rPr>
              <a:t>NERVI ENCEFALICI</a:t>
            </a:r>
          </a:p>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dirty="0">
                <a:ln>
                  <a:noFill/>
                </a:ln>
                <a:solidFill>
                  <a:prstClr val="black"/>
                </a:solidFill>
                <a:effectLst/>
                <a:uLnTx/>
                <a:uFillTx/>
                <a:latin typeface="Copperplate Gothic Bold" panose="020E0705020206020404" pitchFamily="34" charset="77"/>
                <a:ea typeface="Microsoft YaHei" panose="020B0503020204020204" pitchFamily="34" charset="-122"/>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7"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dirty="0">
                <a:ln>
                  <a:noFill/>
                </a:ln>
                <a:solidFill>
                  <a:prstClr val="black"/>
                </a:solidFill>
                <a:effectLst/>
                <a:uLnTx/>
                <a:uFillTx/>
                <a:latin typeface="Copperplate Gothic Bold" panose="020E0705020206020404" pitchFamily="34" charset="77"/>
                <a:ea typeface="Microsoft YaHei" panose="020B0503020204020204" pitchFamily="34" charset="-122"/>
                <a:cs typeface="+mn-cs"/>
              </a:rPr>
              <a:t>NERVI SPINALI</a:t>
            </a:r>
          </a:p>
          <a:p>
            <a:pPr marL="0" marR="0" lvl="0" indent="0" algn="ctr"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2400" b="1" i="0" u="none" strike="noStrike" kern="1200" cap="none" spc="0" normalizeH="0" baseline="0" noProof="0" dirty="0">
                <a:ln>
                  <a:noFill/>
                </a:ln>
                <a:solidFill>
                  <a:prstClr val="black"/>
                </a:solidFill>
                <a:effectLst/>
                <a:uLnTx/>
                <a:uFillTx/>
                <a:latin typeface="Copperplate Gothic Bold" panose="020E0705020206020404" pitchFamily="34" charset="77"/>
                <a:ea typeface="Microsoft YaHei" panose="020B0503020204020204" pitchFamily="34" charset="-122"/>
                <a:cs typeface="+mn-cs"/>
              </a:rPr>
              <a:t>31 Paia</a:t>
            </a:r>
          </a:p>
        </p:txBody>
      </p:sp>
    </p:spTree>
    <p:extLst>
      <p:ext uri="{BB962C8B-B14F-4D97-AF65-F5344CB8AC3E}">
        <p14:creationId xmlns:p14="http://schemas.microsoft.com/office/powerpoint/2010/main" val="39677717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3158</TotalTime>
  <Words>2167</Words>
  <Application>Microsoft Macintosh PowerPoint</Application>
  <PresentationFormat>Presentazione su schermo (4:3)</PresentationFormat>
  <Paragraphs>324</Paragraphs>
  <Slides>59</Slides>
  <Notes>48</Notes>
  <HiddenSlides>0</HiddenSlides>
  <MMClips>0</MMClips>
  <ScaleCrop>false</ScaleCrop>
  <HeadingPairs>
    <vt:vector size="8" baseType="variant">
      <vt:variant>
        <vt:lpstr>Caratteri utilizzati</vt:lpstr>
      </vt:variant>
      <vt:variant>
        <vt:i4>16</vt:i4>
      </vt:variant>
      <vt:variant>
        <vt:lpstr>Tema</vt:lpstr>
      </vt:variant>
      <vt:variant>
        <vt:i4>3</vt:i4>
      </vt:variant>
      <vt:variant>
        <vt:lpstr>Server OLE incorporati</vt:lpstr>
      </vt:variant>
      <vt:variant>
        <vt:i4>0</vt:i4>
      </vt:variant>
      <vt:variant>
        <vt:lpstr>Titoli diapositive</vt:lpstr>
      </vt:variant>
      <vt:variant>
        <vt:i4>59</vt:i4>
      </vt:variant>
    </vt:vector>
  </HeadingPairs>
  <TitlesOfParts>
    <vt:vector size="78" baseType="lpstr">
      <vt:lpstr>Microsoft YaHei</vt:lpstr>
      <vt:lpstr>ＭＳ Ｐゴシック</vt:lpstr>
      <vt:lpstr>Arial</vt:lpstr>
      <vt:lpstr>Arial Black</vt:lpstr>
      <vt:lpstr>Arial Hebrew Scholar</vt:lpstr>
      <vt:lpstr>Calibri</vt:lpstr>
      <vt:lpstr>Calibri Light</vt:lpstr>
      <vt:lpstr>Chalkboard SE</vt:lpstr>
      <vt:lpstr>Chalkduster</vt:lpstr>
      <vt:lpstr>Comic Sans MS</vt:lpstr>
      <vt:lpstr>Copperplate</vt:lpstr>
      <vt:lpstr>Copperplate Gothic Bold</vt:lpstr>
      <vt:lpstr>Gurmukhi MN</vt:lpstr>
      <vt:lpstr>Lucida Sans Unicode</vt:lpstr>
      <vt:lpstr>Times New Roman</vt:lpstr>
      <vt:lpstr>Wingdings</vt:lpstr>
      <vt:lpstr>Tema di Office</vt:lpstr>
      <vt:lpstr>Tema di Office</vt:lpstr>
      <vt:lpstr>1_Tema di Office</vt:lpstr>
      <vt:lpstr>SISTEMA NERVOSO Generalità Liquor Vascolarizzazione</vt:lpstr>
      <vt:lpstr>SISTEMA NERVOSO CENTRALE e PERIFERICO </vt:lpstr>
      <vt:lpstr>Presentazione standard di PowerPoint</vt:lpstr>
      <vt:lpstr>SUDDIVISIONE FUNZIONALE DEL  SISTEMA NERVOSO </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CLASSIFICAZIONE DELLA  SENSIBILITÀ GENERALE</vt:lpstr>
      <vt:lpstr>CLASSIFICAZIONE DELLA  SENSIBILITÀ GENERALE</vt:lpstr>
      <vt:lpstr>CLASSIFICAZIONE DELLA SENSIBILITÀ SPECIFICA e SENSIBILITA’ VISCERALE SPECIALE</vt:lpstr>
      <vt:lpstr>CENNI di ORGANOGENESI del SISTEMA NERVOSO</vt:lpstr>
      <vt:lpstr>ORGANOGENESI del SISTEMA NERVOSO</vt:lpstr>
      <vt:lpstr>Presentazione standard di PowerPoint</vt:lpstr>
      <vt:lpstr>Presentazione standard di PowerPoint</vt:lpstr>
      <vt:lpstr>PROGRESSIONE ORGANOGENETICA  dei NERVI ENCEFALICI</vt:lpstr>
      <vt:lpstr>Presentazione standard di PowerPoint</vt:lpstr>
      <vt:lpstr>SISTEMI DI PROTEZIONE DEL  SISTEMA NERVOSO CENTRALE</vt:lpstr>
      <vt:lpstr>Presentazione standard di PowerPoint</vt:lpstr>
      <vt:lpstr>VENTRICOLI  ENCEFALICI e CANALE CENTRALE del MIDOLLO SPINALE</vt:lpstr>
      <vt:lpstr>Presentazione standard di PowerPoint</vt:lpstr>
      <vt:lpstr>Presentazione standard di PowerPoint</vt:lpstr>
      <vt:lpstr>Presentazione standard di PowerPoint</vt:lpstr>
      <vt:lpstr>     MENINGI ENCEFALICHE</vt:lpstr>
      <vt:lpstr>Presentazione standard di PowerPoint</vt:lpstr>
      <vt:lpstr>MENINGI ENCEFALICHE</vt:lpstr>
      <vt:lpstr>Presentazione standard di PowerPoint</vt:lpstr>
      <vt:lpstr>MENINGI SPINALI</vt:lpstr>
      <vt:lpstr>Presentazione standard di PowerPoint</vt:lpstr>
      <vt:lpstr>MENINGI  SPINALI</vt:lpstr>
      <vt:lpstr>Presentazione standard di PowerPoint</vt:lpstr>
      <vt:lpstr>Liquor (Liquido cefalo-rachidiano, Liquido cerebro-spinale, LCS)</vt:lpstr>
      <vt:lpstr>LOCALIZZAZIONE  DEL  LCS</vt:lpstr>
      <vt:lpstr>Liquido cerebro-spinale (LCS)</vt:lpstr>
      <vt:lpstr>DIFFUSIONE DEL LIQUIDO CEREBRO-SPINALE (LCS)</vt:lpstr>
      <vt:lpstr>CIRCOLAZIONE  LIQUORALE</vt:lpstr>
      <vt:lpstr>BARRIERA EMATO-ENCEFALICA</vt:lpstr>
      <vt:lpstr>Presentazione standard di PowerPoint</vt:lpstr>
      <vt:lpstr>Barriera sangue – LCE (Liquido Extracellulare)</vt:lpstr>
      <vt:lpstr>Presentazione standard di PowerPoint</vt:lpstr>
      <vt:lpstr>VASCOLARIZZAZIONE  SANGUIFERA del MIDOLLO SPINALE</vt:lpstr>
      <vt:lpstr>Presentazione standard di PowerPoint</vt:lpstr>
      <vt:lpstr>VASCOLARIZZAZIONE ARTERIOSA del MIDOLLO SPINALE</vt:lpstr>
      <vt:lpstr>DRENAGGIO VENOSO del MIDOLLO SPINALE</vt:lpstr>
      <vt:lpstr>Presentazione standard di PowerPoint</vt:lpstr>
      <vt:lpstr>IRRORAZIONE ARTERIOSA DEI DISTRETTI  DELL’ ENCEFALO</vt:lpstr>
      <vt:lpstr>Presentazione standard di PowerPoint</vt:lpstr>
      <vt:lpstr>CIRCOLO ARTERIOSO ENCEFALICO di Willis</vt:lpstr>
      <vt:lpstr>SISTEMA ARTERIOSO di WILLIS</vt:lpstr>
      <vt:lpstr>Presentazione standard di PowerPoint</vt:lpstr>
      <vt:lpstr>Presentazione standard di PowerPoint</vt:lpstr>
      <vt:lpstr>IRRORAZONE EMISFERI TELENCEFALICI PROIEZIONE LATERALE</vt:lpstr>
      <vt:lpstr>SENI VENOSI della DURA MADRE </vt:lpstr>
      <vt:lpstr>DRENAGGIO VENOSO DELL’ ENCEFALO</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211</cp:revision>
  <cp:lastPrinted>2020-02-20T14:49:54Z</cp:lastPrinted>
  <dcterms:created xsi:type="dcterms:W3CDTF">2000-11-14T19:49:23Z</dcterms:created>
  <dcterms:modified xsi:type="dcterms:W3CDTF">2021-10-27T15:45:20Z</dcterms:modified>
</cp:coreProperties>
</file>