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65"/>
  </p:notesMasterIdLst>
  <p:sldIdLst>
    <p:sldId id="256" r:id="rId3"/>
    <p:sldId id="257" r:id="rId4"/>
    <p:sldId id="258" r:id="rId5"/>
    <p:sldId id="261" r:id="rId6"/>
    <p:sldId id="266" r:id="rId7"/>
    <p:sldId id="379" r:id="rId8"/>
    <p:sldId id="262" r:id="rId9"/>
    <p:sldId id="259" r:id="rId10"/>
    <p:sldId id="381" r:id="rId11"/>
    <p:sldId id="380" r:id="rId12"/>
    <p:sldId id="265" r:id="rId13"/>
    <p:sldId id="388" r:id="rId14"/>
    <p:sldId id="268" r:id="rId15"/>
    <p:sldId id="383" r:id="rId16"/>
    <p:sldId id="272" r:id="rId17"/>
    <p:sldId id="273" r:id="rId18"/>
    <p:sldId id="387" r:id="rId19"/>
    <p:sldId id="274" r:id="rId20"/>
    <p:sldId id="260" r:id="rId21"/>
    <p:sldId id="390" r:id="rId22"/>
    <p:sldId id="389" r:id="rId23"/>
    <p:sldId id="276" r:id="rId24"/>
    <p:sldId id="391" r:id="rId25"/>
    <p:sldId id="277" r:id="rId26"/>
    <p:sldId id="393" r:id="rId27"/>
    <p:sldId id="278" r:id="rId28"/>
    <p:sldId id="394" r:id="rId29"/>
    <p:sldId id="279" r:id="rId30"/>
    <p:sldId id="280" r:id="rId31"/>
    <p:sldId id="282" r:id="rId32"/>
    <p:sldId id="281" r:id="rId33"/>
    <p:sldId id="395" r:id="rId34"/>
    <p:sldId id="284" r:id="rId35"/>
    <p:sldId id="285" r:id="rId36"/>
    <p:sldId id="396" r:id="rId37"/>
    <p:sldId id="286" r:id="rId38"/>
    <p:sldId id="287" r:id="rId39"/>
    <p:sldId id="397" r:id="rId40"/>
    <p:sldId id="409" r:id="rId41"/>
    <p:sldId id="403" r:id="rId42"/>
    <p:sldId id="290" r:id="rId43"/>
    <p:sldId id="291" r:id="rId44"/>
    <p:sldId id="293" r:id="rId45"/>
    <p:sldId id="405" r:id="rId46"/>
    <p:sldId id="406" r:id="rId47"/>
    <p:sldId id="407" r:id="rId48"/>
    <p:sldId id="292" r:id="rId49"/>
    <p:sldId id="294" r:id="rId50"/>
    <p:sldId id="297" r:id="rId51"/>
    <p:sldId id="408" r:id="rId52"/>
    <p:sldId id="298" r:id="rId53"/>
    <p:sldId id="300" r:id="rId54"/>
    <p:sldId id="301" r:id="rId55"/>
    <p:sldId id="302" r:id="rId56"/>
    <p:sldId id="305" r:id="rId57"/>
    <p:sldId id="304" r:id="rId58"/>
    <p:sldId id="307" r:id="rId59"/>
    <p:sldId id="414" r:id="rId60"/>
    <p:sldId id="275" r:id="rId61"/>
    <p:sldId id="416" r:id="rId62"/>
    <p:sldId id="417" r:id="rId63"/>
    <p:sldId id="418"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631"/>
  </p:normalViewPr>
  <p:slideViewPr>
    <p:cSldViewPr>
      <p:cViewPr varScale="1">
        <p:scale>
          <a:sx n="120" d="100"/>
          <a:sy n="120" d="100"/>
        </p:scale>
        <p:origin x="196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15</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16</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18</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22</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63F9766-8FA2-4F84-9CA4-022B935ED985}" type="slidenum">
              <a:rPr lang="it-IT" altLang="it-IT"/>
              <a:pPr/>
              <a:t>24</a:t>
            </a:fld>
            <a:endParaRPr lang="it-IT" altLang="it-IT"/>
          </a:p>
        </p:txBody>
      </p:sp>
      <p:sp>
        <p:nvSpPr>
          <p:cNvPr id="1515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26</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28</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29</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30</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31</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2</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32</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488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33</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34</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CCAC110-8BF0-46E9-9947-86F8450191F3}" type="slidenum">
              <a:rPr lang="it-IT" altLang="it-IT"/>
              <a:pPr/>
              <a:t>36</a:t>
            </a:fld>
            <a:endParaRPr lang="it-IT" altLang="it-IT"/>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37</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41</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42</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43</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47</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48</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3</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F3B8404-7255-400A-ABBD-E69B73B40589}" type="slidenum">
              <a:rPr lang="it-IT" altLang="it-IT"/>
              <a:pPr/>
              <a:t>49</a:t>
            </a:fld>
            <a:endParaRPr lang="it-IT" altLang="it-IT"/>
          </a:p>
        </p:txBody>
      </p:sp>
      <p:sp>
        <p:nvSpPr>
          <p:cNvPr id="172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52</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53</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BFAC83E-CEF2-4016-84EB-48C08B57884A}" type="slidenum">
              <a:rPr lang="it-IT" altLang="it-IT"/>
              <a:pPr/>
              <a:t>54</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55</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56</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57</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62</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5</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7</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8</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11</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13</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10/27/21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10/27/21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10/27/21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10/27/21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10/27/21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10/27/21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10/27/21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10/27/21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10/27/21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143222"/>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395536" y="764704"/>
            <a:ext cx="8352928" cy="5698153"/>
          </a:xfrm>
        </p:spPr>
        <p:txBody>
          <a:bodyPr/>
          <a:lstStyle/>
          <a:p>
            <a:r>
              <a:rPr lang="it-IT" sz="24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400" dirty="0">
              <a:solidFill>
                <a:schemeClr val="tx1"/>
              </a:solidFill>
              <a:latin typeface="Chalkduster" panose="03050602040202020205" pitchFamily="66" charset="77"/>
            </a:endParaRPr>
          </a:p>
          <a:p>
            <a:pPr marL="457200" indent="-457200">
              <a:buFontTx/>
              <a:buChar char="-"/>
            </a:pPr>
            <a:r>
              <a:rPr lang="it-IT" sz="2400" b="1" dirty="0">
                <a:solidFill>
                  <a:schemeClr val="tx1"/>
                </a:solidFill>
                <a:latin typeface="Copperplate" panose="02000504000000020004" pitchFamily="2" charset="77"/>
              </a:rPr>
              <a:t>ARTERIE DI GROSSO CALIBRO o ELASTICHE</a:t>
            </a:r>
          </a:p>
          <a:p>
            <a:pPr marL="0" indent="0"/>
            <a:r>
              <a:rPr lang="it-IT" sz="2400" b="1" dirty="0">
                <a:solidFill>
                  <a:schemeClr val="tx1"/>
                </a:solidFill>
                <a:latin typeface="Copperplate" panose="02000504000000020004" pitchFamily="2" charset="77"/>
              </a:rPr>
              <a:t>     (Aorta e Tronco Arterioso Polmonare)</a:t>
            </a:r>
          </a:p>
          <a:p>
            <a:pPr marL="0" indent="0"/>
            <a:endParaRPr lang="it-IT" sz="2400" b="1" dirty="0">
              <a:solidFill>
                <a:schemeClr val="tx1"/>
              </a:solidFill>
              <a:latin typeface="Copperplate" panose="02000504000000020004" pitchFamily="2" charset="77"/>
            </a:endParaRPr>
          </a:p>
          <a:p>
            <a:pPr marL="457200" indent="-457200">
              <a:buFontTx/>
              <a:buChar char="-"/>
            </a:pPr>
            <a:r>
              <a:rPr lang="it-IT" sz="2400" b="1" dirty="0">
                <a:solidFill>
                  <a:schemeClr val="tx1"/>
                </a:solidFill>
                <a:latin typeface="Comic Sans MS" panose="030F0902030302020204" pitchFamily="66" charset="0"/>
              </a:rPr>
              <a:t>ARTERIE DI MEDIO CALIBRO o MUSCOLARI </a:t>
            </a:r>
          </a:p>
          <a:p>
            <a:pPr marL="0" indent="0"/>
            <a:r>
              <a:rPr lang="it-IT" sz="2400" b="1" dirty="0">
                <a:solidFill>
                  <a:schemeClr val="tx1"/>
                </a:solidFill>
                <a:latin typeface="Comic Sans MS" panose="030F0902030302020204" pitchFamily="66" charset="0"/>
              </a:rPr>
              <a:t>     (la maggior parte delle arterie)</a:t>
            </a:r>
          </a:p>
          <a:p>
            <a:pPr marL="0" indent="0"/>
            <a:endParaRPr lang="it-IT" sz="2400" b="1" dirty="0">
              <a:solidFill>
                <a:schemeClr val="tx1"/>
              </a:solidFill>
              <a:latin typeface="Comic Sans MS" panose="030F0902030302020204" pitchFamily="66" charset="0"/>
            </a:endParaRPr>
          </a:p>
          <a:p>
            <a:pPr marL="457200" indent="-457200">
              <a:buFontTx/>
              <a:buChar char="-"/>
            </a:pPr>
            <a:r>
              <a:rPr lang="it-IT" sz="2400" dirty="0">
                <a:solidFill>
                  <a:schemeClr val="tx1"/>
                </a:solidFill>
                <a:latin typeface="Franklin Gothic Medium" panose="020B0603020102020204" pitchFamily="34" charset="0"/>
                <a:cs typeface="Arial Hebrew Scholar" pitchFamily="2" charset="-79"/>
              </a:rPr>
              <a:t>ARTERIE DI PICCOLO CALIBRO e/o ARTERIOLE (immettono nei microcircoli)</a:t>
            </a:r>
          </a:p>
        </p:txBody>
      </p:sp>
    </p:spTree>
    <p:extLst>
      <p:ext uri="{BB962C8B-B14F-4D97-AF65-F5344CB8AC3E}">
        <p14:creationId xmlns:p14="http://schemas.microsoft.com/office/powerpoint/2010/main" val="234273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323528" y="836712"/>
            <a:ext cx="8496944"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opperplate" panose="02000504000000020004" pitchFamily="2" charset="77"/>
            </a:endParaRP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323528" y="1052736"/>
            <a:ext cx="8424936"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3568" y="-134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827584" y="764704"/>
            <a:ext cx="7920880"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66077"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755576" y="908720"/>
            <a:ext cx="7920880" cy="5805264"/>
          </a:xfrm>
        </p:spPr>
        <p:txBody>
          <a:bodyPr/>
          <a:lstStyle/>
          <a:p>
            <a:r>
              <a:rPr lang="it-IT" sz="2200" dirty="0">
                <a:solidFill>
                  <a:schemeClr val="tx1"/>
                </a:solidFill>
                <a:latin typeface="Chalkboard" panose="03050602040202020205" pitchFamily="66" charset="77"/>
              </a:rPr>
              <a:t>Il loro LUME è limitato da Cellule Endoteliali.</a:t>
            </a:r>
          </a:p>
          <a:p>
            <a:r>
              <a:rPr lang="it-IT" sz="2200" dirty="0">
                <a:solidFill>
                  <a:schemeClr val="tx1"/>
                </a:solidFill>
                <a:latin typeface="Chalkboard" panose="03050602040202020205" pitchFamily="66" charset="77"/>
              </a:rPr>
              <a:t>Esternamente all’Endotelio sono presenti i PERICITI (Cellule con proprietà Contrattili e Fagocitarie).</a:t>
            </a:r>
          </a:p>
          <a:p>
            <a:r>
              <a:rPr lang="it-IT" sz="2200" dirty="0">
                <a:solidFill>
                  <a:schemeClr val="tx1"/>
                </a:solidFill>
                <a:latin typeface="Chalkboard" panose="03050602040202020205" pitchFamily="66" charset="77"/>
              </a:rPr>
              <a:t>Molecole LIPOFILE passano per semplice diffusione.</a:t>
            </a:r>
          </a:p>
          <a:p>
            <a:r>
              <a:rPr lang="it-IT" sz="22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200" dirty="0" err="1">
                <a:solidFill>
                  <a:schemeClr val="tx1"/>
                </a:solidFill>
                <a:latin typeface="Chalkboard" panose="03050602040202020205" pitchFamily="66" charset="77"/>
              </a:rPr>
              <a:t>carriers</a:t>
            </a:r>
            <a:r>
              <a:rPr lang="it-IT" sz="2200" dirty="0">
                <a:solidFill>
                  <a:schemeClr val="tx1"/>
                </a:solidFill>
                <a:latin typeface="Chalkboard" panose="03050602040202020205" pitchFamily="66" charset="77"/>
              </a:rPr>
              <a:t>».</a:t>
            </a:r>
          </a:p>
          <a:p>
            <a:r>
              <a:rPr lang="it-IT" sz="22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200" dirty="0" err="1">
                <a:solidFill>
                  <a:schemeClr val="tx1"/>
                </a:solidFill>
                <a:latin typeface="Chalkboard" panose="03050602040202020205" pitchFamily="66" charset="77"/>
              </a:rPr>
              <a:t>kDa</a:t>
            </a:r>
            <a:r>
              <a:rPr lang="it-IT" sz="2200" dirty="0">
                <a:solidFill>
                  <a:schemeClr val="tx1"/>
                </a:solidFill>
                <a:latin typeface="Chalkboard" panose="03050602040202020205" pitchFamily="66" charset="77"/>
              </a:rPr>
              <a:t> nei capillari del Glomerulo Renale, impegnato nella Ultrafiltrazione del Plasma, per la produzione della PREURINA) </a:t>
            </a:r>
          </a:p>
        </p:txBody>
      </p:sp>
    </p:spTree>
    <p:extLst>
      <p:ext uri="{BB962C8B-B14F-4D97-AF65-F5344CB8AC3E}">
        <p14:creationId xmlns:p14="http://schemas.microsoft.com/office/powerpoint/2010/main" val="1076517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89" t="2560" r="7043" b="10675"/>
          <a:stretch>
            <a:fillRect/>
          </a:stretch>
        </p:blipFill>
        <p:spPr bwMode="auto">
          <a:xfrm>
            <a:off x="71438" y="71438"/>
            <a:ext cx="8999537" cy="6767512"/>
          </a:xfrm>
          <a:prstGeom prst="rect">
            <a:avLst/>
          </a:prstGeom>
          <a:noFill/>
          <a:ln>
            <a:noFill/>
          </a:ln>
          <a:effectLst/>
          <a:extLst>
            <a:ext uri="{909E8E84-426E-40DD-AFC4-6F175D3DCCD1}">
              <a14:hiddenFill xmlns:a14="http://schemas.microsoft.com/office/drawing/2010/main">
                <a:blipFill dpi="0" rotWithShape="0">
                  <a:blip/>
                  <a:srcRect l="4189" t="2560" r="7043" b="106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467544" y="1184598"/>
            <a:ext cx="8352928" cy="5589240"/>
          </a:xfrm>
        </p:spPr>
        <p:txBody>
          <a:bodyPr/>
          <a:lstStyle/>
          <a:p>
            <a:r>
              <a:rPr lang="it-IT" sz="22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2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200" dirty="0">
                <a:solidFill>
                  <a:schemeClr val="tx1"/>
                </a:solidFill>
                <a:latin typeface="Comic Sans MS" panose="030F0902030302020204" pitchFamily="66" charset="0"/>
              </a:rPr>
              <a:t>Nel RIASSORBIMENTO sono coinvolti:</a:t>
            </a:r>
          </a:p>
          <a:p>
            <a:pPr>
              <a:buFontTx/>
              <a:buChar char="-"/>
            </a:pPr>
            <a:r>
              <a:rPr lang="it-IT" sz="2200" dirty="0">
                <a:solidFill>
                  <a:schemeClr val="tx1"/>
                </a:solidFill>
                <a:latin typeface="Comic Sans MS" panose="030F0902030302020204" pitchFamily="66" charset="0"/>
              </a:rPr>
              <a:t>Estremo VENULARE del Microcircolo Sanguifero;</a:t>
            </a:r>
          </a:p>
          <a:p>
            <a:pPr>
              <a:buFontTx/>
              <a:buChar char="-"/>
            </a:pPr>
            <a:r>
              <a:rPr lang="it-IT" sz="22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21804" y="116632"/>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251520" y="878632"/>
            <a:ext cx="8712968"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duster" panose="03050602040202020205" pitchFamily="66"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55576" y="28295"/>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RIFERIMENTI TOPOGRAFICI</a:t>
            </a:r>
          </a:p>
        </p:txBody>
      </p:sp>
      <p:sp>
        <p:nvSpPr>
          <p:cNvPr id="29698" name="Rectangle 2"/>
          <p:cNvSpPr>
            <a:spLocks noGrp="1" noChangeArrowheads="1"/>
          </p:cNvSpPr>
          <p:nvPr>
            <p:ph type="body" idx="1"/>
          </p:nvPr>
        </p:nvSpPr>
        <p:spPr>
          <a:xfrm>
            <a:off x="0" y="790295"/>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La BASE del Cuore, postero-superiormente si localizza a livello della Terza Costa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 APICE si situa </a:t>
            </a:r>
            <a:r>
              <a:rPr lang="it-IT" altLang="it-IT" sz="2800" dirty="0" err="1">
                <a:solidFill>
                  <a:schemeClr val="tx1"/>
                </a:solidFill>
                <a:latin typeface="Comic Sans MS" panose="030F0902030302020204" pitchFamily="66" charset="0"/>
              </a:rPr>
              <a:t>piu’</a:t>
            </a:r>
            <a:r>
              <a:rPr lang="it-IT" altLang="it-IT" sz="2800" dirty="0">
                <a:solidFill>
                  <a:schemeClr val="tx1"/>
                </a:solidFill>
                <a:latin typeface="Comic Sans MS" panose="030F0902030302020204" pitchFamily="66" charset="0"/>
              </a:rPr>
              <a:t> anteriormente, a livello del Quarto Spazio Intercostale, dove </a:t>
            </a:r>
            <a:r>
              <a:rPr lang="it-IT" altLang="it-IT" sz="2800" dirty="0" err="1">
                <a:solidFill>
                  <a:schemeClr val="tx1"/>
                </a:solidFill>
                <a:latin typeface="Comic Sans MS" panose="030F0902030302020204" pitchFamily="66" charset="0"/>
              </a:rPr>
              <a:t>puo’</a:t>
            </a:r>
            <a:r>
              <a:rPr lang="it-IT" altLang="it-IT" sz="2800" dirty="0">
                <a:solidFill>
                  <a:schemeClr val="tx1"/>
                </a:solidFill>
                <a:latin typeface="Comic Sans MS" panose="030F0902030302020204" pitchFamily="66" charset="0"/>
              </a:rPr>
              <a:t> essere anche sottoposto a palpazione durante visita medica.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A livello della gabbia toracica si possono pure identificare degli specifici Punti di Auscultazione per verificare, in Semeiotica Clinica, il funzionamento delle diverse VALVOLE CARDIACHE.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8355849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screen">
            <a:lum bright="-30000" contrast="30000"/>
            <a:extLst>
              <a:ext uri="{28A0092B-C50C-407E-A947-70E740481C1C}">
                <a14:useLocalDpi xmlns:a14="http://schemas.microsoft.com/office/drawing/2010/main"/>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5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endParaRPr lang="it-IT" sz="2500" b="1" dirty="0">
              <a:solidFill>
                <a:schemeClr val="tx1"/>
              </a:solidFill>
              <a:latin typeface="Comic Sans MS" panose="030F0902030302020204" pitchFamily="66" charset="0"/>
            </a:endParaRPr>
          </a:p>
          <a:p>
            <a:r>
              <a:rPr lang="it-IT" sz="25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500" b="1" dirty="0">
              <a:solidFill>
                <a:schemeClr val="tx1"/>
              </a:solidFill>
              <a:latin typeface="Comic Sans MS" panose="030F0902030302020204" pitchFamily="66" charset="0"/>
            </a:endParaRPr>
          </a:p>
          <a:p>
            <a:r>
              <a:rPr lang="it-IT" sz="25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69" y="548680"/>
            <a:ext cx="9206498" cy="614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92234-8EB9-764A-8C99-CD55D8DF4DEE}"/>
              </a:ext>
            </a:extLst>
          </p:cNvPr>
          <p:cNvSpPr>
            <a:spLocks noGrp="1"/>
          </p:cNvSpPr>
          <p:nvPr>
            <p:ph type="title"/>
          </p:nvPr>
        </p:nvSpPr>
        <p:spPr>
          <a:xfrm>
            <a:off x="-9525" y="-99392"/>
            <a:ext cx="9144000" cy="864096"/>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ESTERNA DEL CUORE</a:t>
            </a:r>
          </a:p>
        </p:txBody>
      </p:sp>
      <p:sp>
        <p:nvSpPr>
          <p:cNvPr id="3" name="Segnaposto contenuto 2">
            <a:extLst>
              <a:ext uri="{FF2B5EF4-FFF2-40B4-BE49-F238E27FC236}">
                <a16:creationId xmlns:a16="http://schemas.microsoft.com/office/drawing/2014/main" id="{E342EB9F-AEB0-E04D-9F30-F818CAC66DDE}"/>
              </a:ext>
            </a:extLst>
          </p:cNvPr>
          <p:cNvSpPr>
            <a:spLocks noGrp="1"/>
          </p:cNvSpPr>
          <p:nvPr>
            <p:ph idx="1"/>
          </p:nvPr>
        </p:nvSpPr>
        <p:spPr>
          <a:xfrm>
            <a:off x="179511" y="980728"/>
            <a:ext cx="8954963" cy="5877272"/>
          </a:xfrm>
        </p:spPr>
        <p:txBody>
          <a:bodyPr/>
          <a:lstStyle/>
          <a:p>
            <a:r>
              <a:rPr lang="it-IT" b="1" dirty="0">
                <a:solidFill>
                  <a:schemeClr val="tx1"/>
                </a:solidFill>
                <a:latin typeface="Bradley Hand" pitchFamily="2" charset="77"/>
              </a:rPr>
              <a:t>Si possono descrivere:</a:t>
            </a:r>
          </a:p>
          <a:p>
            <a:pPr marL="457200" indent="-457200">
              <a:buFontTx/>
              <a:buChar char="-"/>
            </a:pPr>
            <a:r>
              <a:rPr lang="it-IT" b="1" dirty="0">
                <a:solidFill>
                  <a:schemeClr val="tx1"/>
                </a:solidFill>
                <a:latin typeface="Bradley Hand" pitchFamily="2" charset="77"/>
              </a:rPr>
              <a:t>BASE, diretta postero-superiormente e verso destra;</a:t>
            </a:r>
          </a:p>
          <a:p>
            <a:pPr marL="457200" indent="-457200">
              <a:buFontTx/>
              <a:buChar char="-"/>
            </a:pPr>
            <a:r>
              <a:rPr lang="it-IT" b="1" dirty="0">
                <a:solidFill>
                  <a:schemeClr val="tx1"/>
                </a:solidFill>
                <a:latin typeface="Bradley Hand" pitchFamily="2" charset="77"/>
              </a:rPr>
              <a:t>APICE, infero-anteriormente e verso sinistra;</a:t>
            </a:r>
          </a:p>
          <a:p>
            <a:pPr marL="457200" indent="-457200">
              <a:buFontTx/>
              <a:buChar char="-"/>
            </a:pPr>
            <a:r>
              <a:rPr lang="it-IT" b="1" dirty="0">
                <a:solidFill>
                  <a:schemeClr val="tx1"/>
                </a:solidFill>
                <a:latin typeface="Bradley Hand" pitchFamily="2" charset="77"/>
              </a:rPr>
              <a:t>FACCIA STERNO-COSTALE, supero-anteriormente;</a:t>
            </a:r>
          </a:p>
          <a:p>
            <a:pPr marL="457200" indent="-457200">
              <a:buFontTx/>
              <a:buChar char="-"/>
            </a:pPr>
            <a:r>
              <a:rPr lang="it-IT" b="1" dirty="0">
                <a:solidFill>
                  <a:schemeClr val="tx1"/>
                </a:solidFill>
                <a:latin typeface="Bradley Hand" pitchFamily="2" charset="77"/>
              </a:rPr>
              <a:t>FACCIA DIAFRAMMATICA, postero-inferiormente.</a:t>
            </a:r>
          </a:p>
        </p:txBody>
      </p:sp>
    </p:spTree>
    <p:extLst>
      <p:ext uri="{BB962C8B-B14F-4D97-AF65-F5344CB8AC3E}">
        <p14:creationId xmlns:p14="http://schemas.microsoft.com/office/powerpoint/2010/main" val="778057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A4A9-C438-7A46-87D9-CB2B970EF4E3}"/>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RAPPORTI PRINCIPALI del CUORE</a:t>
            </a:r>
          </a:p>
        </p:txBody>
      </p:sp>
      <p:sp>
        <p:nvSpPr>
          <p:cNvPr id="3" name="Segnaposto contenuto 2">
            <a:extLst>
              <a:ext uri="{FF2B5EF4-FFF2-40B4-BE49-F238E27FC236}">
                <a16:creationId xmlns:a16="http://schemas.microsoft.com/office/drawing/2014/main" id="{1011BC38-1C8B-DB45-9C29-25B0D7563304}"/>
              </a:ext>
            </a:extLst>
          </p:cNvPr>
          <p:cNvSpPr>
            <a:spLocks noGrp="1"/>
          </p:cNvSpPr>
          <p:nvPr>
            <p:ph idx="1"/>
          </p:nvPr>
        </p:nvSpPr>
        <p:spPr>
          <a:xfrm>
            <a:off x="0" y="620688"/>
            <a:ext cx="9144000" cy="5445224"/>
          </a:xfrm>
        </p:spPr>
        <p:txBody>
          <a:bodyPr/>
          <a:lstStyle/>
          <a:p>
            <a:r>
              <a:rPr lang="it-IT" sz="2400" b="1" dirty="0">
                <a:solidFill>
                  <a:schemeClr val="tx1"/>
                </a:solidFill>
                <a:latin typeface="Chalkboard" panose="03050602040202020205" pitchFamily="66" charset="77"/>
              </a:rPr>
              <a:t>Anteriormente: con la Parete Toracica Anteriore e con la formazione linfoide del TIMO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Lateralmente: con le CAVITA’ PLEURICHE contenenti i POLMONI.</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Posteriormente: con la Biforcazione della Trachea nei 2 BRONCHI EXTRAPOLMONARI, l’ ESOFAGO e l’AORTA DISCENDENTE TORACICA</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Superiormente: con i Grossi Vasi del Peduncolo Vascolare.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Inferiormente: Muscolo DIAFRAMMA</a:t>
            </a:r>
          </a:p>
        </p:txBody>
      </p:sp>
    </p:spTree>
    <p:extLst>
      <p:ext uri="{BB962C8B-B14F-4D97-AF65-F5344CB8AC3E}">
        <p14:creationId xmlns:p14="http://schemas.microsoft.com/office/powerpoint/2010/main" val="81916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467544" y="836712"/>
            <a:ext cx="8352928" cy="5867400"/>
          </a:xfrm>
          <a:ln/>
        </p:spPr>
        <p:txBody>
          <a:bodyPr/>
          <a:lstStyle/>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PUO’ ESSERE DEFINITO UN SISTEMA IDRAULICO “</a:t>
            </a:r>
            <a:r>
              <a:rPr lang="it-IT" altLang="it-IT" sz="2200" i="1" dirty="0">
                <a:solidFill>
                  <a:schemeClr val="tx1"/>
                </a:solidFill>
                <a:latin typeface="Copperplate" panose="02000504000000020004" pitchFamily="2" charset="77"/>
              </a:rPr>
              <a:t>CHIUSO</a:t>
            </a:r>
            <a:r>
              <a:rPr lang="it-IT" altLang="it-IT" sz="2200" dirty="0">
                <a:solidFill>
                  <a:schemeClr val="tx1"/>
                </a:solidFill>
                <a:latin typeface="Copperplate" panose="02000504000000020004" pitchFamily="2" charset="77"/>
              </a:rPr>
              <a:t>” PIUTTOSTO SIMILE AD UN IMPIANTO DI RISCALDAMENTO/RAFFREDDAMENTO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VI SCORRE IL SANGUE, COMPLESSO TESSUTO CONNETTIVO A MATRICE (ECM) LIQUIDA</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CONSTA DI UNA POMPA PROPULSIVA (CUORE),CHE OPERA ANCHE COME ORGANO RECETTORE DEL SANGUE REFLUO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EFFERENTI DAL CUORE : ARTERIE</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AFFERENTI AL CUORE : VENE</a:t>
            </a:r>
          </a:p>
          <a:p>
            <a:pPr marL="323850" indent="-323850" algn="just">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dei VENTRICOLI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mic Sans MS" panose="030F0902030302020204" pitchFamily="66" charset="0"/>
              </a:rPr>
              <a:t>I VENTRICOLI hanno una morfologia CONICA con APICE INFERIORE e BASE SUPERIORE. A livello della Base si riscontrano sia l’ ORIFIZIO ATRIO-VENTRICOLARE (o VENOSO), sia l’ ORIFIZIO ARTERIOSO, controllati da Formazioni Valvolari.</a:t>
            </a:r>
          </a:p>
          <a:p>
            <a:r>
              <a:rPr lang="it-IT" sz="2500" b="1" dirty="0">
                <a:solidFill>
                  <a:schemeClr val="tx1"/>
                </a:solidFill>
                <a:latin typeface="Comic Sans MS" panose="030F0902030302020204" pitchFamily="66" charset="0"/>
              </a:rPr>
              <a:t>Il Setto INTERVENTRICOLARE separa il Ventricolo Destro dal Ventricolo Sinistro.</a:t>
            </a:r>
          </a:p>
          <a:p>
            <a:r>
              <a:rPr lang="it-IT" sz="2500" b="1" dirty="0">
                <a:solidFill>
                  <a:schemeClr val="tx1"/>
                </a:solidFill>
                <a:latin typeface="Comic Sans MS" panose="030F0902030302020204" pitchFamily="66" charset="0"/>
              </a:rPr>
              <a:t>La PARETE VENTRICOLARE presenta notevoli RILIEVI (TRABECOLE CARNEE) di vario ordine </a:t>
            </a:r>
            <a:r>
              <a:rPr lang="it-IT" sz="2500" b="1" dirty="0" err="1">
                <a:solidFill>
                  <a:schemeClr val="tx1"/>
                </a:solidFill>
                <a:latin typeface="Comic Sans MS" panose="030F0902030302020204" pitchFamily="66" charset="0"/>
              </a:rPr>
              <a:t>strutturale.Tra</a:t>
            </a:r>
            <a:r>
              <a:rPr lang="it-IT" sz="2500" b="1" dirty="0">
                <a:solidFill>
                  <a:schemeClr val="tx1"/>
                </a:solidFill>
                <a:latin typeface="Comic Sans MS" panose="030F0902030302020204" pitchFamily="66" charset="0"/>
              </a:rPr>
              <a:t> questi, i MUSCOLI PAPILLARI, collegati alle CORDE TENDINEE delle Cuspidi delle Valvole Atrio-Ventricolari, trattengono le cuspidi stesse, impedendone il «ribaltamento» nell’ aumento pressorio dovuto alla Sistole Ventricolare</a:t>
            </a:r>
            <a:r>
              <a:rPr lang="it-IT" sz="27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822564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500" b="1" dirty="0">
                <a:solidFill>
                  <a:schemeClr val="tx1"/>
                </a:solidFill>
                <a:latin typeface="Chalkboard" panose="03050602040202020205" pitchFamily="66" charset="77"/>
              </a:rPr>
              <a:t>Fanno comunicare ciascun Atrio con il rispettivo Ventricolo.</a:t>
            </a:r>
          </a:p>
          <a:p>
            <a:r>
              <a:rPr lang="it-IT" sz="2500" b="1" dirty="0">
                <a:solidFill>
                  <a:schemeClr val="tx1"/>
                </a:solidFill>
                <a:latin typeface="Chalkboard" panose="03050602040202020205" pitchFamily="66" charset="77"/>
              </a:rPr>
              <a:t>Sono controllate dalle VALVOLE CUSPIDALI.</a:t>
            </a:r>
          </a:p>
          <a:p>
            <a:r>
              <a:rPr lang="it-IT" sz="2500" b="1" dirty="0">
                <a:solidFill>
                  <a:schemeClr val="tx1"/>
                </a:solidFill>
                <a:latin typeface="Chalkboard" panose="03050602040202020205" pitchFamily="66" charset="77"/>
              </a:rPr>
              <a:t>A DESTRA presenta 3 CUSPIDI (Valvola TRICUSPIDE).</a:t>
            </a:r>
          </a:p>
          <a:p>
            <a:r>
              <a:rPr lang="it-IT" sz="2500" b="1" dirty="0">
                <a:solidFill>
                  <a:schemeClr val="tx1"/>
                </a:solidFill>
                <a:latin typeface="Chalkboard" panose="03050602040202020205" pitchFamily="66" charset="77"/>
              </a:rPr>
              <a:t>A SINISTRA ci sono 2 CUSPIDI (Valvola BICUSPIDE o MITRALE).</a:t>
            </a:r>
          </a:p>
          <a:p>
            <a:r>
              <a:rPr lang="it-IT" sz="25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5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600" b="1" dirty="0">
                <a:solidFill>
                  <a:schemeClr val="tx1"/>
                </a:solidFill>
                <a:latin typeface="Copperplate" panose="02000504000000020004" pitchFamily="2" charset="77"/>
              </a:rPr>
              <a:t>Hanno forma SEMILUNARE (o A NIDO DI RONDINE).</a:t>
            </a:r>
          </a:p>
          <a:p>
            <a:r>
              <a:rPr lang="it-IT" sz="26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600" b="1" dirty="0">
                <a:solidFill>
                  <a:schemeClr val="tx1"/>
                </a:solidFill>
                <a:latin typeface="Copperplate" panose="02000504000000020004" pitchFamily="2" charset="77"/>
              </a:rPr>
              <a:t>Sono 3 per ciascun orifizio e si denominano sulla base della loro collocazione topografica.</a:t>
            </a:r>
          </a:p>
          <a:p>
            <a:r>
              <a:rPr lang="it-IT" sz="26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VALVOLE CARDIACHE 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PUNTI DI AUSCULTAZIONE</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268760"/>
            <a:ext cx="5715000" cy="538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0FAA958-31E6-D14E-B161-CD6DA800EF4C}"/>
              </a:ext>
            </a:extLst>
          </p:cNvPr>
          <p:cNvSpPr txBox="1"/>
          <p:nvPr/>
        </p:nvSpPr>
        <p:spPr>
          <a:xfrm>
            <a:off x="5228979" y="1556792"/>
            <a:ext cx="3231454" cy="2677656"/>
          </a:xfrm>
          <a:prstGeom prst="rect">
            <a:avLst/>
          </a:prstGeom>
          <a:noFill/>
        </p:spPr>
        <p:txBody>
          <a:bodyPr wrap="square" rtlCol="0">
            <a:spAutoFit/>
          </a:bodyPr>
          <a:lstStyle/>
          <a:p>
            <a:pPr algn="ctr"/>
            <a:r>
              <a:rPr lang="it-IT" b="1" dirty="0">
                <a:solidFill>
                  <a:schemeClr val="tx1"/>
                </a:solidFill>
                <a:latin typeface="Copperplate" panose="02000504000000020004" pitchFamily="2" charset="77"/>
              </a:rPr>
              <a:t>l’auscultazione</a:t>
            </a:r>
          </a:p>
          <a:p>
            <a:pPr algn="ctr"/>
            <a:r>
              <a:rPr lang="it-IT" b="1" dirty="0">
                <a:solidFill>
                  <a:schemeClr val="tx1"/>
                </a:solidFill>
                <a:latin typeface="Copperplate" panose="02000504000000020004" pitchFamily="2" charset="77"/>
              </a:rPr>
              <a:t>consente di apprezzare</a:t>
            </a:r>
          </a:p>
          <a:p>
            <a:pPr algn="ctr"/>
            <a:r>
              <a:rPr lang="it-IT" b="1" dirty="0">
                <a:solidFill>
                  <a:schemeClr val="tx1"/>
                </a:solidFill>
                <a:latin typeface="Copperplate" panose="02000504000000020004" pitchFamily="2" charset="77"/>
              </a:rPr>
              <a:t>eventuali anomalie morfo-funzionali («soffi»)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539552" y="1052736"/>
            <a:ext cx="8280920" cy="5805264"/>
          </a:xfrm>
        </p:spPr>
        <p:txBody>
          <a:bodyPr/>
          <a:lstStyle/>
          <a:p>
            <a:r>
              <a:rPr lang="it-IT" sz="2400" b="1" dirty="0">
                <a:solidFill>
                  <a:schemeClr val="tx1"/>
                </a:solidFill>
                <a:latin typeface="Chalkboard" panose="03050602040202020205" pitchFamily="66" charset="77"/>
              </a:rPr>
              <a:t>La Tonaca Intima del Cuore riveste le 4 Cavità e viene definita ENDOCARDIO (cellule appiattite).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Profondamente allo Strato </a:t>
            </a:r>
            <a:r>
              <a:rPr lang="it-IT" sz="2400" b="1" dirty="0" err="1">
                <a:solidFill>
                  <a:schemeClr val="tx1"/>
                </a:solidFill>
                <a:latin typeface="Chalkboard" panose="03050602040202020205" pitchFamily="66" charset="77"/>
              </a:rPr>
              <a:t>Sottoendocardico</a:t>
            </a:r>
            <a:r>
              <a:rPr lang="it-IT" sz="2400" b="1" dirty="0">
                <a:solidFill>
                  <a:schemeClr val="tx1"/>
                </a:solidFill>
                <a:latin typeface="Chalkboard" panose="03050602040202020205" pitchFamily="66" charset="77"/>
              </a:rPr>
              <a:t> si localizza la Tonaca Media (molto spessa) del MIOCARDIO.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 Tonaca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7" name="Picture 3"/>
          <p:cNvPicPr>
            <a:picLocks noChangeAspect="1" noChangeArrowheads="1"/>
          </p:cNvPicPr>
          <p:nvPr/>
        </p:nvPicPr>
        <p:blipFill>
          <a:blip r:embed="rId3" cstate="screen">
            <a:lum bright="-42000" contrast="24000"/>
            <a:extLst>
              <a:ext uri="{28A0092B-C50C-407E-A947-70E740481C1C}">
                <a14:useLocalDpi xmlns:a14="http://schemas.microsoft.com/office/drawing/2010/main"/>
              </a:ext>
            </a:extLst>
          </a:blip>
          <a:srcRect/>
          <a:stretch>
            <a:fillRect/>
          </a:stretch>
        </p:blipFill>
        <p:spPr bwMode="auto">
          <a:xfrm>
            <a:off x="1061579" y="764704"/>
            <a:ext cx="7020842" cy="587228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467544" y="620688"/>
            <a:ext cx="8208912"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52400" y="228600"/>
            <a:ext cx="8763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MIOCARDIO COMUNE: ULTRASTRUTTURA</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63638"/>
            <a:ext cx="8001000" cy="548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23528" y="1058562"/>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Le 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539552" y="908720"/>
            <a:ext cx="8208912"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spTree>
    <p:extLst>
      <p:ext uri="{BB962C8B-B14F-4D97-AF65-F5344CB8AC3E}">
        <p14:creationId xmlns:p14="http://schemas.microsoft.com/office/powerpoint/2010/main" val="1170319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a:extLst>
              <a:ext uri="{BEBA8EAE-BF5A-486C-A8C5-ECC9F3942E4B}">
                <a14:imgProps xmlns:a14="http://schemas.microsoft.com/office/drawing/2010/main">
                  <a14:imgLayer>
                    <a14:imgEffect>
                      <a14:sharpenSoften amount="43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spTree>
    <p:extLst>
      <p:ext uri="{BB962C8B-B14F-4D97-AF65-F5344CB8AC3E}">
        <p14:creationId xmlns:p14="http://schemas.microsoft.com/office/powerpoint/2010/main" val="1168397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3"/>
          <a:srcRect/>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5" cstate="screen">
            <a:lum/>
            <a:extLst>
              <a:ext uri="{28A0092B-C50C-407E-A947-70E740481C1C}">
                <a14:useLocalDpi xmlns:a14="http://schemas.microsoft.com/office/drawing/2010/main"/>
              </a:ext>
            </a:extLst>
          </a:blip>
          <a:srcRect/>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6117</TotalTime>
  <Words>2173</Words>
  <Application>Microsoft Macintosh PowerPoint</Application>
  <PresentationFormat>Presentazione su schermo (4:3)</PresentationFormat>
  <Paragraphs>243</Paragraphs>
  <Slides>62</Slides>
  <Notes>38</Notes>
  <HiddenSlides>0</HiddenSlides>
  <MMClips>0</MMClips>
  <ScaleCrop>false</ScaleCrop>
  <HeadingPairs>
    <vt:vector size="6" baseType="variant">
      <vt:variant>
        <vt:lpstr>Caratteri utilizzati</vt:lpstr>
      </vt:variant>
      <vt:variant>
        <vt:i4>17</vt:i4>
      </vt:variant>
      <vt:variant>
        <vt:lpstr>Tema</vt:lpstr>
      </vt:variant>
      <vt:variant>
        <vt:i4>2</vt:i4>
      </vt:variant>
      <vt:variant>
        <vt:lpstr>Titoli diapositive</vt:lpstr>
      </vt:variant>
      <vt:variant>
        <vt:i4>62</vt:i4>
      </vt:variant>
    </vt:vector>
  </HeadingPairs>
  <TitlesOfParts>
    <vt:vector size="81" baseType="lpstr">
      <vt:lpstr>Microsoft YaHei</vt:lpstr>
      <vt:lpstr>ＭＳ Ｐゴシック</vt:lpstr>
      <vt:lpstr>Arial</vt:lpstr>
      <vt:lpstr>Arial Black</vt:lpstr>
      <vt:lpstr>Arial Hebrew Scholar</vt:lpstr>
      <vt:lpstr>Bradley Hand</vt:lpstr>
      <vt:lpstr>Calibri</vt:lpstr>
      <vt:lpstr>Chalkboard</vt:lpstr>
      <vt:lpstr>Chalkboard SE</vt:lpstr>
      <vt:lpstr>Chalkduster</vt:lpstr>
      <vt:lpstr>Comic Sans MS</vt:lpstr>
      <vt:lpstr>Copperplate</vt:lpstr>
      <vt:lpstr>Franklin Gothic Medium</vt:lpstr>
      <vt:lpstr>Gurmukhi MN</vt:lpstr>
      <vt:lpstr>Lucida Sans Unicode</vt:lpstr>
      <vt:lpstr>Times New Roman</vt:lpstr>
      <vt:lpstr>Wingdings</vt:lpstr>
      <vt:lpstr>Tema di Office</vt:lpstr>
      <vt:lpstr>Office Theme</vt:lpstr>
      <vt:lpstr> </vt:lpstr>
      <vt:lpstr>SISTEMA  CIRCOLATORIO</vt:lpstr>
      <vt:lpstr>Presentazione standard di PowerPoint</vt:lpstr>
      <vt:lpstr>SISTEMA CIRCOLATORIO SANGUIFERO</vt:lpstr>
      <vt:lpstr>TIPI DI VASI PRESENTI NEL SISTEMA CIRCOLATORIO SANGUIFERO</vt:lpstr>
      <vt:lpstr>SANGUE</vt:lpstr>
      <vt:lpstr>SEZIONI MORFO-FUNZIONALI DEL SISTEMA CIRCOLATORIO SANGUIFERO</vt:lpstr>
      <vt:lpstr>Presentazione standard di PowerPoint</vt:lpstr>
      <vt:lpstr>Presentazione standard di PowerPoint</vt:lpstr>
      <vt:lpstr>CENNI ALLA CIRCOLAZIONE FETALE</vt:lpstr>
      <vt:lpstr>Presentazione standard di PowerPoint</vt:lpstr>
      <vt:lpstr>Presentazione standard di PowerPoint</vt:lpstr>
      <vt:lpstr> ARTERIA vs. VENA</vt:lpstr>
      <vt:lpstr>ARTERIE</vt:lpstr>
      <vt:lpstr>VENE</vt:lpstr>
      <vt:lpstr>Presentazione standard di PowerPoint</vt:lpstr>
      <vt:lpstr>MICROCIRCOLI  SANGUIFERI</vt:lpstr>
      <vt:lpstr>Presentazione standard di PowerPoint</vt:lpstr>
      <vt:lpstr>Presentazione standard di PowerPoint</vt:lpstr>
      <vt:lpstr>MICROCIRCOLI. SANGUIFERI</vt:lpstr>
      <vt:lpstr>Presentazione standard di PowerPoint</vt:lpstr>
      <vt:lpstr>Presentazione standard di PowerPoint</vt:lpstr>
      <vt:lpstr>CAPILLARI SANGUIFERI</vt:lpstr>
      <vt:lpstr>Presentazione standard di PowerPoint</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Presentazione standard di PowerPoint</vt:lpstr>
      <vt:lpstr>CUORE</vt:lpstr>
      <vt:lpstr>CUORE: RIFERIMENTI TOPOGRAFICI</vt:lpstr>
      <vt:lpstr>Presentazione standard di PowerPoint</vt:lpstr>
      <vt:lpstr>PERICARDIO</vt:lpstr>
      <vt:lpstr>PERICARDIO</vt:lpstr>
      <vt:lpstr>Presentazione standard di PowerPoint</vt:lpstr>
      <vt:lpstr>Presentazione standard di PowerPoint</vt:lpstr>
      <vt:lpstr>CONFORMAZIONE ESTERNA DEL CUORE</vt:lpstr>
      <vt:lpstr>RAPPORTI PRINCIPALI del CUORE</vt:lpstr>
      <vt:lpstr>CONFORMAZIONE INTERNA del CUORE</vt:lpstr>
      <vt:lpstr>Presentazione standard di PowerPoint</vt:lpstr>
      <vt:lpstr>ATRIO DESTRO  CONFORMAZIONE INTERNA</vt:lpstr>
      <vt:lpstr>CUORE SINISTRO CONFORMAZIONE INTERNA </vt:lpstr>
      <vt:lpstr>CONFORMAZIONE INTERNA dei VENTRICOLI</vt:lpstr>
      <vt:lpstr>VALVOLE ATRIO-VENTRICOLARI (o VENOSE)</vt:lpstr>
      <vt:lpstr>VALVOLE ARTERIOSE </vt:lpstr>
      <vt:lpstr>VENTRICOLO DESTRO CONFORMAZIONE INTERNA</vt:lpstr>
      <vt:lpstr> VENTRICOLO SINISTRO CONFORMAZIONE  INTERNA</vt:lpstr>
      <vt:lpstr>VALVOLE CARDIACHE e PUNTI DI AUSCULTAZIONE</vt:lpstr>
      <vt:lpstr>STRUTTURA ANATOMO-MICROSCOPICA del CUORE</vt:lpstr>
      <vt:lpstr>CUORE: SCHEMA STRUTTURALE</vt:lpstr>
      <vt:lpstr>MIOCARDIO </vt:lpstr>
      <vt:lpstr>MIOCARDIO  COMUNE</vt:lpstr>
      <vt:lpstr>MIOCARDIO COMUNE: ULTRASTRUTTURA</vt:lpstr>
      <vt:lpstr>MIOCARDIO  SPECIFICO</vt:lpstr>
      <vt:lpstr>MIOCARDIO SPECIFICO  SISTEMA DI CONDUZIONE</vt:lpstr>
      <vt:lpstr>SISTEMA DI CONDUZIONE DEL CUORE</vt:lpstr>
      <vt:lpstr>INNERVAZIONE AUTONOMA del CUORE</vt:lpstr>
      <vt:lpstr>Presentazione standard di PowerPoint</vt:lpstr>
      <vt:lpstr>CIRCOLAZIONE  CORONARICA - Vascolarizzazione Sanguifera del Cuore</vt:lpstr>
      <vt:lpstr>CIRCOLAZIONE  CORONARIA</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435</cp:revision>
  <cp:lastPrinted>2020-02-13T11:48:13Z</cp:lastPrinted>
  <dcterms:created xsi:type="dcterms:W3CDTF">2000-11-30T12:44:42Z</dcterms:created>
  <dcterms:modified xsi:type="dcterms:W3CDTF">2021-10-27T19:12:13Z</dcterms:modified>
</cp:coreProperties>
</file>