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handoutMasterIdLst>
    <p:handoutMasterId r:id="rId17"/>
  </p:handoutMasterIdLst>
  <p:sldIdLst>
    <p:sldId id="256" r:id="rId2"/>
    <p:sldId id="307" r:id="rId3"/>
    <p:sldId id="261" r:id="rId4"/>
    <p:sldId id="321" r:id="rId5"/>
    <p:sldId id="322" r:id="rId6"/>
    <p:sldId id="323" r:id="rId7"/>
    <p:sldId id="333" r:id="rId8"/>
    <p:sldId id="331" r:id="rId9"/>
    <p:sldId id="332" r:id="rId10"/>
    <p:sldId id="324" r:id="rId11"/>
    <p:sldId id="326" r:id="rId12"/>
    <p:sldId id="327" r:id="rId13"/>
    <p:sldId id="330" r:id="rId14"/>
    <p:sldId id="329" r:id="rId15"/>
    <p:sldId id="32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F7E734F-C690-3E4E-A329-4CD84A2355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257958-E2AB-5D4D-9F94-863B7E80FD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4EDB6-ACD8-4741-B9CA-94F25A1B2C95}" type="datetimeFigureOut">
              <a:rPr lang="it-IT" smtClean="0"/>
              <a:t>27/10/21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D636EF-1D1C-634C-9CEF-99A0A416CB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274B61-D639-284D-AB63-7919D4B8A5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371ED-F2FD-1240-ADEF-0BEA5E77F1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30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7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1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686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17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8932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36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63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4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1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62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2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9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9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8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2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70BFD-4D5E-4142-8153-4EEEFDA35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010" y="937550"/>
            <a:ext cx="10081549" cy="4823552"/>
          </a:xfrm>
        </p:spPr>
        <p:txBody>
          <a:bodyPr/>
          <a:lstStyle/>
          <a:p>
            <a:pPr algn="l"/>
            <a:r>
              <a:rPr lang="it-IT" sz="2400" dirty="0"/>
              <a:t>GEOGRAFIA STORICA DELL’ODIERNO FRIULI VENEZIA GIULIA </a:t>
            </a:r>
            <a:r>
              <a:rPr lang="it-IT" sz="2400" i="1" dirty="0"/>
              <a:t>LM 641</a:t>
            </a:r>
            <a:br>
              <a:rPr lang="it-IT" dirty="0"/>
            </a:br>
            <a:r>
              <a:rPr lang="it-IT" sz="6600" b="1" cap="small" dirty="0"/>
              <a:t>La costruzione dell’odierno </a:t>
            </a:r>
            <a:br>
              <a:rPr lang="it-IT" sz="6600" b="1" cap="small" dirty="0"/>
            </a:br>
            <a:r>
              <a:rPr lang="it-IT" sz="6600" b="1" cap="small" dirty="0"/>
              <a:t>Friuli Venezia Giulia</a:t>
            </a:r>
            <a:r>
              <a:rPr lang="it-IT" sz="6600" dirty="0"/>
              <a:t> </a:t>
            </a:r>
            <a:br>
              <a:rPr lang="it-IT" sz="6600" dirty="0"/>
            </a:br>
            <a:r>
              <a:rPr lang="it-IT" sz="1800" dirty="0"/>
              <a:t>A.A. 2021-2022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3AAC26-B54F-254A-B891-B87959A06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608" y="5960962"/>
            <a:ext cx="7838742" cy="897038"/>
          </a:xfrm>
        </p:spPr>
        <p:txBody>
          <a:bodyPr/>
          <a:lstStyle/>
          <a:p>
            <a:pPr algn="l"/>
            <a:r>
              <a:rPr lang="it-IT" dirty="0"/>
              <a:t>SERGIO ZILLI</a:t>
            </a:r>
          </a:p>
        </p:txBody>
      </p:sp>
    </p:spTree>
    <p:extLst>
      <p:ext uri="{BB962C8B-B14F-4D97-AF65-F5344CB8AC3E}">
        <p14:creationId xmlns:p14="http://schemas.microsoft.com/office/powerpoint/2010/main" val="85108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6D4F5-16EB-E542-96D6-F5B87F5AE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76" y="518098"/>
            <a:ext cx="10058400" cy="100976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777B8D-8A2C-9642-AF2B-8AF5A7A4D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64377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Provincia di Udine (1911: 730.000 abitanti,  7200 kmq</a:t>
            </a:r>
            <a:r>
              <a:rPr lang="it-IT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Ancora a elezioni del 1904 e 1908 il 90% della popolazione è escluso dal sistema elettorale italiano</a:t>
            </a:r>
          </a:p>
          <a:p>
            <a:r>
              <a:rPr lang="it-IT" sz="2400" dirty="0">
                <a:solidFill>
                  <a:schemeClr val="tx1"/>
                </a:solidFill>
              </a:rPr>
              <a:t>Astensionismo al 50%</a:t>
            </a:r>
          </a:p>
          <a:p>
            <a:r>
              <a:rPr lang="it-IT" sz="2400" dirty="0">
                <a:solidFill>
                  <a:schemeClr val="tx1"/>
                </a:solidFill>
              </a:rPr>
              <a:t>1913 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voto a uomini anche analfabeti ma con almeno 30 anni e a ex soldati maggiorenni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Votanti passano da 3 milioni a 8,5 milioni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622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1869B3-37AB-D945-8FFE-CAE425AF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4448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6A1CB2-98C4-DF4F-9ED6-45EB3F4CA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69825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Votazioni politiche 1913 (26 ottobre/2 novembre</a:t>
            </a:r>
            <a:r>
              <a:rPr lang="it-IT" sz="2400" dirty="0">
                <a:solidFill>
                  <a:schemeClr val="tx1"/>
                </a:solidFill>
              </a:rPr>
              <a:t>)</a:t>
            </a:r>
          </a:p>
          <a:p>
            <a:r>
              <a:rPr lang="it-IT" sz="2400" dirty="0">
                <a:solidFill>
                  <a:schemeClr val="tx1"/>
                </a:solidFill>
              </a:rPr>
              <a:t>Aventi diritto 171.000 elettori</a:t>
            </a:r>
          </a:p>
          <a:p>
            <a:r>
              <a:rPr lang="it-IT" sz="2400" dirty="0">
                <a:solidFill>
                  <a:schemeClr val="tx1"/>
                </a:solidFill>
              </a:rPr>
              <a:t>Partecipazione in Friuli 45,9% (terzultima in Italia prima di Belluno e Catania)</a:t>
            </a:r>
          </a:p>
          <a:p>
            <a:r>
              <a:rPr lang="it-IT" sz="2400" dirty="0">
                <a:solidFill>
                  <a:schemeClr val="tx1"/>
                </a:solidFill>
              </a:rPr>
              <a:t>Tutti i parlamentari eletti liberal democratici tranne Marco </a:t>
            </a:r>
            <a:r>
              <a:rPr lang="it-IT" sz="2400" dirty="0" err="1">
                <a:solidFill>
                  <a:schemeClr val="tx1"/>
                </a:solidFill>
              </a:rPr>
              <a:t>Ciriani</a:t>
            </a:r>
            <a:r>
              <a:rPr lang="it-IT" sz="2400" dirty="0">
                <a:solidFill>
                  <a:schemeClr val="tx1"/>
                </a:solidFill>
              </a:rPr>
              <a:t> (destra Tagliamento), primo deputato interamente e dichiaratamente cattolico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Primi dei non eletti in tutti i collegi i candidati socialisti</a:t>
            </a:r>
          </a:p>
        </p:txBody>
      </p:sp>
    </p:spTree>
    <p:extLst>
      <p:ext uri="{BB962C8B-B14F-4D97-AF65-F5344CB8AC3E}">
        <p14:creationId xmlns:p14="http://schemas.microsoft.com/office/powerpoint/2010/main" val="2339376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A11E1-1E0E-B544-A584-15F4C167F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82DEF2-3C16-914F-A3A5-68DD202B3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3932"/>
            <a:ext cx="8596668" cy="56162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Trieste</a:t>
            </a:r>
          </a:p>
          <a:p>
            <a:r>
              <a:rPr lang="it-IT" dirty="0"/>
              <a:t>123.000 nel 1869 </a:t>
            </a:r>
          </a:p>
          <a:p>
            <a:r>
              <a:rPr lang="it-IT" dirty="0"/>
              <a:t>155.471 nel 1890; </a:t>
            </a:r>
          </a:p>
          <a:p>
            <a:r>
              <a:rPr lang="it-IT" dirty="0"/>
              <a:t>176.383 nel 1900 </a:t>
            </a:r>
          </a:p>
          <a:p>
            <a:r>
              <a:rPr lang="it-IT" dirty="0"/>
              <a:t>247.099  nel 1913</a:t>
            </a:r>
          </a:p>
          <a:p>
            <a:endParaRPr lang="it-IT" dirty="0"/>
          </a:p>
          <a:p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Censimento ufficiale austriaco del 1910, totale di 229,510 abitanti del comune di Trieste distinti sulla base della madrelingua d'uso: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118,959 (51,8%) parlavano italiano;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56,916 (24,8%) parlavano sloveno;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11,856 (5,2%) parlavano tedesco;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2,403 (1,0%) parlavano serbo-croato;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779 (0,3%) parlavano altre lingue;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38,597 (16,8%) erano cittadini stranieri, tra i quali:29,639 (12,9%) erano cittadini  del Regno d’Italia e 3,773 (1,6%) erano cittadini del Regno d’Ungheria.</a:t>
            </a:r>
          </a:p>
          <a:p>
            <a:r>
              <a:rPr lang="it-IT" dirty="0"/>
              <a:t>tra il 1880 e il 1910 la popolazione slava era raddoppiata di numero, mentre quella di etnia italiana era cresciuta solo di un quarto </a:t>
            </a:r>
          </a:p>
        </p:txBody>
      </p:sp>
    </p:spTree>
    <p:extLst>
      <p:ext uri="{BB962C8B-B14F-4D97-AF65-F5344CB8AC3E}">
        <p14:creationId xmlns:p14="http://schemas.microsoft.com/office/powerpoint/2010/main" val="1526486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A48350-6295-4D48-9233-A35D1243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3B1549-54F3-AA49-BC16-FA939919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5813"/>
            <a:ext cx="8596668" cy="4675549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Censimento ufficiale austriaco del 1910, totale di 229,510 abitanti del comune di Trieste distinti sulla base della madrelingua d'uso: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118,959 (51,8%) parlavano italiano;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56,916 (24,8%) parlavano sloveno;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11,856 (5,2%) parlavano tedesco;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2,403 (1,0%) parlavano serbo-croato;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779 (0,3%) parlavano altre lingue;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202122"/>
                </a:solidFill>
                <a:latin typeface="Arial" panose="020B0604020202020204" pitchFamily="34" charset="0"/>
              </a:rPr>
              <a:t>38,597 (16,8%) erano cittadini stranieri, tra i quali:29,639 (12,9%) erano cittadini  del Regno d’Italia e 3,773 (1,6%) erano cittadini del Regno d’Ungheria.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it-IT" dirty="0"/>
              <a:t>tra il 1880 e il 1910 la popolazione slava era raddoppiata di numero, mentre quella di etnia italiana era cresciuta solo di un quarto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4642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C62ED-2ED2-074A-B623-46053AF48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BE2D9C-A410-614D-AF71-E6F526CF2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sistema politico amministrativo prevedeva uno sbarramento elettorale per censo, con la divisione dell’elettorato in tre corpi. </a:t>
            </a:r>
          </a:p>
          <a:p>
            <a:r>
              <a:rPr lang="it-IT" dirty="0"/>
              <a:t>Dal 1907 un nuovo regolamento elettorale, approvato con legge 26 gennaio 1907 n. 17, garantì il diritto di voto a tutti i cittadini di genere maschile, limitatamente alle elezioni politiche. Il regolamento per le elezioni amministrative continua a ispirarsi al principio censitario per i tre corpi elettorali, accanto ai quali era previsto un quarto corpo per tutti gli altri elettori, un quinto corpo per la Camera di commercio. </a:t>
            </a:r>
          </a:p>
          <a:p>
            <a:r>
              <a:rPr lang="it-IT" dirty="0"/>
              <a:t>Intorno al 1900, il partito più numeroso in seno al consiglio comunale di Trieste è il partito liberal-nazionale di fede italiana, che – fatto salvo per una breve interruzione nel 1901 – con il nome di Associazione patria rimane sempre, dalle elezioni del 1882 e fino all’ultima votazione del 1913, partito di maggioranza e quindi partito al governo della città, che esprime i parlamentari a Vienna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101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7573-6586-724C-91C6-21B40BAF4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060"/>
          </a:xfrm>
        </p:spPr>
        <p:txBody>
          <a:bodyPr/>
          <a:lstStyle/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B7763C-AC54-FD4F-AD4E-CF21F8FD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200" dirty="0">
                <a:solidFill>
                  <a:schemeClr val="tx1"/>
                </a:solidFill>
              </a:rPr>
              <a:t>La condizione economica stimola la riflessione sociale  e promuove l’organizzazione politica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Provincia di Udine:</a:t>
            </a:r>
          </a:p>
          <a:p>
            <a:r>
              <a:rPr lang="it-IT" sz="2200" dirty="0">
                <a:solidFill>
                  <a:schemeClr val="tx1"/>
                </a:solidFill>
              </a:rPr>
              <a:t>Liberali vs. socialisti vs. cattolici</a:t>
            </a:r>
          </a:p>
          <a:p>
            <a:endParaRPr lang="it-IT" sz="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Gorizia e Gradisca</a:t>
            </a:r>
          </a:p>
          <a:p>
            <a:r>
              <a:rPr lang="it-IT" sz="2200" dirty="0">
                <a:solidFill>
                  <a:schemeClr val="tx1"/>
                </a:solidFill>
              </a:rPr>
              <a:t>Cattolici italiani e sloveni (e socialisti)</a:t>
            </a:r>
          </a:p>
          <a:p>
            <a:endParaRPr lang="it-IT" sz="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Trieste</a:t>
            </a:r>
          </a:p>
          <a:p>
            <a:r>
              <a:rPr lang="it-IT" sz="2200" dirty="0">
                <a:solidFill>
                  <a:schemeClr val="tx1"/>
                </a:solidFill>
              </a:rPr>
              <a:t>Liberal nazionali (e socialisti)</a:t>
            </a:r>
          </a:p>
        </p:txBody>
      </p:sp>
    </p:spTree>
    <p:extLst>
      <p:ext uri="{BB962C8B-B14F-4D97-AF65-F5344CB8AC3E}">
        <p14:creationId xmlns:p14="http://schemas.microsoft.com/office/powerpoint/2010/main" val="33485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0F2241-DCE7-9D40-AA2C-43CCFF5F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0CF116-201B-9545-AA25-6A5CB1F94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/>
              <a:t>Presentazione n. 8</a:t>
            </a:r>
          </a:p>
          <a:p>
            <a:pPr marL="0" indent="0">
              <a:buNone/>
            </a:pPr>
            <a:endParaRPr lang="it-IT" sz="2800" b="1" dirty="0"/>
          </a:p>
          <a:p>
            <a:pPr marL="0" indent="0">
              <a:buNone/>
            </a:pPr>
            <a:r>
              <a:rPr lang="it-IT" sz="2800" b="1"/>
              <a:t>Il quadro </a:t>
            </a:r>
            <a:r>
              <a:rPr lang="it-IT" sz="2800" b="1" dirty="0"/>
              <a:t>politico social prima della guerra</a:t>
            </a:r>
          </a:p>
          <a:p>
            <a:pPr marL="0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4312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368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4552" y="1493950"/>
            <a:ext cx="1015112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EC8EC48-174A-7741-A054-0A3511884C44}"/>
              </a:ext>
            </a:extLst>
          </p:cNvPr>
          <p:cNvSpPr txBox="1"/>
          <p:nvPr/>
        </p:nvSpPr>
        <p:spPr>
          <a:xfrm>
            <a:off x="1004552" y="3113590"/>
            <a:ext cx="69448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Alla vigilia della guerra Italia e Austria Ungheria alleate</a:t>
            </a:r>
          </a:p>
          <a:p>
            <a:endParaRPr lang="it-IT" sz="2400" dirty="0"/>
          </a:p>
          <a:p>
            <a:r>
              <a:rPr lang="it-IT" sz="2400" dirty="0"/>
              <a:t>Non «crisi» all’interno dei territori al di qua e al di là del confine</a:t>
            </a:r>
          </a:p>
          <a:p>
            <a:endParaRPr lang="it-IT" sz="2400" dirty="0"/>
          </a:p>
          <a:p>
            <a:r>
              <a:rPr lang="it-IT" sz="2400" dirty="0"/>
              <a:t>Relativa agiatezza, in rapporto al tempo e alle condizioni del resto del territorio dei due Stati</a:t>
            </a:r>
          </a:p>
        </p:txBody>
      </p:sp>
    </p:spTree>
    <p:extLst>
      <p:ext uri="{BB962C8B-B14F-4D97-AF65-F5344CB8AC3E}">
        <p14:creationId xmlns:p14="http://schemas.microsoft.com/office/powerpoint/2010/main" val="414747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8EB13-ED86-2C45-9574-96433CEA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A7F308-4127-984B-8797-AAEE3AB7C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85572"/>
            <a:ext cx="10058400" cy="3351299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tx1"/>
                </a:solidFill>
              </a:rPr>
              <a:t>Suffragio universale (maschile)</a:t>
            </a:r>
          </a:p>
          <a:p>
            <a:endParaRPr lang="it-IT" sz="2800" dirty="0">
              <a:solidFill>
                <a:schemeClr val="tx1"/>
              </a:solidFill>
            </a:endParaRPr>
          </a:p>
          <a:p>
            <a:r>
              <a:rPr lang="it-IT" sz="2800" dirty="0">
                <a:solidFill>
                  <a:schemeClr val="tx1"/>
                </a:solidFill>
              </a:rPr>
              <a:t>Austria Ungheria: 1907</a:t>
            </a:r>
          </a:p>
          <a:p>
            <a:endParaRPr lang="it-IT" sz="2800" dirty="0">
              <a:solidFill>
                <a:schemeClr val="tx1"/>
              </a:solidFill>
            </a:endParaRPr>
          </a:p>
          <a:p>
            <a:r>
              <a:rPr lang="it-IT" sz="2800" dirty="0">
                <a:solidFill>
                  <a:schemeClr val="tx1"/>
                </a:solidFill>
              </a:rPr>
              <a:t>Italia: 1913</a:t>
            </a:r>
          </a:p>
        </p:txBody>
      </p:sp>
    </p:spTree>
    <p:extLst>
      <p:ext uri="{BB962C8B-B14F-4D97-AF65-F5344CB8AC3E}">
        <p14:creationId xmlns:p14="http://schemas.microsoft.com/office/powerpoint/2010/main" val="69890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1084B2-08E8-6C49-823A-BF4C0900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235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F9F22C-1911-4C48-BE1C-5FFC4DDBF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85" y="1551008"/>
            <a:ext cx="9155574" cy="4919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Contea di Gorizia e Gradisca (pop. 1910 260.000 circa, 2900 kmq)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Distinzione fra friulani (italiani) e sloveni su base territoriale con eccezione della città di Gorizia</a:t>
            </a:r>
          </a:p>
          <a:p>
            <a:r>
              <a:rPr lang="it-IT" dirty="0">
                <a:solidFill>
                  <a:schemeClr val="tx1"/>
                </a:solidFill>
              </a:rPr>
              <a:t>Egemonia cattolica, basata su primato religioso, relazione con Stato, autonomia organizzativa politica</a:t>
            </a:r>
          </a:p>
          <a:p>
            <a:r>
              <a:rPr lang="it-IT" dirty="0">
                <a:solidFill>
                  <a:schemeClr val="tx1"/>
                </a:solidFill>
              </a:rPr>
              <a:t>1895 </a:t>
            </a:r>
            <a:r>
              <a:rPr lang="it-IT" i="1" dirty="0">
                <a:solidFill>
                  <a:schemeClr val="tx1"/>
                </a:solidFill>
              </a:rPr>
              <a:t>Cassa rurale di Capriva </a:t>
            </a:r>
          </a:p>
          <a:p>
            <a:r>
              <a:rPr lang="it-IT" dirty="0">
                <a:solidFill>
                  <a:schemeClr val="tx1"/>
                </a:solidFill>
              </a:rPr>
              <a:t>1899 </a:t>
            </a:r>
            <a:r>
              <a:rPr lang="it-IT" i="1" dirty="0">
                <a:solidFill>
                  <a:schemeClr val="tx1"/>
                </a:solidFill>
              </a:rPr>
              <a:t>Federazione delle casse rurali e dei sodalizi cooperativi per la parte italiana della provincia di Gorizia e Gradisca</a:t>
            </a:r>
          </a:p>
          <a:p>
            <a:r>
              <a:rPr lang="it-IT" dirty="0">
                <a:solidFill>
                  <a:schemeClr val="tx1"/>
                </a:solidFill>
              </a:rPr>
              <a:t>1900 </a:t>
            </a:r>
            <a:r>
              <a:rPr lang="it-IT" i="1" dirty="0">
                <a:solidFill>
                  <a:schemeClr val="tx1"/>
                </a:solidFill>
              </a:rPr>
              <a:t>Banca Friulana</a:t>
            </a:r>
          </a:p>
          <a:p>
            <a:r>
              <a:rPr lang="it-IT" dirty="0">
                <a:solidFill>
                  <a:schemeClr val="tx1"/>
                </a:solidFill>
              </a:rPr>
              <a:t>1907 </a:t>
            </a:r>
            <a:r>
              <a:rPr lang="it-IT" i="1" dirty="0">
                <a:solidFill>
                  <a:schemeClr val="tx1"/>
                </a:solidFill>
              </a:rPr>
              <a:t>Federazione dei consorzi agricoli in Friuli</a:t>
            </a:r>
          </a:p>
          <a:p>
            <a:pPr marL="982663" indent="-79375"/>
            <a:r>
              <a:rPr lang="it-IT" dirty="0">
                <a:solidFill>
                  <a:schemeClr val="tx1"/>
                </a:solidFill>
              </a:rPr>
              <a:t>1914 99 sodalizi e 9241 iscritti (nella parte italiana)</a:t>
            </a:r>
          </a:p>
        </p:txBody>
      </p:sp>
    </p:spTree>
    <p:extLst>
      <p:ext uri="{BB962C8B-B14F-4D97-AF65-F5344CB8AC3E}">
        <p14:creationId xmlns:p14="http://schemas.microsoft.com/office/powerpoint/2010/main" val="224104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ECFF14-831F-8C4C-991D-78614F16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976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FC1868-32B4-0D46-8126-3C62A55B6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1907 parlamentari a Vienna</a:t>
            </a:r>
          </a:p>
          <a:p>
            <a:r>
              <a:rPr lang="it-IT" sz="2400" dirty="0">
                <a:solidFill>
                  <a:schemeClr val="tx1"/>
                </a:solidFill>
              </a:rPr>
              <a:t>(don) Luigi </a:t>
            </a:r>
            <a:r>
              <a:rPr lang="it-IT" sz="2400" dirty="0" err="1">
                <a:solidFill>
                  <a:schemeClr val="tx1"/>
                </a:solidFill>
              </a:rPr>
              <a:t>Faidutti</a:t>
            </a:r>
            <a:r>
              <a:rPr lang="it-IT" sz="2400" dirty="0">
                <a:solidFill>
                  <a:schemeClr val="tx1"/>
                </a:solidFill>
              </a:rPr>
              <a:t>  (1861-1931)</a:t>
            </a:r>
            <a:r>
              <a:rPr lang="it-IT" sz="2400" dirty="0">
                <a:solidFill>
                  <a:schemeClr val="tx1"/>
                </a:solidFill>
                <a:sym typeface="Wingdings" pitchFamily="2" charset="2"/>
              </a:rPr>
              <a:t> Capitano provinciale dal 1913</a:t>
            </a:r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Giuseppe </a:t>
            </a:r>
            <a:r>
              <a:rPr lang="it-IT" sz="2400" dirty="0" err="1">
                <a:solidFill>
                  <a:schemeClr val="tx1"/>
                </a:solidFill>
              </a:rPr>
              <a:t>Bugatto</a:t>
            </a:r>
            <a:r>
              <a:rPr lang="it-IT" sz="2400" dirty="0">
                <a:solidFill>
                  <a:schemeClr val="tx1"/>
                </a:solidFill>
              </a:rPr>
              <a:t> (1873-1948)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Ma:</a:t>
            </a:r>
          </a:p>
          <a:p>
            <a:pPr marL="1601788" indent="-333375"/>
            <a:r>
              <a:rPr lang="it-IT" sz="2400" dirty="0">
                <a:solidFill>
                  <a:schemeClr val="tx1"/>
                </a:solidFill>
              </a:rPr>
              <a:t>Cave di Aurisina</a:t>
            </a:r>
          </a:p>
          <a:p>
            <a:pPr marL="1601788" indent="-333375"/>
            <a:r>
              <a:rPr lang="it-IT" sz="2400" dirty="0">
                <a:solidFill>
                  <a:schemeClr val="tx1"/>
                </a:solidFill>
              </a:rPr>
              <a:t>Nucleo industriale di Monfalcone</a:t>
            </a:r>
          </a:p>
          <a:p>
            <a:pPr marL="1601788" indent="-333375"/>
            <a:r>
              <a:rPr lang="it-IT" sz="2400" dirty="0">
                <a:solidFill>
                  <a:schemeClr val="tx1"/>
                </a:solidFill>
              </a:rPr>
              <a:t>Cotonifici (Cormons, </a:t>
            </a:r>
            <a:r>
              <a:rPr lang="it-IT" sz="2400" dirty="0" err="1">
                <a:solidFill>
                  <a:schemeClr val="tx1"/>
                </a:solidFill>
              </a:rPr>
              <a:t>Sdraussina</a:t>
            </a:r>
            <a:r>
              <a:rPr lang="it-IT" sz="2400" dirty="0">
                <a:solidFill>
                  <a:schemeClr val="tx1"/>
                </a:solidFill>
              </a:rPr>
              <a:t>, Vermegliano)</a:t>
            </a:r>
          </a:p>
        </p:txBody>
      </p:sp>
    </p:spTree>
    <p:extLst>
      <p:ext uri="{BB962C8B-B14F-4D97-AF65-F5344CB8AC3E}">
        <p14:creationId xmlns:p14="http://schemas.microsoft.com/office/powerpoint/2010/main" val="134008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A1F93-66CF-F24D-BDE4-FF90AE60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685F442F-3646-B047-91CC-BAB434BF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9" y="2160589"/>
            <a:ext cx="773188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Monfalcone</a:t>
            </a:r>
          </a:p>
          <a:p>
            <a:pPr marL="0" indent="0">
              <a:buNone/>
            </a:pPr>
            <a:r>
              <a:rPr lang="it-IT" dirty="0"/>
              <a:t>Popolazione:</a:t>
            </a:r>
          </a:p>
          <a:p>
            <a:r>
              <a:rPr lang="it-IT" dirty="0"/>
              <a:t>1841: 3.686</a:t>
            </a:r>
          </a:p>
          <a:p>
            <a:r>
              <a:rPr lang="it-IT" dirty="0"/>
              <a:t>1900: 4.550</a:t>
            </a:r>
          </a:p>
          <a:p>
            <a:r>
              <a:rPr lang="it-IT" dirty="0"/>
              <a:t>1910: 8.133</a:t>
            </a:r>
          </a:p>
          <a:p>
            <a:r>
              <a:rPr lang="it-IT" dirty="0"/>
              <a:t>1913: 11.102</a:t>
            </a:r>
          </a:p>
          <a:p>
            <a:endParaRPr lang="it-IT" dirty="0"/>
          </a:p>
          <a:p>
            <a:r>
              <a:rPr lang="it-IT" dirty="0"/>
              <a:t> Trieste, 1875: Commissione Comune e </a:t>
            </a:r>
            <a:r>
              <a:rPr lang="it-IT" dirty="0" err="1"/>
              <a:t>Ccia</a:t>
            </a:r>
            <a:r>
              <a:rPr lang="it-IT" dirty="0"/>
              <a:t>  per individuare provvedimenti per risollevare l’economia cittadina post crisi 1873: serve una zona industriale</a:t>
            </a:r>
          </a:p>
          <a:p>
            <a:r>
              <a:rPr lang="it-IT" dirty="0"/>
              <a:t>Monfalcone individuato come area che dispone di spazio collegamenti manodopera e bassi salari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352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20180-0E3B-1D4C-A465-942752DE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17D20F-7250-EE46-9012-EABA488AE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Monfalcone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1854 filanda di seta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1860 </a:t>
            </a:r>
            <a:r>
              <a:rPr lang="it-IT" i="1" dirty="0"/>
              <a:t>Ferrovia Meridionale</a:t>
            </a:r>
          </a:p>
          <a:p>
            <a:r>
              <a:rPr lang="it-IT" dirty="0"/>
              <a:t>1884 Cotonificio triestino / </a:t>
            </a:r>
            <a:r>
              <a:rPr lang="it-IT" dirty="0" err="1"/>
              <a:t>Brunner</a:t>
            </a:r>
            <a:r>
              <a:rPr lang="it-IT" dirty="0"/>
              <a:t> (1885 Tessitura meccanica Vermegliano)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1897: </a:t>
            </a:r>
            <a:r>
              <a:rPr lang="it-IT" i="1" dirty="0"/>
              <a:t>ferrovia Ronchi - Portogruaro</a:t>
            </a:r>
          </a:p>
          <a:p>
            <a:r>
              <a:rPr lang="it-IT" dirty="0"/>
              <a:t>1905 Canale di irrigazione / officine elettriche dell’Isonzo</a:t>
            </a:r>
          </a:p>
          <a:p>
            <a:r>
              <a:rPr lang="it-IT" dirty="0"/>
              <a:t>1907: Cantiere Navale Triestino / </a:t>
            </a:r>
            <a:r>
              <a:rPr lang="it-IT" dirty="0" err="1"/>
              <a:t>Cosulich</a:t>
            </a:r>
            <a:r>
              <a:rPr lang="it-IT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1908: </a:t>
            </a:r>
            <a:r>
              <a:rPr lang="it-IT" i="1" dirty="0"/>
              <a:t>Porto canale  </a:t>
            </a:r>
          </a:p>
          <a:p>
            <a:r>
              <a:rPr lang="it-IT" dirty="0"/>
              <a:t>1912: </a:t>
            </a:r>
            <a:r>
              <a:rPr lang="it-IT" dirty="0" err="1"/>
              <a:t>Adriaweke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512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AF1E6-6D42-E94C-83AF-6FBDDCED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4D73FD-CD7D-9347-A03C-D6F0E668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234909" cy="1809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Popolazione:</a:t>
            </a:r>
          </a:p>
          <a:p>
            <a:r>
              <a:rPr lang="it-IT" dirty="0"/>
              <a:t>1900: 4.550</a:t>
            </a:r>
          </a:p>
          <a:p>
            <a:r>
              <a:rPr lang="it-IT" dirty="0"/>
              <a:t>1910: 8.133</a:t>
            </a:r>
          </a:p>
          <a:p>
            <a:r>
              <a:rPr lang="it-IT" dirty="0"/>
              <a:t>1913: 11.102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92201E-868A-7947-A2B6-3664EAB920E2}"/>
              </a:ext>
            </a:extLst>
          </p:cNvPr>
          <p:cNvSpPr txBox="1"/>
          <p:nvPr/>
        </p:nvSpPr>
        <p:spPr>
          <a:xfrm>
            <a:off x="4595149" y="2210765"/>
            <a:ext cx="43520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Dipendenti Cantiere</a:t>
            </a:r>
          </a:p>
          <a:p>
            <a:r>
              <a:rPr lang="it-IT" dirty="0"/>
              <a:t>1908 400</a:t>
            </a:r>
          </a:p>
          <a:p>
            <a:r>
              <a:rPr lang="it-IT" dirty="0"/>
              <a:t>1909 800</a:t>
            </a:r>
          </a:p>
          <a:p>
            <a:r>
              <a:rPr lang="it-IT" dirty="0"/>
              <a:t>1910 650</a:t>
            </a:r>
          </a:p>
          <a:p>
            <a:r>
              <a:rPr lang="it-IT" dirty="0"/>
              <a:t>1911 1600</a:t>
            </a:r>
          </a:p>
          <a:p>
            <a:r>
              <a:rPr lang="it-IT" dirty="0"/>
              <a:t>1912 1800</a:t>
            </a:r>
          </a:p>
          <a:p>
            <a:r>
              <a:rPr lang="it-IT" dirty="0"/>
              <a:t>1913 2.350</a:t>
            </a:r>
          </a:p>
          <a:p>
            <a:r>
              <a:rPr lang="it-IT" dirty="0"/>
              <a:t>1914 2.600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1A6E24F-A576-A742-BF34-6128E6E5A770}"/>
              </a:ext>
            </a:extLst>
          </p:cNvPr>
          <p:cNvSpPr txBox="1"/>
          <p:nvPr/>
        </p:nvSpPr>
        <p:spPr>
          <a:xfrm>
            <a:off x="2245489" y="4796088"/>
            <a:ext cx="571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 il 1907 e il 1914 vengono varate 47 navi</a:t>
            </a:r>
          </a:p>
          <a:p>
            <a:endParaRPr lang="it-IT" dirty="0"/>
          </a:p>
          <a:p>
            <a:r>
              <a:rPr lang="it-IT" dirty="0"/>
              <a:t>Tonnellaggio passa da 1.446 (1908) a 32.405 (1913) </a:t>
            </a:r>
          </a:p>
        </p:txBody>
      </p:sp>
    </p:spTree>
    <p:extLst>
      <p:ext uri="{BB962C8B-B14F-4D97-AF65-F5344CB8AC3E}">
        <p14:creationId xmlns:p14="http://schemas.microsoft.com/office/powerpoint/2010/main" val="195558610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Arancion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5260</TotalTime>
  <Words>936</Words>
  <Application>Microsoft Macintosh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Sfaccettatura</vt:lpstr>
      <vt:lpstr>GEOGRAFIA STORICA DELL’ODIERNO FRIULI VENEZIA GIULIA LM 641 La costruzione dell’odierno  Friuli Venezia Giulia  A.A. 2021-2022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STORICA DELL’ODIERNO FRIULI VENEZIA GIULIA LM 641 La costruzione dell’odierno  Friuli Venezia Giulia  A.A. 2021-2022 </dc:title>
  <dc:subject/>
  <dc:creator>sergio zilli</dc:creator>
  <cp:keywords/>
  <dc:description/>
  <cp:lastModifiedBy>sergio zilli</cp:lastModifiedBy>
  <cp:revision>69</cp:revision>
  <cp:lastPrinted>2021-10-28T09:59:42Z</cp:lastPrinted>
  <dcterms:created xsi:type="dcterms:W3CDTF">2021-10-05T10:44:53Z</dcterms:created>
  <dcterms:modified xsi:type="dcterms:W3CDTF">2021-10-28T10:00:12Z</dcterms:modified>
  <cp:category/>
</cp:coreProperties>
</file>