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67" r:id="rId3"/>
    <p:sldMasterId id="2147483679" r:id="rId4"/>
    <p:sldMasterId id="2147483693" r:id="rId5"/>
    <p:sldMasterId id="2147483705" r:id="rId6"/>
  </p:sldMasterIdLst>
  <p:notesMasterIdLst>
    <p:notesMasterId r:id="rId89"/>
  </p:notesMasterIdLst>
  <p:handoutMasterIdLst>
    <p:handoutMasterId r:id="rId90"/>
  </p:handoutMasterIdLst>
  <p:sldIdLst>
    <p:sldId id="411" r:id="rId7"/>
    <p:sldId id="412" r:id="rId8"/>
    <p:sldId id="413" r:id="rId9"/>
    <p:sldId id="453" r:id="rId10"/>
    <p:sldId id="454" r:id="rId11"/>
    <p:sldId id="415" r:id="rId12"/>
    <p:sldId id="416" r:id="rId13"/>
    <p:sldId id="284" r:id="rId14"/>
    <p:sldId id="285" r:id="rId15"/>
    <p:sldId id="286" r:id="rId16"/>
    <p:sldId id="287" r:id="rId17"/>
    <p:sldId id="509" r:id="rId18"/>
    <p:sldId id="476" r:id="rId19"/>
    <p:sldId id="495" r:id="rId20"/>
    <p:sldId id="486" r:id="rId21"/>
    <p:sldId id="485" r:id="rId22"/>
    <p:sldId id="487" r:id="rId23"/>
    <p:sldId id="417" r:id="rId24"/>
    <p:sldId id="455" r:id="rId25"/>
    <p:sldId id="420" r:id="rId26"/>
    <p:sldId id="419" r:id="rId27"/>
    <p:sldId id="423" r:id="rId28"/>
    <p:sldId id="475" r:id="rId29"/>
    <p:sldId id="425" r:id="rId30"/>
    <p:sldId id="434" r:id="rId31"/>
    <p:sldId id="458" r:id="rId32"/>
    <p:sldId id="473" r:id="rId33"/>
    <p:sldId id="488" r:id="rId34"/>
    <p:sldId id="426" r:id="rId35"/>
    <p:sldId id="427" r:id="rId36"/>
    <p:sldId id="428" r:id="rId37"/>
    <p:sldId id="459" r:id="rId38"/>
    <p:sldId id="782" r:id="rId39"/>
    <p:sldId id="785" r:id="rId40"/>
    <p:sldId id="787" r:id="rId41"/>
    <p:sldId id="783" r:id="rId42"/>
    <p:sldId id="429" r:id="rId43"/>
    <p:sldId id="479" r:id="rId44"/>
    <p:sldId id="480" r:id="rId45"/>
    <p:sldId id="506" r:id="rId46"/>
    <p:sldId id="510" r:id="rId47"/>
    <p:sldId id="481" r:id="rId48"/>
    <p:sldId id="482" r:id="rId49"/>
    <p:sldId id="491" r:id="rId50"/>
    <p:sldId id="492" r:id="rId51"/>
    <p:sldId id="493" r:id="rId52"/>
    <p:sldId id="430" r:id="rId53"/>
    <p:sldId id="477" r:id="rId54"/>
    <p:sldId id="442" r:id="rId55"/>
    <p:sldId id="437" r:id="rId56"/>
    <p:sldId id="460" r:id="rId57"/>
    <p:sldId id="461" r:id="rId58"/>
    <p:sldId id="490" r:id="rId59"/>
    <p:sldId id="478" r:id="rId60"/>
    <p:sldId id="432" r:id="rId61"/>
    <p:sldId id="496" r:id="rId62"/>
    <p:sldId id="494" r:id="rId63"/>
    <p:sldId id="489" r:id="rId64"/>
    <p:sldId id="431" r:id="rId65"/>
    <p:sldId id="551" r:id="rId66"/>
    <p:sldId id="552" r:id="rId67"/>
    <p:sldId id="288" r:id="rId68"/>
    <p:sldId id="271" r:id="rId69"/>
    <p:sldId id="316" r:id="rId70"/>
    <p:sldId id="291" r:id="rId71"/>
    <p:sldId id="289" r:id="rId72"/>
    <p:sldId id="313" r:id="rId73"/>
    <p:sldId id="315" r:id="rId74"/>
    <p:sldId id="308" r:id="rId75"/>
    <p:sldId id="309" r:id="rId76"/>
    <p:sldId id="310" r:id="rId77"/>
    <p:sldId id="311" r:id="rId78"/>
    <p:sldId id="297" r:id="rId79"/>
    <p:sldId id="299" r:id="rId80"/>
    <p:sldId id="300" r:id="rId81"/>
    <p:sldId id="302" r:id="rId82"/>
    <p:sldId id="306" r:id="rId83"/>
    <p:sldId id="307" r:id="rId84"/>
    <p:sldId id="312" r:id="rId85"/>
    <p:sldId id="314" r:id="rId86"/>
    <p:sldId id="257" r:id="rId87"/>
    <p:sldId id="258" r:id="rId88"/>
  </p:sldIdLst>
  <p:sldSz cx="9144000" cy="6858000" type="screen4x3"/>
  <p:notesSz cx="9144000" cy="6858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0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0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0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0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08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pitchFamily="108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pitchFamily="108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pitchFamily="108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pitchFamily="10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FFC9"/>
    <a:srgbClr val="C8FFD8"/>
    <a:srgbClr val="E4FFE0"/>
    <a:srgbClr val="5215FF"/>
    <a:srgbClr val="FF4A2C"/>
    <a:srgbClr val="CC0B26"/>
    <a:srgbClr val="287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45"/>
    <p:restoredTop sz="50000" autoAdjust="0"/>
  </p:normalViewPr>
  <p:slideViewPr>
    <p:cSldViewPr>
      <p:cViewPr varScale="1">
        <p:scale>
          <a:sx n="67" d="100"/>
          <a:sy n="67" d="100"/>
        </p:scale>
        <p:origin x="132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44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10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10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10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108" charset="0"/>
              </a:defRPr>
            </a:lvl1pPr>
          </a:lstStyle>
          <a:p>
            <a:pPr>
              <a:defRPr/>
            </a:pPr>
            <a:fld id="{FBD21965-19FA-4EFE-9264-6DA4FDDAF4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7898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10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10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10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4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108" charset="0"/>
              </a:defRPr>
            </a:lvl1pPr>
          </a:lstStyle>
          <a:p>
            <a:pPr>
              <a:defRPr/>
            </a:pPr>
            <a:fld id="{F6FC5C23-0AC6-45EB-87F2-DF814E12C1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3453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108" charset="0"/>
        <a:ea typeface="ＭＳ Ｐゴシック" pitchFamily="-16" charset="-128"/>
        <a:cs typeface="ＭＳ Ｐゴシック" pitchFamily="-1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108" charset="0"/>
        <a:ea typeface="ＭＳ Ｐゴシック" pitchFamily="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108" charset="0"/>
        <a:ea typeface="ＭＳ Ｐゴシック" pitchFamily="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108" charset="0"/>
        <a:ea typeface="ＭＳ Ｐゴシック" pitchFamily="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108" charset="0"/>
        <a:ea typeface="ＭＳ Ｐゴシック" pitchFamily="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12D621-AF1B-4309-B271-FB9226BFC550}" type="slidenum">
              <a:rPr lang="it-IT"/>
              <a:pPr/>
              <a:t>1</a:t>
            </a:fld>
            <a:endParaRPr lang="it-IT"/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dirty="0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A43398-1F53-41CD-8746-83CFDD9A3C3C}" type="slidenum">
              <a:rPr lang="it-IT"/>
              <a:pPr/>
              <a:t>21</a:t>
            </a:fld>
            <a:endParaRPr lang="it-IT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B0D5F6-C321-49F6-8E09-5665C69FE05E}" type="slidenum">
              <a:rPr lang="it-IT"/>
              <a:pPr/>
              <a:t>22</a:t>
            </a:fld>
            <a:endParaRPr lang="it-IT"/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F70A7D-ECDC-411A-80E5-47832C8835F8}" type="slidenum">
              <a:rPr lang="it-IT"/>
              <a:pPr/>
              <a:t>24</a:t>
            </a:fld>
            <a:endParaRPr lang="it-IT"/>
          </a:p>
        </p:txBody>
      </p:sp>
      <p:sp>
        <p:nvSpPr>
          <p:cNvPr id="4505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Nuova legge: non c’è più il ricettario in triplice copia</a:t>
            </a:r>
          </a:p>
          <a:p>
            <a:pPr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Italia all’ultimo posto in europa (settembre 2009 spesa pro capite 0,83 € contro media UE di 3,87 € (quasi 9 in germania)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DD651B-202E-47B7-A69D-05EAF56F5302}" type="slidenum">
              <a:rPr lang="it-IT"/>
              <a:pPr/>
              <a:t>25</a:t>
            </a:fld>
            <a:endParaRPr lang="it-IT"/>
          </a:p>
        </p:txBody>
      </p:sp>
      <p:sp>
        <p:nvSpPr>
          <p:cNvPr id="471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B82949-22D2-4A27-9A68-0BBFB0908A8B}" type="slidenum">
              <a:rPr lang="it-IT"/>
              <a:pPr/>
              <a:t>29</a:t>
            </a:fld>
            <a:endParaRPr lang="it-IT"/>
          </a:p>
        </p:txBody>
      </p:sp>
      <p:sp>
        <p:nvSpPr>
          <p:cNvPr id="491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0BA9C0-8FCF-4004-BA35-8F72E4ECD034}" type="slidenum">
              <a:rPr lang="it-IT"/>
              <a:pPr/>
              <a:t>30</a:t>
            </a:fld>
            <a:endParaRPr lang="it-IT"/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E7CD5E-0CF5-48EA-94E5-E5402C47211F}" type="slidenum">
              <a:rPr lang="it-IT"/>
              <a:pPr/>
              <a:t>31</a:t>
            </a:fld>
            <a:endParaRPr lang="it-IT"/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33D6C7-E076-44F3-BD46-33B22CEF3C3F}" type="slidenum">
              <a:rPr lang="it-IT"/>
              <a:pPr/>
              <a:t>37</a:t>
            </a:fld>
            <a:endParaRPr lang="it-IT"/>
          </a:p>
        </p:txBody>
      </p:sp>
      <p:sp>
        <p:nvSpPr>
          <p:cNvPr id="552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191FB2-2726-44B6-B6D1-37B3AB49CB67}" type="slidenum">
              <a:rPr lang="it-IT"/>
              <a:pPr/>
              <a:t>45</a:t>
            </a:fld>
            <a:endParaRPr lang="it-IT"/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BBCA57-06EA-4E98-889A-C99632099065}" type="slidenum">
              <a:rPr lang="it-IT"/>
              <a:pPr/>
              <a:t>46</a:t>
            </a:fld>
            <a:endParaRPr lang="it-IT"/>
          </a:p>
        </p:txBody>
      </p:sp>
      <p:sp>
        <p:nvSpPr>
          <p:cNvPr id="38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Da qui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59BE17-F3F9-48D4-81B6-B1A71897B255}" type="slidenum">
              <a:rPr lang="it-IT"/>
              <a:pPr/>
              <a:t>2</a:t>
            </a:fld>
            <a:endParaRPr lang="it-IT"/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64BAB-5421-4415-9AEC-345FE87D07A4}" type="slidenum">
              <a:rPr lang="it-IT"/>
              <a:pPr/>
              <a:t>47</a:t>
            </a:fld>
            <a:endParaRPr lang="it-IT"/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6D2F51-4313-42F2-9466-82B3201AF59F}" type="slidenum">
              <a:rPr lang="it-IT"/>
              <a:pPr/>
              <a:t>49</a:t>
            </a:fld>
            <a:endParaRPr lang="it-IT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B7198F-0B57-4446-A4FF-57B5DB23E35C}" type="slidenum">
              <a:rPr lang="it-IT"/>
              <a:pPr/>
              <a:t>50</a:t>
            </a:fld>
            <a:endParaRPr lang="it-IT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FD7503-BEBE-4F01-A11D-A185BDE0E582}" type="slidenum">
              <a:rPr lang="it-IT"/>
              <a:pPr/>
              <a:t>55</a:t>
            </a:fld>
            <a:endParaRPr lang="it-IT"/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Destrometorfano è il lisomucil tosse sedativo e tanti altri (tutti OTC)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729C6E-4C7D-4173-9472-04A43ACC648E}" type="slidenum">
              <a:rPr lang="it-IT"/>
              <a:pPr/>
              <a:t>59</a:t>
            </a:fld>
            <a:endParaRPr lang="it-IT"/>
          </a:p>
        </p:txBody>
      </p:sp>
      <p:sp>
        <p:nvSpPr>
          <p:cNvPr id="634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DF7CC77B-A084-4A68-9CE3-6857944EC4D0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7075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D1EB41EA-90B8-41E5-83D5-2CB40FBFAAD6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2943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4817E7B6-510C-4DBF-9B63-E234466F523D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944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015605-ED2F-406E-8702-464817243FF9}" type="slidenum">
              <a:rPr lang="it-IT"/>
              <a:pPr/>
              <a:t>3</a:t>
            </a:fld>
            <a:endParaRPr lang="it-IT"/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015605-ED2F-406E-8702-464817243FF9}" type="slidenum">
              <a:rPr lang="it-IT"/>
              <a:pPr/>
              <a:t>5</a:t>
            </a:fld>
            <a:endParaRPr lang="it-IT"/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C994E0-3F03-4908-BC1A-3CB25A6C00D1}" type="slidenum">
              <a:rPr lang="it-IT"/>
              <a:pPr/>
              <a:t>6</a:t>
            </a:fld>
            <a:endParaRPr lang="it-IT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6629BC-0724-4815-AB10-3E3591EDC714}" type="slidenum">
              <a:rPr lang="it-IT"/>
              <a:pPr/>
              <a:t>7</a:t>
            </a:fld>
            <a:endParaRPr lang="it-IT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550DEB-89EC-4164-9F84-3D974893395D}" type="slidenum">
              <a:rPr lang="it-IT"/>
              <a:pPr/>
              <a:t>14</a:t>
            </a:fld>
            <a:endParaRPr lang="it-IT"/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6A86E8-8A76-4F5F-B910-785B64FA0EC3}" type="slidenum">
              <a:rPr lang="it-IT"/>
              <a:pPr/>
              <a:t>18</a:t>
            </a:fld>
            <a:endParaRPr lang="it-IT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2D470-E04B-490D-B84B-79350F7218C5}" type="slidenum">
              <a:rPr lang="it-IT"/>
              <a:pPr/>
              <a:t>20</a:t>
            </a:fld>
            <a:endParaRPr lang="it-IT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A3813-6A72-463D-A697-CC987E5D46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8FA29-8372-4EFE-9B47-27C7B75098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E16CF-2E8F-4173-82C7-593616C164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E832C-C34F-4F4A-B191-CF60336B36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461A8-4B04-46D2-86E8-66E1A12412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6">
            <a:extLst>
              <a:ext uri="{FF2B5EF4-FFF2-40B4-BE49-F238E27FC236}">
                <a16:creationId xmlns:a16="http://schemas.microsoft.com/office/drawing/2014/main" id="{604D77A2-441D-46DC-BD62-31049386879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563" y="3182938"/>
            <a:ext cx="1841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defRPr/>
            </a:pPr>
            <a:endParaRPr lang="en-US" altLang="it-IT" sz="3000">
              <a:solidFill>
                <a:srgbClr val="FF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DD88867-ED04-4D76-8230-3AE165E1481B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:a16="http://schemas.microsoft.com/office/drawing/2014/main" id="{8467008B-44C2-49E1-AB60-419CFFAE1D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838200"/>
            <a:ext cx="7772400" cy="457200"/>
          </a:xfrm>
          <a:prstGeom prst="rect">
            <a:avLst/>
          </a:prstGeom>
        </p:spPr>
        <p:txBody>
          <a:bodyPr anchor="t"/>
          <a:lstStyle>
            <a:lvl1pPr>
              <a:defRPr sz="4100">
                <a:solidFill>
                  <a:srgbClr val="808080"/>
                </a:solidFill>
              </a:defRPr>
            </a:lvl1pPr>
          </a:lstStyle>
          <a:p>
            <a:pPr lvl="0"/>
            <a:r>
              <a:rPr lang="it-IT" noProof="0"/>
              <a:t>Fare clic per modificare stile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752600"/>
            <a:ext cx="7772400" cy="20574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600">
                <a:solidFill>
                  <a:srgbClr val="FF0000"/>
                </a:solidFill>
              </a:defRPr>
            </a:lvl1pPr>
          </a:lstStyle>
          <a:p>
            <a:pPr lvl="0"/>
            <a:r>
              <a:rPr lang="it-IT" noProof="0" dirty="0"/>
              <a:t>Fare clic per modificare lo stile del</a:t>
            </a:r>
          </a:p>
        </p:txBody>
      </p:sp>
    </p:spTree>
    <p:extLst>
      <p:ext uri="{BB962C8B-B14F-4D97-AF65-F5344CB8AC3E}">
        <p14:creationId xmlns:p14="http://schemas.microsoft.com/office/powerpoint/2010/main" val="2418498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AB7F945B-A90B-4DEB-BC34-A940B49E65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49882E28-08FC-431C-B13E-1127DF4E1991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7067550" y="6626225"/>
            <a:ext cx="7207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55263092-398B-46D0-A8CC-2C3455DCED70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1357657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0"/>
          <p:cNvSpPr>
            <a:spLocks noGrp="1"/>
          </p:cNvSpPr>
          <p:nvPr>
            <p:ph type="body" sz="quarter" idx="10"/>
          </p:nvPr>
        </p:nvSpPr>
        <p:spPr>
          <a:xfrm>
            <a:off x="469900" y="2076450"/>
            <a:ext cx="8064500" cy="769938"/>
          </a:xfrm>
          <a:prstGeom prst="rect">
            <a:avLst/>
          </a:prstGeom>
        </p:spPr>
        <p:txBody>
          <a:bodyPr/>
          <a:lstStyle>
            <a:lvl1pPr algn="ctr">
              <a:defRPr sz="4800">
                <a:solidFill>
                  <a:srgbClr val="FF0000"/>
                </a:solidFill>
              </a:defRPr>
            </a:lvl1pPr>
            <a:lvl2pPr algn="ctr">
              <a:defRPr sz="4800">
                <a:solidFill>
                  <a:srgbClr val="FF0000"/>
                </a:solidFill>
              </a:defRPr>
            </a:lvl2pPr>
            <a:lvl3pPr algn="ctr">
              <a:defRPr sz="4800">
                <a:solidFill>
                  <a:srgbClr val="FF0000"/>
                </a:solidFill>
              </a:defRPr>
            </a:lvl3pPr>
            <a:lvl4pPr algn="ctr">
              <a:defRPr sz="4800">
                <a:solidFill>
                  <a:srgbClr val="FF0000"/>
                </a:solidFill>
              </a:defRPr>
            </a:lvl4pPr>
            <a:lvl5pPr algn="ctr">
              <a:defRPr sz="4800">
                <a:solidFill>
                  <a:srgbClr val="FF0000"/>
                </a:solidFill>
              </a:defRPr>
            </a:lvl5pPr>
          </a:lstStyle>
          <a:p>
            <a:pPr lvl="0"/>
            <a:r>
              <a:rPr lang="it-IT" dirty="0"/>
              <a:t>Fare clic per modificare stili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/>
          </p:nvPr>
        </p:nvSpPr>
        <p:spPr>
          <a:xfrm>
            <a:off x="469900" y="1466850"/>
            <a:ext cx="8216900" cy="4619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12643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328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4C440-BBCC-4EAE-8EE9-26149A45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5A7AA-CCF1-493B-A8E9-E82836CFA9E8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68D55-7E3E-4A42-8C23-E6BAD11FE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766A9-3905-400E-B4E4-CDDAD8A19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447F5-EC12-48F5-A78A-4FC0D7590C77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181683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26346-0C20-410D-88C6-FF64D16B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7E1D2-B080-4653-BBBF-49A2A4BBB64B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53FD2-E3FD-4684-A08F-E87351B5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B8577-FCF9-45EE-BFFB-5275F95B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4A394-F8B1-4407-95E1-D24B27E5AC4E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2856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0AD9F-1BEF-4C7A-A1CF-B61B43B98E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F5919-2ACF-4AE6-8501-F810ECC65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463CC-999B-4BCF-8197-9EBA207A9266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350CF-60E1-412A-B677-6BBEC056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E0ABF-7563-4A3A-808D-B8A08DF82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D8141-9F9F-4AC0-B867-956252B1B68D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776867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FAC4F4-F9D7-41E2-B57D-B973A9138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F5D8B-E0D9-4473-BDFB-014964E38D7D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7BA914-78F6-4AF2-88C2-21F577C8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C21020-DC59-425E-9F0E-1A0898395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6A476-A7BF-432F-B9C4-E7F002F23AB5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639354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AD38C5C-9AD1-4C7C-8711-F2D0A22FF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5C9CE-06D5-4224-A04C-7793B1F15BB0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DC5700D-D3C4-46FD-B4E4-20558013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5A91F1-7D93-4E12-A8BC-CEF01172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00A00-25E1-409F-B81A-67D21E10D02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138181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8943DB6-0562-440E-A4F6-E1AA408B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28843-C1AF-44F0-9AA8-858F0BB6C82E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3D915E9-AFE8-493B-80B1-38D5E864C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30E9E8D-E8FB-4353-98E1-973997B4E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D73DD-4F00-4AED-8AD1-45FD5603407A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665967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C7ED843-BBBB-4A5F-A1EE-093F7BE4F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5AC10-7536-4D4B-9FB2-E54B56D6F4E9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043C809-EB05-496D-BC94-5E01316C2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D4B741-9C26-4A15-BEB8-059E0FC71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B380E-618E-4FE8-80A9-64BEEA3F020D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840776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14545E-024A-4B19-A1CF-B5E2C75BD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6C4B6-5612-4092-B5E7-962E1022B6C2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A4B509-60E6-47FB-89D9-C2DDEADDB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92D7D-CA84-4443-89EA-092C4B22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2C209-72CA-491F-8F0C-FDCB9218BD9A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356275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784E0E0-7030-4E75-8677-B5C51E50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768B4-290F-42B8-956E-94C3271E0D5A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C0BDBD-513A-4205-8C53-03F81C7DA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90216E-0B9B-493B-A64F-043984982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7A21E-D6A0-4CAF-B4EF-8C81FBC55691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227313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E65DA-7F58-4125-B065-9C47DDD2D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EBAA1-2DC4-4DCA-873D-9DC2A21624FD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D29AA-0B86-414C-ACBC-1669049A2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3938D-ED06-46D8-8C15-F5E610A6E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D60D0-9EE9-445E-B2D0-BF661E755219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988152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76178-4759-41A3-8E30-A95BC8CED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0F81C-3491-419E-A973-EFF44F693F15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8E92D-3392-43A1-9172-77329DAE2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90DC2-C4FE-4531-8EE6-5FF0ECF0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C21B4-CB91-4AE0-BE5F-E9DAB9542601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776556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E6AD4-D5FD-4ED5-A013-51E8B8CFE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210C0F4-217D-4CA2-84AE-66C100269913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DC861-9BB7-44DE-96A8-9F8F0C504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8F4DC-6E6F-4B5A-9680-4D841CA44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10996C0-7F3E-4EDC-848F-C358C7E3994F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725367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7B9FE-4714-46D3-B354-79E79B799C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350DE-37A7-4552-8989-DFBD4811A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4E39F0D-1975-4DFB-AD3A-0F01BF2E5AE3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9E108-6929-44EF-A98E-2931353E0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E22A7-184A-4609-A028-CADAAAD7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F66ABD9-22FF-4492-B366-5A92B7E956F0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0231843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50A-46C7-4025-A2C9-8F5D72641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83FA8CE-CBB3-4A8F-912D-AD6E795665EA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1D8E6-4B61-42D7-80C1-D4DC46A5E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94350-5CFD-4D48-8E14-7EAE57B3E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7C0AA9F-5C5F-4584-9FDF-3155C1A4B551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447768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C71058-D111-44A6-9A01-CF6188EB8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91F9631-924C-4E6F-A92D-38CA6A04C5FF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1EB6818-68F4-4203-BFDB-B68991FBB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B16B78-FC8A-46B7-8A94-84E07D628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CE55B97-AA7A-44F0-8457-F36FEF4EB251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9259991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89629DD-A695-468D-8E75-E54FB3334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E927378-EC4C-4D27-B9B9-82F41B8386E7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8025BE-A7D1-4B03-8FA8-D4C112B92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FD7020A-E3DA-4332-A8D8-111897892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B60846E-B8B7-4507-B9A1-C08914F12B7B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520799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87E190A-4B28-45F0-B3C9-6CF634438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E67FAC9-844F-4A18-9105-92D870D6183E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40987FE-AACE-439C-A8BF-62A25A962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65B060-DE0D-42EC-9E94-340B3935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F78E0FB-523C-496A-A7AE-4B8AF4E7310F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69888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E7DE34D-8E58-4120-9AEF-5810BEA53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FAAE57C-3CDB-4BBA-9F47-B1B96A40F3FE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4ADBF85-2581-4011-BF9A-A50C14ED9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2A6825F-F627-4504-AF2E-621985CC2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7BD4DA7-963A-4F88-AA70-7000F207EBFE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2137496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3C6A6D-321D-48B3-AC1F-FFA6B06BF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358FAC-BE27-4C7F-96FC-86BADD7FA47D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DB8F646-D85C-425E-B4F9-84B0A5925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6B881B-FD4A-4D0A-B16B-9E34DA284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CFE5C84-41D7-430E-99AB-D4BD193BE6BF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6479095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0C0E096-2D82-4BE7-81AF-229457857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57E682E-57B0-42E2-ABEA-3F5515145163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629FD22-D405-43B2-BC3B-026CD6DE7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44E21E-077F-4E13-8968-670B8A9E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B8160FE-5ADA-47CA-A590-D46258BFAE6A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8295690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7B744-0355-47CB-B2F8-F2D3C7C87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61DD2D4-61B0-4AD1-BAD5-6BDF3FBD7361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FE394-A193-4F14-BB41-39F11A24D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01AA2-A63B-4571-BEA6-6674387CF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21CBE13-E506-4A74-BBA3-BF8B34D4C179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6662537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303E9-9370-46C6-9D5D-E4BC8BD86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71BDD57-284D-465C-ADC2-E71509116C92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F1D7F-AF83-4112-903C-3CDD072BA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F15EA-4F23-4737-9D0F-FAB1330FB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97F6323-221B-41D4-8C0F-ECDA94BE0A04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145612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B6721-9A09-4336-BB03-C2F68874A9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938588"/>
            <a:ext cx="4038600" cy="2185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B220D67-6638-4677-917D-EB283E61670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516A236-5A9B-4AC1-BE86-4A7A1A5EC5C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B937B8B-9D0C-44A0-A1F5-1CF621B72C0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D55FE-2B71-4E19-888B-E51500CED574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0607950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8013" cy="5849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A36093A-1B14-44BD-AA1A-927E9449055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9851B0-699A-433E-BC5D-6375D5EF512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DCE717-2CA2-4C37-AE79-A0A8C7D101F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D43AB-F43B-4C27-A969-21DA353C0FBC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9534312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25/10/2021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90503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25/10/2021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49159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25/10/2021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5480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25/10/2021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50039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25/10/2021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71788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25/10/2021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0520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25/10/2021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2371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25/10/2021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4721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2E388-6B86-48C8-94D3-D7675EBA64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25/10/2021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90924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25/10/2021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68070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25/10/2021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707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LU edificio">
    <p:bg>
      <p:bgPr>
        <a:solidFill>
          <a:srgbClr val="1F29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107665E-DE6F-D94B-835B-AE4260F10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92" y="3821054"/>
            <a:ext cx="9157496" cy="3019473"/>
          </a:xfrm>
          <a:prstGeom prst="rect">
            <a:avLst/>
          </a:prstGeom>
        </p:spPr>
      </p:pic>
      <p:pic>
        <p:nvPicPr>
          <p:cNvPr id="16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2053" y="-1543798"/>
            <a:ext cx="2429734" cy="1090988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itolo Testo"/>
          <p:cNvSpPr txBox="1">
            <a:spLocks noGrp="1"/>
          </p:cNvSpPr>
          <p:nvPr>
            <p:ph type="title"/>
          </p:nvPr>
        </p:nvSpPr>
        <p:spPr>
          <a:xfrm>
            <a:off x="1428750" y="1657532"/>
            <a:ext cx="7024365" cy="1557576"/>
          </a:xfrm>
          <a:prstGeom prst="rect">
            <a:avLst/>
          </a:prstGeom>
        </p:spPr>
        <p:txBody>
          <a:bodyPr/>
          <a:lstStyle>
            <a:lvl1pPr>
              <a:defRPr sz="2888" cap="none" spc="116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20" name="Sottotitolo"/>
          <p:cNvSpPr txBox="1">
            <a:spLocks noGrp="1"/>
          </p:cNvSpPr>
          <p:nvPr>
            <p:ph type="body" sz="quarter" idx="14"/>
          </p:nvPr>
        </p:nvSpPr>
        <p:spPr>
          <a:xfrm>
            <a:off x="1433413" y="3309767"/>
            <a:ext cx="7037065" cy="2679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algn="l">
              <a:buClrTx/>
              <a:buSzTx/>
              <a:buNone/>
              <a:defRPr sz="3400" cap="none" spc="300">
                <a:solidFill>
                  <a:srgbClr val="FFFFFF"/>
                </a:solidFill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pPr>
            <a:r>
              <a:rPr lang="it-IT"/>
              <a:t>Fare clic per modificare gli stili del testo dello schema</a:t>
            </a:r>
          </a:p>
        </p:txBody>
      </p:sp>
      <p:pic>
        <p:nvPicPr>
          <p:cNvPr id="21" name="Immagine 1" descr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12" y="600540"/>
            <a:ext cx="1757385" cy="7899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8966755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ice fondo sigi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>
            <a:alphaModFix amt="71000"/>
          </a:blip>
          <a:stretch>
            <a:fillRect/>
          </a:stretch>
        </p:blipFill>
        <p:spPr>
          <a:xfrm>
            <a:off x="4712413" y="995364"/>
            <a:ext cx="4791416" cy="6376636"/>
          </a:xfrm>
          <a:prstGeom prst="rect">
            <a:avLst/>
          </a:prstGeom>
        </p:spPr>
      </p:pic>
      <p:sp>
        <p:nvSpPr>
          <p:cNvPr id="30" name="Titolo Testo"/>
          <p:cNvSpPr txBox="1">
            <a:spLocks noGrp="1"/>
          </p:cNvSpPr>
          <p:nvPr>
            <p:ph type="title"/>
          </p:nvPr>
        </p:nvSpPr>
        <p:spPr>
          <a:xfrm>
            <a:off x="1416050" y="-465684"/>
            <a:ext cx="7254900" cy="1862701"/>
          </a:xfrm>
          <a:prstGeom prst="rect">
            <a:avLst/>
          </a:prstGeom>
        </p:spPr>
        <p:txBody>
          <a:bodyPr/>
          <a:lstStyle>
            <a:lvl1pPr>
              <a:defRPr sz="2250" cap="none" spc="90"/>
            </a:lvl1pPr>
          </a:lstStyle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10" name="Rettangolo"/>
          <p:cNvSpPr/>
          <p:nvPr userDrawn="1"/>
        </p:nvSpPr>
        <p:spPr>
          <a:xfrm>
            <a:off x="0" y="6131389"/>
            <a:ext cx="9144000" cy="726613"/>
          </a:xfrm>
          <a:prstGeom prst="rect">
            <a:avLst/>
          </a:prstGeom>
          <a:solidFill>
            <a:srgbClr val="1D355E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2400" cap="all" spc="48">
                <a:solidFill>
                  <a:srgbClr val="1D355E"/>
                </a:solidFill>
                <a:latin typeface="Avenir LT Std 65 Medium"/>
                <a:ea typeface="Avenir LT Std 65 Medium"/>
                <a:cs typeface="Avenir LT Std 65 Medium"/>
                <a:sym typeface="Avenir LT Std 65 Medium"/>
              </a:defRPr>
            </a:pPr>
            <a:endParaRPr sz="900"/>
          </a:p>
        </p:txBody>
      </p:sp>
      <p:pic>
        <p:nvPicPr>
          <p:cNvPr id="11" name="Immagine 8" descr="Immagin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7268" y="6230101"/>
            <a:ext cx="1162938" cy="52271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orpo livello uno…">
            <a:extLst>
              <a:ext uri="{FF2B5EF4-FFF2-40B4-BE49-F238E27FC236}">
                <a16:creationId xmlns:a16="http://schemas.microsoft.com/office/drawing/2014/main" id="{CE3C4E78-649F-5845-8ECF-6038E6742A6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416050" y="1480966"/>
            <a:ext cx="7254900" cy="2679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ClrTx/>
              <a:buSzTx/>
              <a:buNone/>
              <a:defRPr sz="1275" cap="none" spc="115"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1pPr>
            <a:lvl2pPr marL="344714" indent="-154214" algn="l">
              <a:buClrTx/>
              <a:defRPr sz="1275" cap="none" spc="115"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2pPr>
            <a:lvl3pPr marL="535214" indent="-154214" algn="l">
              <a:buClrTx/>
              <a:defRPr sz="1275" cap="none" spc="115"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3pPr>
            <a:lvl4pPr marL="725714" indent="-154214" algn="l">
              <a:buClrTx/>
              <a:defRPr sz="1275" cap="none" spc="115"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4pPr>
            <a:lvl5pPr marL="916214" indent="-154214" algn="l">
              <a:buClrTx/>
              <a:defRPr sz="1275" cap="none" spc="115"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814085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Linea"/>
          <p:cNvSpPr/>
          <p:nvPr/>
        </p:nvSpPr>
        <p:spPr>
          <a:xfrm flipV="1">
            <a:off x="976312" y="6357473"/>
            <a:ext cx="1" cy="26797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17144" tIns="17144" rIns="17144" bIns="17144"/>
          <a:lstStyle/>
          <a:p>
            <a:endParaRPr sz="900"/>
          </a:p>
        </p:txBody>
      </p:sp>
      <p:sp>
        <p:nvSpPr>
          <p:cNvPr id="91" name="Trieste_3.jpg"/>
          <p:cNvSpPr>
            <a:spLocks noGrp="1"/>
          </p:cNvSpPr>
          <p:nvPr>
            <p:ph type="pic" sz="half" idx="13"/>
          </p:nvPr>
        </p:nvSpPr>
        <p:spPr>
          <a:xfrm>
            <a:off x="4012660" y="1516605"/>
            <a:ext cx="4632798" cy="4395245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rIns="91439"/>
          <a:lstStyle/>
          <a:p>
            <a:r>
              <a:rPr lang="it-IT"/>
              <a:t>Fare clic sull'icona per inserire un'immagine</a:t>
            </a:r>
            <a:endParaRPr/>
          </a:p>
        </p:txBody>
      </p:sp>
      <p:sp>
        <p:nvSpPr>
          <p:cNvPr id="93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9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724884" y="6370912"/>
            <a:ext cx="260199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‹N›</a:t>
            </a:fld>
            <a:endParaRPr/>
          </a:p>
        </p:txBody>
      </p:sp>
      <p:sp>
        <p:nvSpPr>
          <p:cNvPr id="10" name="Sottotitolo">
            <a:extLst>
              <a:ext uri="{FF2B5EF4-FFF2-40B4-BE49-F238E27FC236}">
                <a16:creationId xmlns:a16="http://schemas.microsoft.com/office/drawing/2014/main" id="{CA2F66F3-F564-A44B-9E1F-161752AD2EC8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713185" y="990600"/>
            <a:ext cx="7927022" cy="28854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ClrTx/>
              <a:buSzTx/>
              <a:buNone/>
              <a:defRPr sz="1275" cap="none" spc="115">
                <a:solidFill>
                  <a:srgbClr val="9A958E"/>
                </a:solidFill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Itatureium niendit et int qui quibus, toruptat harum explacc aerovitia nissentius  dolorerum qui reri apelloribus et ut fuga.…">
            <a:extLst>
              <a:ext uri="{FF2B5EF4-FFF2-40B4-BE49-F238E27FC236}">
                <a16:creationId xmlns:a16="http://schemas.microsoft.com/office/drawing/2014/main" id="{0A335F79-4ED8-3F4E-90B2-2FE9F2F06E01}"/>
              </a:ext>
            </a:extLst>
          </p:cNvPr>
          <p:cNvSpPr txBox="1">
            <a:spLocks noGrp="1"/>
          </p:cNvSpPr>
          <p:nvPr>
            <p:ph type="body" sz="half" idx="15"/>
          </p:nvPr>
        </p:nvSpPr>
        <p:spPr>
          <a:xfrm>
            <a:off x="716483" y="1524000"/>
            <a:ext cx="2956142" cy="48474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0" indent="0" algn="l">
              <a:spcBef>
                <a:spcPts val="1800"/>
              </a:spcBef>
              <a:buClrTx/>
              <a:buSzTx/>
              <a:buNone/>
              <a:defRPr sz="4200" cap="none" spc="84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it-IT" dirty="0"/>
              <a:t>Fare clic per modificare gli stili del testo dello schema</a:t>
            </a:r>
          </a:p>
          <a:p>
            <a:pPr marL="0" lvl="1" indent="0" algn="l">
              <a:spcBef>
                <a:spcPts val="1800"/>
              </a:spcBef>
              <a:buClrTx/>
              <a:buSzTx/>
              <a:buNone/>
              <a:defRPr sz="4200" cap="none" spc="84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it-IT" dirty="0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415347423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D45D-CBAB-4FDD-A2E3-F93DFF0BC156}" type="datetime1">
              <a:rPr lang="it-IT" smtClean="0"/>
              <a:t>25/10/2021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58" y="6374320"/>
            <a:ext cx="260199" cy="241092"/>
          </a:xfrm>
        </p:spPr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776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583DC-1F40-48F3-B5A9-72C4DE6202A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925CF-AE0E-4896-A49A-9AD632BCC6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3482E-9877-4D17-9129-06E01951A7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27150-0FEB-4F8D-B6C1-3F3674960F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omic Sans MS" pitchFamily="10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omic Sans MS" pitchFamily="10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omic Sans MS" pitchFamily="108" charset="0"/>
              </a:defRPr>
            </a:lvl1pPr>
          </a:lstStyle>
          <a:p>
            <a:pPr>
              <a:defRPr/>
            </a:pPr>
            <a:fld id="{688BDEDC-F2D2-4939-BC4E-60618FB974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6" charset="-128"/>
          <a:cs typeface="ＭＳ Ｐゴシック" pitchFamily="-1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  <a:ea typeface="ＭＳ Ｐゴシック" pitchFamily="-16" charset="-128"/>
          <a:cs typeface="ＭＳ Ｐゴシック" pitchFamily="-1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  <a:ea typeface="ＭＳ Ｐゴシック" pitchFamily="-16" charset="-128"/>
          <a:cs typeface="ＭＳ Ｐゴシック" pitchFamily="-1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  <a:ea typeface="ＭＳ Ｐゴシック" pitchFamily="-16" charset="-128"/>
          <a:cs typeface="ＭＳ Ｐゴシック" pitchFamily="-1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  <a:ea typeface="ＭＳ Ｐゴシック" pitchFamily="-16" charset="-128"/>
          <a:cs typeface="ＭＳ Ｐゴシック" pitchFamily="-1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6" charset="-128"/>
          <a:cs typeface="ＭＳ Ｐゴシック" pitchFamily="-1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08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F43FA98A-0108-43CA-A361-425DE1608F79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1027" name="Picture 9" descr="LOGO">
            <a:extLst>
              <a:ext uri="{FF2B5EF4-FFF2-40B4-BE49-F238E27FC236}">
                <a16:creationId xmlns:a16="http://schemas.microsoft.com/office/drawing/2014/main" id="{A834A767-092A-465E-8555-905F69F81F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3">
            <a:extLst>
              <a:ext uri="{FF2B5EF4-FFF2-40B4-BE49-F238E27FC236}">
                <a16:creationId xmlns:a16="http://schemas.microsoft.com/office/drawing/2014/main" id="{D1EB0195-1D53-47D8-88E8-C445316E41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863" y="6621463"/>
            <a:ext cx="71008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 sz="800">
                <a:latin typeface="Arial"/>
              </a:rPr>
              <a:t>L.L. Brunton, R. Hilal-Dandan, B.C. Kollmann</a:t>
            </a:r>
            <a:r>
              <a:rPr lang="it-IT" sz="800" i="1">
                <a:latin typeface="Arial"/>
              </a:rPr>
              <a:t>, Goodman &amp; Gilman - Le basi farmacologiche della terapia - Tredicesima edizio</a:t>
            </a:r>
            <a:r>
              <a:rPr lang="it-IT" sz="800">
                <a:latin typeface="Arial"/>
              </a:rPr>
              <a:t>ne, Zanichelli editore 2019</a:t>
            </a:r>
            <a:endParaRPr lang="it-IT" sz="8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067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292100" indent="571500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Font typeface="Times" panose="02020603050405020304" pitchFamily="18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2pPr>
      <a:lvl3pPr marL="1054100" indent="1905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Times" panose="02020603050405020304" pitchFamily="18" charset="0"/>
        <a:buChar char="–"/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3pPr>
      <a:lvl4pPr marL="1435100" indent="185738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ＭＳ Ｐゴシック" charset="0"/>
        </a:defRPr>
      </a:lvl4pPr>
      <a:lvl5pPr marL="1816100" indent="1905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22733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6pPr>
      <a:lvl7pPr marL="27305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7pPr>
      <a:lvl8pPr marL="31877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8pPr>
      <a:lvl9pPr marL="36449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E225BE03-6F2E-4D75-9115-5784D04C4FA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2F66AA9C-3795-4294-8D91-1D878376F9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C57C5-F678-420F-8099-72DC4EF51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524DCE0-7B2D-4506-9DD3-5DB071FD851A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53C5F-42DA-4041-874D-B59EBA9B3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9C887-A0B8-424D-95DD-96079BE27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ADA0A4E-4DB4-48DB-8CF8-D6146CD10D38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67907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D42CBB0C-25DC-4860-994D-2978E735DA6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49F7138B-76C1-4180-93AE-4FBC00DE51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44800-3DED-4866-98EB-0D6B014282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01B90DD-7AEA-4BC9-B541-F897DACB07C0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18282-E035-4587-882B-8F3FB1DC6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546DD-61CC-44A4-99DF-F30A27006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E24D96-161B-40EA-BE53-ACF5CA30AC44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19316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FAFED-3DA5-4B1C-B564-2482835161FD}" type="datetimeFigureOut">
              <a:rPr lang="it-IT" smtClean="0"/>
              <a:t>25/10/2021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939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28D26903-2C60-DD43-BF5A-96413FE9D46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92" y="2837377"/>
            <a:ext cx="9157496" cy="3019473"/>
          </a:xfrm>
          <a:prstGeom prst="rect">
            <a:avLst/>
          </a:prstGeom>
        </p:spPr>
      </p:pic>
      <p:sp>
        <p:nvSpPr>
          <p:cNvPr id="2" name="Rettangolo"/>
          <p:cNvSpPr/>
          <p:nvPr/>
        </p:nvSpPr>
        <p:spPr>
          <a:xfrm>
            <a:off x="0" y="6131389"/>
            <a:ext cx="9144000" cy="726613"/>
          </a:xfrm>
          <a:prstGeom prst="rect">
            <a:avLst/>
          </a:prstGeom>
          <a:solidFill>
            <a:srgbClr val="1D355E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2400" cap="all" spc="48">
                <a:solidFill>
                  <a:srgbClr val="1D355E"/>
                </a:solidFill>
                <a:latin typeface="Avenir LT Std 65 Medium"/>
                <a:ea typeface="Avenir LT Std 65 Medium"/>
                <a:cs typeface="Avenir LT Std 65 Medium"/>
                <a:sym typeface="Avenir LT Std 65 Medium"/>
              </a:defRPr>
            </a:pPr>
            <a:endParaRPr sz="900"/>
          </a:p>
        </p:txBody>
      </p:sp>
      <p:pic>
        <p:nvPicPr>
          <p:cNvPr id="3" name="Immagine 8" descr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7268" y="6230101"/>
            <a:ext cx="1162938" cy="52271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Linea"/>
          <p:cNvSpPr/>
          <p:nvPr/>
        </p:nvSpPr>
        <p:spPr>
          <a:xfrm flipV="1">
            <a:off x="976312" y="6357473"/>
            <a:ext cx="1" cy="26797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17144" tIns="17144" rIns="17144" bIns="17144"/>
          <a:lstStyle/>
          <a:p>
            <a:endParaRPr sz="900"/>
          </a:p>
        </p:txBody>
      </p:sp>
      <p:sp>
        <p:nvSpPr>
          <p:cNvPr id="5" name="Linea"/>
          <p:cNvSpPr/>
          <p:nvPr/>
        </p:nvSpPr>
        <p:spPr>
          <a:xfrm flipV="1">
            <a:off x="976312" y="6357473"/>
            <a:ext cx="1" cy="26797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17144" tIns="17144" rIns="17144" bIns="17144"/>
          <a:lstStyle/>
          <a:p>
            <a:endParaRPr sz="900"/>
          </a:p>
        </p:txBody>
      </p:sp>
      <p:sp>
        <p:nvSpPr>
          <p:cNvPr id="6" name="Titolo Testo"/>
          <p:cNvSpPr txBox="1">
            <a:spLocks noGrp="1"/>
          </p:cNvSpPr>
          <p:nvPr>
            <p:ph type="title"/>
          </p:nvPr>
        </p:nvSpPr>
        <p:spPr>
          <a:xfrm>
            <a:off x="713184" y="-312396"/>
            <a:ext cx="7927022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/>
          </a:bodyPr>
          <a:lstStyle/>
          <a:p>
            <a:r>
              <a:t>Titolo Testo</a:t>
            </a:r>
          </a:p>
        </p:txBody>
      </p:sp>
      <p:sp>
        <p:nvSpPr>
          <p:cNvPr id="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716947" y="6374320"/>
            <a:ext cx="260199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900" cap="all" spc="18">
                <a:solidFill>
                  <a:srgbClr val="FFFFFF"/>
                </a:solidFill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</a:lstStyle>
          <a:p>
            <a:fld id="{86CB4B4D-7CA3-9044-876B-883B54F8677D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16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</p:sldLayoutIdLst>
  <p:transition spd="med"/>
  <p:hf hdr="0" ftr="0" dt="0"/>
  <p:txStyles>
    <p:titleStyle>
      <a:lvl1pPr marL="0" marR="0" indent="0" algn="l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25" b="0" i="0" u="none" strike="noStrike" cap="all" spc="112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1pPr>
      <a:lvl2pPr marL="0" marR="0" indent="0" algn="l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25" b="0" i="0" u="none" strike="noStrike" cap="all" spc="112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2pPr>
      <a:lvl3pPr marL="0" marR="0" indent="0" algn="l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25" b="0" i="0" u="none" strike="noStrike" cap="all" spc="112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3pPr>
      <a:lvl4pPr marL="0" marR="0" indent="0" algn="l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25" b="0" i="0" u="none" strike="noStrike" cap="all" spc="112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4pPr>
      <a:lvl5pPr marL="0" marR="0" indent="0" algn="l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25" b="0" i="0" u="none" strike="noStrike" cap="all" spc="112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5pPr>
      <a:lvl6pPr marL="0" marR="0" indent="0" algn="l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25" b="0" i="0" u="none" strike="noStrike" cap="all" spc="112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6pPr>
      <a:lvl7pPr marL="0" marR="0" indent="0" algn="l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25" b="0" i="0" u="none" strike="noStrike" cap="all" spc="112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7pPr>
      <a:lvl8pPr marL="0" marR="0" indent="0" algn="l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25" b="0" i="0" u="none" strike="noStrike" cap="all" spc="112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8pPr>
      <a:lvl9pPr marL="0" marR="0" indent="0" algn="l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25" b="0" i="0" u="none" strike="noStrike" cap="all" spc="112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9pPr>
    </p:titleStyle>
    <p:bodyStyle>
      <a:lvl1pPr marL="108857" marR="0" indent="-108857" algn="ctr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900" b="0" i="0" u="none" strike="noStrike" cap="all" spc="1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1pPr>
      <a:lvl2pPr marL="299357" marR="0" indent="-108857" algn="ctr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900" b="0" i="0" u="none" strike="noStrike" cap="all" spc="1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2pPr>
      <a:lvl3pPr marL="489857" marR="0" indent="-108857" algn="ctr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900" b="0" i="0" u="none" strike="noStrike" cap="all" spc="1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3pPr>
      <a:lvl4pPr marL="680357" marR="0" indent="-108857" algn="ctr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900" b="0" i="0" u="none" strike="noStrike" cap="all" spc="1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4pPr>
      <a:lvl5pPr marL="870857" marR="0" indent="-108857" algn="ctr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900" b="0" i="0" u="none" strike="noStrike" cap="all" spc="1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5pPr>
      <a:lvl6pPr marL="1061357" marR="0" indent="-108857" algn="ctr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900" b="0" i="0" u="none" strike="noStrike" cap="all" spc="1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6pPr>
      <a:lvl7pPr marL="1251857" marR="0" indent="-108857" algn="ctr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900" b="0" i="0" u="none" strike="noStrike" cap="all" spc="1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7pPr>
      <a:lvl8pPr marL="1442357" marR="0" indent="-108857" algn="ctr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900" b="0" i="0" u="none" strike="noStrike" cap="all" spc="1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8pPr>
      <a:lvl9pPr marL="1632857" marR="0" indent="-108857" algn="ctr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900" b="0" i="0" u="none" strike="noStrike" cap="all" spc="1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9pPr>
    </p:bodyStyle>
    <p:otherStyle>
      <a:lvl1pPr marL="0" marR="0" indent="0" algn="ctr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1pPr>
      <a:lvl2pPr marL="0" marR="0" indent="0" algn="ctr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2pPr>
      <a:lvl3pPr marL="0" marR="0" indent="0" algn="ctr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3pPr>
      <a:lvl4pPr marL="0" marR="0" indent="0" algn="ctr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4pPr>
      <a:lvl5pPr marL="0" marR="0" indent="0" algn="ctr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5pPr>
      <a:lvl6pPr marL="0" marR="0" indent="0" algn="ctr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6pPr>
      <a:lvl7pPr marL="0" marR="0" indent="0" algn="ctr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7pPr>
      <a:lvl8pPr marL="0" marR="0" indent="0" algn="ctr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8pPr>
      <a:lvl9pPr marL="0" marR="0" indent="0" algn="ctr" defTabSz="24288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all" spc="1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da.gov/downloads/Drugs/GuidanceComplianceRegulatoryInformation/Guidances/UCM334743.pdf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4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Analgesici centrali</a:t>
            </a:r>
          </a:p>
        </p:txBody>
      </p:sp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1CB29986-CD26-4293-BCFD-AE198042F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84163"/>
            <a:ext cx="89281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>
            <a:extLst>
              <a:ext uri="{FF2B5EF4-FFF2-40B4-BE49-F238E27FC236}">
                <a16:creationId xmlns:a16="http://schemas.microsoft.com/office/drawing/2014/main" id="{485F662B-4B3D-42A9-8D3B-A277AE976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7752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0E84975-692F-47CF-8B99-7F48B65B7970}"/>
              </a:ext>
            </a:extLst>
          </p:cNvPr>
          <p:cNvSpPr txBox="1"/>
          <p:nvPr/>
        </p:nvSpPr>
        <p:spPr>
          <a:xfrm>
            <a:off x="0" y="620688"/>
            <a:ext cx="4104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Disaccoppiamento recettoriale</a:t>
            </a:r>
          </a:p>
          <a:p>
            <a:pPr algn="ctr"/>
            <a:endParaRPr lang="it-IT" dirty="0"/>
          </a:p>
          <a:p>
            <a:pPr algn="just"/>
            <a:r>
              <a:rPr lang="it-IT" dirty="0"/>
              <a:t>La tolleranza sarebbe dovuta a una disfunzione delle interazioni strutturali fra il recettore </a:t>
            </a:r>
            <a:r>
              <a:rPr lang="it-IT" dirty="0">
                <a:latin typeface="Symbol" panose="05050102010706020507" pitchFamily="18" charset="2"/>
              </a:rPr>
              <a:t>m</a:t>
            </a:r>
            <a:r>
              <a:rPr lang="it-IT" dirty="0"/>
              <a:t> e le proteine G legati ai processi di riciclo dei recettori.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C214853-D9E1-4F2C-9893-C08AF8405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2" y="261853"/>
            <a:ext cx="9035055" cy="633429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C517C7B-A8B2-43E2-ABD0-93DC2F08824B}"/>
              </a:ext>
            </a:extLst>
          </p:cNvPr>
          <p:cNvSpPr txBox="1"/>
          <p:nvPr/>
        </p:nvSpPr>
        <p:spPr>
          <a:xfrm>
            <a:off x="2969568" y="6596146"/>
            <a:ext cx="61744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/>
              <a:t>https://www.nature.com/articles/s41583-018-0028-x?WT.feed_name=subjects_pain</a:t>
            </a:r>
          </a:p>
        </p:txBody>
      </p:sp>
    </p:spTree>
    <p:extLst>
      <p:ext uri="{BB962C8B-B14F-4D97-AF65-F5344CB8AC3E}">
        <p14:creationId xmlns:p14="http://schemas.microsoft.com/office/powerpoint/2010/main" val="1038846065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609600"/>
            <a:ext cx="7772400" cy="3971528"/>
          </a:xfrm>
        </p:spPr>
        <p:txBody>
          <a:bodyPr/>
          <a:lstStyle/>
          <a:p>
            <a:pPr>
              <a:spcBef>
                <a:spcPts val="700"/>
              </a:spcBef>
              <a:buNone/>
              <a:tabLst>
                <a:tab pos="952500" algn="l"/>
                <a:tab pos="952500" algn="l"/>
                <a:tab pos="952500" algn="l"/>
                <a:tab pos="952500" algn="l"/>
                <a:tab pos="952500" algn="l"/>
                <a:tab pos="1866900" algn="l"/>
                <a:tab pos="1866900" algn="l"/>
                <a:tab pos="1866900" algn="l"/>
                <a:tab pos="1866900" algn="l"/>
                <a:tab pos="1866900" algn="l"/>
                <a:tab pos="2781300" algn="l"/>
                <a:tab pos="2781300" algn="l"/>
                <a:tab pos="2781300" algn="l"/>
                <a:tab pos="2781300" algn="l"/>
                <a:tab pos="2781300" algn="l"/>
                <a:tab pos="3695700" algn="l"/>
                <a:tab pos="3695700" algn="l"/>
                <a:tab pos="3695700" algn="l"/>
                <a:tab pos="3695700" algn="l"/>
                <a:tab pos="3695700" algn="l"/>
                <a:tab pos="4610100" algn="l"/>
                <a:tab pos="4610100" algn="l"/>
                <a:tab pos="4610100" algn="l"/>
                <a:tab pos="4610100" algn="l"/>
                <a:tab pos="4610100" algn="l"/>
                <a:tab pos="5524500" algn="l"/>
                <a:tab pos="5524500" algn="l"/>
                <a:tab pos="5524500" algn="l"/>
                <a:tab pos="5524500" algn="l"/>
                <a:tab pos="5524500" algn="l"/>
                <a:tab pos="6438900" algn="l"/>
                <a:tab pos="6438900" algn="l"/>
              </a:tabLst>
            </a:pPr>
            <a:r>
              <a:rPr lang="en-US" sz="2800" dirty="0">
                <a:solidFill>
                  <a:srgbClr val="000000"/>
                </a:solidFill>
              </a:rPr>
              <a:t>   </a:t>
            </a:r>
            <a:r>
              <a:rPr lang="en-US" sz="2800" dirty="0" err="1">
                <a:solidFill>
                  <a:srgbClr val="000000"/>
                </a:solidFill>
              </a:rPr>
              <a:t>diminuzione</a:t>
            </a:r>
            <a:r>
              <a:rPr lang="en-US" sz="2800" dirty="0">
                <a:solidFill>
                  <a:srgbClr val="000000"/>
                </a:solidFill>
              </a:rPr>
              <a:t> del </a:t>
            </a:r>
            <a:r>
              <a:rPr lang="en-US" sz="2800" dirty="0" err="1">
                <a:solidFill>
                  <a:srgbClr val="000000"/>
                </a:solidFill>
              </a:rPr>
              <a:t>rilascio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trasmettitori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spcBef>
                <a:spcPts val="700"/>
              </a:spcBef>
              <a:buNone/>
              <a:tabLst>
                <a:tab pos="952500" algn="l"/>
                <a:tab pos="952500" algn="l"/>
                <a:tab pos="952500" algn="l"/>
                <a:tab pos="952500" algn="l"/>
                <a:tab pos="952500" algn="l"/>
                <a:tab pos="1866900" algn="l"/>
                <a:tab pos="1866900" algn="l"/>
                <a:tab pos="1866900" algn="l"/>
                <a:tab pos="1866900" algn="l"/>
                <a:tab pos="1866900" algn="l"/>
                <a:tab pos="2781300" algn="l"/>
                <a:tab pos="2781300" algn="l"/>
                <a:tab pos="2781300" algn="l"/>
                <a:tab pos="2781300" algn="l"/>
                <a:tab pos="2781300" algn="l"/>
                <a:tab pos="3695700" algn="l"/>
                <a:tab pos="3695700" algn="l"/>
                <a:tab pos="3695700" algn="l"/>
                <a:tab pos="3695700" algn="l"/>
                <a:tab pos="3695700" algn="l"/>
                <a:tab pos="4610100" algn="l"/>
                <a:tab pos="4610100" algn="l"/>
                <a:tab pos="4610100" algn="l"/>
                <a:tab pos="4610100" algn="l"/>
                <a:tab pos="4610100" algn="l"/>
                <a:tab pos="5524500" algn="l"/>
                <a:tab pos="5524500" algn="l"/>
                <a:tab pos="5524500" algn="l"/>
                <a:tab pos="5524500" algn="l"/>
                <a:tab pos="5524500" algn="l"/>
                <a:tab pos="6438900" algn="l"/>
                <a:tab pos="6438900" algn="l"/>
              </a:tabLst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700"/>
              </a:spcBef>
              <a:buFont typeface="Times New Roman" pitchFamily="124" charset="0"/>
              <a:buNone/>
              <a:tabLst>
                <a:tab pos="952500" algn="l"/>
                <a:tab pos="952500" algn="l"/>
                <a:tab pos="952500" algn="l"/>
                <a:tab pos="952500" algn="l"/>
                <a:tab pos="952500" algn="l"/>
                <a:tab pos="1866900" algn="l"/>
                <a:tab pos="1866900" algn="l"/>
                <a:tab pos="1866900" algn="l"/>
                <a:tab pos="1866900" algn="l"/>
                <a:tab pos="1866900" algn="l"/>
                <a:tab pos="2781300" algn="l"/>
                <a:tab pos="2781300" algn="l"/>
                <a:tab pos="2781300" algn="l"/>
                <a:tab pos="2781300" algn="l"/>
                <a:tab pos="2781300" algn="l"/>
                <a:tab pos="3695700" algn="l"/>
                <a:tab pos="3695700" algn="l"/>
                <a:tab pos="3695700" algn="l"/>
                <a:tab pos="3695700" algn="l"/>
                <a:tab pos="3695700" algn="l"/>
                <a:tab pos="4610100" algn="l"/>
                <a:tab pos="4610100" algn="l"/>
                <a:tab pos="4610100" algn="l"/>
                <a:tab pos="4610100" algn="l"/>
                <a:tab pos="4610100" algn="l"/>
                <a:tab pos="5524500" algn="l"/>
                <a:tab pos="5524500" algn="l"/>
                <a:tab pos="5524500" algn="l"/>
                <a:tab pos="5524500" algn="l"/>
                <a:tab pos="5524500" algn="l"/>
                <a:tab pos="6438900" algn="l"/>
                <a:tab pos="6438900" algn="l"/>
              </a:tabLst>
            </a:pPr>
            <a:r>
              <a:rPr lang="en-US" sz="2800" dirty="0">
                <a:solidFill>
                  <a:srgbClr val="000000"/>
                </a:solidFill>
              </a:rPr>
              <a:t>   </a:t>
            </a:r>
            <a:r>
              <a:rPr lang="en-US" sz="2800" dirty="0" err="1">
                <a:solidFill>
                  <a:srgbClr val="000000"/>
                </a:solidFill>
              </a:rPr>
              <a:t>iperpolarizzazione</a:t>
            </a:r>
            <a:r>
              <a:rPr lang="en-US" sz="2800" dirty="0">
                <a:solidFill>
                  <a:srgbClr val="000000"/>
                </a:solidFill>
              </a:rPr>
              <a:t> post-</a:t>
            </a:r>
            <a:r>
              <a:rPr lang="en-US" sz="2800" dirty="0" err="1">
                <a:solidFill>
                  <a:srgbClr val="000000"/>
                </a:solidFill>
              </a:rPr>
              <a:t>sinaptica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neuroni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proiezione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700"/>
              </a:spcBef>
              <a:buFont typeface="Times New Roman" pitchFamily="124" charset="0"/>
              <a:buNone/>
              <a:tabLst>
                <a:tab pos="952500" algn="l"/>
                <a:tab pos="952500" algn="l"/>
                <a:tab pos="952500" algn="l"/>
                <a:tab pos="952500" algn="l"/>
                <a:tab pos="952500" algn="l"/>
                <a:tab pos="1866900" algn="l"/>
                <a:tab pos="1866900" algn="l"/>
                <a:tab pos="1866900" algn="l"/>
                <a:tab pos="1866900" algn="l"/>
                <a:tab pos="1866900" algn="l"/>
                <a:tab pos="2781300" algn="l"/>
                <a:tab pos="2781300" algn="l"/>
                <a:tab pos="2781300" algn="l"/>
                <a:tab pos="2781300" algn="l"/>
                <a:tab pos="2781300" algn="l"/>
                <a:tab pos="3695700" algn="l"/>
                <a:tab pos="3695700" algn="l"/>
                <a:tab pos="3695700" algn="l"/>
                <a:tab pos="3695700" algn="l"/>
                <a:tab pos="3695700" algn="l"/>
                <a:tab pos="4610100" algn="l"/>
                <a:tab pos="4610100" algn="l"/>
                <a:tab pos="4610100" algn="l"/>
                <a:tab pos="4610100" algn="l"/>
                <a:tab pos="4610100" algn="l"/>
                <a:tab pos="5524500" algn="l"/>
                <a:tab pos="5524500" algn="l"/>
                <a:tab pos="5524500" algn="l"/>
                <a:tab pos="5524500" algn="l"/>
                <a:tab pos="5524500" algn="l"/>
                <a:tab pos="6438900" algn="l"/>
                <a:tab pos="6438900" algn="l"/>
              </a:tabLst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700"/>
              </a:spcBef>
              <a:buFont typeface="Times New Roman" pitchFamily="124" charset="0"/>
              <a:buNone/>
              <a:tabLst>
                <a:tab pos="952500" algn="l"/>
                <a:tab pos="952500" algn="l"/>
                <a:tab pos="952500" algn="l"/>
                <a:tab pos="952500" algn="l"/>
                <a:tab pos="952500" algn="l"/>
                <a:tab pos="1866900" algn="l"/>
                <a:tab pos="1866900" algn="l"/>
                <a:tab pos="1866900" algn="l"/>
                <a:tab pos="1866900" algn="l"/>
                <a:tab pos="1866900" algn="l"/>
                <a:tab pos="2781300" algn="l"/>
                <a:tab pos="2781300" algn="l"/>
                <a:tab pos="2781300" algn="l"/>
                <a:tab pos="2781300" algn="l"/>
                <a:tab pos="2781300" algn="l"/>
                <a:tab pos="3695700" algn="l"/>
                <a:tab pos="3695700" algn="l"/>
                <a:tab pos="3695700" algn="l"/>
                <a:tab pos="3695700" algn="l"/>
                <a:tab pos="3695700" algn="l"/>
                <a:tab pos="4610100" algn="l"/>
                <a:tab pos="4610100" algn="l"/>
                <a:tab pos="4610100" algn="l"/>
                <a:tab pos="4610100" algn="l"/>
                <a:tab pos="4610100" algn="l"/>
                <a:tab pos="5524500" algn="l"/>
                <a:tab pos="5524500" algn="l"/>
                <a:tab pos="5524500" algn="l"/>
                <a:tab pos="5524500" algn="l"/>
                <a:tab pos="5524500" algn="l"/>
                <a:tab pos="6438900" algn="l"/>
                <a:tab pos="6438900" algn="l"/>
              </a:tabLst>
            </a:pPr>
            <a:r>
              <a:rPr lang="en-US" sz="2800" dirty="0">
                <a:solidFill>
                  <a:srgbClr val="000000"/>
                </a:solidFill>
              </a:rPr>
              <a:t>   </a:t>
            </a:r>
            <a:r>
              <a:rPr lang="en-US" sz="2800" dirty="0" err="1">
                <a:solidFill>
                  <a:srgbClr val="000000"/>
                </a:solidFill>
              </a:rPr>
              <a:t>attivazione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interneuroni</a:t>
            </a:r>
            <a:r>
              <a:rPr lang="en-US" sz="2800" dirty="0">
                <a:solidFill>
                  <a:srgbClr val="000000"/>
                </a:solidFill>
              </a:rPr>
              <a:t> ad </a:t>
            </a:r>
            <a:r>
              <a:rPr lang="en-US" sz="2800" dirty="0" err="1">
                <a:solidFill>
                  <a:srgbClr val="000000"/>
                </a:solidFill>
              </a:rPr>
              <a:t>azione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inibitrice</a:t>
            </a:r>
            <a:r>
              <a:rPr lang="en-US" sz="2800" dirty="0">
                <a:solidFill>
                  <a:srgbClr val="000000"/>
                </a:solidFill>
              </a:rPr>
              <a:t> sui </a:t>
            </a:r>
            <a:r>
              <a:rPr lang="en-US" sz="2800" dirty="0" err="1">
                <a:solidFill>
                  <a:srgbClr val="000000"/>
                </a:solidFill>
              </a:rPr>
              <a:t>neuroni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nocicettivi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proiezione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Times New Roman" pitchFamily="124" charset="0"/>
              <a:buNone/>
              <a:tabLst>
                <a:tab pos="952500" algn="l"/>
                <a:tab pos="952500" algn="l"/>
                <a:tab pos="952500" algn="l"/>
                <a:tab pos="952500" algn="l"/>
                <a:tab pos="952500" algn="l"/>
                <a:tab pos="1866900" algn="l"/>
                <a:tab pos="1866900" algn="l"/>
                <a:tab pos="1866900" algn="l"/>
                <a:tab pos="1866900" algn="l"/>
                <a:tab pos="1866900" algn="l"/>
                <a:tab pos="2781300" algn="l"/>
                <a:tab pos="2781300" algn="l"/>
                <a:tab pos="2781300" algn="l"/>
                <a:tab pos="2781300" algn="l"/>
                <a:tab pos="2781300" algn="l"/>
                <a:tab pos="3695700" algn="l"/>
                <a:tab pos="3695700" algn="l"/>
                <a:tab pos="3695700" algn="l"/>
                <a:tab pos="3695700" algn="l"/>
                <a:tab pos="3695700" algn="l"/>
                <a:tab pos="4610100" algn="l"/>
                <a:tab pos="4610100" algn="l"/>
                <a:tab pos="4610100" algn="l"/>
                <a:tab pos="4610100" algn="l"/>
                <a:tab pos="4610100" algn="l"/>
                <a:tab pos="5524500" algn="l"/>
                <a:tab pos="5524500" algn="l"/>
                <a:tab pos="5524500" algn="l"/>
                <a:tab pos="5524500" algn="l"/>
                <a:tab pos="5524500" algn="l"/>
                <a:tab pos="6438900" algn="l"/>
                <a:tab pos="6438900" algn="l"/>
              </a:tabLst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700"/>
              </a:spcBef>
              <a:buFont typeface="Times New Roman" pitchFamily="124" charset="0"/>
              <a:buNone/>
              <a:tabLst>
                <a:tab pos="952500" algn="l"/>
                <a:tab pos="952500" algn="l"/>
                <a:tab pos="952500" algn="l"/>
                <a:tab pos="952500" algn="l"/>
                <a:tab pos="952500" algn="l"/>
                <a:tab pos="1866900" algn="l"/>
                <a:tab pos="1866900" algn="l"/>
                <a:tab pos="1866900" algn="l"/>
                <a:tab pos="1866900" algn="l"/>
                <a:tab pos="1866900" algn="l"/>
                <a:tab pos="2781300" algn="l"/>
                <a:tab pos="2781300" algn="l"/>
                <a:tab pos="2781300" algn="l"/>
                <a:tab pos="2781300" algn="l"/>
                <a:tab pos="2781300" algn="l"/>
                <a:tab pos="3695700" algn="l"/>
                <a:tab pos="3695700" algn="l"/>
                <a:tab pos="3695700" algn="l"/>
                <a:tab pos="3695700" algn="l"/>
                <a:tab pos="3695700" algn="l"/>
                <a:tab pos="4610100" algn="l"/>
                <a:tab pos="4610100" algn="l"/>
                <a:tab pos="4610100" algn="l"/>
                <a:tab pos="4610100" algn="l"/>
                <a:tab pos="4610100" algn="l"/>
                <a:tab pos="5524500" algn="l"/>
                <a:tab pos="5524500" algn="l"/>
                <a:tab pos="5524500" algn="l"/>
                <a:tab pos="5524500" algn="l"/>
                <a:tab pos="5524500" algn="l"/>
                <a:tab pos="6438900" algn="l"/>
                <a:tab pos="6438900" algn="l"/>
              </a:tabLst>
            </a:pPr>
            <a:r>
              <a:rPr lang="en-US" sz="2800" dirty="0">
                <a:solidFill>
                  <a:srgbClr val="000000"/>
                </a:solidFill>
              </a:rPr>
              <a:t>   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Times New Roman" pitchFamily="124" charset="0"/>
              <a:buNone/>
              <a:tabLst>
                <a:tab pos="952500" algn="l"/>
                <a:tab pos="952500" algn="l"/>
                <a:tab pos="952500" algn="l"/>
                <a:tab pos="952500" algn="l"/>
                <a:tab pos="952500" algn="l"/>
                <a:tab pos="1866900" algn="l"/>
                <a:tab pos="1866900" algn="l"/>
                <a:tab pos="1866900" algn="l"/>
                <a:tab pos="1866900" algn="l"/>
                <a:tab pos="1866900" algn="l"/>
                <a:tab pos="2781300" algn="l"/>
                <a:tab pos="2781300" algn="l"/>
                <a:tab pos="2781300" algn="l"/>
                <a:tab pos="2781300" algn="l"/>
                <a:tab pos="2781300" algn="l"/>
                <a:tab pos="3695700" algn="l"/>
                <a:tab pos="3695700" algn="l"/>
                <a:tab pos="3695700" algn="l"/>
                <a:tab pos="3695700" algn="l"/>
                <a:tab pos="3695700" algn="l"/>
                <a:tab pos="4610100" algn="l"/>
                <a:tab pos="4610100" algn="l"/>
                <a:tab pos="4610100" algn="l"/>
                <a:tab pos="4610100" algn="l"/>
                <a:tab pos="4610100" algn="l"/>
                <a:tab pos="5524500" algn="l"/>
                <a:tab pos="5524500" algn="l"/>
                <a:tab pos="5524500" algn="l"/>
                <a:tab pos="5524500" algn="l"/>
                <a:tab pos="5524500" algn="l"/>
                <a:tab pos="6438900" algn="l"/>
                <a:tab pos="6438900" algn="l"/>
              </a:tabLst>
            </a:pPr>
            <a:r>
              <a:rPr lang="en-US" sz="2800" dirty="0">
                <a:solidFill>
                  <a:srgbClr val="000000"/>
                </a:solidFill>
              </a:rPr>
              <a:t>	</a:t>
            </a:r>
            <a:endParaRPr lang="en-US" sz="2800" dirty="0"/>
          </a:p>
        </p:txBody>
      </p:sp>
      <p:sp>
        <p:nvSpPr>
          <p:cNvPr id="49155" name="AutoShape 3"/>
          <p:cNvSpPr>
            <a:spLocks/>
          </p:cNvSpPr>
          <p:nvPr/>
        </p:nvSpPr>
        <p:spPr bwMode="auto">
          <a:xfrm>
            <a:off x="381000" y="685800"/>
            <a:ext cx="762000" cy="485775"/>
          </a:xfrm>
          <a:prstGeom prst="rightArrow">
            <a:avLst>
              <a:gd name="adj1" fmla="val 50000"/>
              <a:gd name="adj2" fmla="val 39216"/>
            </a:avLst>
          </a:prstGeom>
          <a:solidFill>
            <a:srgbClr val="00CC99"/>
          </a:solidFill>
          <a:ln w="936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9156" name="AutoShape 4"/>
          <p:cNvSpPr>
            <a:spLocks/>
          </p:cNvSpPr>
          <p:nvPr/>
        </p:nvSpPr>
        <p:spPr bwMode="auto">
          <a:xfrm>
            <a:off x="381000" y="1905000"/>
            <a:ext cx="762000" cy="485775"/>
          </a:xfrm>
          <a:prstGeom prst="rightArrow">
            <a:avLst>
              <a:gd name="adj1" fmla="val 50000"/>
              <a:gd name="adj2" fmla="val 39216"/>
            </a:avLst>
          </a:prstGeom>
          <a:solidFill>
            <a:srgbClr val="00CC99"/>
          </a:solidFill>
          <a:ln w="936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9157" name="AutoShape 5"/>
          <p:cNvSpPr>
            <a:spLocks/>
          </p:cNvSpPr>
          <p:nvPr/>
        </p:nvSpPr>
        <p:spPr bwMode="auto">
          <a:xfrm>
            <a:off x="381000" y="3581400"/>
            <a:ext cx="762000" cy="485775"/>
          </a:xfrm>
          <a:prstGeom prst="rightArrow">
            <a:avLst>
              <a:gd name="adj1" fmla="val 50000"/>
              <a:gd name="adj2" fmla="val 39216"/>
            </a:avLst>
          </a:prstGeom>
          <a:solidFill>
            <a:srgbClr val="00CC99"/>
          </a:solidFill>
          <a:ln w="936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9158" name="AutoShape 6"/>
          <p:cNvSpPr>
            <a:spLocks/>
          </p:cNvSpPr>
          <p:nvPr/>
        </p:nvSpPr>
        <p:spPr bwMode="auto">
          <a:xfrm>
            <a:off x="152400" y="5181600"/>
            <a:ext cx="1011237" cy="1008063"/>
          </a:xfrm>
          <a:prstGeom prst="star5">
            <a:avLst/>
          </a:prstGeom>
          <a:solidFill>
            <a:srgbClr val="00CC99"/>
          </a:solidFill>
          <a:ln w="936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1547664" y="5242560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diminuita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facilità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intensità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nella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conduzione</a:t>
            </a:r>
            <a:r>
              <a:rPr lang="en-US" dirty="0">
                <a:solidFill>
                  <a:srgbClr val="000000"/>
                </a:solidFill>
              </a:rPr>
              <a:t> di  </a:t>
            </a:r>
            <a:r>
              <a:rPr lang="en-US" dirty="0" err="1">
                <a:solidFill>
                  <a:srgbClr val="000000"/>
                </a:solidFill>
              </a:rPr>
              <a:t>stimoli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dolorosi</a:t>
            </a:r>
            <a:endParaRPr lang="en-US" dirty="0"/>
          </a:p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811213" y="228600"/>
            <a:ext cx="8180387" cy="6324600"/>
            <a:chOff x="127" y="336"/>
            <a:chExt cx="4630" cy="3359"/>
          </a:xfrm>
        </p:grpSpPr>
        <p:pic>
          <p:nvPicPr>
            <p:cNvPr id="41988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56" y="336"/>
              <a:ext cx="2883" cy="3359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1989" name="Text Box 4"/>
            <p:cNvSpPr txBox="1">
              <a:spLocks noChangeArrowheads="1"/>
            </p:cNvSpPr>
            <p:nvPr/>
          </p:nvSpPr>
          <p:spPr bwMode="auto">
            <a:xfrm>
              <a:off x="4080" y="2112"/>
              <a:ext cx="677" cy="216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 b="1" i="1">
                  <a:solidFill>
                    <a:srgbClr val="000000"/>
                  </a:solidFill>
                  <a:latin typeface="Arial" pitchFamily="108" charset="0"/>
                </a:rPr>
                <a:t>Oppioidi</a:t>
              </a:r>
            </a:p>
          </p:txBody>
        </p:sp>
        <p:sp>
          <p:nvSpPr>
            <p:cNvPr id="41990" name="Line 5"/>
            <p:cNvSpPr>
              <a:spLocks noChangeShapeType="1"/>
            </p:cNvSpPr>
            <p:nvPr/>
          </p:nvSpPr>
          <p:spPr bwMode="auto">
            <a:xfrm>
              <a:off x="2331" y="3360"/>
              <a:ext cx="0" cy="1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991" name="Line 6"/>
            <p:cNvSpPr>
              <a:spLocks noChangeShapeType="1"/>
            </p:cNvSpPr>
            <p:nvPr/>
          </p:nvSpPr>
          <p:spPr bwMode="auto">
            <a:xfrm flipH="1">
              <a:off x="2811" y="3651"/>
              <a:ext cx="30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992" name="Line 7"/>
            <p:cNvSpPr>
              <a:spLocks noChangeShapeType="1"/>
            </p:cNvSpPr>
            <p:nvPr/>
          </p:nvSpPr>
          <p:spPr bwMode="auto">
            <a:xfrm flipH="1" flipV="1">
              <a:off x="3372" y="1169"/>
              <a:ext cx="776" cy="962"/>
            </a:xfrm>
            <a:prstGeom prst="line">
              <a:avLst/>
            </a:prstGeom>
            <a:noFill/>
            <a:ln w="9525">
              <a:solidFill>
                <a:srgbClr val="33CC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993" name="Line 8"/>
            <p:cNvSpPr>
              <a:spLocks noChangeShapeType="1"/>
            </p:cNvSpPr>
            <p:nvPr/>
          </p:nvSpPr>
          <p:spPr bwMode="auto">
            <a:xfrm flipH="1">
              <a:off x="2876" y="2327"/>
              <a:ext cx="1251" cy="931"/>
            </a:xfrm>
            <a:prstGeom prst="line">
              <a:avLst/>
            </a:prstGeom>
            <a:noFill/>
            <a:ln w="9525">
              <a:solidFill>
                <a:srgbClr val="33CC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994" name="Line 9"/>
            <p:cNvSpPr>
              <a:spLocks noChangeShapeType="1"/>
            </p:cNvSpPr>
            <p:nvPr/>
          </p:nvSpPr>
          <p:spPr bwMode="auto">
            <a:xfrm flipH="1" flipV="1">
              <a:off x="3083" y="2213"/>
              <a:ext cx="972" cy="52"/>
            </a:xfrm>
            <a:prstGeom prst="line">
              <a:avLst/>
            </a:prstGeom>
            <a:noFill/>
            <a:ln w="9525">
              <a:solidFill>
                <a:srgbClr val="33CC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995" name="Text Box 10"/>
            <p:cNvSpPr txBox="1">
              <a:spLocks noChangeArrowheads="1"/>
            </p:cNvSpPr>
            <p:nvPr/>
          </p:nvSpPr>
          <p:spPr bwMode="auto">
            <a:xfrm>
              <a:off x="127" y="3294"/>
              <a:ext cx="689" cy="216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 b="1" i="1">
                  <a:solidFill>
                    <a:srgbClr val="000000"/>
                  </a:solidFill>
                  <a:latin typeface="Arial" pitchFamily="108" charset="0"/>
                </a:rPr>
                <a:t>Oppioidi</a:t>
              </a:r>
            </a:p>
          </p:txBody>
        </p:sp>
        <p:sp>
          <p:nvSpPr>
            <p:cNvPr id="41996" name="Line 11"/>
            <p:cNvSpPr>
              <a:spLocks noChangeShapeType="1"/>
            </p:cNvSpPr>
            <p:nvPr/>
          </p:nvSpPr>
          <p:spPr bwMode="auto">
            <a:xfrm flipV="1">
              <a:off x="745" y="3320"/>
              <a:ext cx="910" cy="73"/>
            </a:xfrm>
            <a:prstGeom prst="line">
              <a:avLst/>
            </a:prstGeom>
            <a:noFill/>
            <a:ln w="9525">
              <a:solidFill>
                <a:srgbClr val="66CC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41987" name="Text Box 12"/>
          <p:cNvSpPr txBox="1">
            <a:spLocks noChangeArrowheads="1"/>
          </p:cNvSpPr>
          <p:nvPr/>
        </p:nvSpPr>
        <p:spPr bwMode="auto">
          <a:xfrm>
            <a:off x="381000" y="533400"/>
            <a:ext cx="382587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/>
              <a:t>Gli effetti analgesici sono dovuti alla capacità di inibire direttamente la trasmissione ascendente degli impulsi nocicettivi dalle corna dorsali del midollo spinale e di attivare i circuiti di controllo del dolore che scendono dal talamo alle corna dorsali</a:t>
            </a:r>
          </a:p>
        </p:txBody>
      </p:sp>
    </p:spTree>
    <p:extLst>
      <p:ext uri="{BB962C8B-B14F-4D97-AF65-F5344CB8AC3E}">
        <p14:creationId xmlns:p14="http://schemas.microsoft.com/office/powerpoint/2010/main" val="141375832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672" y="115888"/>
            <a:ext cx="3770536" cy="673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835286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1043"/>
            <a:ext cx="4516909" cy="632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880176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914" y="170885"/>
            <a:ext cx="4632350" cy="648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910377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anta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152400"/>
            <a:ext cx="502920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3429000" cy="609600"/>
          </a:xfrm>
        </p:spPr>
        <p:txBody>
          <a:bodyPr/>
          <a:lstStyle/>
          <a:p>
            <a:pPr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Agonisti e antagonisti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3820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200" b="1" dirty="0">
                <a:ea typeface="ＭＳ Ｐゴシック" pitchFamily="108" charset="-128"/>
                <a:cs typeface="ＭＳ Ｐゴシック" pitchFamily="108" charset="-128"/>
              </a:rPr>
              <a:t>Agonisti puri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: la maggior                                                  parte dei </a:t>
            </a:r>
            <a:r>
              <a:rPr lang="it-IT" sz="2200" dirty="0" err="1">
                <a:ea typeface="ＭＳ Ｐゴシック" pitchFamily="108" charset="-128"/>
                <a:cs typeface="ＭＳ Ｐゴシック" pitchFamily="108" charset="-128"/>
              </a:rPr>
              <a:t>morfino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-simili.                                                Hanno un’affinità elevata                                                    per i recettori </a:t>
            </a:r>
            <a:r>
              <a:rPr lang="it-IT" sz="2200" dirty="0" err="1">
                <a:latin typeface="Lucida Grande" pitchFamily="108" charset="0"/>
                <a:ea typeface="ＭＳ Ｐゴシック" pitchFamily="108" charset="-128"/>
                <a:cs typeface="ＭＳ Ｐゴシック" pitchFamily="108" charset="-128"/>
              </a:rPr>
              <a:t>μ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 e                                                        affinità variabili per i recettori </a:t>
            </a:r>
            <a:r>
              <a:rPr lang="it-IT" sz="2200" dirty="0" err="1">
                <a:latin typeface="Lucida Grande" pitchFamily="108" charset="0"/>
                <a:ea typeface="ＭＳ Ｐゴシック" pitchFamily="108" charset="-128"/>
                <a:cs typeface="ＭＳ Ｐゴシック" pitchFamily="108" charset="-128"/>
              </a:rPr>
              <a:t>δ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 e </a:t>
            </a:r>
            <a:r>
              <a:rPr lang="it-IT" sz="2200" dirty="0" err="1">
                <a:latin typeface="Lucida Grande" pitchFamily="108" charset="0"/>
                <a:ea typeface="ＭＳ Ｐゴシック" pitchFamily="108" charset="-128"/>
                <a:cs typeface="ＭＳ Ｐゴシック" pitchFamily="108" charset="-128"/>
              </a:rPr>
              <a:t>κ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. Alcuni (codeina, </a:t>
            </a:r>
            <a:r>
              <a:rPr lang="it-IT" sz="2200" dirty="0" err="1">
                <a:ea typeface="ＭＳ Ｐゴシック" pitchFamily="108" charset="-128"/>
                <a:cs typeface="ＭＳ Ｐゴシック" pitchFamily="108" charset="-128"/>
              </a:rPr>
              <a:t>destropropossifene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) vengono definiti </a:t>
            </a:r>
            <a:r>
              <a:rPr lang="it-IT" sz="2200" b="1" dirty="0">
                <a:ea typeface="ＭＳ Ｐゴシック" pitchFamily="108" charset="-128"/>
                <a:cs typeface="ＭＳ Ｐゴシック" pitchFamily="108" charset="-128"/>
              </a:rPr>
              <a:t>agonisti deboli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, </a:t>
            </a:r>
            <a:r>
              <a:rPr lang="it-IT" sz="2200" dirty="0" err="1">
                <a:ea typeface="ＭＳ Ｐゴシック" pitchFamily="108" charset="-128"/>
                <a:cs typeface="ＭＳ Ｐゴシック" pitchFamily="108" charset="-128"/>
              </a:rPr>
              <a:t>perchè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 i loro effetti massimali sono molto inferiori a quelli della morfina e non causano dipendenza.</a:t>
            </a:r>
          </a:p>
          <a:p>
            <a:pPr eaLnBrk="1" hangingPunct="1">
              <a:lnSpc>
                <a:spcPct val="90000"/>
              </a:lnSpc>
            </a:pPr>
            <a:r>
              <a:rPr lang="it-IT" sz="2200" b="1" dirty="0">
                <a:ea typeface="ＭＳ Ｐゴシック" pitchFamily="108" charset="-128"/>
                <a:cs typeface="ＭＳ Ｐゴシック" pitchFamily="108" charset="-128"/>
              </a:rPr>
              <a:t>Agonisti parziali: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 (</a:t>
            </a:r>
            <a:r>
              <a:rPr lang="it-IT" sz="2200" dirty="0" err="1">
                <a:ea typeface="ＭＳ Ｐゴシック" pitchFamily="108" charset="-128"/>
                <a:cs typeface="ＭＳ Ｐゴシック" pitchFamily="108" charset="-128"/>
              </a:rPr>
              <a:t>nalorfina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 e </a:t>
            </a:r>
            <a:r>
              <a:rPr lang="it-IT" sz="2200" dirty="0" err="1">
                <a:ea typeface="ＭＳ Ｐゴシック" pitchFamily="108" charset="-128"/>
                <a:cs typeface="ＭＳ Ｐゴシック" pitchFamily="108" charset="-128"/>
              </a:rPr>
              <a:t>pentazocina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) sono caratterizzati da un certo grado di attività sia agonista che antagonista, esercitata su recettori differenti</a:t>
            </a:r>
          </a:p>
          <a:p>
            <a:pPr eaLnBrk="1" hangingPunct="1">
              <a:lnSpc>
                <a:spcPct val="90000"/>
              </a:lnSpc>
            </a:pPr>
            <a:r>
              <a:rPr lang="it-IT" sz="2200" b="1" dirty="0">
                <a:ea typeface="ＭＳ Ｐゴシック" pitchFamily="108" charset="-128"/>
                <a:cs typeface="ＭＳ Ｐゴシック" pitchFamily="108" charset="-128"/>
              </a:rPr>
              <a:t>Antagonisti: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 provocano effetti trascurabili se somministrati da soli, ma bloccano gli effetti di altri oppioidi (naloxone e </a:t>
            </a:r>
            <a:r>
              <a:rPr lang="it-IT" sz="2200" dirty="0" err="1">
                <a:ea typeface="ＭＳ Ｐゴシック" pitchFamily="108" charset="-128"/>
                <a:cs typeface="ＭＳ Ｐゴシック" pitchFamily="108" charset="-128"/>
              </a:rPr>
              <a:t>naltrexone</a:t>
            </a:r>
            <a:r>
              <a:rPr lang="it-IT" sz="2200" dirty="0">
                <a:ea typeface="ＭＳ Ｐゴシック" pitchFamily="108" charset="-128"/>
                <a:cs typeface="ＭＳ Ｐゴシック" pitchFamily="108" charset="-128"/>
              </a:rPr>
              <a:t>)</a:t>
            </a:r>
          </a:p>
        </p:txBody>
      </p:sp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85800" y="381000"/>
          <a:ext cx="7772400" cy="54965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Peptidi endogeni</a:t>
                      </a:r>
                    </a:p>
                    <a:p>
                      <a:pPr lvl="1"/>
                      <a:r>
                        <a:rPr lang="it-IT" dirty="0"/>
                        <a:t>β-endorfina</a:t>
                      </a:r>
                    </a:p>
                    <a:p>
                      <a:pPr lvl="1"/>
                      <a:r>
                        <a:rPr lang="it-IT" dirty="0" err="1"/>
                        <a:t>Leu-encefalina</a:t>
                      </a:r>
                      <a:endParaRPr lang="it-IT" dirty="0"/>
                    </a:p>
                    <a:p>
                      <a:pPr lvl="1"/>
                      <a:r>
                        <a:rPr lang="it-IT" dirty="0" err="1"/>
                        <a:t>Metencefalina</a:t>
                      </a:r>
                      <a:endParaRPr lang="it-IT" dirty="0"/>
                    </a:p>
                    <a:p>
                      <a:pPr lvl="1"/>
                      <a:r>
                        <a:rPr lang="it-IT" dirty="0" err="1"/>
                        <a:t>Dinorfina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  <a:p>
                      <a:r>
                        <a:rPr lang="it-IT" dirty="0"/>
                        <a:t>+++</a:t>
                      </a:r>
                    </a:p>
                    <a:p>
                      <a:r>
                        <a:rPr lang="it-IT" dirty="0"/>
                        <a:t>+</a:t>
                      </a:r>
                    </a:p>
                    <a:p>
                      <a:r>
                        <a:rPr lang="it-IT" dirty="0"/>
                        <a:t>++</a:t>
                      </a:r>
                    </a:p>
                    <a:p>
                      <a:r>
                        <a:rPr lang="it-IT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  <a:p>
                      <a:r>
                        <a:rPr lang="it-IT" dirty="0"/>
                        <a:t>+++</a:t>
                      </a:r>
                    </a:p>
                    <a:p>
                      <a:r>
                        <a:rPr lang="it-IT" dirty="0"/>
                        <a:t>+++</a:t>
                      </a:r>
                    </a:p>
                    <a:p>
                      <a:r>
                        <a:rPr lang="it-IT" dirty="0"/>
                        <a:t>+++</a:t>
                      </a:r>
                    </a:p>
                    <a:p>
                      <a:r>
                        <a:rPr lang="it-IT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  <a:p>
                      <a:r>
                        <a:rPr lang="it-IT" dirty="0"/>
                        <a:t>+++</a:t>
                      </a:r>
                    </a:p>
                    <a:p>
                      <a:r>
                        <a:rPr lang="it-IT" dirty="0"/>
                        <a:t>-</a:t>
                      </a:r>
                    </a:p>
                    <a:p>
                      <a:r>
                        <a:rPr lang="it-IT" dirty="0"/>
                        <a:t>-</a:t>
                      </a:r>
                    </a:p>
                    <a:p>
                      <a:r>
                        <a:rPr lang="it-IT" dirty="0"/>
                        <a:t>+++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Farmaci</a:t>
                      </a:r>
                      <a:r>
                        <a:rPr lang="it-IT" baseline="0" dirty="0"/>
                        <a:t> oppioidi</a:t>
                      </a:r>
                    </a:p>
                    <a:p>
                      <a:r>
                        <a:rPr lang="it-IT" baseline="0" dirty="0"/>
                        <a:t>Agonisti puri</a:t>
                      </a:r>
                    </a:p>
                    <a:p>
                      <a:pPr lvl="1"/>
                      <a:r>
                        <a:rPr lang="it-IT" dirty="0"/>
                        <a:t>Morfina, codeina</a:t>
                      </a:r>
                    </a:p>
                    <a:p>
                      <a:pPr lvl="1"/>
                      <a:r>
                        <a:rPr lang="it-IT" dirty="0"/>
                        <a:t>Metadone</a:t>
                      </a:r>
                    </a:p>
                    <a:p>
                      <a:pPr lvl="1"/>
                      <a:r>
                        <a:rPr lang="it-IT" dirty="0" err="1"/>
                        <a:t>Fentanil</a:t>
                      </a:r>
                      <a:r>
                        <a:rPr lang="it-IT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  <a:p>
                      <a:endParaRPr lang="it-IT" dirty="0"/>
                    </a:p>
                    <a:p>
                      <a:r>
                        <a:rPr lang="it-IT" dirty="0"/>
                        <a:t>+++</a:t>
                      </a:r>
                    </a:p>
                    <a:p>
                      <a:r>
                        <a:rPr lang="it-IT" dirty="0"/>
                        <a:t>+++</a:t>
                      </a:r>
                    </a:p>
                    <a:p>
                      <a:r>
                        <a:rPr lang="it-IT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  <a:p>
                      <a:endParaRPr lang="it-IT" dirty="0"/>
                    </a:p>
                    <a:p>
                      <a:r>
                        <a:rPr lang="it-IT" dirty="0"/>
                        <a:t>+</a:t>
                      </a:r>
                    </a:p>
                    <a:p>
                      <a:r>
                        <a:rPr lang="it-IT" dirty="0"/>
                        <a:t>-</a:t>
                      </a:r>
                    </a:p>
                    <a:p>
                      <a:r>
                        <a:rPr lang="it-IT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  <a:p>
                      <a:endParaRPr lang="it-IT" dirty="0"/>
                    </a:p>
                    <a:p>
                      <a:r>
                        <a:rPr lang="it-IT" dirty="0"/>
                        <a:t>+</a:t>
                      </a:r>
                    </a:p>
                    <a:p>
                      <a:r>
                        <a:rPr lang="it-IT" dirty="0"/>
                        <a:t>-</a:t>
                      </a:r>
                    </a:p>
                    <a:p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Agonisti</a:t>
                      </a:r>
                      <a:r>
                        <a:rPr lang="it-IT" baseline="0" dirty="0"/>
                        <a:t> parziali</a:t>
                      </a:r>
                    </a:p>
                    <a:p>
                      <a:pPr lvl="1"/>
                      <a:r>
                        <a:rPr lang="it-IT" dirty="0" err="1"/>
                        <a:t>Pentazocina</a:t>
                      </a:r>
                      <a:endParaRPr lang="it-IT" dirty="0"/>
                    </a:p>
                    <a:p>
                      <a:pPr lvl="1"/>
                      <a:r>
                        <a:rPr lang="it-IT" dirty="0" err="1"/>
                        <a:t>Nalorfina</a:t>
                      </a:r>
                      <a:endParaRPr lang="it-IT" dirty="0"/>
                    </a:p>
                    <a:p>
                      <a:pPr lvl="1"/>
                      <a:r>
                        <a:rPr lang="it-IT" dirty="0" err="1"/>
                        <a:t>Buprenorfina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  <a:p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+</a:t>
                      </a:r>
                    </a:p>
                    <a:p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++</a:t>
                      </a:r>
                    </a:p>
                    <a:p>
                      <a:r>
                        <a:rPr lang="it-IT" dirty="0"/>
                        <a:t>(+++)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  <a:p>
                      <a:r>
                        <a:rPr lang="it-IT" dirty="0"/>
                        <a:t>+</a:t>
                      </a:r>
                    </a:p>
                    <a:p>
                      <a:r>
                        <a:rPr lang="it-IT" dirty="0"/>
                        <a:t>-</a:t>
                      </a:r>
                    </a:p>
                    <a:p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  <a:p>
                      <a:r>
                        <a:rPr lang="it-IT" dirty="0"/>
                        <a:t>++</a:t>
                      </a:r>
                    </a:p>
                    <a:p>
                      <a:r>
                        <a:rPr lang="it-IT" dirty="0"/>
                        <a:t>(++)</a:t>
                      </a:r>
                    </a:p>
                    <a:p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Antagonisti</a:t>
                      </a:r>
                    </a:p>
                    <a:p>
                      <a:pPr lvl="1"/>
                      <a:r>
                        <a:rPr lang="it-IT" dirty="0"/>
                        <a:t>Naloxone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it-IT" dirty="0">
                          <a:solidFill>
                            <a:srgbClr val="FF0000"/>
                          </a:solidFill>
                        </a:rPr>
                        <a:t>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Ligandi</a:t>
                      </a:r>
                      <a:r>
                        <a:rPr lang="it-IT" dirty="0"/>
                        <a:t> per ricerca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" y="6027003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+: attività agonista; (+): agonisti parziali; </a:t>
            </a:r>
            <a:r>
              <a:rPr lang="it-IT" sz="2000" dirty="0">
                <a:solidFill>
                  <a:srgbClr val="FF0000"/>
                </a:solidFill>
              </a:rPr>
              <a:t>+: attività antagonista;</a:t>
            </a:r>
            <a:r>
              <a:rPr lang="it-IT" sz="2000" dirty="0"/>
              <a:t> -: attività debole o nulla; </a:t>
            </a:r>
          </a:p>
        </p:txBody>
      </p:sp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b="1" dirty="0">
                <a:ea typeface="ＭＳ Ｐゴシック" pitchFamily="108" charset="-128"/>
                <a:cs typeface="ＭＳ Ｐゴシック" pitchFamily="108" charset="-128"/>
              </a:rPr>
              <a:t>Oppioide</a:t>
            </a:r>
            <a:r>
              <a:rPr lang="it-IT" dirty="0">
                <a:ea typeface="ＭＳ Ｐゴシック" pitchFamily="108" charset="-128"/>
                <a:cs typeface="ＭＳ Ｐゴシック" pitchFamily="108" charset="-128"/>
              </a:rPr>
              <a:t>: sostanza endogena o di sintesi che produce effetti </a:t>
            </a:r>
            <a:r>
              <a:rPr lang="it-IT" dirty="0" err="1">
                <a:ea typeface="ＭＳ Ｐゴシック" pitchFamily="108" charset="-128"/>
                <a:cs typeface="ＭＳ Ｐゴシック" pitchFamily="108" charset="-128"/>
              </a:rPr>
              <a:t>morfino</a:t>
            </a:r>
            <a:r>
              <a:rPr lang="it-IT" dirty="0">
                <a:ea typeface="ＭＳ Ｐゴシック" pitchFamily="108" charset="-128"/>
                <a:cs typeface="ＭＳ Ｐゴシック" pitchFamily="108" charset="-128"/>
              </a:rPr>
              <a:t> simili, che vengono bloccati da antagonisti specifici come il naloxone</a:t>
            </a:r>
          </a:p>
        </p:txBody>
      </p:sp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2971800" y="304800"/>
            <a:ext cx="3733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/>
              <a:t>Papavero da oppio (</a:t>
            </a:r>
            <a:r>
              <a:rPr lang="it-IT" i="1"/>
              <a:t>Papaver somniferum</a:t>
            </a:r>
            <a:r>
              <a:rPr lang="it-IT"/>
              <a:t>)</a:t>
            </a: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3429000" y="1890713"/>
            <a:ext cx="4595813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2800"/>
              <a:t>Alcaloidi:</a:t>
            </a:r>
          </a:p>
          <a:p>
            <a:pPr eaLnBrk="0" hangingPunct="0">
              <a:buFontTx/>
              <a:buChar char="•"/>
            </a:pPr>
            <a:r>
              <a:rPr lang="it-IT"/>
              <a:t>Benzilisochinoline (papaverina)</a:t>
            </a:r>
          </a:p>
          <a:p>
            <a:pPr eaLnBrk="0" hangingPunct="0">
              <a:buFontTx/>
              <a:buChar char="•"/>
            </a:pPr>
            <a:endParaRPr lang="it-IT"/>
          </a:p>
          <a:p>
            <a:pPr eaLnBrk="0" hangingPunct="0">
              <a:buFontTx/>
              <a:buChar char="•"/>
            </a:pPr>
            <a:r>
              <a:rPr lang="it-IT"/>
              <a:t>Fenantreni </a:t>
            </a:r>
          </a:p>
        </p:txBody>
      </p:sp>
      <p:sp>
        <p:nvSpPr>
          <p:cNvPr id="33796" name="AutoShape 5"/>
          <p:cNvSpPr>
            <a:spLocks noChangeArrowheads="1"/>
          </p:cNvSpPr>
          <p:nvPr/>
        </p:nvSpPr>
        <p:spPr bwMode="auto">
          <a:xfrm>
            <a:off x="3962400" y="3505200"/>
            <a:ext cx="3810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33797" name="Group 6"/>
          <p:cNvGrpSpPr>
            <a:grpSpLocks/>
          </p:cNvGrpSpPr>
          <p:nvPr/>
        </p:nvGrpSpPr>
        <p:grpSpPr bwMode="auto">
          <a:xfrm>
            <a:off x="261938" y="3925888"/>
            <a:ext cx="8577262" cy="2855912"/>
            <a:chOff x="165" y="2473"/>
            <a:chExt cx="5403" cy="1799"/>
          </a:xfrm>
        </p:grpSpPr>
        <p:grpSp>
          <p:nvGrpSpPr>
            <p:cNvPr id="33800" name="Group 7"/>
            <p:cNvGrpSpPr>
              <a:grpSpLocks/>
            </p:cNvGrpSpPr>
            <p:nvPr/>
          </p:nvGrpSpPr>
          <p:grpSpPr bwMode="auto">
            <a:xfrm>
              <a:off x="192" y="2473"/>
              <a:ext cx="5376" cy="1799"/>
              <a:chOff x="192" y="2473"/>
              <a:chExt cx="5376" cy="1799"/>
            </a:xfrm>
          </p:grpSpPr>
          <p:pic>
            <p:nvPicPr>
              <p:cNvPr id="33804" name="Picture 8" descr="Senza nome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92" y="2473"/>
                <a:ext cx="5376" cy="1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05" name="Text Box 9"/>
              <p:cNvSpPr txBox="1">
                <a:spLocks noChangeArrowheads="1"/>
              </p:cNvSpPr>
              <p:nvPr/>
            </p:nvSpPr>
            <p:spPr bwMode="auto">
              <a:xfrm>
                <a:off x="1247" y="3961"/>
                <a:ext cx="54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2000">
                    <a:solidFill>
                      <a:schemeClr val="bg2"/>
                    </a:solidFill>
                    <a:latin typeface="Arial" pitchFamily="108" charset="0"/>
                  </a:rPr>
                  <a:t>(10%)</a:t>
                </a:r>
              </a:p>
            </p:txBody>
          </p:sp>
          <p:sp>
            <p:nvSpPr>
              <p:cNvPr id="33806" name="Text Box 10"/>
              <p:cNvSpPr txBox="1">
                <a:spLocks noChangeArrowheads="1"/>
              </p:cNvSpPr>
              <p:nvPr/>
            </p:nvSpPr>
            <p:spPr bwMode="auto">
              <a:xfrm>
                <a:off x="4951" y="3975"/>
                <a:ext cx="58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2000">
                    <a:solidFill>
                      <a:schemeClr val="bg2"/>
                    </a:solidFill>
                    <a:latin typeface="Arial" pitchFamily="108" charset="0"/>
                  </a:rPr>
                  <a:t>(0.2%)</a:t>
                </a:r>
              </a:p>
            </p:txBody>
          </p:sp>
          <p:sp>
            <p:nvSpPr>
              <p:cNvPr id="33807" name="Text Box 11"/>
              <p:cNvSpPr txBox="1">
                <a:spLocks noChangeArrowheads="1"/>
              </p:cNvSpPr>
              <p:nvPr/>
            </p:nvSpPr>
            <p:spPr bwMode="auto">
              <a:xfrm>
                <a:off x="3028" y="3965"/>
                <a:ext cx="58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it-IT" sz="2000">
                    <a:solidFill>
                      <a:schemeClr val="bg2"/>
                    </a:solidFill>
                    <a:latin typeface="Arial" pitchFamily="108" charset="0"/>
                  </a:rPr>
                  <a:t>(0.5%)</a:t>
                </a:r>
              </a:p>
            </p:txBody>
          </p:sp>
        </p:grpSp>
        <p:sp>
          <p:nvSpPr>
            <p:cNvPr id="33801" name="Oval 12"/>
            <p:cNvSpPr>
              <a:spLocks noChangeArrowheads="1"/>
            </p:cNvSpPr>
            <p:nvPr/>
          </p:nvSpPr>
          <p:spPr bwMode="auto">
            <a:xfrm>
              <a:off x="165" y="3744"/>
              <a:ext cx="336" cy="240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3802" name="Oval 13"/>
            <p:cNvSpPr>
              <a:spLocks noChangeArrowheads="1"/>
            </p:cNvSpPr>
            <p:nvPr/>
          </p:nvSpPr>
          <p:spPr bwMode="auto">
            <a:xfrm>
              <a:off x="183" y="2544"/>
              <a:ext cx="336" cy="240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3803" name="Oval 14"/>
            <p:cNvSpPr>
              <a:spLocks noChangeArrowheads="1"/>
            </p:cNvSpPr>
            <p:nvPr/>
          </p:nvSpPr>
          <p:spPr bwMode="auto">
            <a:xfrm>
              <a:off x="1422" y="3381"/>
              <a:ext cx="498" cy="240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pic>
        <p:nvPicPr>
          <p:cNvPr id="33798" name="Picture 16" descr="capsula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3713" y="76200"/>
            <a:ext cx="22240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7" descr="papaver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76200"/>
            <a:ext cx="27114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33400" y="6550223"/>
            <a:ext cx="2649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isolata nel 1803 da </a:t>
            </a:r>
            <a:r>
              <a:rPr lang="it-IT" sz="1400" dirty="0" err="1"/>
              <a:t>Serturner</a:t>
            </a:r>
            <a:endParaRPr lang="it-IT" sz="1400" dirty="0"/>
          </a:p>
        </p:txBody>
      </p:sp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3962400" cy="533400"/>
          </a:xfrm>
        </p:spPr>
        <p:txBody>
          <a:bodyPr/>
          <a:lstStyle/>
          <a:p>
            <a:pPr eaLnBrk="1" hangingPunct="1"/>
            <a:r>
              <a:rPr lang="it-IT" dirty="0">
                <a:ea typeface="Times New Roman" pitchFamily="108" charset="0"/>
                <a:cs typeface="Times New Roman" pitchFamily="108" charset="0"/>
              </a:rPr>
              <a:t>Oppioidi</a:t>
            </a:r>
            <a:endParaRPr lang="it-IT" dirty="0">
              <a:ea typeface="Times" pitchFamily="108" charset="0"/>
              <a:cs typeface="Times" pitchFamily="108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48768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derivati 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fenantrenici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, strutturalmente correlati alla morfina. Possono essere agonisti (eroina), agonisti parziali (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nalorfina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) o antagonisti (naloxone).</a:t>
            </a:r>
            <a:endParaRPr lang="en-GB" sz="2400" dirty="0">
              <a:ea typeface="Times" pitchFamily="108" charset="0"/>
              <a:cs typeface="Times" pitchFamily="10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composti sintetici, aventi struttura chimica diversa ma analoghi effetti farmacologici. Comprendono le 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piperidine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 (ad es. 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petidina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 e 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fentanil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), il metadone, i 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benzomorfani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 (ad es. 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pentazocina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) e i derivati della tebaina (ad es. 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buprenorfina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).</a:t>
            </a:r>
          </a:p>
        </p:txBody>
      </p:sp>
      <p:pic>
        <p:nvPicPr>
          <p:cNvPr id="4" name="Picture 3" descr="F69116-041-f0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243" y="0"/>
            <a:ext cx="4261757" cy="68580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pPr eaLnBrk="1" hangingPunct="1"/>
            <a:r>
              <a:rPr lang="it-IT" dirty="0">
                <a:ea typeface="Times New Roman" pitchFamily="108" charset="0"/>
                <a:cs typeface="Times New Roman" pitchFamily="108" charset="0"/>
              </a:rPr>
              <a:t>Azioni della morfina</a:t>
            </a:r>
            <a:endParaRPr lang="it-IT" dirty="0">
              <a:ea typeface="Times" pitchFamily="108" charset="0"/>
              <a:cs typeface="Times" pitchFamily="108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200" b="1" dirty="0">
                <a:ea typeface="Times New Roman" pitchFamily="108" charset="0"/>
                <a:cs typeface="Times New Roman" pitchFamily="108" charset="0"/>
              </a:rPr>
              <a:t>Analgesia; riduce anche la componente emotiva del dolore (sistema </a:t>
            </a:r>
            <a:r>
              <a:rPr lang="it-IT" sz="2200" b="1" dirty="0" err="1">
                <a:ea typeface="Times New Roman" pitchFamily="108" charset="0"/>
                <a:cs typeface="Times New Roman" pitchFamily="108" charset="0"/>
              </a:rPr>
              <a:t>limbico</a:t>
            </a:r>
            <a:r>
              <a:rPr lang="it-IT" sz="2200" b="1" dirty="0">
                <a:ea typeface="Times New Roman" pitchFamily="108" charset="0"/>
                <a:cs typeface="Times New Roman" pitchFamily="108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si manifesta senza perdita di coscienza. E’ attiva soprattutto sul dolore cronico. Abolisce il dolore nocicettivo.                                                                            Riduce anche il dolore                                                   neuropatico derivante da                                                                  lesione di strutture                                                            neurofisiologiche; in questo                                                              caso riduce la sensazione                                                                       del dolore inteso come                                                                       sofferenza. In tale azione                                                                                     è importante anche                                                                    l’attività sedativa o                                                              euforizzante del farmaco.                                                                   Ha attività sia spinale che                                                         sopraspinale. </a:t>
            </a:r>
            <a:endParaRPr lang="it-IT" sz="2200" dirty="0">
              <a:ea typeface="ＭＳ Ｐゴシック" pitchFamily="108" charset="-128"/>
              <a:cs typeface="ＭＳ Ｐゴシック" pitchFamily="108" charset="-128"/>
            </a:endParaRPr>
          </a:p>
        </p:txBody>
      </p:sp>
      <p:pic>
        <p:nvPicPr>
          <p:cNvPr id="39940" name="Picture 4" descr="effetti degli oppioidi"/>
          <p:cNvPicPr>
            <a:picLocks noChangeAspect="1" noChangeArrowheads="1"/>
          </p:cNvPicPr>
          <p:nvPr/>
        </p:nvPicPr>
        <p:blipFill>
          <a:blip r:embed="rId3"/>
          <a:srcRect l="2901" t="5058" r="2840" b="2449"/>
          <a:stretch>
            <a:fillRect/>
          </a:stretch>
        </p:blipFill>
        <p:spPr bwMode="auto">
          <a:xfrm>
            <a:off x="4114800" y="3124200"/>
            <a:ext cx="4953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" name="Text Box 217"/>
          <p:cNvSpPr txBox="1">
            <a:spLocks noChangeArrowheads="1"/>
          </p:cNvSpPr>
          <p:nvPr/>
        </p:nvSpPr>
        <p:spPr bwMode="auto">
          <a:xfrm>
            <a:off x="7434263" y="6343650"/>
            <a:ext cx="368300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b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rgbClr val="000000"/>
              </a:solidFill>
              <a:ea typeface="Arial" pitchFamily="124" charset="0"/>
              <a:cs typeface="Arial" pitchFamily="124" charset="0"/>
            </a:endParaRPr>
          </a:p>
        </p:txBody>
      </p:sp>
      <p:sp>
        <p:nvSpPr>
          <p:cNvPr id="6363" name="Freeform 219"/>
          <p:cNvSpPr>
            <a:spLocks/>
          </p:cNvSpPr>
          <p:nvPr/>
        </p:nvSpPr>
        <p:spPr bwMode="auto">
          <a:xfrm rot="10800000" flipH="1">
            <a:off x="1874838" y="4572000"/>
            <a:ext cx="2819400" cy="1219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00" y="0"/>
              </a:cxn>
              <a:cxn ang="0">
                <a:pos x="10800" y="21600"/>
              </a:cxn>
              <a:cxn ang="0">
                <a:pos x="21600" y="21600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364" name="Freeform 220"/>
          <p:cNvSpPr>
            <a:spLocks/>
          </p:cNvSpPr>
          <p:nvPr/>
        </p:nvSpPr>
        <p:spPr bwMode="auto">
          <a:xfrm rot="-5400000">
            <a:off x="4427538" y="2857500"/>
            <a:ext cx="1981200" cy="1447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00" y="0"/>
              </a:cxn>
              <a:cxn ang="0">
                <a:pos x="10800" y="21600"/>
              </a:cxn>
              <a:cxn ang="0">
                <a:pos x="21600" y="21600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365" name="Line 221"/>
          <p:cNvSpPr>
            <a:spLocks noChangeShapeType="1"/>
          </p:cNvSpPr>
          <p:nvPr/>
        </p:nvSpPr>
        <p:spPr bwMode="auto">
          <a:xfrm>
            <a:off x="6105525" y="2590800"/>
            <a:ext cx="1795463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366" name="Rectangle 222"/>
          <p:cNvSpPr>
            <a:spLocks/>
          </p:cNvSpPr>
          <p:nvPr/>
        </p:nvSpPr>
        <p:spPr bwMode="auto">
          <a:xfrm>
            <a:off x="3344863" y="4852988"/>
            <a:ext cx="3060700" cy="787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lnSpc>
                <a:spcPct val="60000"/>
              </a:lnSpc>
              <a:spcBef>
                <a:spcPts val="1300"/>
              </a:spcBef>
            </a:pPr>
            <a:r>
              <a:rPr lang="en-US" sz="2200" b="1">
                <a:solidFill>
                  <a:srgbClr val="000000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DOLORE LIEVE</a:t>
            </a:r>
          </a:p>
          <a:p>
            <a:pPr marL="39688">
              <a:lnSpc>
                <a:spcPct val="60000"/>
              </a:lnSpc>
              <a:spcBef>
                <a:spcPts val="1300"/>
              </a:spcBef>
            </a:pPr>
            <a:r>
              <a:rPr lang="en-US" sz="2200" b="1">
                <a:solidFill>
                  <a:srgbClr val="000000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(score ≤ 3)</a:t>
            </a:r>
          </a:p>
        </p:txBody>
      </p:sp>
      <p:sp>
        <p:nvSpPr>
          <p:cNvPr id="6367" name="Rectangle 223"/>
          <p:cNvSpPr>
            <a:spLocks/>
          </p:cNvSpPr>
          <p:nvPr/>
        </p:nvSpPr>
        <p:spPr bwMode="auto">
          <a:xfrm>
            <a:off x="4738688" y="3773488"/>
            <a:ext cx="3898900" cy="787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lnSpc>
                <a:spcPct val="60000"/>
              </a:lnSpc>
              <a:spcBef>
                <a:spcPts val="1300"/>
              </a:spcBef>
            </a:pPr>
            <a:r>
              <a:rPr lang="en-US" sz="2200" b="1">
                <a:solidFill>
                  <a:srgbClr val="000000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DOLORE MODERATO</a:t>
            </a:r>
          </a:p>
          <a:p>
            <a:pPr marL="39688">
              <a:lnSpc>
                <a:spcPct val="60000"/>
              </a:lnSpc>
              <a:spcBef>
                <a:spcPts val="1300"/>
              </a:spcBef>
            </a:pPr>
            <a:r>
              <a:rPr lang="en-US" sz="2200" b="1">
                <a:solidFill>
                  <a:srgbClr val="000000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(score 4-6)</a:t>
            </a:r>
          </a:p>
        </p:txBody>
      </p:sp>
      <p:sp>
        <p:nvSpPr>
          <p:cNvPr id="6368" name="Rectangle 224"/>
          <p:cNvSpPr>
            <a:spLocks/>
          </p:cNvSpPr>
          <p:nvPr/>
        </p:nvSpPr>
        <p:spPr bwMode="auto">
          <a:xfrm>
            <a:off x="6172200" y="2765425"/>
            <a:ext cx="2419350" cy="787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lnSpc>
                <a:spcPct val="60000"/>
              </a:lnSpc>
              <a:spcBef>
                <a:spcPts val="1300"/>
              </a:spcBef>
            </a:pPr>
            <a:r>
              <a:rPr lang="en-US" sz="2200" b="1" dirty="0">
                <a:solidFill>
                  <a:srgbClr val="000000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DOLORE GRAVE</a:t>
            </a:r>
          </a:p>
          <a:p>
            <a:pPr marL="39688">
              <a:lnSpc>
                <a:spcPct val="60000"/>
              </a:lnSpc>
              <a:spcBef>
                <a:spcPts val="1300"/>
              </a:spcBef>
            </a:pPr>
            <a:r>
              <a:rPr lang="en-US" sz="2200" b="1" dirty="0">
                <a:solidFill>
                  <a:srgbClr val="000000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(score ≥ 7)</a:t>
            </a:r>
          </a:p>
        </p:txBody>
      </p:sp>
      <p:sp>
        <p:nvSpPr>
          <p:cNvPr id="6369" name="Rectangle 225"/>
          <p:cNvSpPr>
            <a:spLocks/>
          </p:cNvSpPr>
          <p:nvPr/>
        </p:nvSpPr>
        <p:spPr bwMode="auto">
          <a:xfrm>
            <a:off x="215900" y="5041900"/>
            <a:ext cx="3365500" cy="825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lnSpc>
                <a:spcPct val="60000"/>
              </a:lnSpc>
              <a:spcBef>
                <a:spcPts val="135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PARACETAMOLO</a:t>
            </a:r>
          </a:p>
          <a:p>
            <a:pPr marL="39688" algn="ctr">
              <a:lnSpc>
                <a:spcPct val="60000"/>
              </a:lnSpc>
              <a:spcBef>
                <a:spcPts val="135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IBUPROFENE</a:t>
            </a:r>
          </a:p>
        </p:txBody>
      </p:sp>
      <p:sp>
        <p:nvSpPr>
          <p:cNvPr id="6370" name="Rectangle 226"/>
          <p:cNvSpPr>
            <a:spLocks/>
          </p:cNvSpPr>
          <p:nvPr/>
        </p:nvSpPr>
        <p:spPr bwMode="auto">
          <a:xfrm>
            <a:off x="139700" y="3441700"/>
            <a:ext cx="5118100" cy="1206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lnSpc>
                <a:spcPct val="60000"/>
              </a:lnSpc>
              <a:spcBef>
                <a:spcPts val="1350"/>
              </a:spcBef>
            </a:pPr>
            <a:r>
              <a:rPr lang="en-US" sz="2000" dirty="0">
                <a:solidFill>
                  <a:srgbClr val="000000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PARACETAMOLO-CODEINA</a:t>
            </a:r>
          </a:p>
          <a:p>
            <a:pPr marL="39688" algn="ctr">
              <a:lnSpc>
                <a:spcPct val="60000"/>
              </a:lnSpc>
              <a:spcBef>
                <a:spcPts val="1350"/>
              </a:spcBef>
            </a:pPr>
            <a:r>
              <a:rPr lang="en-US" sz="2000" dirty="0">
                <a:solidFill>
                  <a:srgbClr val="000000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KETOROLAC</a:t>
            </a:r>
          </a:p>
          <a:p>
            <a:pPr marL="39688" algn="ctr">
              <a:lnSpc>
                <a:spcPct val="60000"/>
              </a:lnSpc>
              <a:spcBef>
                <a:spcPts val="1350"/>
              </a:spcBef>
            </a:pPr>
            <a:r>
              <a:rPr lang="en-US" sz="2000" dirty="0">
                <a:solidFill>
                  <a:srgbClr val="000000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TRAMADOLO</a:t>
            </a:r>
          </a:p>
        </p:txBody>
      </p:sp>
      <p:sp>
        <p:nvSpPr>
          <p:cNvPr id="6371" name="Rectangle 227"/>
          <p:cNvSpPr>
            <a:spLocks/>
          </p:cNvSpPr>
          <p:nvPr/>
        </p:nvSpPr>
        <p:spPr bwMode="auto">
          <a:xfrm>
            <a:off x="3505200" y="2667000"/>
            <a:ext cx="3365500" cy="33178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lnSpc>
                <a:spcPct val="60000"/>
              </a:lnSpc>
              <a:spcBef>
                <a:spcPts val="1350"/>
              </a:spcBef>
            </a:pPr>
            <a:r>
              <a:rPr lang="en-US" sz="2000" dirty="0">
                <a:solidFill>
                  <a:srgbClr val="000000"/>
                </a:solidFill>
                <a:latin typeface="+mj-lt"/>
                <a:ea typeface="Times New Roman" pitchFamily="124" charset="0"/>
                <a:cs typeface="Times New Roman" pitchFamily="124" charset="0"/>
                <a:sym typeface="Times New Roman" pitchFamily="124" charset="0"/>
              </a:rPr>
              <a:t>OPPIOIODI</a:t>
            </a:r>
          </a:p>
        </p:txBody>
      </p:sp>
      <p:pic>
        <p:nvPicPr>
          <p:cNvPr id="12" name="Picture 219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96" y="44624"/>
            <a:ext cx="4464496" cy="254749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66" grpId="0" autoUpdateAnimBg="0"/>
      <p:bldP spid="6367" grpId="0" autoUpdateAnimBg="0"/>
      <p:bldP spid="6368" grpId="0" autoUpdateAnimBg="0"/>
      <p:bldP spid="6369" grpId="0" autoUpdateAnimBg="0"/>
      <p:bldP spid="6370" grpId="0" autoUpdateAnimBg="0"/>
      <p:bldP spid="637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Uso degli oppioidi in Italia 2006 </a:t>
            </a:r>
            <a:r>
              <a:rPr lang="it-IT" sz="2400">
                <a:ea typeface="ＭＳ Ｐゴシック" pitchFamily="108" charset="-128"/>
                <a:cs typeface="ＭＳ Ｐゴシック" pitchFamily="108" charset="-128"/>
              </a:rPr>
              <a:t>(centro studi Mundipharma)</a:t>
            </a:r>
            <a:endParaRPr lang="it-IT">
              <a:ea typeface="ＭＳ Ｐゴシック" pitchFamily="108" charset="-128"/>
              <a:cs typeface="ＭＳ Ｐゴシック" pitchFamily="108" charset="-128"/>
            </a:endParaRPr>
          </a:p>
        </p:txBody>
      </p:sp>
      <p:graphicFrame>
        <p:nvGraphicFramePr>
          <p:cNvPr id="647189" name="Group 21"/>
          <p:cNvGraphicFramePr>
            <a:graphicFrameLocks noGrp="1"/>
          </p:cNvGraphicFramePr>
          <p:nvPr>
            <p:ph type="tbl" idx="1"/>
          </p:nvPr>
        </p:nvGraphicFramePr>
        <p:xfrm>
          <a:off x="685800" y="2286000"/>
          <a:ext cx="7772400" cy="2493011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Paese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Milioni di euro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Italia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30,482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Germania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597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Gran Bretagna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210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028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04800"/>
            <a:ext cx="5581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1029"/>
          <p:cNvSpPr txBox="1">
            <a:spLocks noChangeArrowheads="1"/>
          </p:cNvSpPr>
          <p:nvPr/>
        </p:nvSpPr>
        <p:spPr bwMode="auto">
          <a:xfrm>
            <a:off x="6461125" y="271463"/>
            <a:ext cx="16716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800" i="1"/>
              <a:t>15 luglio 2008</a:t>
            </a:r>
          </a:p>
        </p:txBody>
      </p:sp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787"/>
            <a:ext cx="9144000" cy="3682425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8158"/>
            <a:ext cx="9144000" cy="52216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1400" y="5662990"/>
            <a:ext cx="9233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err="1"/>
              <a:t>2</a:t>
            </a:r>
            <a:r>
              <a:rPr lang="it-IT" sz="900" dirty="0"/>
              <a:t> giugno 2012</a:t>
            </a:r>
          </a:p>
        </p:txBody>
      </p:sp>
      <p:cxnSp>
        <p:nvCxnSpPr>
          <p:cNvPr id="3" name="Connettore 1 2"/>
          <p:cNvCxnSpPr/>
          <p:nvPr/>
        </p:nvCxnSpPr>
        <p:spPr>
          <a:xfrm>
            <a:off x="5364088" y="4797152"/>
            <a:ext cx="3600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5364088" y="5014688"/>
            <a:ext cx="3600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5364088" y="5240056"/>
            <a:ext cx="3600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5364088" y="5456080"/>
            <a:ext cx="3600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5364088" y="5672104"/>
            <a:ext cx="3600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5364088" y="5898984"/>
            <a:ext cx="3600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5162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49047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914400"/>
          </a:xfrm>
        </p:spPr>
        <p:txBody>
          <a:bodyPr/>
          <a:lstStyle/>
          <a:p>
            <a:pPr eaLnBrk="1" hangingPunct="1"/>
            <a:r>
              <a:rPr lang="it-IT">
                <a:ea typeface="Times New Roman" pitchFamily="108" charset="0"/>
                <a:cs typeface="Times New Roman" pitchFamily="108" charset="0"/>
              </a:rPr>
              <a:t>Azioni della morfina</a:t>
            </a:r>
            <a:endParaRPr lang="it-IT">
              <a:ea typeface="Times" pitchFamily="108" charset="0"/>
              <a:cs typeface="Times" pitchFamily="108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3058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Euforia e sensazione di benessere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Sedazione (sonnolenza e obnubilamento mentale più frequente nell’anziano)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Depressione respiratoria (ridotta sensibilità alla CO</a:t>
            </a:r>
            <a:r>
              <a:rPr lang="it-IT" sz="2400" baseline="-25000" dirty="0">
                <a:ea typeface="Times New Roman" pitchFamily="108" charset="0"/>
                <a:cs typeface="Times New Roman" pitchFamily="108" charset="0"/>
              </a:rPr>
              <a:t>2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Soppressione del riflesso della tosse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Nausea e vomito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Costrizione pupillare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Riduzione della motilità gastrointestinale (stipsi)    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metilnartrexone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; 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loperamide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 (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imodium</a:t>
            </a: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Contrazione dello sfintere di </a:t>
            </a:r>
            <a:r>
              <a:rPr lang="it-IT" sz="2400" dirty="0" err="1">
                <a:ea typeface="Times New Roman" pitchFamily="108" charset="0"/>
                <a:cs typeface="Times New Roman" pitchFamily="108" charset="0"/>
              </a:rPr>
              <a:t>Oddi</a:t>
            </a:r>
            <a:endParaRPr lang="it-IT" sz="2400" dirty="0">
              <a:ea typeface="Times New Roman" pitchFamily="108" charset="0"/>
              <a:cs typeface="Times New Roman" pitchFamily="10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Liberazione di istamina (prurito e orticaria)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Times New Roman" pitchFamily="108" charset="0"/>
                <a:cs typeface="Times New Roman" pitchFamily="108" charset="0"/>
              </a:rPr>
              <a:t>Effetto immunosoppressore</a:t>
            </a:r>
            <a:endParaRPr lang="it-IT" sz="2400" dirty="0">
              <a:ea typeface="ＭＳ Ｐゴシック" pitchFamily="108" charset="-128"/>
              <a:cs typeface="ＭＳ Ｐゴシック" pitchFamily="108" charset="-128"/>
            </a:endParaRPr>
          </a:p>
        </p:txBody>
      </p:sp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33400"/>
          </a:xfrm>
        </p:spPr>
        <p:txBody>
          <a:bodyPr/>
          <a:lstStyle/>
          <a:p>
            <a:pPr eaLnBrk="1" hangingPunct="1"/>
            <a:r>
              <a:rPr lang="it-IT">
                <a:ea typeface="Times New Roman" pitchFamily="108" charset="0"/>
                <a:cs typeface="Times New Roman" pitchFamily="108" charset="0"/>
              </a:rPr>
              <a:t>Peptidi oppioidi endogeni</a:t>
            </a:r>
            <a:endParaRPr lang="it-IT">
              <a:ea typeface="Times" pitchFamily="108" charset="0"/>
              <a:cs typeface="Times" pitchFamily="108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86800" cy="2438400"/>
          </a:xfrm>
        </p:spPr>
        <p:txBody>
          <a:bodyPr/>
          <a:lstStyle/>
          <a:p>
            <a:pPr eaLnBrk="1" hangingPunct="1"/>
            <a:r>
              <a:rPr lang="it-IT" sz="2000">
                <a:ea typeface="Times New Roman" pitchFamily="108" charset="0"/>
                <a:cs typeface="Times New Roman" pitchFamily="108" charset="0"/>
              </a:rPr>
              <a:t>Esistono tre principali famiglie di peptidi oppioidi endogeni, provvisti di attività analgesica e coinvolti in molte funzioni fisiologiche, ma non vengono utilizzati come farmaci.</a:t>
            </a:r>
          </a:p>
          <a:p>
            <a:pPr eaLnBrk="1" hangingPunct="1"/>
            <a:r>
              <a:rPr lang="it-IT" sz="2000">
                <a:ea typeface="Times New Roman" pitchFamily="108" charset="0"/>
                <a:cs typeface="Times New Roman" pitchFamily="108" charset="0"/>
              </a:rPr>
              <a:t>Sono i ligandi naturali dei recettori oppioidi</a:t>
            </a:r>
          </a:p>
          <a:p>
            <a:pPr eaLnBrk="1" hangingPunct="1"/>
            <a:r>
              <a:rPr lang="it-IT" sz="2000">
                <a:ea typeface="Times New Roman" pitchFamily="108" charset="0"/>
                <a:cs typeface="Times New Roman" pitchFamily="108" charset="0"/>
              </a:rPr>
              <a:t>Sono ampiamente distribuiti nel cervello, ma s</a:t>
            </a:r>
            <a:r>
              <a:rPr lang="en-GB" sz="2000">
                <a:ea typeface="Times" pitchFamily="108" charset="0"/>
                <a:cs typeface="Times" pitchFamily="108" charset="0"/>
              </a:rPr>
              <a:t>ono prodotti anche da altre cellule (ghiandole esocrine e endocrine, cellule del sistema immunitario)</a:t>
            </a:r>
          </a:p>
        </p:txBody>
      </p:sp>
      <p:pic>
        <p:nvPicPr>
          <p:cNvPr id="5" name="Picture 4" descr="F69116-016-f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259264"/>
            <a:ext cx="5334000" cy="33537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4884003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Precursori </a:t>
            </a:r>
            <a:r>
              <a:rPr lang="it-IT" dirty="0" err="1"/>
              <a:t>polipeptidici</a:t>
            </a:r>
            <a:endParaRPr lang="it-IT" dirty="0"/>
          </a:p>
        </p:txBody>
      </p:sp>
    </p:spTree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381000"/>
          </a:xfrm>
        </p:spPr>
        <p:txBody>
          <a:bodyPr/>
          <a:lstStyle/>
          <a:p>
            <a:pPr eaLnBrk="1" hangingPunct="1"/>
            <a:r>
              <a:rPr lang="it-IT">
                <a:ea typeface="Times New Roman" pitchFamily="108" charset="0"/>
                <a:cs typeface="Times New Roman" pitchFamily="108" charset="0"/>
              </a:rPr>
              <a:t>Tolleranza</a:t>
            </a:r>
            <a:endParaRPr lang="it-IT">
              <a:ea typeface="Times" pitchFamily="108" charset="0"/>
              <a:cs typeface="Times" pitchFamily="108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05800" cy="4191000"/>
          </a:xfrm>
        </p:spPr>
        <p:txBody>
          <a:bodyPr/>
          <a:lstStyle/>
          <a:p>
            <a:pPr eaLnBrk="1" hangingPunct="1"/>
            <a:r>
              <a:rPr lang="it-IT" sz="2800" dirty="0">
                <a:ea typeface="Times New Roman" pitchFamily="108" charset="0"/>
                <a:cs typeface="Times New Roman" pitchFamily="108" charset="0"/>
              </a:rPr>
              <a:t>La tolleranza si sviluppa rapidamente (ma clinicamente dopo 2 – 3 settimane); riguarda tutte le azioni della morfina con l’eccezione della stipsi e della miosi. </a:t>
            </a:r>
          </a:p>
          <a:p>
            <a:pPr eaLnBrk="1" hangingPunct="1"/>
            <a:r>
              <a:rPr lang="it-IT" sz="2800" dirty="0">
                <a:ea typeface="Times New Roman" pitchFamily="108" charset="0"/>
                <a:cs typeface="Times New Roman" pitchFamily="108" charset="0"/>
              </a:rPr>
              <a:t>Tolleranza crociata spesso parziale o incompleta (rotazione dell’oppioide)</a:t>
            </a:r>
          </a:p>
          <a:p>
            <a:pPr eaLnBrk="1" hangingPunct="1"/>
            <a:r>
              <a:rPr lang="it-IT" sz="2800" dirty="0">
                <a:ea typeface="Times New Roman" pitchFamily="108" charset="0"/>
                <a:cs typeface="Times New Roman" pitchFamily="108" charset="0"/>
              </a:rPr>
              <a:t>I meccanismi biochimici non sono chiari, ma potrebbero implicare alterazioni di tipo adattativo a carico dell'</a:t>
            </a:r>
            <a:r>
              <a:rPr lang="it-IT" sz="2800" dirty="0" err="1">
                <a:ea typeface="Times New Roman" pitchFamily="108" charset="0"/>
                <a:cs typeface="Times New Roman" pitchFamily="108" charset="0"/>
              </a:rPr>
              <a:t>adenilato</a:t>
            </a:r>
            <a:r>
              <a:rPr lang="it-IT" sz="2800" dirty="0">
                <a:ea typeface="Times New Roman" pitchFamily="108" charset="0"/>
                <a:cs typeface="Times New Roman" pitchFamily="108" charset="0"/>
              </a:rPr>
              <a:t> </a:t>
            </a:r>
            <a:r>
              <a:rPr lang="it-IT" sz="2800" dirty="0" err="1">
                <a:ea typeface="Times New Roman" pitchFamily="108" charset="0"/>
                <a:cs typeface="Times New Roman" pitchFamily="108" charset="0"/>
              </a:rPr>
              <a:t>ciclasi</a:t>
            </a:r>
            <a:r>
              <a:rPr lang="it-IT" sz="2800" dirty="0">
                <a:ea typeface="Times New Roman" pitchFamily="108" charset="0"/>
                <a:cs typeface="Times New Roman" pitchFamily="108" charset="0"/>
              </a:rPr>
              <a:t>. </a:t>
            </a:r>
          </a:p>
          <a:p>
            <a:pPr eaLnBrk="1" hangingPunct="1"/>
            <a:r>
              <a:rPr lang="it-IT" sz="2800" dirty="0">
                <a:ea typeface="Times New Roman" pitchFamily="108" charset="0"/>
                <a:cs typeface="Times New Roman" pitchFamily="108" charset="0"/>
              </a:rPr>
              <a:t>La tolleranza non è di origine farmacocinetica.</a:t>
            </a:r>
            <a:endParaRPr lang="en-GB" sz="2800" dirty="0">
              <a:ea typeface="Times" pitchFamily="108" charset="0"/>
              <a:cs typeface="Times" pitchFamily="108" charset="0"/>
            </a:endParaRPr>
          </a:p>
        </p:txBody>
      </p:sp>
    </p:spTree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enza nome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63525"/>
            <a:ext cx="4360863" cy="4568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Untitled-1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116632"/>
            <a:ext cx="3124200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539552" y="3429000"/>
            <a:ext cx="4104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dirty="0" err="1"/>
              <a:t>Riciclizzazione</a:t>
            </a:r>
            <a:r>
              <a:rPr lang="it-IT" dirty="0"/>
              <a:t> recettoriale</a:t>
            </a:r>
          </a:p>
          <a:p>
            <a:pPr marL="342900" indent="-342900">
              <a:buFont typeface="Arial"/>
              <a:buChar char="•"/>
            </a:pPr>
            <a:r>
              <a:rPr lang="it-IT" dirty="0"/>
              <a:t>Disaccoppiamento recettoriale (disfunzione delle interazioni strutturali tra recettori, proteine G e secondi messaggeri)</a:t>
            </a:r>
          </a:p>
        </p:txBody>
      </p:sp>
    </p:spTree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600" dirty="0">
                <a:solidFill>
                  <a:schemeClr val="tx1"/>
                </a:solidFill>
                <a:ea typeface="ＭＳ Ｐゴシック" pitchFamily="112" charset="-128"/>
                <a:cs typeface="ＭＳ Ｐゴシック" pitchFamily="112" charset="-128"/>
              </a:rPr>
              <a:t>Grado di tolleranza ad alcuni effetti degli oppioidi</a:t>
            </a:r>
          </a:p>
        </p:txBody>
      </p:sp>
      <p:graphicFrame>
        <p:nvGraphicFramePr>
          <p:cNvPr id="185380" name="Group 36"/>
          <p:cNvGraphicFramePr>
            <a:graphicFrameLocks noGrp="1"/>
          </p:cNvGraphicFramePr>
          <p:nvPr/>
        </p:nvGraphicFramePr>
        <p:xfrm>
          <a:off x="609600" y="2057400"/>
          <a:ext cx="7924800" cy="4632960"/>
        </p:xfrm>
        <a:graphic>
          <a:graphicData uri="http://schemas.openxmlformats.org/drawingml/2006/table">
            <a:tbl>
              <a:tblPr/>
              <a:tblGrid>
                <a:gridCol w="264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Elevato grado di tolleranza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Moderato grado di  </a:t>
                      </a:r>
                      <a:r>
                        <a:rPr kumimoji="0" lang="it-IT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tolleranza</a:t>
                      </a:r>
                      <a:endParaRPr kumimoji="0" 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Minimo grado o assenza di </a:t>
                      </a:r>
                      <a:r>
                        <a:rPr kumimoji="0" lang="it-IT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tolleranza</a:t>
                      </a:r>
                      <a:endParaRPr kumimoji="0" 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Analgesia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Euforia, disforia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Obnubilamento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Sedazione</a:t>
                      </a:r>
                      <a:endParaRPr kumimoji="0" 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Depressione respiratoria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Effetto antidiuretico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Nausea e vomito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Effetto antitosse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Bradicardia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Miosi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Stipsi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56ADFA-960D-427D-A37F-634F1D946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0B6AA1-28BC-4F76-9B47-EC80B1CF4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0380" y="3172279"/>
            <a:ext cx="162609" cy="241092"/>
          </a:xfrm>
        </p:spPr>
        <p:txBody>
          <a:bodyPr/>
          <a:lstStyle/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fld id="{C53C1BCE-4D48-44FE-A4A7-6B64D46055FB}" type="slidenum">
              <a:rPr lang="it-IT" kern="0"/>
              <a:pPr algn="ctr" defTabSz="242888" fontAlgn="auto" hangingPunct="0">
                <a:spcBef>
                  <a:spcPts val="0"/>
                </a:spcBef>
                <a:spcAft>
                  <a:spcPts val="0"/>
                </a:spcAft>
              </a:pPr>
              <a:t>33</a:t>
            </a:fld>
            <a:endParaRPr lang="it-IT" kern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EF8247-0597-4D10-94ED-0D8492D81C55}"/>
              </a:ext>
            </a:extLst>
          </p:cNvPr>
          <p:cNvSpPr txBox="1"/>
          <p:nvPr/>
        </p:nvSpPr>
        <p:spPr>
          <a:xfrm>
            <a:off x="0" y="1485900"/>
            <a:ext cx="9144000" cy="22159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145" tIns="17145" rIns="17145" bIns="17145" numCol="1" spcCol="38100" rtlCol="0" anchor="t">
            <a:spAutoFit/>
          </a:bodyPr>
          <a:lstStyle/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2025" b="1" kern="0" cap="all" spc="112" dirty="0">
                <a:solidFill>
                  <a:srgbClr val="1D355E"/>
                </a:solidFill>
                <a:latin typeface="AvenirLTStd-Medium"/>
                <a:sym typeface="Avenir LT Std 85 Heavy"/>
              </a:rPr>
              <a:t>TOLLERANZA AI FARMACI</a:t>
            </a:r>
            <a:br>
              <a:rPr lang="it-IT" sz="2025" kern="0" dirty="0">
                <a:solidFill>
                  <a:srgbClr val="5B5854"/>
                </a:solidFill>
                <a:latin typeface="Avenir LT Std 85 Heavy"/>
                <a:ea typeface="Avenir LT Std 85 Heavy"/>
                <a:cs typeface="Avenir LT Std 85 Heavy"/>
                <a:sym typeface="Avenir LT Std 85 Heavy"/>
              </a:rPr>
            </a:br>
            <a:br>
              <a:rPr lang="it-IT" sz="2025" kern="0" dirty="0">
                <a:solidFill>
                  <a:srgbClr val="5B5854"/>
                </a:solidFill>
                <a:latin typeface="Avenir LT Std 85 Heavy"/>
                <a:ea typeface="Avenir LT Std 85 Heavy"/>
                <a:cs typeface="Avenir LT Std 85 Heavy"/>
                <a:sym typeface="Avenir LT Std 85 Heavy"/>
              </a:rPr>
            </a:br>
            <a:r>
              <a:rPr lang="it-IT" sz="2025" kern="0" dirty="0">
                <a:solidFill>
                  <a:srgbClr val="5B5854"/>
                </a:solidFill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Progressivo adattamento farmacologico al farmaco/sostanza provocando tolleranza</a:t>
            </a:r>
            <a:br>
              <a:rPr lang="it-IT" sz="2025" kern="0" dirty="0">
                <a:solidFill>
                  <a:srgbClr val="5B5854"/>
                </a:solidFill>
                <a:latin typeface="Avenir LT Std 85 Heavy"/>
                <a:ea typeface="Avenir LT Std 85 Heavy"/>
                <a:cs typeface="Avenir LT Std 85 Heavy"/>
                <a:sym typeface="Avenir LT Std 85 Heavy"/>
              </a:rPr>
            </a:br>
            <a:br>
              <a:rPr lang="it-IT" sz="2025" kern="0" dirty="0">
                <a:solidFill>
                  <a:srgbClr val="5B5854"/>
                </a:solidFill>
                <a:latin typeface="Avenir LT Std 85 Heavy"/>
                <a:ea typeface="Avenir LT Std 85 Heavy"/>
                <a:cs typeface="Avenir LT Std 85 Heavy"/>
                <a:sym typeface="Avenir LT Std 85 Heavy"/>
              </a:rPr>
            </a:br>
            <a:r>
              <a:rPr lang="it-IT" sz="2025" kern="0" dirty="0">
                <a:solidFill>
                  <a:srgbClr val="5B5854"/>
                </a:solidFill>
                <a:latin typeface="Avenir LT Std 85 Heavy"/>
                <a:sym typeface="Avenir LT Std 85 Heavy"/>
              </a:rPr>
              <a:t>R</a:t>
            </a:r>
            <a:r>
              <a:rPr lang="it-IT" sz="2025" kern="0" dirty="0">
                <a:solidFill>
                  <a:srgbClr val="5B5854"/>
                </a:solidFill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eazione normale per cui la somministrazione ripetuta di uno stesso farmaco produce un effetto minore in considerazione delle risposte adattative dell’organismo</a:t>
            </a:r>
          </a:p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endParaRPr lang="it-IT" sz="2025" kern="0" dirty="0">
              <a:solidFill>
                <a:srgbClr val="5B5854"/>
              </a:solidFill>
              <a:latin typeface="Avenir LT Std 85 Heavy"/>
              <a:sym typeface="Avenir LT Std 85 Heavy"/>
            </a:endParaRPr>
          </a:p>
        </p:txBody>
      </p:sp>
    </p:spTree>
    <p:extLst>
      <p:ext uri="{BB962C8B-B14F-4D97-AF65-F5344CB8AC3E}">
        <p14:creationId xmlns:p14="http://schemas.microsoft.com/office/powerpoint/2010/main" val="494248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56ADFA-960D-427D-A37F-634F1D946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0B6AA1-28BC-4F76-9B47-EC80B1CF4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0380" y="3172279"/>
            <a:ext cx="162609" cy="241092"/>
          </a:xfrm>
        </p:spPr>
        <p:txBody>
          <a:bodyPr/>
          <a:lstStyle/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fld id="{C53C1BCE-4D48-44FE-A4A7-6B64D46055FB}" type="slidenum">
              <a:rPr lang="it-IT" kern="0"/>
              <a:pPr algn="ctr" defTabSz="242888" fontAlgn="auto" hangingPunct="0">
                <a:spcBef>
                  <a:spcPts val="0"/>
                </a:spcBef>
                <a:spcAft>
                  <a:spcPts val="0"/>
                </a:spcAft>
              </a:pPr>
              <a:t>34</a:t>
            </a:fld>
            <a:endParaRPr lang="it-IT" kern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EF8247-0597-4D10-94ED-0D8492D81C55}"/>
              </a:ext>
            </a:extLst>
          </p:cNvPr>
          <p:cNvSpPr txBox="1"/>
          <p:nvPr/>
        </p:nvSpPr>
        <p:spPr>
          <a:xfrm>
            <a:off x="0" y="1485900"/>
            <a:ext cx="9144000" cy="3774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145" tIns="17145" rIns="17145" bIns="17145" numCol="1" spcCol="38100" rtlCol="0" anchor="t">
            <a:spAutoFit/>
          </a:bodyPr>
          <a:lstStyle/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2025" b="1" kern="0" cap="all" spc="112" dirty="0">
                <a:solidFill>
                  <a:srgbClr val="1D355E"/>
                </a:solidFill>
                <a:latin typeface="AvenirLTStd-Medium"/>
                <a:sym typeface="Avenir LT Std 85 Heavy"/>
              </a:rPr>
              <a:t>MECCANISMI TOLLERANZA AI FARMACI</a:t>
            </a:r>
            <a:br>
              <a:rPr lang="it-IT" sz="2025" b="1" kern="0" dirty="0">
                <a:solidFill>
                  <a:srgbClr val="5B5854"/>
                </a:solidFill>
                <a:latin typeface="Avenir LT Std 85 Heavy"/>
                <a:ea typeface="Avenir LT Std 85 Heavy"/>
                <a:cs typeface="Avenir LT Std 85 Heavy"/>
                <a:sym typeface="Avenir LT Std 85 Heavy"/>
              </a:rPr>
            </a:br>
            <a:br>
              <a:rPr lang="it-IT" sz="2025" kern="0" dirty="0">
                <a:solidFill>
                  <a:srgbClr val="5B5854"/>
                </a:solidFill>
                <a:latin typeface="Avenir LT Std 85 Heavy"/>
                <a:ea typeface="Avenir LT Std 85 Heavy"/>
                <a:cs typeface="Avenir LT Std 85 Heavy"/>
                <a:sym typeface="Avenir LT Std 85 Heavy"/>
              </a:rPr>
            </a:br>
            <a:r>
              <a:rPr lang="it-IT" sz="2025" kern="0" dirty="0">
                <a:solidFill>
                  <a:srgbClr val="5B5854"/>
                </a:solidFill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esistono molte forme di tolleranza acquisita che si basano su molteplici meccanismi:</a:t>
            </a:r>
          </a:p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endParaRPr lang="it-IT" sz="2025" kern="0" dirty="0">
              <a:solidFill>
                <a:srgbClr val="5B5854"/>
              </a:solidFill>
              <a:latin typeface="Avenir LT Std 85 Heavy"/>
              <a:sym typeface="Avenir LT Std 85 Heavy"/>
            </a:endParaRPr>
          </a:p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2025" kern="0" dirty="0">
                <a:solidFill>
                  <a:srgbClr val="5B5854"/>
                </a:solidFill>
                <a:latin typeface="Avenir LT Std 85 Heavy"/>
                <a:sym typeface="Avenir LT Std 85 Heavy"/>
              </a:rPr>
              <a:t>-farmacocinetica: cambiamenti nella distribuzione o nel metabolismo del farmaco dopo somministrazioni ripetute in modo che una determinata dose produca concentrazioni ematiche più basse</a:t>
            </a:r>
          </a:p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endParaRPr lang="it-IT" sz="2025" kern="0" dirty="0">
              <a:solidFill>
                <a:srgbClr val="5B5854"/>
              </a:solidFill>
              <a:latin typeface="Avenir LT Std 85 Heavy"/>
              <a:sym typeface="Avenir LT Std 85 Heavy"/>
            </a:endParaRPr>
          </a:p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2025" kern="0" dirty="0">
                <a:solidFill>
                  <a:srgbClr val="5B5854"/>
                </a:solidFill>
                <a:latin typeface="Avenir LT Std 85 Heavy"/>
                <a:sym typeface="Avenir LT Std 85 Heavy"/>
              </a:rPr>
              <a:t>-farmacodinamica: cambiamenti adattativi dei bersagli molecolari (densità, efficienza accoppiamento con sistema di trasduzione del segnale)</a:t>
            </a:r>
          </a:p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endParaRPr lang="it-IT" sz="2025" kern="0" dirty="0">
              <a:solidFill>
                <a:srgbClr val="5B5854"/>
              </a:solidFill>
              <a:latin typeface="Avenir LT Std 85 Heavy"/>
              <a:sym typeface="Avenir LT Std 85 Heavy"/>
            </a:endParaRPr>
          </a:p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endParaRPr lang="it-IT" sz="2025" kern="0" dirty="0">
              <a:solidFill>
                <a:srgbClr val="5B5854"/>
              </a:solidFill>
              <a:latin typeface="Avenir LT Std 85 Heavy"/>
              <a:sym typeface="Avenir LT Std 85 Heavy"/>
            </a:endParaRPr>
          </a:p>
        </p:txBody>
      </p:sp>
    </p:spTree>
    <p:extLst>
      <p:ext uri="{BB962C8B-B14F-4D97-AF65-F5344CB8AC3E}">
        <p14:creationId xmlns:p14="http://schemas.microsoft.com/office/powerpoint/2010/main" val="33927067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56ADFA-960D-427D-A37F-634F1D946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0B6AA1-28BC-4F76-9B47-EC80B1CF4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0380" y="3172279"/>
            <a:ext cx="162609" cy="241092"/>
          </a:xfrm>
        </p:spPr>
        <p:txBody>
          <a:bodyPr/>
          <a:lstStyle/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fld id="{C53C1BCE-4D48-44FE-A4A7-6B64D46055FB}" type="slidenum">
              <a:rPr lang="it-IT" kern="0"/>
              <a:pPr algn="ctr" defTabSz="242888" fontAlgn="auto" hangingPunct="0">
                <a:spcBef>
                  <a:spcPts val="0"/>
                </a:spcBef>
                <a:spcAft>
                  <a:spcPts val="0"/>
                </a:spcAft>
              </a:pPr>
              <a:t>35</a:t>
            </a:fld>
            <a:endParaRPr lang="it-IT" kern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EF8247-0597-4D10-94ED-0D8492D81C55}"/>
              </a:ext>
            </a:extLst>
          </p:cNvPr>
          <p:cNvSpPr txBox="1"/>
          <p:nvPr/>
        </p:nvSpPr>
        <p:spPr>
          <a:xfrm>
            <a:off x="0" y="1485900"/>
            <a:ext cx="9144000" cy="3774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145" tIns="17145" rIns="17145" bIns="17145" numCol="1" spcCol="38100" rtlCol="0" anchor="t">
            <a:spAutoFit/>
          </a:bodyPr>
          <a:lstStyle/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2025" b="1" kern="0" cap="all" spc="112" dirty="0">
                <a:solidFill>
                  <a:srgbClr val="1D355E"/>
                </a:solidFill>
                <a:latin typeface="AvenirLTStd-Medium"/>
                <a:sym typeface="Avenir LT Std 85 Heavy"/>
              </a:rPr>
              <a:t>DIPENDENZA AI FARMACI</a:t>
            </a:r>
            <a:br>
              <a:rPr lang="it-IT" sz="2025" kern="0" dirty="0">
                <a:solidFill>
                  <a:srgbClr val="5B5854"/>
                </a:solidFill>
                <a:latin typeface="Avenir LT Std 85 Heavy"/>
                <a:ea typeface="Avenir LT Std 85 Heavy"/>
                <a:cs typeface="Avenir LT Std 85 Heavy"/>
                <a:sym typeface="Avenir LT Std 85 Heavy"/>
              </a:rPr>
            </a:br>
            <a:br>
              <a:rPr lang="it-IT" sz="2025" kern="0" dirty="0">
                <a:solidFill>
                  <a:srgbClr val="5B5854"/>
                </a:solidFill>
                <a:latin typeface="Avenir LT Std 85 Heavy"/>
                <a:ea typeface="Avenir LT Std 85 Heavy"/>
                <a:cs typeface="Avenir LT Std 85 Heavy"/>
                <a:sym typeface="Avenir LT Std 85 Heavy"/>
              </a:rPr>
            </a:br>
            <a:r>
              <a:rPr lang="it-IT" sz="2025" kern="0" dirty="0">
                <a:solidFill>
                  <a:srgbClr val="5B5854"/>
                </a:solidFill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i</a:t>
            </a:r>
            <a:r>
              <a:rPr lang="it-IT" sz="2025" kern="0" dirty="0">
                <a:solidFill>
                  <a:srgbClr val="5B5854"/>
                </a:solidFill>
                <a:latin typeface="Avenir LT Std 85 Heavy"/>
                <a:sym typeface="Avenir LT Std 85 Heavy"/>
              </a:rPr>
              <a:t>n un paziente che ha sviluppato tolleranza, se il farmaco viene sospeso improvvisamente insorge una sindrome da astinenza in cui le risposte adattative non sono contrastate dal farmaco</a:t>
            </a:r>
          </a:p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endParaRPr lang="it-IT" sz="2025" kern="0" dirty="0">
              <a:solidFill>
                <a:srgbClr val="5B5854"/>
              </a:solidFill>
              <a:latin typeface="Avenir LT Std 85 Heavy"/>
              <a:sym typeface="Avenir LT Std 85 Heavy"/>
            </a:endParaRPr>
          </a:p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2025" kern="0" dirty="0">
                <a:solidFill>
                  <a:srgbClr val="5B5854"/>
                </a:solidFill>
                <a:latin typeface="Avenir LT Std 85 Heavy"/>
                <a:sym typeface="Avenir LT Std 85 Heavy"/>
              </a:rPr>
              <a:t>tale sindrome è la manifestazione di una dipendenza fisica ai farmaci</a:t>
            </a:r>
          </a:p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endParaRPr lang="it-IT" sz="2025" kern="0" dirty="0">
              <a:solidFill>
                <a:srgbClr val="5B5854"/>
              </a:solidFill>
              <a:latin typeface="Avenir LT Std 85 Heavy"/>
              <a:sym typeface="Avenir LT Std 85 Heavy"/>
            </a:endParaRPr>
          </a:p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2025" kern="0" dirty="0">
                <a:solidFill>
                  <a:srgbClr val="5B5854"/>
                </a:solidFill>
                <a:latin typeface="Avenir LT Std 85 Heavy"/>
                <a:sym typeface="Avenir LT Std 85 Heavy"/>
              </a:rPr>
              <a:t>è conseguenza dell’adattamento (tolleranza) prodotto da un riequilibrio di meccanismo omeostatici in risposta all’uso ripetuto di farmaci</a:t>
            </a:r>
          </a:p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endParaRPr lang="it-IT" sz="2025" kern="0" dirty="0">
              <a:solidFill>
                <a:srgbClr val="5B5854"/>
              </a:solidFill>
              <a:latin typeface="Avenir LT Std 85 Heavy"/>
              <a:sym typeface="Avenir LT Std 85 Heavy"/>
            </a:endParaRPr>
          </a:p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endParaRPr lang="it-IT" sz="2025" kern="0" dirty="0">
              <a:solidFill>
                <a:srgbClr val="5B5854"/>
              </a:solidFill>
              <a:latin typeface="Avenir LT Std 85 Heavy"/>
              <a:sym typeface="Avenir LT Std 85 Heavy"/>
            </a:endParaRPr>
          </a:p>
        </p:txBody>
      </p:sp>
    </p:spTree>
    <p:extLst>
      <p:ext uri="{BB962C8B-B14F-4D97-AF65-F5344CB8AC3E}">
        <p14:creationId xmlns:p14="http://schemas.microsoft.com/office/powerpoint/2010/main" val="8750704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56ADFA-960D-427D-A37F-634F1D946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0B6AA1-28BC-4F76-9B47-EC80B1CF4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0372" y="3172279"/>
            <a:ext cx="222625" cy="241092"/>
          </a:xfrm>
        </p:spPr>
        <p:txBody>
          <a:bodyPr/>
          <a:lstStyle/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fld id="{C53C1BCE-4D48-44FE-A4A7-6B64D46055FB}" type="slidenum">
              <a:rPr lang="it-IT" kern="0"/>
              <a:pPr algn="ctr" defTabSz="242888" fontAlgn="auto" hangingPunct="0">
                <a:spcBef>
                  <a:spcPts val="0"/>
                </a:spcBef>
                <a:spcAft>
                  <a:spcPts val="0"/>
                </a:spcAft>
              </a:pPr>
              <a:t>36</a:t>
            </a:fld>
            <a:endParaRPr lang="it-IT" kern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EF8247-0597-4D10-94ED-0D8492D81C55}"/>
              </a:ext>
            </a:extLst>
          </p:cNvPr>
          <p:cNvSpPr txBox="1"/>
          <p:nvPr/>
        </p:nvSpPr>
        <p:spPr>
          <a:xfrm>
            <a:off x="0" y="1485900"/>
            <a:ext cx="9144000" cy="3774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145" tIns="17145" rIns="17145" bIns="17145" numCol="1" spcCol="38100" rtlCol="0" anchor="t">
            <a:spAutoFit/>
          </a:bodyPr>
          <a:lstStyle/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2025" b="1" kern="0" cap="all" spc="112" dirty="0">
                <a:solidFill>
                  <a:srgbClr val="1D355E"/>
                </a:solidFill>
                <a:latin typeface="AvenirLTStd-Medium"/>
                <a:sym typeface="Avenir LT Std 85 Heavy"/>
              </a:rPr>
              <a:t>TOSSICODIPENDENZA</a:t>
            </a:r>
            <a:br>
              <a:rPr lang="it-IT" sz="2025" kern="0" dirty="0">
                <a:solidFill>
                  <a:srgbClr val="5B5854"/>
                </a:solidFill>
                <a:latin typeface="Avenir LT Std 85 Heavy"/>
                <a:ea typeface="Avenir LT Std 85 Heavy"/>
                <a:cs typeface="Avenir LT Std 85 Heavy"/>
                <a:sym typeface="Avenir LT Std 85 Heavy"/>
              </a:rPr>
            </a:br>
            <a:br>
              <a:rPr lang="it-IT" sz="2025" kern="0" dirty="0">
                <a:solidFill>
                  <a:srgbClr val="5B5854"/>
                </a:solidFill>
                <a:latin typeface="Avenir LT Std 85 Heavy"/>
                <a:ea typeface="Avenir LT Std 85 Heavy"/>
                <a:cs typeface="Avenir LT Std 85 Heavy"/>
                <a:sym typeface="Avenir LT Std 85 Heavy"/>
              </a:rPr>
            </a:br>
            <a:r>
              <a:rPr lang="it-IT" sz="2025" kern="0" dirty="0">
                <a:solidFill>
                  <a:srgbClr val="5B5854"/>
                </a:solidFill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progressivo utilizzo compulsivo e non controllato della sostanza, che continua nonostante siano presenti effetti negativi</a:t>
            </a:r>
          </a:p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endParaRPr lang="it-IT" sz="2025" kern="0" dirty="0">
              <a:solidFill>
                <a:srgbClr val="5B5854"/>
              </a:solidFill>
              <a:latin typeface="Avenir LT Std 85 Heavy"/>
              <a:sym typeface="Avenir LT Std 85 Heavy"/>
            </a:endParaRPr>
          </a:p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2025" kern="0" dirty="0">
                <a:solidFill>
                  <a:srgbClr val="5B5854"/>
                </a:solidFill>
                <a:latin typeface="Avenir LT Std 85 Heavy"/>
                <a:sym typeface="Avenir LT Std 85 Heavy"/>
              </a:rPr>
              <a:t>si instaura:</a:t>
            </a:r>
          </a:p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2025" kern="0" dirty="0">
                <a:solidFill>
                  <a:srgbClr val="5B5854"/>
                </a:solidFill>
                <a:latin typeface="Avenir LT Std 85 Heavy"/>
                <a:sym typeface="Avenir LT Std 85 Heavy"/>
              </a:rPr>
              <a:t> con sostanze che attivano in maniera diretta e intensa i circuiti cerebrali di gratificazione</a:t>
            </a:r>
          </a:p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endParaRPr lang="it-IT" sz="2025" kern="0" dirty="0">
              <a:solidFill>
                <a:srgbClr val="5B5854"/>
              </a:solidFill>
              <a:latin typeface="Avenir LT Std 85 Heavy"/>
              <a:sym typeface="Avenir LT Std 85 Heavy"/>
            </a:endParaRPr>
          </a:p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2025" kern="0" dirty="0">
                <a:solidFill>
                  <a:srgbClr val="5B5854"/>
                </a:solidFill>
                <a:latin typeface="Avenir LT Std 85 Heavy"/>
                <a:sym typeface="Avenir LT Std 85 Heavy"/>
              </a:rPr>
              <a:t>riguarda solo alcuni soggetti, in associazione spesso a fattori ambientali o sociali</a:t>
            </a:r>
          </a:p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endParaRPr lang="it-IT" sz="2025" kern="0" dirty="0">
              <a:solidFill>
                <a:srgbClr val="5B5854"/>
              </a:solidFill>
              <a:latin typeface="Avenir LT Std 85 Heavy"/>
              <a:sym typeface="Avenir LT Std 85 Heavy"/>
            </a:endParaRPr>
          </a:p>
          <a:p>
            <a:pPr algn="ctr" defTabSz="242888" fontAlgn="auto" hangingPunct="0">
              <a:spcBef>
                <a:spcPts val="0"/>
              </a:spcBef>
              <a:spcAft>
                <a:spcPts val="0"/>
              </a:spcAft>
            </a:pPr>
            <a:endParaRPr lang="it-IT" sz="2025" kern="0" dirty="0">
              <a:solidFill>
                <a:srgbClr val="5B5854"/>
              </a:solidFill>
              <a:latin typeface="Avenir LT Std 85 Heavy"/>
              <a:sym typeface="Avenir LT Std 85 Heavy"/>
            </a:endParaRPr>
          </a:p>
        </p:txBody>
      </p:sp>
    </p:spTree>
    <p:extLst>
      <p:ext uri="{BB962C8B-B14F-4D97-AF65-F5344CB8AC3E}">
        <p14:creationId xmlns:p14="http://schemas.microsoft.com/office/powerpoint/2010/main" val="1568460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381000"/>
          </a:xfrm>
        </p:spPr>
        <p:txBody>
          <a:bodyPr/>
          <a:lstStyle/>
          <a:p>
            <a:pPr eaLnBrk="1" hangingPunct="1"/>
            <a:r>
              <a:rPr lang="it-IT">
                <a:ea typeface="Times New Roman" pitchFamily="108" charset="0"/>
                <a:cs typeface="Times New Roman" pitchFamily="108" charset="0"/>
              </a:rPr>
              <a:t>Dipendenza</a:t>
            </a:r>
            <a:endParaRPr lang="it-IT">
              <a:ea typeface="Times" pitchFamily="108" charset="0"/>
              <a:cs typeface="Times" pitchFamily="108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686800" cy="4724400"/>
          </a:xfrm>
        </p:spPr>
        <p:txBody>
          <a:bodyPr/>
          <a:lstStyle/>
          <a:p>
            <a:pPr eaLnBrk="1" hangingPunct="1"/>
            <a:r>
              <a:rPr lang="it-IT" sz="2600">
                <a:ea typeface="Times New Roman" pitchFamily="108" charset="0"/>
                <a:cs typeface="Times New Roman" pitchFamily="108" charset="0"/>
              </a:rPr>
              <a:t>La dipendenza è causata dagli agonisti dei recettori µ, e la sindrome da astinenza viene precipitata dagli antagonisti di questi recettori.</a:t>
            </a:r>
            <a:endParaRPr lang="en-GB" sz="2600">
              <a:ea typeface="Times" pitchFamily="108" charset="0"/>
              <a:cs typeface="Times" pitchFamily="108" charset="0"/>
            </a:endParaRPr>
          </a:p>
          <a:p>
            <a:pPr lvl="1" eaLnBrk="1" hangingPunct="1"/>
            <a:r>
              <a:rPr lang="it-IT" sz="2200">
                <a:ea typeface="Times New Roman" pitchFamily="108" charset="0"/>
                <a:cs typeface="Times New Roman" pitchFamily="108" charset="0"/>
              </a:rPr>
              <a:t>Dipendenza fisica, sindrome d’astinenza</a:t>
            </a:r>
          </a:p>
          <a:p>
            <a:pPr lvl="1" eaLnBrk="1" hangingPunct="1"/>
            <a:r>
              <a:rPr lang="it-IT" sz="2200">
                <a:ea typeface="Times New Roman" pitchFamily="108" charset="0"/>
                <a:cs typeface="Times New Roman" pitchFamily="108" charset="0"/>
              </a:rPr>
              <a:t>Dipendenza psichica, associata al craving; ramente si manifesta in pazienti che assumono gli oppioidi come analgesici.</a:t>
            </a:r>
            <a:endParaRPr lang="en-GB" sz="2200">
              <a:ea typeface="Times" pitchFamily="108" charset="0"/>
              <a:cs typeface="Times" pitchFamily="108" charset="0"/>
            </a:endParaRPr>
          </a:p>
          <a:p>
            <a:pPr eaLnBrk="1" hangingPunct="1"/>
            <a:r>
              <a:rPr lang="it-IT" sz="2600">
                <a:ea typeface="Times New Roman" pitchFamily="108" charset="0"/>
                <a:cs typeface="Times New Roman" pitchFamily="108" charset="0"/>
              </a:rPr>
              <a:t>Gli agonisti dei recettori µ a lunga durata d'azione, come il metadone, possono essere utilizzati per alleviare i sintomi dell'astinenza.</a:t>
            </a:r>
            <a:endParaRPr lang="en-GB" sz="2600">
              <a:ea typeface="Times" pitchFamily="108" charset="0"/>
              <a:cs typeface="Times" pitchFamily="108" charset="0"/>
            </a:endParaRPr>
          </a:p>
        </p:txBody>
      </p:sp>
    </p:spTree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600" dirty="0">
                <a:solidFill>
                  <a:schemeClr val="tx1"/>
                </a:solidFill>
                <a:ea typeface="ＭＳ Ｐゴシック" pitchFamily="112" charset="-128"/>
                <a:cs typeface="ＭＳ Ｐゴシック" pitchFamily="112" charset="-128"/>
              </a:rPr>
              <a:t>Dipendenza fisica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E’ una condizione che si sviluppa conseguentemente all’adattamento prodotto da un riequilibrio di meccanismi omeostatici in risposta all’uso ripetuto di farmaci.</a:t>
            </a:r>
          </a:p>
          <a:p>
            <a:pPr eaLnBrk="1" hangingPunct="1">
              <a:buFontTx/>
              <a:buNone/>
            </a:pPr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Qualora la somministrazione del farmaco venga interrotta repentinamente si manifesta un nuovo sbilanciamento e i sistemi interessati devono nuovamente passare attraverso un processo di riadattamento e riequilibrio.</a:t>
            </a:r>
          </a:p>
          <a:p>
            <a:pPr eaLnBrk="1" hangingPunct="1">
              <a:buFontTx/>
              <a:buNone/>
            </a:pPr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La comparsa di una sindrome di astinenza quando il farmaco viene sospeso repentinamente, è l’unica reale evidenza di dipendenza fisica.</a:t>
            </a:r>
          </a:p>
        </p:txBody>
      </p:sp>
    </p:spTree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43200"/>
            <a:ext cx="7772400" cy="1143000"/>
          </a:xfrm>
        </p:spPr>
        <p:txBody>
          <a:bodyPr/>
          <a:lstStyle/>
          <a:p>
            <a:pPr eaLnBrk="1" hangingPunct="1"/>
            <a:r>
              <a:rPr lang="it-IT" sz="2800" dirty="0">
                <a:solidFill>
                  <a:schemeClr val="tx1"/>
                </a:solidFill>
                <a:ea typeface="ＭＳ Ｐゴシック" pitchFamily="112" charset="-128"/>
                <a:cs typeface="ＭＳ Ｐゴシック" pitchFamily="112" charset="-128"/>
              </a:rPr>
              <a:t>I pazienti che assumono farmaci per le corrette indicazioni terapeutiche e a dosi appropriate possono anch’essi mostrare segni di tolleranza, dipendenza fisica e sindrome di astinenza nel caso che l’assunzione del farmaco venga interrotta repentinamente e non gradualmente.</a:t>
            </a:r>
            <a:br>
              <a:rPr lang="it-IT" sz="2800" dirty="0">
                <a:solidFill>
                  <a:schemeClr val="tx1"/>
                </a:solidFill>
                <a:ea typeface="ＭＳ Ｐゴシック" pitchFamily="112" charset="-128"/>
                <a:cs typeface="ＭＳ Ｐゴシック" pitchFamily="112" charset="-128"/>
              </a:rPr>
            </a:br>
            <a:r>
              <a:rPr lang="it-IT" sz="2800" dirty="0">
                <a:solidFill>
                  <a:schemeClr val="tx1"/>
                </a:solidFill>
                <a:ea typeface="ＭＳ Ｐゴシック" pitchFamily="112" charset="-128"/>
                <a:cs typeface="ＭＳ Ｐゴシック" pitchFamily="112" charset="-128"/>
              </a:rPr>
              <a:t>Ciò non significa che siano tossico dipendenti; questi ultimi utilizzano le sostanze in senso d’abuso, a scopo non terapeutico e vanno incontro anche ad astinenza di tipo psichico.</a:t>
            </a:r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r>
              <a:rPr lang="it-IT" sz="4200" dirty="0"/>
              <a:t>Sintesi di un mediatore peptidico</a:t>
            </a:r>
          </a:p>
        </p:txBody>
      </p:sp>
      <p:pic>
        <p:nvPicPr>
          <p:cNvPr id="3" name="Picture 2" descr="F69116-016-f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0"/>
            <a:ext cx="6893700" cy="533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5200" y="3581400"/>
            <a:ext cx="1625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100 </a:t>
            </a:r>
            <a:r>
              <a:rPr lang="it-IT" sz="1400" dirty="0" err="1"/>
              <a:t>–</a:t>
            </a:r>
            <a:r>
              <a:rPr lang="it-IT" sz="1400" dirty="0"/>
              <a:t> 200 residui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4035623"/>
            <a:ext cx="168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Lys-Lys</a:t>
            </a:r>
            <a:r>
              <a:rPr lang="it-IT" sz="1400" dirty="0"/>
              <a:t> o </a:t>
            </a:r>
            <a:r>
              <a:rPr lang="it-IT" sz="1400" dirty="0" err="1"/>
              <a:t>Lys-Arg</a:t>
            </a:r>
            <a:endParaRPr lang="it-IT" sz="1400" dirty="0"/>
          </a:p>
        </p:txBody>
      </p:sp>
    </p:spTree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>
            <a:extLst>
              <a:ext uri="{FF2B5EF4-FFF2-40B4-BE49-F238E27FC236}">
                <a16:creationId xmlns:a16="http://schemas.microsoft.com/office/drawing/2014/main" id="{899DE35C-3836-464F-AE19-1ABB1B33F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it-IT" altLang="it-IT" sz="3600" b="1"/>
              <a:t>Mortalità da abuso di oppiodi negli USA</a:t>
            </a:r>
          </a:p>
        </p:txBody>
      </p:sp>
      <p:sp>
        <p:nvSpPr>
          <p:cNvPr id="45059" name="Rettangolo 3">
            <a:extLst>
              <a:ext uri="{FF2B5EF4-FFF2-40B4-BE49-F238E27FC236}">
                <a16:creationId xmlns:a16="http://schemas.microsoft.com/office/drawing/2014/main" id="{D456B1E7-9BF6-4F6F-9438-7F7858C7E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583363"/>
            <a:ext cx="88392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https://www.washingtonpost.com/graphics/2019/national/fentanyl-epidemic-obama-administration/?utm_term=.e2b5e9f67f0d&amp;noredirect=on</a:t>
            </a:r>
          </a:p>
        </p:txBody>
      </p:sp>
      <p:pic>
        <p:nvPicPr>
          <p:cNvPr id="45060" name="Immagine 4">
            <a:extLst>
              <a:ext uri="{FF2B5EF4-FFF2-40B4-BE49-F238E27FC236}">
                <a16:creationId xmlns:a16="http://schemas.microsoft.com/office/drawing/2014/main" id="{0911BDA6-1EC6-4130-BC7B-C863A3280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26295" r="24167" b="7037"/>
          <a:stretch>
            <a:fillRect/>
          </a:stretch>
        </p:blipFill>
        <p:spPr bwMode="auto">
          <a:xfrm>
            <a:off x="657935" y="908720"/>
            <a:ext cx="7828129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E365CA4-BA37-48A2-BD60-62EA75C6AD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6" t="37007" r="41337" b="6294"/>
          <a:stretch/>
        </p:blipFill>
        <p:spPr>
          <a:xfrm>
            <a:off x="2159732" y="108660"/>
            <a:ext cx="4824536" cy="514617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1387C19-BD23-46E3-BD08-4AFE60490D0F}"/>
              </a:ext>
            </a:extLst>
          </p:cNvPr>
          <p:cNvSpPr txBox="1"/>
          <p:nvPr/>
        </p:nvSpPr>
        <p:spPr>
          <a:xfrm>
            <a:off x="0" y="53120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/>
              <a:t>Il </a:t>
            </a:r>
            <a:r>
              <a:rPr lang="it-IT" sz="2000" dirty="0" err="1"/>
              <a:t>fentanile</a:t>
            </a:r>
            <a:r>
              <a:rPr lang="it-IT" sz="2000" dirty="0"/>
              <a:t> è circa 100 volte più efficace della morfina, ma ciò si traduce anche in un’aumentata letalità, se utilizzato in un contesto di abuso (in figura quantità letali di eroina e </a:t>
            </a:r>
            <a:r>
              <a:rPr lang="it-IT" sz="2000" dirty="0" err="1"/>
              <a:t>fentanile</a:t>
            </a:r>
            <a:r>
              <a:rPr lang="it-IT" sz="2000" dirty="0"/>
              <a:t>).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1A7801D-E0CF-4877-B38E-B71409C649AF}"/>
              </a:ext>
            </a:extLst>
          </p:cNvPr>
          <p:cNvSpPr txBox="1"/>
          <p:nvPr/>
        </p:nvSpPr>
        <p:spPr>
          <a:xfrm>
            <a:off x="2591272" y="6384905"/>
            <a:ext cx="6552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200" dirty="0"/>
              <a:t>https://www.washingtonpost.com/graphics/2019/national/fentanyl-epidemic-obama-administration/?utm_term=.e2b5e9f67f0d&amp;noredirect=on</a:t>
            </a:r>
          </a:p>
        </p:txBody>
      </p:sp>
    </p:spTree>
    <p:extLst>
      <p:ext uri="{BB962C8B-B14F-4D97-AF65-F5344CB8AC3E}">
        <p14:creationId xmlns:p14="http://schemas.microsoft.com/office/powerpoint/2010/main" val="36461394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it-IT" sz="3600" dirty="0">
                <a:solidFill>
                  <a:schemeClr val="tx1"/>
                </a:solidFill>
                <a:ea typeface="ＭＳ Ｐゴシック" pitchFamily="112" charset="-128"/>
                <a:cs typeface="ＭＳ Ｐゴシック" pitchFamily="112" charset="-128"/>
              </a:rPr>
              <a:t>Sindrome d’astinenza da oppioidi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it-IT" sz="2000" b="1">
                <a:ea typeface="ＭＳ Ｐゴシック" pitchFamily="112" charset="-128"/>
                <a:cs typeface="ＭＳ Ｐゴシック" pitchFamily="112" charset="-128"/>
              </a:rPr>
              <a:t>Sintomi</a:t>
            </a:r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: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Craving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Irriquietezza, instabilità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Aumentata sensibilità al dolore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Nausea e crampi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Dolori muscolari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Umore disforico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Insonnia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Ansia</a:t>
            </a:r>
          </a:p>
          <a:p>
            <a:pPr eaLnBrk="1" hangingPunct="1">
              <a:buFontTx/>
              <a:buNone/>
            </a:pPr>
            <a:endParaRPr lang="it-IT" sz="2000">
              <a:ea typeface="ＭＳ Ｐゴシック" pitchFamily="112" charset="-128"/>
              <a:cs typeface="ＭＳ Ｐゴシック" pitchFamily="112" charset="-128"/>
            </a:endParaRPr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it-IT" sz="2000" b="1">
                <a:ea typeface="ＭＳ Ｐゴシック" pitchFamily="112" charset="-128"/>
                <a:cs typeface="ＭＳ Ｐゴシック" pitchFamily="112" charset="-128"/>
              </a:rPr>
              <a:t>Segni</a:t>
            </a:r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: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Dilatazione pupillare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Sudorazione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Piloerezione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Tachicardia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Vomito e diarrea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Ipertensione arteriosa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Sbadigli</a:t>
            </a:r>
          </a:p>
          <a:p>
            <a:pPr eaLnBrk="1" hangingPunct="1"/>
            <a:r>
              <a:rPr lang="it-IT" sz="2000">
                <a:ea typeface="ＭＳ Ｐゴシック" pitchFamily="112" charset="-128"/>
                <a:cs typeface="ＭＳ Ｐゴシック" pitchFamily="112" charset="-128"/>
              </a:rPr>
              <a:t>Febbre</a:t>
            </a:r>
          </a:p>
          <a:p>
            <a:pPr eaLnBrk="1" hangingPunct="1">
              <a:buFontTx/>
              <a:buNone/>
            </a:pPr>
            <a:endParaRPr lang="it-IT" sz="2000">
              <a:ea typeface="ＭＳ Ｐゴシック" pitchFamily="112" charset="-128"/>
              <a:cs typeface="ＭＳ Ｐゴシック" pitchFamily="112" charset="-128"/>
            </a:endParaRPr>
          </a:p>
        </p:txBody>
      </p:sp>
    </p:spTree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 eaLnBrk="1" hangingPunct="1"/>
            <a:r>
              <a:rPr lang="it-IT" sz="3600" dirty="0">
                <a:solidFill>
                  <a:schemeClr val="tx1"/>
                </a:solidFill>
                <a:ea typeface="ＭＳ Ｐゴシック" pitchFamily="112" charset="-128"/>
                <a:cs typeface="ＭＳ Ｐゴシック" pitchFamily="112" charset="-128"/>
              </a:rPr>
              <a:t>Intossicazione acuta da oppioidi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I pazienti che hanno assunto una dose troppo elevata di oppioidi, entrano in uno stato di stupore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Se la dose è ancora più elevata si va incontro al coma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La frequenza respiratoria diminuisce e può comparire cianosi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La pressione arteriosa cala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Le pupille divengono intensamente miotiche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Compare midriasi quando vi è un intenso stato di ipossia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Si riduce la formazione delle urine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La temperatura corporea cala, la cute diventa umida e fredda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La muscolatura scheletrica si rilassa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Compaiono i segni dello shock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La morte può avvenire per insufficienza respiratoria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Anche quando vi è una ripresa della respirazione vi può essere morte del paziente dovuta alle complicazioni irreversibili venutesi a creare.</a:t>
            </a:r>
          </a:p>
        </p:txBody>
      </p:sp>
    </p:spTree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60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Analgesici oppioidi in commercio in Italia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Alcaloidi naturali dell’oppio: morfina cloridrato, morfina solfato</a:t>
            </a:r>
          </a:p>
          <a:p>
            <a:pPr eaLnBrk="1" hangingPunct="1"/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Derivati della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fenilpiperidina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: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petidina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 cloridrato,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fentanil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 (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Durogesic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,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Fentanest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),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alfentanil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,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sufentanil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,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remifentanil</a:t>
            </a:r>
            <a:endParaRPr lang="it-IT" sz="2400" dirty="0">
              <a:solidFill>
                <a:srgbClr val="000000"/>
              </a:solidFill>
              <a:ea typeface="ＭＳ Ｐゴシック" pitchFamily="112" charset="-128"/>
              <a:cs typeface="ＭＳ Ｐゴシック" pitchFamily="112" charset="-128"/>
            </a:endParaRPr>
          </a:p>
          <a:p>
            <a:pPr eaLnBrk="1" hangingPunct="1"/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Derivati della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difenilpropilamina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: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destropropossifene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 (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Liberen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)</a:t>
            </a:r>
          </a:p>
          <a:p>
            <a:pPr eaLnBrk="1" hangingPunct="1"/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Derivati del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benzomorfano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: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pentazocina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 (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Talwin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)</a:t>
            </a:r>
          </a:p>
          <a:p>
            <a:pPr eaLnBrk="1" hangingPunct="1"/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Derivati dell’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oripavina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: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buprenorfina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 (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Temgesic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)</a:t>
            </a:r>
          </a:p>
          <a:p>
            <a:pPr eaLnBrk="1" hangingPunct="1"/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Codeina (+ paracetamolo: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Coefferalgan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,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Tachidol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)</a:t>
            </a:r>
          </a:p>
          <a:p>
            <a:pPr eaLnBrk="1" hangingPunct="1"/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Oxicodone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 (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Oxycontin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)</a:t>
            </a:r>
          </a:p>
          <a:p>
            <a:pPr eaLnBrk="1" hangingPunct="1"/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Tramadolo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 (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Contramal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) agonista debole, blocca la </a:t>
            </a:r>
            <a:r>
              <a:rPr lang="it-IT" sz="2400" dirty="0" err="1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ricaptazione</a:t>
            </a:r>
            <a:r>
              <a:rPr lang="it-IT" sz="2400" dirty="0">
                <a:solidFill>
                  <a:srgbClr val="000000"/>
                </a:solidFill>
                <a:ea typeface="ＭＳ Ｐゴシック" pitchFamily="112" charset="-128"/>
                <a:cs typeface="ＭＳ Ｐゴシック" pitchFamily="112" charset="-128"/>
              </a:rPr>
              <a:t> di serotonina </a:t>
            </a:r>
          </a:p>
          <a:p>
            <a:pPr eaLnBrk="1" hangingPunct="1"/>
            <a:endParaRPr lang="it-IT" sz="2400" dirty="0">
              <a:solidFill>
                <a:srgbClr val="000000"/>
              </a:solidFill>
              <a:ea typeface="ＭＳ Ｐゴシック" pitchFamily="112" charset="-128"/>
              <a:cs typeface="ＭＳ Ｐゴシック" pitchFamily="112" charset="-128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262391" y="16423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3076034"/>
      </p:ext>
    </p:extLst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enza nome5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3592513"/>
            <a:ext cx="8915400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Eroina 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129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000">
                <a:ea typeface="ＭＳ Ｐゴシック" pitchFamily="108" charset="-128"/>
                <a:cs typeface="ＭＳ Ｐゴシック" pitchFamily="108" charset="-128"/>
              </a:rPr>
              <a:t>È molto più liposolubile della morfina e attraversa più rapidamente la BBB.</a:t>
            </a:r>
          </a:p>
          <a:p>
            <a:pPr eaLnBrk="1" hangingPunct="1">
              <a:lnSpc>
                <a:spcPct val="90000"/>
              </a:lnSpc>
            </a:pPr>
            <a:r>
              <a:rPr lang="it-IT" sz="2000">
                <a:ea typeface="ＭＳ Ｐゴシック" pitchFamily="108" charset="-128"/>
                <a:cs typeface="ＭＳ Ｐゴシック" pitchFamily="108" charset="-128"/>
              </a:rPr>
              <a:t>Di per sé è poco attiva, ma è un profarmaco della morfina</a:t>
            </a:r>
          </a:p>
        </p:txBody>
      </p:sp>
    </p:spTree>
    <p:extLst>
      <p:ext uri="{BB962C8B-B14F-4D97-AF65-F5344CB8AC3E}">
        <p14:creationId xmlns:p14="http://schemas.microsoft.com/office/powerpoint/2010/main" val="2661297535"/>
      </p:ext>
    </p:extLst>
  </p:cSld>
  <p:clrMapOvr>
    <a:masterClrMapping/>
  </p:clrMapOvr>
  <p:transition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pPr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Metadone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800">
                <a:ea typeface="ＭＳ Ｐゴシック" pitchFamily="108" charset="-128"/>
                <a:cs typeface="ＭＳ Ｐゴシック" pitchFamily="108" charset="-128"/>
              </a:rPr>
              <a:t>Composto di sintesi a lunga durata d’azione, agonista dei recettori </a:t>
            </a:r>
            <a:r>
              <a:rPr lang="it-IT" sz="2800">
                <a:latin typeface="Lucida Grande" pitchFamily="108" charset="0"/>
                <a:ea typeface="Arial" pitchFamily="108" charset="0"/>
                <a:cs typeface="Arial" pitchFamily="108" charset="0"/>
              </a:rPr>
              <a:t>μ</a:t>
            </a:r>
            <a:r>
              <a:rPr lang="it-IT" sz="2800">
                <a:ea typeface="Arial" pitchFamily="108" charset="0"/>
                <a:cs typeface="Arial" pitchFamily="108" charset="0"/>
              </a:rPr>
              <a:t>, le cui azioni farmacologiche sono molto simili a quelle della morfina</a:t>
            </a:r>
            <a:endParaRPr lang="it-IT" sz="2800">
              <a:ea typeface="ＭＳ Ｐゴシック" pitchFamily="108" charset="-128"/>
              <a:cs typeface="ＭＳ Ｐゴシック" pitchFamily="108" charset="-128"/>
            </a:endParaRPr>
          </a:p>
        </p:txBody>
      </p:sp>
      <p:pic>
        <p:nvPicPr>
          <p:cNvPr id="37892" name="Picture 4" descr="Senza nome6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344863"/>
            <a:ext cx="8686800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9972888"/>
      </p:ext>
    </p:extLst>
  </p:cSld>
  <p:clrMapOvr>
    <a:masterClrMapping/>
  </p:clrMapOvr>
  <p:transition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6400800" cy="533400"/>
          </a:xfrm>
        </p:spPr>
        <p:txBody>
          <a:bodyPr/>
          <a:lstStyle/>
          <a:p>
            <a:pPr algn="l"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Farmacocinetica della </a:t>
            </a:r>
            <a:br>
              <a:rPr lang="it-IT">
                <a:ea typeface="ＭＳ Ｐゴシック" pitchFamily="108" charset="-128"/>
                <a:cs typeface="ＭＳ Ｐゴシック" pitchFamily="108" charset="-128"/>
              </a:rPr>
            </a:br>
            <a:r>
              <a:rPr lang="it-IT">
                <a:ea typeface="ＭＳ Ｐゴシック" pitchFamily="108" charset="-128"/>
                <a:cs typeface="ＭＳ Ｐゴシック" pitchFamily="108" charset="-128"/>
              </a:rPr>
              <a:t>morfina e degli oppiacei</a:t>
            </a:r>
          </a:p>
        </p:txBody>
      </p:sp>
      <p:pic>
        <p:nvPicPr>
          <p:cNvPr id="56323" name="Picture 4" descr="vie di somm metabolismo"/>
          <p:cNvPicPr>
            <a:picLocks noChangeAspect="1" noChangeArrowheads="1"/>
          </p:cNvPicPr>
          <p:nvPr/>
        </p:nvPicPr>
        <p:blipFill>
          <a:blip r:embed="rId3"/>
          <a:srcRect l="3703" t="9520" r="51852" b="2107"/>
          <a:stretch>
            <a:fillRect/>
          </a:stretch>
        </p:blipFill>
        <p:spPr bwMode="auto">
          <a:xfrm>
            <a:off x="152400" y="2362200"/>
            <a:ext cx="27908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5" descr="vie di somministrazione"/>
          <p:cNvPicPr>
            <a:picLocks noChangeAspect="1" noChangeArrowheads="1"/>
          </p:cNvPicPr>
          <p:nvPr/>
        </p:nvPicPr>
        <p:blipFill>
          <a:blip r:embed="rId4"/>
          <a:srcRect l="29730" t="4485" r="1826" b="1207"/>
          <a:stretch>
            <a:fillRect/>
          </a:stretch>
        </p:blipFill>
        <p:spPr bwMode="auto">
          <a:xfrm>
            <a:off x="3033713" y="2305050"/>
            <a:ext cx="428148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6" descr="1405 Morphine pump [Converted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152400"/>
            <a:ext cx="195738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6156176" y="4437112"/>
            <a:ext cx="9406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Spray nasale</a:t>
            </a:r>
          </a:p>
        </p:txBody>
      </p:sp>
    </p:spTree>
  </p:cSld>
  <p:clrMapOvr>
    <a:masterClrMapping/>
  </p:clrMapOvr>
  <p:transition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940050" y="1676400"/>
            <a:ext cx="3238500" cy="528638"/>
            <a:chOff x="0" y="0"/>
            <a:chExt cx="2039" cy="333"/>
          </a:xfrm>
        </p:grpSpPr>
        <p:sp>
          <p:nvSpPr>
            <p:cNvPr id="60421" name="Rectangle 5"/>
            <p:cNvSpPr>
              <a:spLocks/>
            </p:cNvSpPr>
            <p:nvPr/>
          </p:nvSpPr>
          <p:spPr bwMode="auto">
            <a:xfrm>
              <a:off x="0" y="0"/>
              <a:ext cx="2026" cy="333"/>
            </a:xfrm>
            <a:prstGeom prst="rect">
              <a:avLst/>
            </a:prstGeom>
            <a:solidFill>
              <a:srgbClr val="FFFFFF"/>
            </a:solidFill>
            <a:ln w="57240" cap="flat">
              <a:solidFill>
                <a:srgbClr val="000066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0422" name="Rectangle 6"/>
            <p:cNvSpPr>
              <a:spLocks/>
            </p:cNvSpPr>
            <p:nvPr/>
          </p:nvSpPr>
          <p:spPr bwMode="auto">
            <a:xfrm>
              <a:off x="0" y="0"/>
              <a:ext cx="2039" cy="21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1360" bIns="0">
              <a:prstTxWarp prst="textNoShape">
                <a:avLst/>
              </a:prstTxWarp>
            </a:bodyPr>
            <a:lstStyle/>
            <a:p>
              <a:pPr marL="381000" indent="-339725">
                <a:spcBef>
                  <a:spcPts val="600"/>
                </a:spcBef>
                <a:tabLst>
                  <a:tab pos="381000" algn="l"/>
                  <a:tab pos="825500" algn="l"/>
                  <a:tab pos="1282700" algn="l"/>
                  <a:tab pos="1727200" algn="l"/>
                  <a:tab pos="2171700" algn="l"/>
                  <a:tab pos="2628900" algn="l"/>
                  <a:tab pos="3073400" algn="l"/>
                  <a:tab pos="3530600" algn="l"/>
                  <a:tab pos="3975100" algn="l"/>
                  <a:tab pos="4419600" algn="l"/>
                  <a:tab pos="4876800" algn="l"/>
                  <a:tab pos="5321300" algn="l"/>
                  <a:tab pos="5765800" algn="l"/>
                  <a:tab pos="6223000" algn="l"/>
                  <a:tab pos="6667500" algn="l"/>
                  <a:tab pos="7124700" algn="l"/>
                  <a:tab pos="7569200" algn="l"/>
                  <a:tab pos="8013700" algn="l"/>
                  <a:tab pos="8470900" algn="l"/>
                  <a:tab pos="8915400" algn="l"/>
                  <a:tab pos="9359900" algn="l"/>
                  <a:tab pos="9474200" algn="l"/>
                  <a:tab pos="10058400" algn="l"/>
                </a:tabLst>
              </a:pPr>
              <a:r>
                <a:rPr lang="en-US" sz="2400">
                  <a:solidFill>
                    <a:srgbClr val="000066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Formulazioni ORALI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635625" y="2636838"/>
            <a:ext cx="2997200" cy="576262"/>
            <a:chOff x="0" y="0"/>
            <a:chExt cx="1888" cy="363"/>
          </a:xfrm>
        </p:grpSpPr>
        <p:sp>
          <p:nvSpPr>
            <p:cNvPr id="60424" name="Rectangle 8"/>
            <p:cNvSpPr>
              <a:spLocks/>
            </p:cNvSpPr>
            <p:nvPr/>
          </p:nvSpPr>
          <p:spPr bwMode="auto">
            <a:xfrm>
              <a:off x="2" y="0"/>
              <a:ext cx="1868" cy="363"/>
            </a:xfrm>
            <a:prstGeom prst="rect">
              <a:avLst/>
            </a:prstGeom>
            <a:solidFill>
              <a:srgbClr val="FFFFFF"/>
            </a:solidFill>
            <a:ln w="57240" cap="flat">
              <a:solidFill>
                <a:srgbClr val="000066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0425" name="Rectangle 9"/>
            <p:cNvSpPr>
              <a:spLocks/>
            </p:cNvSpPr>
            <p:nvPr/>
          </p:nvSpPr>
          <p:spPr bwMode="auto">
            <a:xfrm>
              <a:off x="0" y="57"/>
              <a:ext cx="1888" cy="24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1360" bIns="0" anchor="ctr">
              <a:prstTxWarp prst="textNoShape">
                <a:avLst/>
              </a:prstTxWarp>
            </a:bodyPr>
            <a:lstStyle/>
            <a:p>
              <a:pPr marL="41275" algn="ctr">
                <a:tabLst>
                  <a:tab pos="38100" algn="l"/>
                  <a:tab pos="495300" algn="l"/>
                  <a:tab pos="939800" algn="l"/>
                  <a:tab pos="1384300" algn="l"/>
                  <a:tab pos="1841500" algn="l"/>
                  <a:tab pos="2286000" algn="l"/>
                  <a:tab pos="2730500" algn="l"/>
                  <a:tab pos="3187700" algn="l"/>
                  <a:tab pos="3632200" algn="l"/>
                  <a:tab pos="4089400" algn="l"/>
                  <a:tab pos="4533900" algn="l"/>
                  <a:tab pos="4978400" algn="l"/>
                  <a:tab pos="5435600" algn="l"/>
                  <a:tab pos="5880100" algn="l"/>
                  <a:tab pos="6324600" algn="l"/>
                  <a:tab pos="6781800" algn="l"/>
                  <a:tab pos="7226300" algn="l"/>
                  <a:tab pos="7683500" algn="l"/>
                  <a:tab pos="8128000" algn="l"/>
                  <a:tab pos="8572500" algn="l"/>
                  <a:tab pos="9029700" algn="l"/>
                  <a:tab pos="9029700" algn="l"/>
                  <a:tab pos="9144000" algn="l"/>
                </a:tabLst>
              </a:pPr>
              <a:r>
                <a:rPr lang="en-US" sz="2800">
                  <a:solidFill>
                    <a:srgbClr val="920000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ORAMORPH</a:t>
              </a:r>
              <a:r>
                <a:rPr lang="en-US" sz="2800" baseline="30000">
                  <a:solidFill>
                    <a:srgbClr val="920000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®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716463" y="3584575"/>
            <a:ext cx="4267200" cy="2282825"/>
            <a:chOff x="0" y="0"/>
            <a:chExt cx="2688" cy="1438"/>
          </a:xfrm>
        </p:grpSpPr>
        <p:sp>
          <p:nvSpPr>
            <p:cNvPr id="60427" name="Rectangle 11"/>
            <p:cNvSpPr>
              <a:spLocks/>
            </p:cNvSpPr>
            <p:nvPr/>
          </p:nvSpPr>
          <p:spPr bwMode="auto">
            <a:xfrm>
              <a:off x="0" y="0"/>
              <a:ext cx="2676" cy="1438"/>
            </a:xfrm>
            <a:prstGeom prst="rect">
              <a:avLst/>
            </a:prstGeom>
            <a:noFill/>
            <a:ln w="57240" cap="flat">
              <a:solidFill>
                <a:srgbClr val="000066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0428" name="Rectangle 12"/>
            <p:cNvSpPr>
              <a:spLocks/>
            </p:cNvSpPr>
            <p:nvPr/>
          </p:nvSpPr>
          <p:spPr bwMode="auto">
            <a:xfrm>
              <a:off x="0" y="0"/>
              <a:ext cx="2688" cy="125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1360" bIns="0">
              <a:prstTxWarp prst="textNoShape">
                <a:avLst/>
              </a:prstTxWarp>
            </a:bodyPr>
            <a:lstStyle/>
            <a:p>
              <a:pPr marL="381000" indent="-339725"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itchFamily="124" charset="0"/>
                <a:buChar char="•"/>
                <a:tabLst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</a:tabLst>
              </a:pPr>
              <a:r>
                <a:rPr lang="en-US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Azione rapida</a:t>
              </a:r>
              <a:r>
                <a:rPr lang="en-US" sz="240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  	</a:t>
              </a:r>
            </a:p>
            <a:p>
              <a:pPr marL="381000" indent="-339725"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itchFamily="124" charset="0"/>
                <a:buChar char="•"/>
                <a:tabLst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</a:tabLst>
              </a:pPr>
              <a:r>
                <a:rPr lang="en-US" sz="240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Per ricerca dose corretta  </a:t>
              </a:r>
            </a:p>
            <a:p>
              <a:pPr marL="381000" indent="-339725"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itchFamily="124" charset="0"/>
                <a:buChar char="•"/>
                <a:tabLst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</a:tabLst>
              </a:pPr>
              <a:r>
                <a:rPr lang="en-US" sz="240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Utile per esacerbazioni</a:t>
              </a:r>
            </a:p>
            <a:p>
              <a:pPr marL="381000" indent="-339725"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itchFamily="124" charset="0"/>
                <a:buChar char="•"/>
                <a:tabLst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9525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  <a:tab pos="1866900" algn="l"/>
                </a:tabLst>
              </a:pPr>
              <a:r>
                <a:rPr lang="en-US" sz="240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Picco tra 20-90 min dalla somministrazione</a:t>
              </a: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538163" y="2708275"/>
            <a:ext cx="3340100" cy="546100"/>
            <a:chOff x="0" y="0"/>
            <a:chExt cx="2104" cy="344"/>
          </a:xfrm>
        </p:grpSpPr>
        <p:sp>
          <p:nvSpPr>
            <p:cNvPr id="60430" name="Rectangle 14"/>
            <p:cNvSpPr>
              <a:spLocks/>
            </p:cNvSpPr>
            <p:nvPr/>
          </p:nvSpPr>
          <p:spPr bwMode="auto">
            <a:xfrm>
              <a:off x="0" y="0"/>
              <a:ext cx="2087" cy="344"/>
            </a:xfrm>
            <a:prstGeom prst="rect">
              <a:avLst/>
            </a:prstGeom>
            <a:solidFill>
              <a:srgbClr val="FFFFFF"/>
            </a:solidFill>
            <a:ln w="57240" cap="flat">
              <a:solidFill>
                <a:srgbClr val="000066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0431" name="Rectangle 15"/>
            <p:cNvSpPr>
              <a:spLocks/>
            </p:cNvSpPr>
            <p:nvPr/>
          </p:nvSpPr>
          <p:spPr bwMode="auto">
            <a:xfrm>
              <a:off x="0" y="48"/>
              <a:ext cx="2104" cy="24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1360" bIns="0" anchor="ctr">
              <a:prstTxWarp prst="textNoShape">
                <a:avLst/>
              </a:prstTxWarp>
            </a:bodyPr>
            <a:lstStyle/>
            <a:p>
              <a:pPr marL="41275" algn="ctr">
                <a:tabLst>
                  <a:tab pos="38100" algn="l"/>
                  <a:tab pos="495300" algn="l"/>
                  <a:tab pos="939800" algn="l"/>
                  <a:tab pos="1384300" algn="l"/>
                  <a:tab pos="1841500" algn="l"/>
                  <a:tab pos="2286000" algn="l"/>
                  <a:tab pos="2730500" algn="l"/>
                  <a:tab pos="3187700" algn="l"/>
                  <a:tab pos="3632200" algn="l"/>
                  <a:tab pos="4089400" algn="l"/>
                  <a:tab pos="4533900" algn="l"/>
                  <a:tab pos="4978400" algn="l"/>
                  <a:tab pos="5435600" algn="l"/>
                  <a:tab pos="5880100" algn="l"/>
                  <a:tab pos="6324600" algn="l"/>
                  <a:tab pos="6781800" algn="l"/>
                  <a:tab pos="7226300" algn="l"/>
                  <a:tab pos="7683500" algn="l"/>
                  <a:tab pos="8128000" algn="l"/>
                  <a:tab pos="8572500" algn="l"/>
                  <a:tab pos="9029700" algn="l"/>
                  <a:tab pos="9029700" algn="l"/>
                  <a:tab pos="9144000" algn="l"/>
                </a:tabLst>
              </a:pPr>
              <a:r>
                <a:rPr lang="en-US" sz="2400">
                  <a:solidFill>
                    <a:srgbClr val="920000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Ms Contin</a:t>
              </a:r>
              <a:r>
                <a:rPr lang="en-US" sz="2400" baseline="30000">
                  <a:solidFill>
                    <a:srgbClr val="920000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®</a:t>
              </a:r>
              <a:r>
                <a:rPr lang="en-US" sz="2800" baseline="30000">
                  <a:solidFill>
                    <a:srgbClr val="920000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 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304800" y="3581400"/>
            <a:ext cx="3860800" cy="2016125"/>
            <a:chOff x="0" y="0"/>
            <a:chExt cx="2432" cy="1270"/>
          </a:xfrm>
        </p:grpSpPr>
        <p:sp>
          <p:nvSpPr>
            <p:cNvPr id="60433" name="Rectangle 17"/>
            <p:cNvSpPr>
              <a:spLocks/>
            </p:cNvSpPr>
            <p:nvPr/>
          </p:nvSpPr>
          <p:spPr bwMode="auto">
            <a:xfrm>
              <a:off x="0" y="0"/>
              <a:ext cx="2420" cy="1270"/>
            </a:xfrm>
            <a:prstGeom prst="rect">
              <a:avLst/>
            </a:prstGeom>
            <a:noFill/>
            <a:ln w="57240" cap="flat">
              <a:solidFill>
                <a:srgbClr val="000066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0434" name="Rectangle 18"/>
            <p:cNvSpPr>
              <a:spLocks/>
            </p:cNvSpPr>
            <p:nvPr/>
          </p:nvSpPr>
          <p:spPr bwMode="auto">
            <a:xfrm>
              <a:off x="0" y="0"/>
              <a:ext cx="2432" cy="1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1360" bIns="0">
              <a:prstTxWarp prst="textNoShape">
                <a:avLst/>
              </a:prstTxWarp>
            </a:bodyPr>
            <a:lstStyle/>
            <a:p>
              <a:pPr marL="381000" indent="-339725"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itchFamily="124" charset="0"/>
                <a:buChar char="•"/>
                <a:tabLst>
                  <a:tab pos="381000" algn="l"/>
                  <a:tab pos="381000" algn="l"/>
                  <a:tab pos="381000" algn="l"/>
                  <a:tab pos="381000" algn="l"/>
                  <a:tab pos="825500" algn="l"/>
                  <a:tab pos="825500" algn="l"/>
                  <a:tab pos="825500" algn="l"/>
                  <a:tab pos="825500" algn="l"/>
                  <a:tab pos="1282700" algn="l"/>
                  <a:tab pos="1282700" algn="l"/>
                  <a:tab pos="1282700" algn="l"/>
                  <a:tab pos="1282700" algn="l"/>
                  <a:tab pos="1727200" algn="l"/>
                  <a:tab pos="1727200" algn="l"/>
                  <a:tab pos="1727200" algn="l"/>
                  <a:tab pos="1727200" algn="l"/>
                  <a:tab pos="2171700" algn="l"/>
                  <a:tab pos="2171700" algn="l"/>
                  <a:tab pos="2171700" algn="l"/>
                  <a:tab pos="2171700" algn="l"/>
                  <a:tab pos="2628900" algn="l"/>
                  <a:tab pos="2628900" algn="l"/>
                  <a:tab pos="2628900" algn="l"/>
                  <a:tab pos="2628900" algn="l"/>
                  <a:tab pos="3073400" algn="l"/>
                  <a:tab pos="3073400" algn="l"/>
                  <a:tab pos="3073400" algn="l"/>
                  <a:tab pos="3073400" algn="l"/>
                  <a:tab pos="3530600" algn="l"/>
                  <a:tab pos="3530600" algn="l"/>
                  <a:tab pos="3530600" algn="l"/>
                  <a:tab pos="3530600" algn="l"/>
                </a:tabLst>
              </a:pPr>
              <a:r>
                <a:rPr lang="en-US" sz="240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A </a:t>
              </a:r>
              <a:r>
                <a:rPr lang="en-US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lento rilascio</a:t>
              </a:r>
            </a:p>
            <a:p>
              <a:pPr marL="381000" indent="-339725"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itchFamily="124" charset="0"/>
                <a:buChar char="•"/>
                <a:tabLst>
                  <a:tab pos="381000" algn="l"/>
                  <a:tab pos="381000" algn="l"/>
                  <a:tab pos="381000" algn="l"/>
                  <a:tab pos="381000" algn="l"/>
                  <a:tab pos="825500" algn="l"/>
                  <a:tab pos="825500" algn="l"/>
                  <a:tab pos="825500" algn="l"/>
                  <a:tab pos="825500" algn="l"/>
                  <a:tab pos="1282700" algn="l"/>
                  <a:tab pos="1282700" algn="l"/>
                  <a:tab pos="1282700" algn="l"/>
                  <a:tab pos="1282700" algn="l"/>
                  <a:tab pos="1727200" algn="l"/>
                  <a:tab pos="1727200" algn="l"/>
                  <a:tab pos="1727200" algn="l"/>
                  <a:tab pos="1727200" algn="l"/>
                  <a:tab pos="2171700" algn="l"/>
                  <a:tab pos="2171700" algn="l"/>
                  <a:tab pos="2171700" algn="l"/>
                  <a:tab pos="2171700" algn="l"/>
                  <a:tab pos="2628900" algn="l"/>
                  <a:tab pos="2628900" algn="l"/>
                  <a:tab pos="2628900" algn="l"/>
                  <a:tab pos="2628900" algn="l"/>
                  <a:tab pos="3073400" algn="l"/>
                  <a:tab pos="3073400" algn="l"/>
                  <a:tab pos="3073400" algn="l"/>
                  <a:tab pos="3073400" algn="l"/>
                  <a:tab pos="3530600" algn="l"/>
                  <a:tab pos="3530600" algn="l"/>
                  <a:tab pos="3530600" algn="l"/>
                  <a:tab pos="3530600" algn="l"/>
                </a:tabLst>
              </a:pPr>
              <a:r>
                <a:rPr lang="en-US" sz="240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Picco tra 150 min 200 min </a:t>
              </a:r>
              <a:r>
                <a:rPr lang="en-US" sz="180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( 2-3 volte + tardi dell’Oramorph)</a:t>
              </a:r>
              <a:r>
                <a:rPr lang="en-US" sz="240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 e secondo picco 4 -6 ore</a:t>
              </a:r>
            </a:p>
          </p:txBody>
        </p:sp>
      </p:grpSp>
      <p:pic>
        <p:nvPicPr>
          <p:cNvPr id="60436" name="Picture 20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1966913" cy="2276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sp>
        <p:nvSpPr>
          <p:cNvPr id="60437" name="Rectangle 21"/>
          <p:cNvSpPr>
            <a:spLocks/>
          </p:cNvSpPr>
          <p:nvPr/>
        </p:nvSpPr>
        <p:spPr bwMode="auto">
          <a:xfrm>
            <a:off x="304800" y="5943600"/>
            <a:ext cx="3276600" cy="73866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 pitchFamily="124" charset="0"/>
                <a:cs typeface="Times New Roman" pitchFamily="124" charset="0"/>
              </a:rPr>
              <a:t>Compresse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 pitchFamily="124" charset="0"/>
                <a:cs typeface="Times New Roman" pitchFamily="12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 pitchFamily="124" charset="0"/>
                <a:cs typeface="Times New Roman" pitchFamily="124" charset="0"/>
              </a:rPr>
              <a:t>da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 pitchFamily="124" charset="0"/>
                <a:cs typeface="Times New Roman" pitchFamily="124" charset="0"/>
              </a:rPr>
              <a:t> 15, 30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 pitchFamily="124" charset="0"/>
                <a:cs typeface="Times New Roman" pitchFamily="124" charset="0"/>
              </a:rPr>
              <a:t>e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 pitchFamily="124" charset="0"/>
                <a:cs typeface="Times New Roman" pitchFamily="124" charset="0"/>
              </a:rPr>
              <a:t> 60 mg </a:t>
            </a:r>
          </a:p>
        </p:txBody>
      </p:sp>
      <p:sp>
        <p:nvSpPr>
          <p:cNvPr id="60438" name="Rectangle 22"/>
          <p:cNvSpPr>
            <a:spLocks/>
          </p:cNvSpPr>
          <p:nvPr/>
        </p:nvSpPr>
        <p:spPr bwMode="auto">
          <a:xfrm>
            <a:off x="4660900" y="6083300"/>
            <a:ext cx="4330700" cy="774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2400" dirty="0">
                <a:solidFill>
                  <a:schemeClr val="tx1"/>
                </a:solidFill>
                <a:latin typeface="+mj-lt"/>
                <a:ea typeface="Times New Roman" pitchFamily="124" charset="0"/>
                <a:cs typeface="Times New Roman" pitchFamily="124" charset="0"/>
              </a:rPr>
              <a:t>Sol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Times New Roman" pitchFamily="124" charset="0"/>
                <a:cs typeface="Times New Roman" pitchFamily="124" charset="0"/>
              </a:rPr>
              <a:t>orale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 pitchFamily="124" charset="0"/>
                <a:cs typeface="Times New Roman" pitchFamily="124" charset="0"/>
              </a:rPr>
              <a:t> 5 ml  con 10 mg, 30 mg, 100 mg</a:t>
            </a:r>
          </a:p>
        </p:txBody>
      </p:sp>
      <p:sp>
        <p:nvSpPr>
          <p:cNvPr id="60439" name="Rectangle 23"/>
          <p:cNvSpPr>
            <a:spLocks/>
          </p:cNvSpPr>
          <p:nvPr/>
        </p:nvSpPr>
        <p:spPr bwMode="auto">
          <a:xfrm>
            <a:off x="2590800" y="381000"/>
            <a:ext cx="2765425" cy="431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 b="1" dirty="0" err="1">
                <a:solidFill>
                  <a:schemeClr val="tx1"/>
                </a:solidFill>
                <a:ea typeface="Times New Roman" pitchFamily="124" charset="0"/>
                <a:cs typeface="Times New Roman" pitchFamily="124" charset="0"/>
              </a:rPr>
              <a:t>Morfina</a:t>
            </a:r>
            <a:r>
              <a:rPr lang="en-US" sz="2400" b="1" dirty="0">
                <a:solidFill>
                  <a:schemeClr val="tx1"/>
                </a:solidFill>
                <a:ea typeface="Times New Roman" pitchFamily="124" charset="0"/>
                <a:cs typeface="Times New Roman" pitchFamily="124" charset="0"/>
              </a:rPr>
              <a:t> fl </a:t>
            </a:r>
            <a:r>
              <a:rPr lang="en-US" sz="2400" b="1" dirty="0" err="1">
                <a:solidFill>
                  <a:schemeClr val="tx1"/>
                </a:solidFill>
                <a:ea typeface="Times New Roman" pitchFamily="124" charset="0"/>
                <a:cs typeface="Times New Roman" pitchFamily="124" charset="0"/>
              </a:rPr>
              <a:t>ev</a:t>
            </a:r>
            <a:r>
              <a:rPr lang="en-US" sz="2400" b="1" dirty="0">
                <a:solidFill>
                  <a:schemeClr val="tx1"/>
                </a:solidFill>
                <a:ea typeface="Times New Roman" pitchFamily="124" charset="0"/>
                <a:cs typeface="Times New Roman" pitchFamily="124" charset="0"/>
              </a:rPr>
              <a:t> 10 mg</a:t>
            </a:r>
            <a:r>
              <a:rPr lang="en-US" dirty="0">
                <a:solidFill>
                  <a:schemeClr val="tx1"/>
                </a:solidFill>
                <a:ea typeface="Times New Roman" pitchFamily="124" charset="0"/>
                <a:cs typeface="Times New Roman" pitchFamily="124" charset="0"/>
              </a:rPr>
              <a:t> </a:t>
            </a:r>
          </a:p>
        </p:txBody>
      </p:sp>
    </p:spTree>
  </p:cSld>
  <p:clrMapOvr>
    <a:masterClrMapping/>
  </p:clrMapOvr>
  <p:transition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vie di somm metabolism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413" y="93663"/>
            <a:ext cx="8382000" cy="667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644521" y="2438400"/>
            <a:ext cx="2347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Biodisponibilità orale 25%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5235" y="1775690"/>
            <a:ext cx="91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Fentanyl</a:t>
            </a:r>
            <a:r>
              <a:rPr lang="it-IT" sz="1400" dirty="0"/>
              <a:t> </a:t>
            </a:r>
            <a:r>
              <a:rPr lang="it-IT" sz="1400" dirty="0" err="1"/>
              <a:t>nasal</a:t>
            </a:r>
            <a:r>
              <a:rPr lang="it-IT" sz="1400" dirty="0"/>
              <a:t> spray</a:t>
            </a:r>
          </a:p>
        </p:txBody>
      </p:sp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pPr eaLnBrk="1" hangingPunct="1"/>
            <a:r>
              <a:rPr lang="it-IT" dirty="0">
                <a:ea typeface="Times New Roman" pitchFamily="108" charset="0"/>
                <a:cs typeface="Times New Roman" pitchFamily="108" charset="0"/>
              </a:rPr>
              <a:t>Peptidi oppioidi endogeni</a:t>
            </a:r>
            <a:endParaRPr lang="it-IT" dirty="0">
              <a:ea typeface="Times" pitchFamily="108" charset="0"/>
              <a:cs typeface="Times" pitchFamily="108" charset="0"/>
            </a:endParaRPr>
          </a:p>
        </p:txBody>
      </p:sp>
      <p:graphicFrame>
        <p:nvGraphicFramePr>
          <p:cNvPr id="622596" name="Group 4"/>
          <p:cNvGraphicFramePr>
            <a:graphicFrameLocks noGrp="1"/>
          </p:cNvGraphicFramePr>
          <p:nvPr/>
        </p:nvGraphicFramePr>
        <p:xfrm>
          <a:off x="304800" y="2714625"/>
          <a:ext cx="8534400" cy="3950208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8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pitchFamily="108" charset="0"/>
                          <a:cs typeface="Arial" pitchFamily="108" charset="0"/>
                        </a:rPr>
                        <a:t>Pro-opiomelanocortina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Arial" pitchFamily="108" charset="0"/>
                        <a:cs typeface="Arial" pitchFamily="108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pitchFamily="108" charset="0"/>
                          <a:ea typeface="Arial" pitchFamily="108" charset="0"/>
                          <a:cs typeface="Arial" pitchFamily="108" charset="0"/>
                        </a:rPr>
                        <a:t>β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  <a:ea typeface="Arial" pitchFamily="108" charset="0"/>
                          <a:cs typeface="Arial" pitchFamily="108" charset="0"/>
                        </a:rPr>
                        <a:t>-Endorfina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mic Sans MS" pitchFamily="108" charset="0"/>
                        </a:rPr>
                        <a:t>Tyr-Gly-Gly-Phe-Met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-Thr-Ser-Glu-Lys-Ser-Gln-Thr-Pro-Leu-Val-Thr-Leu-Phe-Lys-Asn-Ala-Ile-Ile-Lys-Asn-Ala-Tyr-Lys-Lys-Gly-Glu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Pro-encefalina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[Leu</a:t>
                      </a:r>
                      <a:r>
                        <a:rPr kumimoji="0" lang="it-IT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5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]encefalina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[Met</a:t>
                      </a:r>
                      <a:r>
                        <a:rPr kumimoji="0" lang="it-IT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5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]encefalina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mic Sans MS" pitchFamily="108" charset="0"/>
                        </a:rPr>
                        <a:t>Tyr-Gly-Gly-Phe-Leu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mic Sans MS" pitchFamily="108" charset="0"/>
                        </a:rPr>
                        <a:t>Tyr-Gly-Gly-Phe-Met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mic Sans MS" pitchFamily="10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Pro-dinorfina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Dinorfina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 A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Dinorfina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 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B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pitchFamily="108" charset="0"/>
                          <a:ea typeface="Arial" pitchFamily="108" charset="0"/>
                          <a:cs typeface="Arial" pitchFamily="108" charset="0"/>
                        </a:rPr>
                        <a:t>α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  <a:ea typeface="Arial" pitchFamily="108" charset="0"/>
                          <a:cs typeface="Arial" pitchFamily="108" charset="0"/>
                        </a:rPr>
                        <a:t>-Neoendorfina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pitchFamily="108" charset="0"/>
                          <a:ea typeface="Arial" pitchFamily="108" charset="0"/>
                          <a:cs typeface="Arial" pitchFamily="108" charset="0"/>
                        </a:rPr>
                        <a:t>β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  <a:ea typeface="Arial" pitchFamily="108" charset="0"/>
                          <a:cs typeface="Arial" pitchFamily="108" charset="0"/>
                        </a:rPr>
                        <a:t>-Neoendorfina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mic Sans MS" pitchFamily="108" charset="0"/>
                        </a:rPr>
                        <a:t>Tyr-Gly-Gly-Phe-Leu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-Arg-Arg-Ile-Arg-Pro-Lys-Leu-Lys-Trp-Asp-Asn-Gln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mic Sans MS" pitchFamily="108" charset="0"/>
                        </a:rPr>
                        <a:t>Tyr-Gly-Gly-Phe-Leu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-Arg-Arg-Gln-Phe-Lys-Val-Val-Thr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mic Sans MS" pitchFamily="108" charset="0"/>
                        </a:rPr>
                        <a:t>Tyr-Gly-Gly-Phe-Leu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-Arg-Lys-Tyr-Pro-Lys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mic Sans MS" pitchFamily="108" charset="0"/>
                        </a:rPr>
                        <a:t>Tyr-Gly-Gly-Phe-Leu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-Arg-Lys-Tyr-Pro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Pro-orfanina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Orfanina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 FQ/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Nocicettina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Phe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omic Sans MS" pitchFamily="108" charset="0"/>
                        </a:rPr>
                        <a:t>Gly-Gly-Phe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-Thr-Gly-Ala-Arg-Lys-Ser-Ala-Arg-Lys-Leu-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 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Ala-Asn-Gln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ight Brace 4"/>
          <p:cNvSpPr/>
          <p:nvPr/>
        </p:nvSpPr>
        <p:spPr>
          <a:xfrm rot="16200000">
            <a:off x="4000499" y="1409700"/>
            <a:ext cx="304800" cy="1905001"/>
          </a:xfrm>
          <a:prstGeom prst="rightBrace">
            <a:avLst>
              <a:gd name="adj1" fmla="val 8333"/>
              <a:gd name="adj2" fmla="val 52806"/>
            </a:avLst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8" name="TextBox 7"/>
          <p:cNvSpPr txBox="1"/>
          <p:nvPr/>
        </p:nvSpPr>
        <p:spPr>
          <a:xfrm>
            <a:off x="3273042" y="1752600"/>
            <a:ext cx="186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/>
              <a:t>motivo oppioide</a:t>
            </a:r>
          </a:p>
        </p:txBody>
      </p:sp>
    </p:spTree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1408 Opoids time to peak [Con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5738" y="76200"/>
            <a:ext cx="6232525" cy="649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33400"/>
            <a:ext cx="8153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z="2000" b="1" dirty="0">
                <a:ea typeface="ＭＳ Ｐゴシック" pitchFamily="112" charset="-128"/>
                <a:cs typeface="ＭＳ Ｐゴシック" pitchFamily="112" charset="-128"/>
              </a:rPr>
              <a:t>Metadone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Principalmente agonista </a:t>
            </a:r>
            <a:r>
              <a:rPr lang="it-IT" sz="2000" dirty="0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 con proprietà farmacologiche simili a quelle della morfina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Assorbito per </a:t>
            </a:r>
            <a:r>
              <a:rPr lang="it-IT" sz="2000" dirty="0" err="1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os</a:t>
            </a:r>
            <a:r>
              <a:rPr lang="it-IT" sz="2000" dirty="0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 con picco plasmatico dopo </a:t>
            </a:r>
            <a:r>
              <a:rPr lang="it-IT" sz="2000" dirty="0" err="1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4</a:t>
            </a:r>
            <a:r>
              <a:rPr lang="it-IT" sz="2000" dirty="0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 ore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90% legato alle proteine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Sottoposto a </a:t>
            </a:r>
            <a:r>
              <a:rPr lang="it-IT" sz="2000" dirty="0" err="1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biotrasformazione</a:t>
            </a:r>
            <a:r>
              <a:rPr lang="it-IT" sz="2000" dirty="0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 epatica</a:t>
            </a: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Emivita 15 </a:t>
            </a:r>
            <a:r>
              <a:rPr lang="it-IT" sz="2000" dirty="0" err="1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–</a:t>
            </a:r>
            <a:r>
              <a:rPr lang="it-IT" sz="2000" dirty="0">
                <a:ea typeface="ＭＳ Ｐゴシック" pitchFamily="112" charset="-128"/>
                <a:cs typeface="ＭＳ Ｐゴシック" pitchFamily="112" charset="-128"/>
                <a:sym typeface="Symbol" pitchFamily="112" charset="2"/>
              </a:rPr>
              <a:t> 40 ore</a:t>
            </a:r>
          </a:p>
          <a:p>
            <a:pPr eaLnBrk="1" hangingPunct="1">
              <a:lnSpc>
                <a:spcPct val="90000"/>
              </a:lnSpc>
            </a:pPr>
            <a:endParaRPr lang="it-IT" sz="2000" dirty="0">
              <a:ea typeface="ＭＳ Ｐゴシック" pitchFamily="112" charset="-128"/>
              <a:cs typeface="ＭＳ Ｐゴシック" pitchFamily="112" charset="-128"/>
              <a:sym typeface="Symbol" pitchFamily="112" charset="2"/>
            </a:endParaRPr>
          </a:p>
          <a:p>
            <a:pPr marL="381000">
              <a:spcBef>
                <a:spcPct val="0"/>
              </a:spcBef>
              <a:buNone/>
            </a:pPr>
            <a:r>
              <a:rPr lang="en-US" sz="2000" b="1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Fentanil</a:t>
            </a:r>
            <a:endParaRPr lang="en-US" sz="2000" b="1" dirty="0">
              <a:latin typeface="Comic Sans MS" pitchFamily="124" charset="0"/>
              <a:ea typeface="Comic Sans MS" pitchFamily="124" charset="0"/>
              <a:cs typeface="Comic Sans MS" pitchFamily="124" charset="0"/>
              <a:sym typeface="Comic Sans MS" pitchFamily="124" charset="0"/>
            </a:endParaRPr>
          </a:p>
          <a:p>
            <a:pPr marL="381000">
              <a:spcBef>
                <a:spcPct val="0"/>
              </a:spcBef>
            </a:pP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Oppioide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sintetico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molto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liposolubile</a:t>
            </a:r>
            <a:endParaRPr lang="en-US" sz="2000" dirty="0">
              <a:latin typeface="Comic Sans MS" pitchFamily="124" charset="0"/>
              <a:ea typeface="Comic Sans MS" pitchFamily="124" charset="0"/>
              <a:cs typeface="Comic Sans MS" pitchFamily="124" charset="0"/>
              <a:sym typeface="Comic Sans MS" pitchFamily="124" charset="0"/>
            </a:endParaRPr>
          </a:p>
          <a:p>
            <a:pPr marL="381000">
              <a:spcBef>
                <a:spcPct val="0"/>
              </a:spcBef>
            </a:pP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Rapida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insorgenza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e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breve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durata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d’azione</a:t>
            </a:r>
            <a:endParaRPr lang="en-US" sz="2000" dirty="0">
              <a:latin typeface="Comic Sans MS" pitchFamily="124" charset="0"/>
              <a:sym typeface="Comic Sans MS" pitchFamily="124" charset="0"/>
            </a:endParaRPr>
          </a:p>
          <a:p>
            <a:pPr marL="381000">
              <a:spcBef>
                <a:spcPct val="0"/>
              </a:spcBef>
            </a:pP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50-100 volte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più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potente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della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morfina</a:t>
            </a:r>
            <a:endParaRPr lang="en-US" sz="2000" dirty="0">
              <a:latin typeface="Comic Sans MS" pitchFamily="124" charset="0"/>
              <a:sym typeface="Comic Sans MS" pitchFamily="124" charset="0"/>
            </a:endParaRPr>
          </a:p>
          <a:p>
            <a:pPr marL="381000">
              <a:spcBef>
                <a:spcPct val="0"/>
              </a:spcBef>
            </a:pP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Non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rilascia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istamina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,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meno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effetti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cardiovascolari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della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morfina</a:t>
            </a:r>
            <a:endParaRPr lang="en-US" sz="2000" dirty="0">
              <a:latin typeface="Comic Sans MS" pitchFamily="124" charset="0"/>
              <a:sym typeface="Comic Sans MS" pitchFamily="124" charset="0"/>
            </a:endParaRPr>
          </a:p>
          <a:p>
            <a:pPr marL="381000">
              <a:spcBef>
                <a:spcPct val="0"/>
              </a:spcBef>
            </a:pP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Analgesia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e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depressione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respiratoria</a:t>
            </a:r>
            <a:r>
              <a:rPr lang="en-US" sz="2000" dirty="0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 dose-</a:t>
            </a:r>
            <a:r>
              <a:rPr lang="en-US" sz="2000" dirty="0" err="1">
                <a:latin typeface="Comic Sans MS" pitchFamily="124" charset="0"/>
                <a:ea typeface="Comic Sans MS" pitchFamily="124" charset="0"/>
                <a:cs typeface="Comic Sans MS" pitchFamily="124" charset="0"/>
                <a:sym typeface="Comic Sans MS" pitchFamily="124" charset="0"/>
              </a:rPr>
              <a:t>dipendente</a:t>
            </a:r>
            <a:endParaRPr lang="en-US" sz="2000" dirty="0">
              <a:latin typeface="Comic Sans MS" pitchFamily="124" charset="0"/>
              <a:ea typeface="Comic Sans MS" pitchFamily="124" charset="0"/>
              <a:cs typeface="Comic Sans MS" pitchFamily="124" charset="0"/>
              <a:sym typeface="Comic Sans MS" pitchFamily="124" charset="0"/>
            </a:endParaRPr>
          </a:p>
          <a:p>
            <a:pPr marL="381000">
              <a:spcBef>
                <a:spcPct val="0"/>
              </a:spcBef>
            </a:pPr>
            <a:endParaRPr lang="en-US" sz="2000" dirty="0">
              <a:latin typeface="Comic Sans MS" pitchFamily="124" charset="0"/>
              <a:ea typeface="Comic Sans MS" pitchFamily="124" charset="0"/>
              <a:cs typeface="Comic Sans MS" pitchFamily="124" charset="0"/>
              <a:sym typeface="Comic Sans MS" pitchFamily="124" charset="0"/>
            </a:endParaRPr>
          </a:p>
          <a:p>
            <a:pPr marL="381000">
              <a:spcBef>
                <a:spcPct val="0"/>
              </a:spcBef>
              <a:buNone/>
            </a:pPr>
            <a:r>
              <a:rPr lang="it-IT" sz="2000" b="1" dirty="0" err="1">
                <a:ea typeface="ＭＳ Ｐゴシック" pitchFamily="112" charset="-128"/>
                <a:cs typeface="ＭＳ Ｐゴシック" pitchFamily="112" charset="-128"/>
              </a:rPr>
              <a:t>Fentanil</a:t>
            </a:r>
            <a:r>
              <a:rPr lang="it-IT" sz="2000" b="1" dirty="0">
                <a:ea typeface="ＭＳ Ｐゴシック" pitchFamily="112" charset="-128"/>
                <a:cs typeface="ＭＳ Ｐゴシック" pitchFamily="112" charset="-128"/>
              </a:rPr>
              <a:t>, </a:t>
            </a:r>
            <a:r>
              <a:rPr lang="it-IT" sz="2000" dirty="0" err="1">
                <a:ea typeface="ＭＳ Ｐゴシック" pitchFamily="112" charset="-128"/>
                <a:cs typeface="ＭＳ Ｐゴシック" pitchFamily="112" charset="-128"/>
              </a:rPr>
              <a:t>petidina</a:t>
            </a: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 e</a:t>
            </a:r>
            <a:r>
              <a:rPr lang="it-IT" sz="2000" b="1" dirty="0">
                <a:ea typeface="ＭＳ Ｐゴシック" pitchFamily="112" charset="-128"/>
                <a:cs typeface="ＭＳ Ｐゴシック" pitchFamily="112" charset="-128"/>
              </a:rPr>
              <a:t> </a:t>
            </a:r>
            <a:r>
              <a:rPr lang="it-IT" sz="2000" b="1" dirty="0" err="1">
                <a:ea typeface="ＭＳ Ｐゴシック" pitchFamily="112" charset="-128"/>
                <a:cs typeface="ＭＳ Ｐゴシック" pitchFamily="112" charset="-128"/>
              </a:rPr>
              <a:t>tramadolo</a:t>
            </a: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 hanno anche azione di inibizione della </a:t>
            </a:r>
            <a:r>
              <a:rPr lang="it-IT" sz="2000" dirty="0" err="1">
                <a:ea typeface="ＭＳ Ｐゴシック" pitchFamily="112" charset="-128"/>
                <a:cs typeface="ＭＳ Ｐゴシック" pitchFamily="112" charset="-128"/>
              </a:rPr>
              <a:t>ricaptazione</a:t>
            </a: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 delle </a:t>
            </a:r>
            <a:r>
              <a:rPr lang="it-IT" sz="2000" dirty="0" err="1">
                <a:ea typeface="ＭＳ Ｐゴシック" pitchFamily="112" charset="-128"/>
                <a:cs typeface="ＭＳ Ｐゴシック" pitchFamily="112" charset="-128"/>
              </a:rPr>
              <a:t>monoamine</a:t>
            </a: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 che ne potenzia l’attività analgesica. Possibili interazioni con farmaci antidepressivi ed inibitori delle MAO</a:t>
            </a:r>
          </a:p>
          <a:p>
            <a:pPr marL="381000">
              <a:spcBef>
                <a:spcPct val="0"/>
              </a:spcBef>
            </a:pPr>
            <a:endParaRPr lang="en-US" sz="2000" dirty="0">
              <a:latin typeface="Comic Sans MS" pitchFamily="124" charset="0"/>
              <a:sym typeface="Comic Sans MS" pitchFamily="12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sz="2000" dirty="0">
              <a:ea typeface="ＭＳ Ｐゴシック" pitchFamily="112" charset="-128"/>
              <a:cs typeface="ＭＳ Ｐゴシック" pitchFamily="112" charset="-128"/>
            </a:endParaRPr>
          </a:p>
        </p:txBody>
      </p:sp>
    </p:spTree>
  </p:cSld>
  <p:clrMapOvr>
    <a:masterClrMapping/>
  </p:clrMapOvr>
  <p:transition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664"/>
            <a:ext cx="7772400" cy="720080"/>
          </a:xfrm>
        </p:spPr>
        <p:txBody>
          <a:bodyPr/>
          <a:lstStyle/>
          <a:p>
            <a:pPr eaLnBrk="1" hangingPunct="1"/>
            <a:r>
              <a:rPr lang="it-IT" sz="3600" dirty="0">
                <a:solidFill>
                  <a:schemeClr val="tx1"/>
                </a:solidFill>
                <a:ea typeface="ＭＳ Ｐゴシック" pitchFamily="112" charset="-128"/>
                <a:cs typeface="ＭＳ Ｐゴシック" pitchFamily="112" charset="-128"/>
              </a:rPr>
              <a:t>Usi terapeutici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8352928" cy="5256584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ＭＳ Ｐゴシック" pitchFamily="112" charset="-128"/>
                <a:cs typeface="ＭＳ Ｐゴシック" pitchFamily="112" charset="-128"/>
              </a:rPr>
              <a:t>Dolore acuto e cronico: somministrabile per qualunque via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ＭＳ Ｐゴシック" pitchFamily="112" charset="-128"/>
                <a:cs typeface="ＭＳ Ｐゴシック" pitchFamily="112" charset="-128"/>
              </a:rPr>
              <a:t>Sia nella terapia del dolore che nell’edema polmonare, sono certamente utili anche gli effetti sull’umore (euforia, sedazione ecc.)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ＭＳ Ｐゴシック" pitchFamily="112" charset="-128"/>
                <a:cs typeface="ＭＳ Ｐゴシック" pitchFamily="112" charset="-128"/>
              </a:rPr>
              <a:t>Nel dolore cronico la posologia va aggiustata tenendo presente che il dolore deve essere soppresso sempre e che è più facile evitare la ricomparsa del dolore piuttosto che lenirlo, cercare di mantenere il più costanti possibile le concentrazioni plasmatiche del farmaco.</a:t>
            </a:r>
          </a:p>
          <a:p>
            <a:pPr eaLnBrk="1" hangingPunct="1"/>
            <a:r>
              <a:rPr lang="it-IT" sz="2400" dirty="0">
                <a:ea typeface="ＭＳ Ｐゴシック" pitchFamily="112" charset="-128"/>
                <a:cs typeface="ＭＳ Ｐゴシック" pitchFamily="112" charset="-128"/>
              </a:rPr>
              <a:t>Si inizia con una dose standard del farmaco scelto.</a:t>
            </a:r>
          </a:p>
          <a:p>
            <a:pPr eaLnBrk="1" hangingPunct="1"/>
            <a:r>
              <a:rPr lang="it-IT" sz="2400" dirty="0">
                <a:ea typeface="ＭＳ Ｐゴシック" pitchFamily="112" charset="-128"/>
                <a:cs typeface="ＭＳ Ｐゴシック" pitchFamily="112" charset="-128"/>
              </a:rPr>
              <a:t>Si osserva la comparsa, l’intensità e la durata dell’effetto</a:t>
            </a:r>
          </a:p>
          <a:p>
            <a:pPr eaLnBrk="1" hangingPunct="1"/>
            <a:r>
              <a:rPr lang="it-IT" sz="2400" dirty="0">
                <a:ea typeface="ＭＳ Ｐゴシック" pitchFamily="112" charset="-128"/>
                <a:cs typeface="ＭＳ Ｐゴシック" pitchFamily="112" charset="-128"/>
              </a:rPr>
              <a:t>Si somministra una seconda dose  e così via.</a:t>
            </a:r>
          </a:p>
          <a:p>
            <a:pPr eaLnBrk="1" hangingPunct="1"/>
            <a:r>
              <a:rPr lang="it-IT" sz="2400" dirty="0">
                <a:ea typeface="ＭＳ Ｐゴシック" pitchFamily="112" charset="-128"/>
                <a:cs typeface="ＭＳ Ｐゴシック" pitchFamily="112" charset="-128"/>
              </a:rPr>
              <a:t>Nei giorni successivi se le posologie non riescono a controllare costantemente il dolore, si aumentano i dosaggi o si riduce l’intervallo di tempo fra una dose e l’altra</a:t>
            </a:r>
          </a:p>
          <a:p>
            <a:pPr eaLnBrk="1" hangingPunct="1">
              <a:lnSpc>
                <a:spcPct val="90000"/>
              </a:lnSpc>
            </a:pPr>
            <a:endParaRPr lang="it-IT" sz="2400" dirty="0">
              <a:ea typeface="ＭＳ Ｐゴシック" pitchFamily="112" charset="-128"/>
              <a:cs typeface="ＭＳ Ｐゴシック" pitchFamily="112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sz="2400" dirty="0">
              <a:ea typeface="ＭＳ Ｐゴシック" pitchFamily="112" charset="-128"/>
              <a:cs typeface="ＭＳ Ｐゴシック" pitchFamily="112" charset="-128"/>
            </a:endParaRPr>
          </a:p>
        </p:txBody>
      </p:sp>
    </p:spTree>
  </p:cSld>
  <p:clrMapOvr>
    <a:masterClrMapping/>
  </p:clrMapOvr>
  <p:transition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600" dirty="0">
                <a:solidFill>
                  <a:schemeClr val="tx1"/>
                </a:solidFill>
                <a:ea typeface="ＭＳ Ｐゴシック" pitchFamily="112" charset="-128"/>
                <a:cs typeface="ＭＳ Ｐゴシック" pitchFamily="112" charset="-128"/>
              </a:rPr>
              <a:t>Usi terapeutici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ＭＳ Ｐゴシック" pitchFamily="112" charset="-128"/>
                <a:cs typeface="ＭＳ Ｐゴシック" pitchFamily="112" charset="-128"/>
              </a:rPr>
              <a:t>Edema polmonare acuto (ridotta percezione dell’ostacolata funzione respiratoria, ridotto precarico e </a:t>
            </a:r>
            <a:r>
              <a:rPr lang="it-IT" sz="2400" dirty="0" err="1">
                <a:ea typeface="ＭＳ Ｐゴシック" pitchFamily="112" charset="-128"/>
                <a:cs typeface="ＭＳ Ｐゴシック" pitchFamily="112" charset="-128"/>
              </a:rPr>
              <a:t>postcarico</a:t>
            </a:r>
            <a:r>
              <a:rPr lang="it-IT" sz="2400" dirty="0">
                <a:ea typeface="ＭＳ Ｐゴシック" pitchFamily="112" charset="-128"/>
                <a:cs typeface="ＭＳ Ｐゴシック" pitchFamily="112" charset="-128"/>
              </a:rPr>
              <a:t>) particolarmente utile nel dolore da ischemia miocardica associato a edema polmonare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ＭＳ Ｐゴシック" pitchFamily="112" charset="-128"/>
                <a:cs typeface="ＭＳ Ｐゴシック" pitchFamily="112" charset="-128"/>
              </a:rPr>
              <a:t>Tosse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>
                <a:ea typeface="ＭＳ Ｐゴシック" pitchFamily="112" charset="-128"/>
                <a:cs typeface="ＭＳ Ｐゴシック" pitchFamily="112" charset="-128"/>
              </a:rPr>
              <a:t>In anestesia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In associazione con altri anestetici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Da soli ad alte dosi (</a:t>
            </a:r>
            <a:r>
              <a:rPr lang="it-IT" sz="2000" dirty="0" err="1">
                <a:ea typeface="ＭＳ Ｐゴシック" pitchFamily="112" charset="-128"/>
                <a:cs typeface="ＭＳ Ｐゴシック" pitchFamily="112" charset="-128"/>
              </a:rPr>
              <a:t>fentanil</a:t>
            </a: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), in cardiochirurgia o in interventi in cui è importante limitare la depressione cardiovascolare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dirty="0">
                <a:ea typeface="ＭＳ Ｐゴシック" pitchFamily="112" charset="-128"/>
                <a:cs typeface="ＭＳ Ｐゴシック" pitchFamily="112" charset="-128"/>
              </a:rPr>
              <a:t>Nell’anestesia epidurale e subaracnoidea</a:t>
            </a:r>
          </a:p>
        </p:txBody>
      </p:sp>
    </p:spTree>
    <p:extLst>
      <p:ext uri="{BB962C8B-B14F-4D97-AF65-F5344CB8AC3E}">
        <p14:creationId xmlns:p14="http://schemas.microsoft.com/office/powerpoint/2010/main" val="457196497"/>
      </p:ext>
    </p:extLst>
  </p:cSld>
  <p:clrMapOvr>
    <a:masterClrMapping/>
  </p:clrMapOvr>
  <p:transition>
    <p:zo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2"/>
          <p:cNvGrpSpPr>
            <a:grpSpLocks/>
          </p:cNvGrpSpPr>
          <p:nvPr/>
        </p:nvGrpSpPr>
        <p:grpSpPr bwMode="auto">
          <a:xfrm>
            <a:off x="304800" y="304800"/>
            <a:ext cx="8731249" cy="6421438"/>
            <a:chOff x="0" y="-38"/>
            <a:chExt cx="5500" cy="4045"/>
          </a:xfrm>
        </p:grpSpPr>
        <p:sp>
          <p:nvSpPr>
            <p:cNvPr id="63491" name="Rectangle 3"/>
            <p:cNvSpPr>
              <a:spLocks/>
            </p:cNvSpPr>
            <p:nvPr/>
          </p:nvSpPr>
          <p:spPr bwMode="auto">
            <a:xfrm>
              <a:off x="4439" y="3680"/>
              <a:ext cx="1056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100</a:t>
              </a:r>
            </a:p>
          </p:txBody>
        </p:sp>
        <p:sp>
          <p:nvSpPr>
            <p:cNvPr id="63492" name="Rectangle 4"/>
            <p:cNvSpPr>
              <a:spLocks/>
            </p:cNvSpPr>
            <p:nvPr/>
          </p:nvSpPr>
          <p:spPr bwMode="auto">
            <a:xfrm>
              <a:off x="1373" y="3680"/>
              <a:ext cx="752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150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0" y="3680"/>
              <a:ext cx="1392" cy="326"/>
              <a:chOff x="0" y="0"/>
              <a:chExt cx="1392" cy="326"/>
            </a:xfrm>
          </p:grpSpPr>
          <p:sp>
            <p:nvSpPr>
              <p:cNvPr id="63493" name="Rectangle 5"/>
              <p:cNvSpPr>
                <a:spLocks/>
              </p:cNvSpPr>
              <p:nvPr/>
            </p:nvSpPr>
            <p:spPr bwMode="auto">
              <a:xfrm>
                <a:off x="0" y="0"/>
                <a:ext cx="1374" cy="326"/>
              </a:xfrm>
              <a:prstGeom prst="rect">
                <a:avLst/>
              </a:prstGeom>
              <a:solidFill>
                <a:srgbClr val="D9D9D9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494" name="Rectangle 6"/>
              <p:cNvSpPr>
                <a:spLocks/>
              </p:cNvSpPr>
              <p:nvPr/>
            </p:nvSpPr>
            <p:spPr bwMode="auto">
              <a:xfrm>
                <a:off x="0" y="0"/>
                <a:ext cx="1392" cy="21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just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2400" b="1" i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Tramadolo</a:t>
                </a:r>
              </a:p>
            </p:txBody>
          </p:sp>
        </p:grpSp>
        <p:sp>
          <p:nvSpPr>
            <p:cNvPr id="63496" name="Rectangle 8"/>
            <p:cNvSpPr>
              <a:spLocks/>
            </p:cNvSpPr>
            <p:nvPr/>
          </p:nvSpPr>
          <p:spPr bwMode="auto">
            <a:xfrm>
              <a:off x="4439" y="3353"/>
              <a:ext cx="1056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75 mg</a:t>
              </a:r>
            </a:p>
          </p:txBody>
        </p:sp>
        <p:sp>
          <p:nvSpPr>
            <p:cNvPr id="63497" name="Rectangle 9"/>
            <p:cNvSpPr>
              <a:spLocks/>
            </p:cNvSpPr>
            <p:nvPr/>
          </p:nvSpPr>
          <p:spPr bwMode="auto">
            <a:xfrm>
              <a:off x="3532" y="3353"/>
              <a:ext cx="92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498" name="Rectangle 10"/>
            <p:cNvSpPr>
              <a:spLocks/>
            </p:cNvSpPr>
            <p:nvPr/>
          </p:nvSpPr>
          <p:spPr bwMode="auto">
            <a:xfrm>
              <a:off x="3009" y="3353"/>
              <a:ext cx="544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499" name="Rectangle 11"/>
            <p:cNvSpPr>
              <a:spLocks/>
            </p:cNvSpPr>
            <p:nvPr/>
          </p:nvSpPr>
          <p:spPr bwMode="auto">
            <a:xfrm>
              <a:off x="2102" y="3353"/>
              <a:ext cx="92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500" name="Rectangle 12"/>
            <p:cNvSpPr>
              <a:spLocks/>
            </p:cNvSpPr>
            <p:nvPr/>
          </p:nvSpPr>
          <p:spPr bwMode="auto">
            <a:xfrm>
              <a:off x="1373" y="3353"/>
              <a:ext cx="752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300 mg</a:t>
              </a:r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0" y="3353"/>
              <a:ext cx="1392" cy="327"/>
              <a:chOff x="0" y="0"/>
              <a:chExt cx="1392" cy="327"/>
            </a:xfrm>
          </p:grpSpPr>
          <p:sp>
            <p:nvSpPr>
              <p:cNvPr id="63501" name="Rectangle 13"/>
              <p:cNvSpPr>
                <a:spLocks/>
              </p:cNvSpPr>
              <p:nvPr/>
            </p:nvSpPr>
            <p:spPr bwMode="auto">
              <a:xfrm>
                <a:off x="0" y="0"/>
                <a:ext cx="1374" cy="327"/>
              </a:xfrm>
              <a:prstGeom prst="rect">
                <a:avLst/>
              </a:prstGeom>
              <a:solidFill>
                <a:srgbClr val="D9D9D9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02" name="Rectangle 14"/>
              <p:cNvSpPr>
                <a:spLocks/>
              </p:cNvSpPr>
              <p:nvPr/>
            </p:nvSpPr>
            <p:spPr bwMode="auto">
              <a:xfrm>
                <a:off x="0" y="0"/>
                <a:ext cx="1392" cy="21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just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2400" b="1" i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Petidina*</a:t>
                </a:r>
              </a:p>
            </p:txBody>
          </p:sp>
        </p:grpSp>
        <p:sp>
          <p:nvSpPr>
            <p:cNvPr id="63504" name="Rectangle 16"/>
            <p:cNvSpPr>
              <a:spLocks/>
            </p:cNvSpPr>
            <p:nvPr/>
          </p:nvSpPr>
          <p:spPr bwMode="auto">
            <a:xfrm>
              <a:off x="4439" y="3025"/>
              <a:ext cx="1056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0.3 (i.m.)‏</a:t>
              </a:r>
            </a:p>
          </p:txBody>
        </p:sp>
        <p:sp>
          <p:nvSpPr>
            <p:cNvPr id="63505" name="Rectangle 17"/>
            <p:cNvSpPr>
              <a:spLocks/>
            </p:cNvSpPr>
            <p:nvPr/>
          </p:nvSpPr>
          <p:spPr bwMode="auto">
            <a:xfrm>
              <a:off x="3532" y="3025"/>
              <a:ext cx="92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506" name="Rectangle 18"/>
            <p:cNvSpPr>
              <a:spLocks/>
            </p:cNvSpPr>
            <p:nvPr/>
          </p:nvSpPr>
          <p:spPr bwMode="auto">
            <a:xfrm>
              <a:off x="3009" y="3025"/>
              <a:ext cx="544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507" name="Rectangle 19"/>
            <p:cNvSpPr>
              <a:spLocks/>
            </p:cNvSpPr>
            <p:nvPr/>
          </p:nvSpPr>
          <p:spPr bwMode="auto">
            <a:xfrm>
              <a:off x="2102" y="3025"/>
              <a:ext cx="92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0.4</a:t>
              </a:r>
            </a:p>
          </p:txBody>
        </p:sp>
        <p:sp>
          <p:nvSpPr>
            <p:cNvPr id="63508" name="Rectangle 20"/>
            <p:cNvSpPr>
              <a:spLocks/>
            </p:cNvSpPr>
            <p:nvPr/>
          </p:nvSpPr>
          <p:spPr bwMode="auto">
            <a:xfrm>
              <a:off x="1373" y="3025"/>
              <a:ext cx="752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0" y="3025"/>
              <a:ext cx="1392" cy="328"/>
              <a:chOff x="0" y="0"/>
              <a:chExt cx="1392" cy="328"/>
            </a:xfrm>
          </p:grpSpPr>
          <p:sp>
            <p:nvSpPr>
              <p:cNvPr id="63509" name="Rectangle 21"/>
              <p:cNvSpPr>
                <a:spLocks/>
              </p:cNvSpPr>
              <p:nvPr/>
            </p:nvSpPr>
            <p:spPr bwMode="auto">
              <a:xfrm>
                <a:off x="0" y="0"/>
                <a:ext cx="1374" cy="328"/>
              </a:xfrm>
              <a:prstGeom prst="rect">
                <a:avLst/>
              </a:prstGeom>
              <a:solidFill>
                <a:srgbClr val="D9D9D9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10" name="Rectangle 22"/>
              <p:cNvSpPr>
                <a:spLocks/>
              </p:cNvSpPr>
              <p:nvPr/>
            </p:nvSpPr>
            <p:spPr bwMode="auto">
              <a:xfrm>
                <a:off x="0" y="0"/>
                <a:ext cx="1392" cy="21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just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2400" b="1" i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Buprenorfina</a:t>
                </a:r>
              </a:p>
            </p:txBody>
          </p:sp>
        </p:grpSp>
        <p:sp>
          <p:nvSpPr>
            <p:cNvPr id="63512" name="Rectangle 24"/>
            <p:cNvSpPr>
              <a:spLocks/>
            </p:cNvSpPr>
            <p:nvPr/>
          </p:nvSpPr>
          <p:spPr bwMode="auto">
            <a:xfrm>
              <a:off x="4439" y="2698"/>
              <a:ext cx="1056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100 mcg</a:t>
              </a:r>
            </a:p>
          </p:txBody>
        </p:sp>
        <p:sp>
          <p:nvSpPr>
            <p:cNvPr id="63513" name="Rectangle 25"/>
            <p:cNvSpPr>
              <a:spLocks/>
            </p:cNvSpPr>
            <p:nvPr/>
          </p:nvSpPr>
          <p:spPr bwMode="auto">
            <a:xfrm>
              <a:off x="3532" y="2698"/>
              <a:ext cx="92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 dirty="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100 mcg</a:t>
              </a:r>
            </a:p>
          </p:txBody>
        </p:sp>
        <p:sp>
          <p:nvSpPr>
            <p:cNvPr id="63514" name="Rectangle 26"/>
            <p:cNvSpPr>
              <a:spLocks/>
            </p:cNvSpPr>
            <p:nvPr/>
          </p:nvSpPr>
          <p:spPr bwMode="auto">
            <a:xfrm>
              <a:off x="3009" y="2698"/>
              <a:ext cx="544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515" name="Rectangle 27"/>
            <p:cNvSpPr>
              <a:spLocks/>
            </p:cNvSpPr>
            <p:nvPr/>
          </p:nvSpPr>
          <p:spPr bwMode="auto">
            <a:xfrm>
              <a:off x="2102" y="2698"/>
              <a:ext cx="92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516" name="Rectangle 28"/>
            <p:cNvSpPr>
              <a:spLocks/>
            </p:cNvSpPr>
            <p:nvPr/>
          </p:nvSpPr>
          <p:spPr bwMode="auto">
            <a:xfrm>
              <a:off x="1373" y="2698"/>
              <a:ext cx="752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grpSp>
          <p:nvGrpSpPr>
            <p:cNvPr id="6" name="Group 31"/>
            <p:cNvGrpSpPr>
              <a:grpSpLocks/>
            </p:cNvGrpSpPr>
            <p:nvPr/>
          </p:nvGrpSpPr>
          <p:grpSpPr bwMode="auto">
            <a:xfrm>
              <a:off x="0" y="2698"/>
              <a:ext cx="1392" cy="327"/>
              <a:chOff x="0" y="0"/>
              <a:chExt cx="1392" cy="327"/>
            </a:xfrm>
          </p:grpSpPr>
          <p:sp>
            <p:nvSpPr>
              <p:cNvPr id="63517" name="Rectangle 29"/>
              <p:cNvSpPr>
                <a:spLocks/>
              </p:cNvSpPr>
              <p:nvPr/>
            </p:nvSpPr>
            <p:spPr bwMode="auto">
              <a:xfrm>
                <a:off x="0" y="0"/>
                <a:ext cx="1374" cy="327"/>
              </a:xfrm>
              <a:prstGeom prst="rect">
                <a:avLst/>
              </a:prstGeom>
              <a:solidFill>
                <a:srgbClr val="D9D9D9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18" name="Rectangle 30"/>
              <p:cNvSpPr>
                <a:spLocks/>
              </p:cNvSpPr>
              <p:nvPr/>
            </p:nvSpPr>
            <p:spPr bwMode="auto">
              <a:xfrm>
                <a:off x="0" y="0"/>
                <a:ext cx="1392" cy="21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just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2400" b="1" i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Fentanyl#</a:t>
                </a:r>
              </a:p>
            </p:txBody>
          </p:sp>
        </p:grpSp>
        <p:sp>
          <p:nvSpPr>
            <p:cNvPr id="63520" name="Rectangle 32"/>
            <p:cNvSpPr>
              <a:spLocks/>
            </p:cNvSpPr>
            <p:nvPr/>
          </p:nvSpPr>
          <p:spPr bwMode="auto">
            <a:xfrm>
              <a:off x="4439" y="2373"/>
              <a:ext cx="1056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10</a:t>
              </a:r>
            </a:p>
          </p:txBody>
        </p:sp>
        <p:sp>
          <p:nvSpPr>
            <p:cNvPr id="63521" name="Rectangle 33"/>
            <p:cNvSpPr>
              <a:spLocks/>
            </p:cNvSpPr>
            <p:nvPr/>
          </p:nvSpPr>
          <p:spPr bwMode="auto">
            <a:xfrm>
              <a:off x="3532" y="2373"/>
              <a:ext cx="92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522" name="Rectangle 34"/>
            <p:cNvSpPr>
              <a:spLocks/>
            </p:cNvSpPr>
            <p:nvPr/>
          </p:nvSpPr>
          <p:spPr bwMode="auto">
            <a:xfrm>
              <a:off x="3009" y="2373"/>
              <a:ext cx="544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523" name="Rectangle 35"/>
            <p:cNvSpPr>
              <a:spLocks/>
            </p:cNvSpPr>
            <p:nvPr/>
          </p:nvSpPr>
          <p:spPr bwMode="auto">
            <a:xfrm>
              <a:off x="2102" y="2373"/>
              <a:ext cx="92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524" name="Rectangle 36"/>
            <p:cNvSpPr>
              <a:spLocks/>
            </p:cNvSpPr>
            <p:nvPr/>
          </p:nvSpPr>
          <p:spPr bwMode="auto">
            <a:xfrm>
              <a:off x="1373" y="2373"/>
              <a:ext cx="752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20</a:t>
              </a:r>
            </a:p>
          </p:txBody>
        </p:sp>
        <p:grpSp>
          <p:nvGrpSpPr>
            <p:cNvPr id="7" name="Group 39"/>
            <p:cNvGrpSpPr>
              <a:grpSpLocks/>
            </p:cNvGrpSpPr>
            <p:nvPr/>
          </p:nvGrpSpPr>
          <p:grpSpPr bwMode="auto">
            <a:xfrm>
              <a:off x="0" y="2373"/>
              <a:ext cx="1392" cy="327"/>
              <a:chOff x="0" y="0"/>
              <a:chExt cx="1392" cy="327"/>
            </a:xfrm>
          </p:grpSpPr>
          <p:sp>
            <p:nvSpPr>
              <p:cNvPr id="63525" name="Rectangle 37"/>
              <p:cNvSpPr>
                <a:spLocks/>
              </p:cNvSpPr>
              <p:nvPr/>
            </p:nvSpPr>
            <p:spPr bwMode="auto">
              <a:xfrm>
                <a:off x="0" y="0"/>
                <a:ext cx="1374" cy="327"/>
              </a:xfrm>
              <a:prstGeom prst="rect">
                <a:avLst/>
              </a:prstGeom>
              <a:solidFill>
                <a:srgbClr val="D9D9D9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26" name="Rectangle 38"/>
              <p:cNvSpPr>
                <a:spLocks/>
              </p:cNvSpPr>
              <p:nvPr/>
            </p:nvSpPr>
            <p:spPr bwMode="auto">
              <a:xfrm>
                <a:off x="0" y="0"/>
                <a:ext cx="1392" cy="21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just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2400" b="1" i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Metadone</a:t>
                </a:r>
              </a:p>
            </p:txBody>
          </p:sp>
        </p:grpSp>
        <p:sp>
          <p:nvSpPr>
            <p:cNvPr id="63528" name="Rectangle 40"/>
            <p:cNvSpPr>
              <a:spLocks/>
            </p:cNvSpPr>
            <p:nvPr/>
          </p:nvSpPr>
          <p:spPr bwMode="auto">
            <a:xfrm>
              <a:off x="4439" y="2046"/>
              <a:ext cx="1056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130 </a:t>
              </a:r>
              <a:r>
                <a:rPr lang="en-US" sz="10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(i.m.)‏</a:t>
              </a:r>
            </a:p>
          </p:txBody>
        </p:sp>
        <p:sp>
          <p:nvSpPr>
            <p:cNvPr id="63529" name="Rectangle 41"/>
            <p:cNvSpPr>
              <a:spLocks/>
            </p:cNvSpPr>
            <p:nvPr/>
          </p:nvSpPr>
          <p:spPr bwMode="auto">
            <a:xfrm>
              <a:off x="1373" y="2046"/>
              <a:ext cx="752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200</a:t>
              </a:r>
            </a:p>
          </p:txBody>
        </p:sp>
        <p:grpSp>
          <p:nvGrpSpPr>
            <p:cNvPr id="8" name="Group 44"/>
            <p:cNvGrpSpPr>
              <a:grpSpLocks/>
            </p:cNvGrpSpPr>
            <p:nvPr/>
          </p:nvGrpSpPr>
          <p:grpSpPr bwMode="auto">
            <a:xfrm>
              <a:off x="0" y="2046"/>
              <a:ext cx="1392" cy="327"/>
              <a:chOff x="0" y="0"/>
              <a:chExt cx="1392" cy="327"/>
            </a:xfrm>
          </p:grpSpPr>
          <p:sp>
            <p:nvSpPr>
              <p:cNvPr id="63530" name="Rectangle 42"/>
              <p:cNvSpPr>
                <a:spLocks/>
              </p:cNvSpPr>
              <p:nvPr/>
            </p:nvSpPr>
            <p:spPr bwMode="auto">
              <a:xfrm>
                <a:off x="0" y="0"/>
                <a:ext cx="1374" cy="327"/>
              </a:xfrm>
              <a:prstGeom prst="rect">
                <a:avLst/>
              </a:prstGeom>
              <a:solidFill>
                <a:srgbClr val="D9D9D9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31" name="Rectangle 43"/>
              <p:cNvSpPr>
                <a:spLocks/>
              </p:cNvSpPr>
              <p:nvPr/>
            </p:nvSpPr>
            <p:spPr bwMode="auto">
              <a:xfrm>
                <a:off x="0" y="0"/>
                <a:ext cx="1392" cy="21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just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2400" b="1" i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Codeina</a:t>
                </a:r>
              </a:p>
            </p:txBody>
          </p:sp>
        </p:grpSp>
        <p:sp>
          <p:nvSpPr>
            <p:cNvPr id="63533" name="Rectangle 45"/>
            <p:cNvSpPr>
              <a:spLocks/>
            </p:cNvSpPr>
            <p:nvPr/>
          </p:nvSpPr>
          <p:spPr bwMode="auto">
            <a:xfrm>
              <a:off x="4439" y="1586"/>
              <a:ext cx="1056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 dirty="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10 </a:t>
              </a:r>
              <a:r>
                <a:rPr lang="en-US" sz="1600" b="1" dirty="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(</a:t>
              </a:r>
              <a:r>
                <a:rPr lang="en-US" sz="1600" b="1" dirty="0" err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anche</a:t>
              </a:r>
              <a:r>
                <a:rPr lang="en-US" sz="1600" b="1" dirty="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i.m</a:t>
              </a:r>
              <a:r>
                <a:rPr lang="en-US" sz="1600" b="1" dirty="0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.)‏</a:t>
              </a:r>
            </a:p>
          </p:txBody>
        </p:sp>
        <p:sp>
          <p:nvSpPr>
            <p:cNvPr id="63534" name="Rectangle 46"/>
            <p:cNvSpPr>
              <a:spLocks/>
            </p:cNvSpPr>
            <p:nvPr/>
          </p:nvSpPr>
          <p:spPr bwMode="auto">
            <a:xfrm>
              <a:off x="3532" y="1586"/>
              <a:ext cx="92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535" name="Rectangle 47"/>
            <p:cNvSpPr>
              <a:spLocks/>
            </p:cNvSpPr>
            <p:nvPr/>
          </p:nvSpPr>
          <p:spPr bwMode="auto">
            <a:xfrm>
              <a:off x="3009" y="1586"/>
              <a:ext cx="544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30</a:t>
              </a:r>
            </a:p>
          </p:txBody>
        </p:sp>
        <p:sp>
          <p:nvSpPr>
            <p:cNvPr id="63536" name="Rectangle 48"/>
            <p:cNvSpPr>
              <a:spLocks/>
            </p:cNvSpPr>
            <p:nvPr/>
          </p:nvSpPr>
          <p:spPr bwMode="auto">
            <a:xfrm>
              <a:off x="2102" y="1586"/>
              <a:ext cx="928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-</a:t>
              </a:r>
            </a:p>
          </p:txBody>
        </p:sp>
        <p:sp>
          <p:nvSpPr>
            <p:cNvPr id="63537" name="Rectangle 49"/>
            <p:cNvSpPr>
              <a:spLocks/>
            </p:cNvSpPr>
            <p:nvPr/>
          </p:nvSpPr>
          <p:spPr bwMode="auto">
            <a:xfrm>
              <a:off x="1373" y="1586"/>
              <a:ext cx="752" cy="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9200" bIns="0">
              <a:prstTxWarp prst="textNoShape">
                <a:avLst/>
              </a:prstTxWarp>
            </a:bodyPr>
            <a:lstStyle/>
            <a:p>
              <a:pPr marL="38100" algn="ctr">
                <a:tabLst>
                  <a:tab pos="38100" algn="l"/>
                  <a:tab pos="482600" algn="l"/>
                  <a:tab pos="939800" algn="l"/>
                  <a:tab pos="1384300" algn="l"/>
                  <a:tab pos="1828800" algn="l"/>
                  <a:tab pos="2286000" algn="l"/>
                  <a:tab pos="2730500" algn="l"/>
                  <a:tab pos="3187700" algn="l"/>
                  <a:tab pos="3632200" algn="l"/>
                  <a:tab pos="4076700" algn="l"/>
                  <a:tab pos="4533900" algn="l"/>
                  <a:tab pos="4978400" algn="l"/>
                  <a:tab pos="5422900" algn="l"/>
                  <a:tab pos="5880100" algn="l"/>
                  <a:tab pos="6324600" algn="l"/>
                  <a:tab pos="6781800" algn="l"/>
                  <a:tab pos="7226300" algn="l"/>
                  <a:tab pos="7670800" algn="l"/>
                  <a:tab pos="8128000" algn="l"/>
                  <a:tab pos="8572500" algn="l"/>
                  <a:tab pos="9017000" algn="l"/>
                  <a:tab pos="9029700" algn="l"/>
                  <a:tab pos="91440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rPr>
                <a:t>30</a:t>
              </a:r>
            </a:p>
          </p:txBody>
        </p:sp>
        <p:grpSp>
          <p:nvGrpSpPr>
            <p:cNvPr id="9" name="Group 52"/>
            <p:cNvGrpSpPr>
              <a:grpSpLocks/>
            </p:cNvGrpSpPr>
            <p:nvPr/>
          </p:nvGrpSpPr>
          <p:grpSpPr bwMode="auto">
            <a:xfrm>
              <a:off x="0" y="1586"/>
              <a:ext cx="1392" cy="460"/>
              <a:chOff x="0" y="0"/>
              <a:chExt cx="1392" cy="460"/>
            </a:xfrm>
          </p:grpSpPr>
          <p:sp>
            <p:nvSpPr>
              <p:cNvPr id="63538" name="Rectangle 50"/>
              <p:cNvSpPr>
                <a:spLocks/>
              </p:cNvSpPr>
              <p:nvPr/>
            </p:nvSpPr>
            <p:spPr bwMode="auto">
              <a:xfrm>
                <a:off x="0" y="0"/>
                <a:ext cx="1374" cy="460"/>
              </a:xfrm>
              <a:prstGeom prst="rect">
                <a:avLst/>
              </a:prstGeom>
              <a:solidFill>
                <a:srgbClr val="D9D9D9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39" name="Rectangle 51"/>
              <p:cNvSpPr>
                <a:spLocks/>
              </p:cNvSpPr>
              <p:nvPr/>
            </p:nvSpPr>
            <p:spPr bwMode="auto">
              <a:xfrm>
                <a:off x="0" y="0"/>
                <a:ext cx="1392" cy="21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just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2400" b="1" i="1" dirty="0" err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Morfina</a:t>
                </a:r>
                <a:endParaRPr lang="en-US" sz="2400" b="1" i="1" dirty="0">
                  <a:solidFill>
                    <a:srgbClr val="0000CC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endParaRPr>
              </a:p>
            </p:txBody>
          </p:sp>
        </p:grpSp>
        <p:grpSp>
          <p:nvGrpSpPr>
            <p:cNvPr id="10" name="Group 55"/>
            <p:cNvGrpSpPr>
              <a:grpSpLocks/>
            </p:cNvGrpSpPr>
            <p:nvPr/>
          </p:nvGrpSpPr>
          <p:grpSpPr bwMode="auto">
            <a:xfrm>
              <a:off x="4438" y="1134"/>
              <a:ext cx="1049" cy="452"/>
              <a:chOff x="0" y="0"/>
              <a:chExt cx="1049" cy="452"/>
            </a:xfrm>
          </p:grpSpPr>
          <p:sp>
            <p:nvSpPr>
              <p:cNvPr id="63541" name="Rectangle 53"/>
              <p:cNvSpPr>
                <a:spLocks/>
              </p:cNvSpPr>
              <p:nvPr/>
            </p:nvSpPr>
            <p:spPr bwMode="auto">
              <a:xfrm>
                <a:off x="0" y="0"/>
                <a:ext cx="1034" cy="452"/>
              </a:xfrm>
              <a:prstGeom prst="rect">
                <a:avLst/>
              </a:prstGeom>
              <a:solidFill>
                <a:srgbClr val="CCCCCC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42" name="Rectangle 54"/>
              <p:cNvSpPr>
                <a:spLocks/>
              </p:cNvSpPr>
              <p:nvPr/>
            </p:nvSpPr>
            <p:spPr bwMode="auto">
              <a:xfrm>
                <a:off x="1" y="0"/>
                <a:ext cx="1048" cy="280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ctr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1600" b="1" dirty="0" err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e.v</a:t>
                </a:r>
                <a:endParaRPr lang="en-US" sz="1600" b="1" dirty="0">
                  <a:solidFill>
                    <a:srgbClr val="0000CC"/>
                  </a:solidFill>
                  <a:latin typeface="+mj-lt"/>
                  <a:ea typeface="Arial" pitchFamily="124" charset="0"/>
                  <a:cs typeface="Arial" pitchFamily="124" charset="0"/>
                  <a:sym typeface="Arial" pitchFamily="124" charset="0"/>
                </a:endParaRPr>
              </a:p>
            </p:txBody>
          </p:sp>
        </p:grpSp>
        <p:grpSp>
          <p:nvGrpSpPr>
            <p:cNvPr id="11" name="Group 58"/>
            <p:cNvGrpSpPr>
              <a:grpSpLocks/>
            </p:cNvGrpSpPr>
            <p:nvPr/>
          </p:nvGrpSpPr>
          <p:grpSpPr bwMode="auto">
            <a:xfrm>
              <a:off x="3528" y="1134"/>
              <a:ext cx="928" cy="452"/>
              <a:chOff x="0" y="0"/>
              <a:chExt cx="928" cy="452"/>
            </a:xfrm>
          </p:grpSpPr>
          <p:sp>
            <p:nvSpPr>
              <p:cNvPr id="63544" name="Rectangle 56"/>
              <p:cNvSpPr>
                <a:spLocks/>
              </p:cNvSpPr>
              <p:nvPr/>
            </p:nvSpPr>
            <p:spPr bwMode="auto">
              <a:xfrm>
                <a:off x="1" y="0"/>
                <a:ext cx="909" cy="452"/>
              </a:xfrm>
              <a:prstGeom prst="rect">
                <a:avLst/>
              </a:prstGeom>
              <a:solidFill>
                <a:srgbClr val="CCCCCC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45" name="Rectangle 57"/>
              <p:cNvSpPr>
                <a:spLocks/>
              </p:cNvSpPr>
              <p:nvPr/>
            </p:nvSpPr>
            <p:spPr bwMode="auto">
              <a:xfrm>
                <a:off x="0" y="0"/>
                <a:ext cx="928" cy="13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ctr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1600" b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Transdermica</a:t>
                </a:r>
              </a:p>
            </p:txBody>
          </p:sp>
        </p:grpSp>
        <p:grpSp>
          <p:nvGrpSpPr>
            <p:cNvPr id="12" name="Group 61"/>
            <p:cNvGrpSpPr>
              <a:grpSpLocks/>
            </p:cNvGrpSpPr>
            <p:nvPr/>
          </p:nvGrpSpPr>
          <p:grpSpPr bwMode="auto">
            <a:xfrm>
              <a:off x="3008" y="1134"/>
              <a:ext cx="537" cy="452"/>
              <a:chOff x="0" y="0"/>
              <a:chExt cx="537" cy="452"/>
            </a:xfrm>
          </p:grpSpPr>
          <p:sp>
            <p:nvSpPr>
              <p:cNvPr id="63547" name="Rectangle 59"/>
              <p:cNvSpPr>
                <a:spLocks/>
              </p:cNvSpPr>
              <p:nvPr/>
            </p:nvSpPr>
            <p:spPr bwMode="auto">
              <a:xfrm>
                <a:off x="0" y="0"/>
                <a:ext cx="522" cy="452"/>
              </a:xfrm>
              <a:prstGeom prst="rect">
                <a:avLst/>
              </a:prstGeom>
              <a:solidFill>
                <a:srgbClr val="CCCCCC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48" name="Rectangle 60"/>
              <p:cNvSpPr>
                <a:spLocks/>
              </p:cNvSpPr>
              <p:nvPr/>
            </p:nvSpPr>
            <p:spPr bwMode="auto">
              <a:xfrm>
                <a:off x="1" y="0"/>
                <a:ext cx="536" cy="13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ctr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1600" b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rettale</a:t>
                </a:r>
              </a:p>
            </p:txBody>
          </p:sp>
        </p:grpSp>
        <p:grpSp>
          <p:nvGrpSpPr>
            <p:cNvPr id="13" name="Group 64"/>
            <p:cNvGrpSpPr>
              <a:grpSpLocks/>
            </p:cNvGrpSpPr>
            <p:nvPr/>
          </p:nvGrpSpPr>
          <p:grpSpPr bwMode="auto">
            <a:xfrm>
              <a:off x="2101" y="1134"/>
              <a:ext cx="921" cy="452"/>
              <a:chOff x="0" y="0"/>
              <a:chExt cx="921" cy="452"/>
            </a:xfrm>
          </p:grpSpPr>
          <p:sp>
            <p:nvSpPr>
              <p:cNvPr id="63550" name="Rectangle 62"/>
              <p:cNvSpPr>
                <a:spLocks/>
              </p:cNvSpPr>
              <p:nvPr/>
            </p:nvSpPr>
            <p:spPr bwMode="auto">
              <a:xfrm>
                <a:off x="0" y="0"/>
                <a:ext cx="906" cy="452"/>
              </a:xfrm>
              <a:prstGeom prst="rect">
                <a:avLst/>
              </a:prstGeom>
              <a:solidFill>
                <a:srgbClr val="CCCCCC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51" name="Rectangle 63"/>
              <p:cNvSpPr>
                <a:spLocks/>
              </p:cNvSpPr>
              <p:nvPr/>
            </p:nvSpPr>
            <p:spPr bwMode="auto">
              <a:xfrm>
                <a:off x="1" y="0"/>
                <a:ext cx="920" cy="13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ctr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1600" b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sublinguale</a:t>
                </a:r>
              </a:p>
            </p:txBody>
          </p:sp>
        </p:grpSp>
        <p:grpSp>
          <p:nvGrpSpPr>
            <p:cNvPr id="14" name="Group 67"/>
            <p:cNvGrpSpPr>
              <a:grpSpLocks/>
            </p:cNvGrpSpPr>
            <p:nvPr/>
          </p:nvGrpSpPr>
          <p:grpSpPr bwMode="auto">
            <a:xfrm>
              <a:off x="1373" y="1134"/>
              <a:ext cx="744" cy="452"/>
              <a:chOff x="0" y="0"/>
              <a:chExt cx="744" cy="452"/>
            </a:xfrm>
          </p:grpSpPr>
          <p:sp>
            <p:nvSpPr>
              <p:cNvPr id="63553" name="Rectangle 65"/>
              <p:cNvSpPr>
                <a:spLocks/>
              </p:cNvSpPr>
              <p:nvPr/>
            </p:nvSpPr>
            <p:spPr bwMode="auto">
              <a:xfrm>
                <a:off x="0" y="0"/>
                <a:ext cx="727" cy="452"/>
              </a:xfrm>
              <a:prstGeom prst="rect">
                <a:avLst/>
              </a:prstGeom>
              <a:solidFill>
                <a:srgbClr val="CCCCCC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54" name="Rectangle 66"/>
              <p:cNvSpPr>
                <a:spLocks/>
              </p:cNvSpPr>
              <p:nvPr/>
            </p:nvSpPr>
            <p:spPr bwMode="auto">
              <a:xfrm>
                <a:off x="0" y="0"/>
                <a:ext cx="744" cy="13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ctr"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  <a:tab pos="9144000" algn="l"/>
                  </a:tabLst>
                </a:pPr>
                <a:r>
                  <a:rPr lang="en-US" sz="1600" b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Orale</a:t>
                </a:r>
              </a:p>
            </p:txBody>
          </p:sp>
        </p:grpSp>
        <p:sp>
          <p:nvSpPr>
            <p:cNvPr id="63556" name="Rectangle 68"/>
            <p:cNvSpPr>
              <a:spLocks/>
            </p:cNvSpPr>
            <p:nvPr/>
          </p:nvSpPr>
          <p:spPr bwMode="auto">
            <a:xfrm>
              <a:off x="1374" y="0"/>
              <a:ext cx="4098" cy="1134"/>
            </a:xfrm>
            <a:prstGeom prst="rect">
              <a:avLst/>
            </a:prstGeom>
            <a:solidFill>
              <a:srgbClr val="C0C0C0"/>
            </a:solidFill>
            <a:ln w="9525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grpSp>
          <p:nvGrpSpPr>
            <p:cNvPr id="16" name="Group 73"/>
            <p:cNvGrpSpPr>
              <a:grpSpLocks/>
            </p:cNvGrpSpPr>
            <p:nvPr/>
          </p:nvGrpSpPr>
          <p:grpSpPr bwMode="auto">
            <a:xfrm>
              <a:off x="0" y="0"/>
              <a:ext cx="1392" cy="1586"/>
              <a:chOff x="0" y="0"/>
              <a:chExt cx="1392" cy="1586"/>
            </a:xfrm>
          </p:grpSpPr>
          <p:sp>
            <p:nvSpPr>
              <p:cNvPr id="63559" name="Rectangle 71"/>
              <p:cNvSpPr>
                <a:spLocks/>
              </p:cNvSpPr>
              <p:nvPr/>
            </p:nvSpPr>
            <p:spPr bwMode="auto">
              <a:xfrm>
                <a:off x="0" y="0"/>
                <a:ext cx="1374" cy="1586"/>
              </a:xfrm>
              <a:prstGeom prst="rect">
                <a:avLst/>
              </a:prstGeom>
              <a:solidFill>
                <a:srgbClr val="C0C0C0"/>
              </a:solidFill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63560" name="Rectangle 72"/>
              <p:cNvSpPr>
                <a:spLocks/>
              </p:cNvSpPr>
              <p:nvPr/>
            </p:nvSpPr>
            <p:spPr bwMode="auto">
              <a:xfrm>
                <a:off x="0" y="0"/>
                <a:ext cx="1392" cy="118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39200" bIns="0">
                <a:prstTxWarp prst="textNoShape">
                  <a:avLst/>
                </a:prstTxWarp>
              </a:bodyPr>
              <a:lstStyle/>
              <a:p>
                <a:pPr marL="38100" algn="just">
                  <a:tabLst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</a:tabLst>
                </a:pPr>
                <a:endParaRPr lang="en-US" sz="2400" b="1">
                  <a:solidFill>
                    <a:srgbClr val="0000CC"/>
                  </a:solidFill>
                  <a:latin typeface="+mj-lt"/>
                  <a:ea typeface="Lucida Grande" pitchFamily="124" charset="0"/>
                  <a:cs typeface="Lucida Grande" pitchFamily="124" charset="0"/>
                  <a:sym typeface="Arial" pitchFamily="124" charset="0"/>
                </a:endParaRPr>
              </a:p>
              <a:p>
                <a:pPr marL="38100" algn="just">
                  <a:tabLst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</a:tabLst>
                </a:pPr>
                <a:endParaRPr lang="en-US" sz="2400" b="1">
                  <a:solidFill>
                    <a:srgbClr val="0000CC"/>
                  </a:solidFill>
                  <a:latin typeface="+mj-lt"/>
                  <a:ea typeface="Lucida Grande" pitchFamily="124" charset="0"/>
                  <a:cs typeface="Lucida Grande" pitchFamily="124" charset="0"/>
                  <a:sym typeface="Arial" pitchFamily="124" charset="0"/>
                </a:endParaRPr>
              </a:p>
              <a:p>
                <a:pPr marL="38100" algn="just">
                  <a:tabLst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</a:tabLst>
                </a:pPr>
                <a:endParaRPr lang="en-US" sz="2400" b="1">
                  <a:solidFill>
                    <a:srgbClr val="0000CC"/>
                  </a:solidFill>
                  <a:latin typeface="+mj-lt"/>
                  <a:ea typeface="Lucida Grande" pitchFamily="124" charset="0"/>
                  <a:cs typeface="Lucida Grande" pitchFamily="124" charset="0"/>
                  <a:sym typeface="Arial" pitchFamily="124" charset="0"/>
                </a:endParaRPr>
              </a:p>
              <a:p>
                <a:pPr marL="38100" algn="just">
                  <a:tabLst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</a:tabLst>
                </a:pPr>
                <a:endParaRPr lang="en-US" sz="2400" b="1">
                  <a:solidFill>
                    <a:srgbClr val="0000CC"/>
                  </a:solidFill>
                  <a:latin typeface="+mj-lt"/>
                  <a:ea typeface="Lucida Grande" pitchFamily="124" charset="0"/>
                  <a:cs typeface="Lucida Grande" pitchFamily="124" charset="0"/>
                  <a:sym typeface="Arial" pitchFamily="124" charset="0"/>
                </a:endParaRPr>
              </a:p>
              <a:p>
                <a:pPr marL="38100" algn="just">
                  <a:tabLst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</a:tabLst>
                </a:pPr>
                <a:endParaRPr lang="en-US" sz="800" b="1">
                  <a:solidFill>
                    <a:srgbClr val="0000CC"/>
                  </a:solidFill>
                  <a:latin typeface="+mj-lt"/>
                  <a:ea typeface="Lucida Grande" pitchFamily="124" charset="0"/>
                  <a:cs typeface="Lucida Grande" pitchFamily="124" charset="0"/>
                  <a:sym typeface="Arial" pitchFamily="124" charset="0"/>
                </a:endParaRPr>
              </a:p>
              <a:p>
                <a:pPr marL="38100" algn="just">
                  <a:tabLst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  <a:tab pos="38100" algn="l"/>
                  </a:tabLst>
                </a:pPr>
                <a:r>
                  <a:rPr lang="en-US" sz="2400" b="1">
                    <a:solidFill>
                      <a:srgbClr val="0000CC"/>
                    </a:solidFill>
                    <a:latin typeface="+mj-lt"/>
                    <a:ea typeface="Arial" pitchFamily="124" charset="0"/>
                    <a:cs typeface="Arial" pitchFamily="124" charset="0"/>
                    <a:sym typeface="Arial" pitchFamily="124" charset="0"/>
                  </a:rPr>
                  <a:t>FARMACO</a:t>
                </a:r>
              </a:p>
            </p:txBody>
          </p:sp>
        </p:grpSp>
        <p:sp>
          <p:nvSpPr>
            <p:cNvPr id="63562" name="Line 74"/>
            <p:cNvSpPr>
              <a:spLocks noChangeShapeType="1"/>
            </p:cNvSpPr>
            <p:nvPr/>
          </p:nvSpPr>
          <p:spPr bwMode="auto">
            <a:xfrm>
              <a:off x="0" y="0"/>
              <a:ext cx="5472" cy="1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63" name="Line 75"/>
            <p:cNvSpPr>
              <a:spLocks noChangeShapeType="1"/>
            </p:cNvSpPr>
            <p:nvPr/>
          </p:nvSpPr>
          <p:spPr bwMode="auto">
            <a:xfrm>
              <a:off x="0" y="4006"/>
              <a:ext cx="5472" cy="1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64" name="Line 76"/>
            <p:cNvSpPr>
              <a:spLocks noChangeShapeType="1"/>
            </p:cNvSpPr>
            <p:nvPr/>
          </p:nvSpPr>
          <p:spPr bwMode="auto">
            <a:xfrm>
              <a:off x="0" y="0"/>
              <a:ext cx="1" cy="4006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65" name="Line 77"/>
            <p:cNvSpPr>
              <a:spLocks noChangeShapeType="1"/>
            </p:cNvSpPr>
            <p:nvPr/>
          </p:nvSpPr>
          <p:spPr bwMode="auto">
            <a:xfrm>
              <a:off x="5499" y="-38"/>
              <a:ext cx="1" cy="4006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66" name="Line 78"/>
            <p:cNvSpPr>
              <a:spLocks noChangeShapeType="1"/>
            </p:cNvSpPr>
            <p:nvPr/>
          </p:nvSpPr>
          <p:spPr bwMode="auto">
            <a:xfrm>
              <a:off x="0" y="1586"/>
              <a:ext cx="5472" cy="1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67" name="Line 79"/>
            <p:cNvSpPr>
              <a:spLocks noChangeShapeType="1"/>
            </p:cNvSpPr>
            <p:nvPr/>
          </p:nvSpPr>
          <p:spPr bwMode="auto">
            <a:xfrm>
              <a:off x="1374" y="0"/>
              <a:ext cx="1" cy="4006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68" name="Line 80"/>
            <p:cNvSpPr>
              <a:spLocks noChangeShapeType="1"/>
            </p:cNvSpPr>
            <p:nvPr/>
          </p:nvSpPr>
          <p:spPr bwMode="auto">
            <a:xfrm>
              <a:off x="2101" y="1134"/>
              <a:ext cx="1" cy="2872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69" name="Line 81"/>
            <p:cNvSpPr>
              <a:spLocks noChangeShapeType="1"/>
            </p:cNvSpPr>
            <p:nvPr/>
          </p:nvSpPr>
          <p:spPr bwMode="auto">
            <a:xfrm>
              <a:off x="1374" y="1134"/>
              <a:ext cx="4098" cy="1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70" name="Line 82"/>
            <p:cNvSpPr>
              <a:spLocks noChangeShapeType="1"/>
            </p:cNvSpPr>
            <p:nvPr/>
          </p:nvSpPr>
          <p:spPr bwMode="auto">
            <a:xfrm>
              <a:off x="3008" y="1134"/>
              <a:ext cx="1" cy="2872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71" name="Line 83"/>
            <p:cNvSpPr>
              <a:spLocks noChangeShapeType="1"/>
            </p:cNvSpPr>
            <p:nvPr/>
          </p:nvSpPr>
          <p:spPr bwMode="auto">
            <a:xfrm>
              <a:off x="3530" y="1134"/>
              <a:ext cx="1" cy="2872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72" name="Line 84"/>
            <p:cNvSpPr>
              <a:spLocks noChangeShapeType="1"/>
            </p:cNvSpPr>
            <p:nvPr/>
          </p:nvSpPr>
          <p:spPr bwMode="auto">
            <a:xfrm>
              <a:off x="4438" y="1134"/>
              <a:ext cx="1" cy="2872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73" name="Line 85"/>
            <p:cNvSpPr>
              <a:spLocks noChangeShapeType="1"/>
            </p:cNvSpPr>
            <p:nvPr/>
          </p:nvSpPr>
          <p:spPr bwMode="auto">
            <a:xfrm>
              <a:off x="0" y="2046"/>
              <a:ext cx="5472" cy="1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74" name="Line 86"/>
            <p:cNvSpPr>
              <a:spLocks noChangeShapeType="1"/>
            </p:cNvSpPr>
            <p:nvPr/>
          </p:nvSpPr>
          <p:spPr bwMode="auto">
            <a:xfrm>
              <a:off x="0" y="2373"/>
              <a:ext cx="5472" cy="1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75" name="Line 87"/>
            <p:cNvSpPr>
              <a:spLocks noChangeShapeType="1"/>
            </p:cNvSpPr>
            <p:nvPr/>
          </p:nvSpPr>
          <p:spPr bwMode="auto">
            <a:xfrm>
              <a:off x="0" y="2698"/>
              <a:ext cx="5472" cy="2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76" name="Line 88"/>
            <p:cNvSpPr>
              <a:spLocks noChangeShapeType="1"/>
            </p:cNvSpPr>
            <p:nvPr/>
          </p:nvSpPr>
          <p:spPr bwMode="auto">
            <a:xfrm>
              <a:off x="0" y="3025"/>
              <a:ext cx="5472" cy="2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77" name="Line 89"/>
            <p:cNvSpPr>
              <a:spLocks noChangeShapeType="1"/>
            </p:cNvSpPr>
            <p:nvPr/>
          </p:nvSpPr>
          <p:spPr bwMode="auto">
            <a:xfrm>
              <a:off x="0" y="3353"/>
              <a:ext cx="5472" cy="1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63578" name="Line 90"/>
            <p:cNvSpPr>
              <a:spLocks noChangeShapeType="1"/>
            </p:cNvSpPr>
            <p:nvPr/>
          </p:nvSpPr>
          <p:spPr bwMode="auto">
            <a:xfrm>
              <a:off x="0" y="3680"/>
              <a:ext cx="5472" cy="1"/>
            </a:xfrm>
            <a:prstGeom prst="line">
              <a:avLst/>
            </a:prstGeom>
            <a:noFill/>
            <a:ln w="126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>
                <a:latin typeface="+mj-lt"/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2667000" y="838200"/>
            <a:ext cx="617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algn="ctr">
              <a:tabLst>
                <a:tab pos="38100" algn="l"/>
                <a:tab pos="38100" algn="l"/>
                <a:tab pos="38100" algn="l"/>
                <a:tab pos="38100" algn="l"/>
                <a:tab pos="38100" algn="l"/>
                <a:tab pos="38100" algn="l"/>
                <a:tab pos="38100" algn="l"/>
                <a:tab pos="38100" algn="l"/>
                <a:tab pos="38100" algn="l"/>
                <a:tab pos="38100" algn="l"/>
                <a:tab pos="38100" algn="l"/>
                <a:tab pos="38100" algn="l"/>
                <a:tab pos="38100" algn="l"/>
                <a:tab pos="38100" algn="l"/>
                <a:tab pos="38100" algn="l"/>
                <a:tab pos="38100" algn="l"/>
                <a:tab pos="482600" algn="l"/>
                <a:tab pos="482600" algn="l"/>
                <a:tab pos="482600" algn="l"/>
                <a:tab pos="482600" algn="l"/>
                <a:tab pos="482600" algn="l"/>
                <a:tab pos="482600" algn="l"/>
                <a:tab pos="482600" algn="l"/>
                <a:tab pos="482600" algn="l"/>
                <a:tab pos="482600" algn="l"/>
                <a:tab pos="482600" algn="l"/>
                <a:tab pos="482600" algn="l"/>
                <a:tab pos="482600" algn="l"/>
                <a:tab pos="482600" algn="l"/>
                <a:tab pos="482600" algn="l"/>
                <a:tab pos="482600" algn="l"/>
                <a:tab pos="482600" algn="l"/>
              </a:tabLst>
            </a:pPr>
            <a:r>
              <a:rPr lang="en-US" b="1" dirty="0" err="1">
                <a:solidFill>
                  <a:srgbClr val="0000CC"/>
                </a:solidFill>
                <a:ea typeface="Arial" pitchFamily="124" charset="0"/>
                <a:cs typeface="Arial" pitchFamily="124" charset="0"/>
                <a:sym typeface="Arial" pitchFamily="124" charset="0"/>
              </a:rPr>
              <a:t>Dosi</a:t>
            </a:r>
            <a:r>
              <a:rPr lang="en-US" b="1" dirty="0">
                <a:solidFill>
                  <a:srgbClr val="0000CC"/>
                </a:solidFill>
                <a:ea typeface="Arial" pitchFamily="124" charset="0"/>
                <a:cs typeface="Arial" pitchFamily="124" charset="0"/>
                <a:sym typeface="Arial" pitchFamily="12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a typeface="Arial" pitchFamily="124" charset="0"/>
                <a:cs typeface="Arial" pitchFamily="124" charset="0"/>
                <a:sym typeface="Arial" pitchFamily="124" charset="0"/>
              </a:rPr>
              <a:t>equianalgesiche</a:t>
            </a:r>
            <a:r>
              <a:rPr lang="en-US" b="1" dirty="0">
                <a:solidFill>
                  <a:srgbClr val="0000CC"/>
                </a:solidFill>
                <a:ea typeface="Arial" pitchFamily="124" charset="0"/>
                <a:cs typeface="Arial" pitchFamily="124" charset="0"/>
                <a:sym typeface="Arial" pitchFamily="12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a typeface="Arial" pitchFamily="124" charset="0"/>
                <a:cs typeface="Arial" pitchFamily="124" charset="0"/>
                <a:sym typeface="Arial" pitchFamily="124" charset="0"/>
              </a:rPr>
              <a:t>rispetto</a:t>
            </a:r>
            <a:r>
              <a:rPr lang="en-US" b="1" dirty="0">
                <a:solidFill>
                  <a:srgbClr val="0000CC"/>
                </a:solidFill>
                <a:ea typeface="Arial" pitchFamily="124" charset="0"/>
                <a:cs typeface="Arial" pitchFamily="124" charset="0"/>
                <a:sym typeface="Arial" pitchFamily="12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a typeface="Arial" pitchFamily="124" charset="0"/>
                <a:cs typeface="Arial" pitchFamily="124" charset="0"/>
                <a:sym typeface="Arial" pitchFamily="124" charset="0"/>
              </a:rPr>
              <a:t>alla</a:t>
            </a:r>
            <a:r>
              <a:rPr lang="en-US" b="1" dirty="0">
                <a:solidFill>
                  <a:srgbClr val="0000CC"/>
                </a:solidFill>
                <a:ea typeface="Arial" pitchFamily="124" charset="0"/>
                <a:cs typeface="Arial" pitchFamily="124" charset="0"/>
                <a:sym typeface="Arial" pitchFamily="12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ea typeface="Arial" pitchFamily="124" charset="0"/>
                <a:cs typeface="Arial" pitchFamily="124" charset="0"/>
                <a:sym typeface="Arial" pitchFamily="124" charset="0"/>
              </a:rPr>
              <a:t>morfina</a:t>
            </a:r>
            <a:r>
              <a:rPr lang="en-US" b="1" dirty="0">
                <a:solidFill>
                  <a:srgbClr val="0000CC"/>
                </a:solidFill>
                <a:ea typeface="Arial" pitchFamily="124" charset="0"/>
                <a:cs typeface="Arial" pitchFamily="124" charset="0"/>
                <a:sym typeface="Arial" pitchFamily="124" charset="0"/>
              </a:rPr>
              <a:t> (mg)</a:t>
            </a:r>
            <a:endParaRPr lang="en-US" b="1" dirty="0">
              <a:solidFill>
                <a:srgbClr val="0000CC"/>
              </a:solidFill>
              <a:ea typeface="Lucida Grande" pitchFamily="124" charset="0"/>
              <a:cs typeface="Lucida Grande" pitchFamily="124" charset="0"/>
              <a:sym typeface="Arial" pitchFamily="124" charset="0"/>
            </a:endParaRPr>
          </a:p>
        </p:txBody>
      </p:sp>
    </p:spTree>
  </p:cSld>
  <p:clrMapOvr>
    <a:masterClrMapping/>
  </p:clrMapOvr>
  <p:transition>
    <p:cove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Senza nome8"/>
          <p:cNvPicPr>
            <a:picLocks noChangeAspect="1" noChangeArrowheads="1"/>
          </p:cNvPicPr>
          <p:nvPr/>
        </p:nvPicPr>
        <p:blipFill>
          <a:blip r:embed="rId3"/>
          <a:srcRect b="5437"/>
          <a:stretch>
            <a:fillRect/>
          </a:stretch>
        </p:blipFill>
        <p:spPr bwMode="auto">
          <a:xfrm>
            <a:off x="3124200" y="3722688"/>
            <a:ext cx="5867400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382000" cy="2819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800" dirty="0">
                <a:ea typeface="ＭＳ Ｐゴシック" pitchFamily="108" charset="-128"/>
                <a:cs typeface="ＭＳ Ｐゴシック" pitchFamily="108" charset="-128"/>
              </a:rPr>
              <a:t>Codeina: potente antitosse, ha una affinità bassissima per i recettori per gli oppioidi; a dosi più elevate azione analgesica (+ paracetamolo)</a:t>
            </a:r>
          </a:p>
          <a:p>
            <a:pPr eaLnBrk="1" hangingPunct="1">
              <a:lnSpc>
                <a:spcPct val="90000"/>
              </a:lnSpc>
            </a:pPr>
            <a:r>
              <a:rPr lang="it-IT" sz="2800" dirty="0" err="1">
                <a:ea typeface="ＭＳ Ｐゴシック" pitchFamily="108" charset="-128"/>
                <a:cs typeface="ＭＳ Ｐゴシック" pitchFamily="108" charset="-128"/>
              </a:rPr>
              <a:t>Destromorfano</a:t>
            </a:r>
            <a:r>
              <a:rPr lang="it-IT" sz="2800" dirty="0">
                <a:ea typeface="ＭＳ Ｐゴシック" pitchFamily="108" charset="-128"/>
                <a:cs typeface="ＭＳ Ｐゴシック" pitchFamily="108" charset="-128"/>
              </a:rPr>
              <a:t>: il d isomero del </a:t>
            </a:r>
            <a:r>
              <a:rPr lang="it-IT" sz="2800" dirty="0" err="1">
                <a:ea typeface="ＭＳ Ｐゴシック" pitchFamily="108" charset="-128"/>
                <a:cs typeface="ＭＳ Ｐゴシック" pitchFamily="108" charset="-128"/>
              </a:rPr>
              <a:t>metorfano</a:t>
            </a:r>
            <a:r>
              <a:rPr lang="it-IT" sz="2800" dirty="0">
                <a:ea typeface="ＭＳ Ｐゴシック" pitchFamily="108" charset="-128"/>
                <a:cs typeface="ＭＳ Ｐゴシック" pitchFamily="108" charset="-128"/>
              </a:rPr>
              <a:t>, non interagisce coi recettori per gli oppioidi (non nel bambino &lt; 6 anni)</a:t>
            </a:r>
          </a:p>
        </p:txBody>
      </p:sp>
      <p:sp>
        <p:nvSpPr>
          <p:cNvPr id="64516" name="AutoShape 4"/>
          <p:cNvSpPr>
            <a:spLocks noChangeArrowheads="1"/>
          </p:cNvSpPr>
          <p:nvPr/>
        </p:nvSpPr>
        <p:spPr bwMode="auto">
          <a:xfrm>
            <a:off x="2133600" y="5029200"/>
            <a:ext cx="838200" cy="228600"/>
          </a:xfrm>
          <a:prstGeom prst="leftArrow">
            <a:avLst>
              <a:gd name="adj1" fmla="val 50000"/>
              <a:gd name="adj2" fmla="val 9166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65125" y="4178300"/>
            <a:ext cx="21494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/>
              <a:t>Il 10% viene O-demetilato (CYP2D6) a morfina.</a:t>
            </a:r>
          </a:p>
          <a:p>
            <a:pPr eaLnBrk="0" hangingPunct="0"/>
            <a:r>
              <a:rPr lang="it-IT"/>
              <a:t>Azione analgesica</a:t>
            </a:r>
          </a:p>
        </p:txBody>
      </p:sp>
    </p:spTree>
  </p:cSld>
  <p:clrMapOvr>
    <a:masterClrMapping/>
  </p:clrMapOvr>
  <p:transition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0" y="660400"/>
            <a:ext cx="46228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50520"/>
      </p:ext>
    </p:extLst>
  </p:cSld>
  <p:clrMapOvr>
    <a:masterClrMapping/>
  </p:clrMapOvr>
  <p:transition>
    <p:zo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0"/>
            <a:ext cx="718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15659"/>
      </p:ext>
    </p:extLst>
  </p:cSld>
  <p:clrMapOvr>
    <a:masterClrMapping/>
  </p:clrMapOvr>
  <p:transition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552728"/>
          </a:xfrm>
        </p:spPr>
        <p:txBody>
          <a:bodyPr>
            <a:normAutofit/>
          </a:bodyPr>
          <a:lstStyle/>
          <a:p>
            <a:r>
              <a:rPr lang="it-IT" sz="900" b="1" dirty="0"/>
              <a:t>FDA </a:t>
            </a:r>
            <a:r>
              <a:rPr lang="it-IT" sz="900" b="1" dirty="0" err="1"/>
              <a:t>approves</a:t>
            </a:r>
            <a:r>
              <a:rPr lang="it-IT" sz="900" b="1" dirty="0"/>
              <a:t> </a:t>
            </a:r>
            <a:r>
              <a:rPr lang="it-IT" sz="900" b="1" dirty="0" err="1"/>
              <a:t>labeling</a:t>
            </a:r>
            <a:r>
              <a:rPr lang="it-IT" sz="900" b="1" dirty="0"/>
              <a:t> with </a:t>
            </a:r>
            <a:r>
              <a:rPr lang="it-IT" sz="900" b="1" dirty="0" err="1"/>
              <a:t>abuse-deterrent</a:t>
            </a:r>
            <a:r>
              <a:rPr lang="it-IT" sz="900" b="1" dirty="0"/>
              <a:t> </a:t>
            </a:r>
            <a:r>
              <a:rPr lang="it-IT" sz="900" b="1" dirty="0" err="1"/>
              <a:t>features</a:t>
            </a:r>
            <a:r>
              <a:rPr lang="it-IT" sz="900" b="1" dirty="0"/>
              <a:t> for </a:t>
            </a:r>
            <a:r>
              <a:rPr lang="it-IT" sz="900" b="1" dirty="0" err="1"/>
              <a:t>third</a:t>
            </a:r>
            <a:r>
              <a:rPr lang="it-IT" sz="900" b="1" dirty="0"/>
              <a:t> </a:t>
            </a:r>
            <a:r>
              <a:rPr lang="it-IT" sz="900" b="1" dirty="0" err="1"/>
              <a:t>extended</a:t>
            </a:r>
            <a:r>
              <a:rPr lang="it-IT" sz="900" b="1" dirty="0"/>
              <a:t>-release </a:t>
            </a:r>
            <a:r>
              <a:rPr lang="it-IT" sz="900" b="1" dirty="0" err="1"/>
              <a:t>opioid</a:t>
            </a:r>
            <a:r>
              <a:rPr lang="it-IT" sz="900" b="1" dirty="0"/>
              <a:t> </a:t>
            </a:r>
            <a:r>
              <a:rPr lang="it-IT" sz="900" b="1" dirty="0" err="1"/>
              <a:t>analgesic</a:t>
            </a:r>
            <a:endParaRPr lang="it-IT" sz="900" dirty="0"/>
          </a:p>
          <a:p>
            <a:r>
              <a:rPr lang="it-IT" sz="900" b="1" dirty="0"/>
              <a:t>For Immediate Release</a:t>
            </a:r>
            <a:endParaRPr lang="it-IT" sz="900" dirty="0"/>
          </a:p>
          <a:p>
            <a:r>
              <a:rPr lang="it-IT" sz="900" dirty="0" err="1"/>
              <a:t>October</a:t>
            </a:r>
            <a:r>
              <a:rPr lang="it-IT" sz="900" dirty="0"/>
              <a:t> 17, 2014</a:t>
            </a:r>
          </a:p>
          <a:p>
            <a:r>
              <a:rPr lang="it-IT" sz="900" b="1" dirty="0"/>
              <a:t>Release</a:t>
            </a:r>
            <a:endParaRPr lang="it-IT" sz="900" dirty="0"/>
          </a:p>
          <a:p>
            <a:r>
              <a:rPr lang="it-IT" sz="900" dirty="0"/>
              <a:t>The U.S. </a:t>
            </a:r>
            <a:r>
              <a:rPr lang="it-IT" sz="900" dirty="0" err="1"/>
              <a:t>Food</a:t>
            </a:r>
            <a:r>
              <a:rPr lang="it-IT" sz="900" dirty="0"/>
              <a:t> and </a:t>
            </a:r>
            <a:r>
              <a:rPr lang="it-IT" sz="900" dirty="0" err="1"/>
              <a:t>Drug</a:t>
            </a:r>
            <a:r>
              <a:rPr lang="it-IT" sz="900" dirty="0"/>
              <a:t> Administration </a:t>
            </a:r>
            <a:r>
              <a:rPr lang="it-IT" sz="900" dirty="0" err="1"/>
              <a:t>today</a:t>
            </a:r>
            <a:r>
              <a:rPr lang="it-IT" sz="900" dirty="0"/>
              <a:t> </a:t>
            </a:r>
            <a:r>
              <a:rPr lang="it-IT" sz="900" dirty="0" err="1"/>
              <a:t>approved</a:t>
            </a:r>
            <a:r>
              <a:rPr lang="it-IT" sz="900" dirty="0"/>
              <a:t> new </a:t>
            </a:r>
            <a:r>
              <a:rPr lang="it-IT" sz="900" dirty="0" err="1"/>
              <a:t>labeling</a:t>
            </a:r>
            <a:r>
              <a:rPr lang="it-IT" sz="900" dirty="0"/>
              <a:t> for </a:t>
            </a:r>
            <a:r>
              <a:rPr lang="it-IT" sz="900" dirty="0" err="1"/>
              <a:t>Embeda</a:t>
            </a:r>
            <a:r>
              <a:rPr lang="it-IT" sz="900" dirty="0"/>
              <a:t> (</a:t>
            </a:r>
            <a:r>
              <a:rPr lang="it-IT" sz="900" dirty="0" err="1"/>
              <a:t>morphine</a:t>
            </a:r>
            <a:r>
              <a:rPr lang="it-IT" sz="900" dirty="0"/>
              <a:t> </a:t>
            </a:r>
            <a:r>
              <a:rPr lang="it-IT" sz="900" dirty="0" err="1"/>
              <a:t>sulfate</a:t>
            </a:r>
            <a:r>
              <a:rPr lang="it-IT" sz="900" dirty="0"/>
              <a:t> and </a:t>
            </a:r>
            <a:r>
              <a:rPr lang="it-IT" sz="900" dirty="0" err="1"/>
              <a:t>naltrexone</a:t>
            </a:r>
            <a:r>
              <a:rPr lang="it-IT" sz="900" dirty="0"/>
              <a:t> </a:t>
            </a:r>
            <a:r>
              <a:rPr lang="it-IT" sz="900" dirty="0" err="1"/>
              <a:t>hydrochloride</a:t>
            </a:r>
            <a:r>
              <a:rPr lang="it-IT" sz="900" dirty="0"/>
              <a:t>) </a:t>
            </a:r>
            <a:r>
              <a:rPr lang="it-IT" sz="900" dirty="0" err="1"/>
              <a:t>extended</a:t>
            </a:r>
            <a:r>
              <a:rPr lang="it-IT" sz="900" dirty="0"/>
              <a:t>-release (ER) </a:t>
            </a:r>
            <a:r>
              <a:rPr lang="it-IT" sz="900" dirty="0" err="1"/>
              <a:t>capsules</a:t>
            </a:r>
            <a:r>
              <a:rPr lang="it-IT" sz="900" dirty="0"/>
              <a:t>, an </a:t>
            </a:r>
            <a:r>
              <a:rPr lang="it-IT" sz="900" dirty="0" err="1"/>
              <a:t>opioid</a:t>
            </a:r>
            <a:r>
              <a:rPr lang="it-IT" sz="900" dirty="0"/>
              <a:t> </a:t>
            </a:r>
            <a:r>
              <a:rPr lang="it-IT" sz="900" dirty="0" err="1"/>
              <a:t>analgesic</a:t>
            </a:r>
            <a:r>
              <a:rPr lang="it-IT" sz="900" dirty="0"/>
              <a:t> to </a:t>
            </a:r>
            <a:r>
              <a:rPr lang="it-IT" sz="900" dirty="0" err="1"/>
              <a:t>treat</a:t>
            </a:r>
            <a:r>
              <a:rPr lang="it-IT" sz="900" dirty="0"/>
              <a:t> </a:t>
            </a:r>
            <a:r>
              <a:rPr lang="it-IT" sz="900" dirty="0" err="1"/>
              <a:t>pain</a:t>
            </a:r>
            <a:r>
              <a:rPr lang="it-IT" sz="900" dirty="0"/>
              <a:t> severe </a:t>
            </a:r>
            <a:r>
              <a:rPr lang="it-IT" sz="900" dirty="0" err="1"/>
              <a:t>enough</a:t>
            </a:r>
            <a:r>
              <a:rPr lang="it-IT" sz="900" dirty="0"/>
              <a:t> to </a:t>
            </a:r>
            <a:r>
              <a:rPr lang="it-IT" sz="900" dirty="0" err="1"/>
              <a:t>require</a:t>
            </a:r>
            <a:r>
              <a:rPr lang="it-IT" sz="900" dirty="0"/>
              <a:t> </a:t>
            </a:r>
            <a:r>
              <a:rPr lang="it-IT" sz="900" dirty="0" err="1"/>
              <a:t>daily</a:t>
            </a:r>
            <a:r>
              <a:rPr lang="it-IT" sz="900" dirty="0"/>
              <a:t>, </a:t>
            </a:r>
            <a:r>
              <a:rPr lang="it-IT" sz="900" dirty="0" err="1"/>
              <a:t>around</a:t>
            </a:r>
            <a:r>
              <a:rPr lang="it-IT" sz="900" dirty="0"/>
              <a:t>-the-clock, long-</a:t>
            </a:r>
            <a:r>
              <a:rPr lang="it-IT" sz="900" dirty="0" err="1"/>
              <a:t>term</a:t>
            </a:r>
            <a:r>
              <a:rPr lang="it-IT" sz="900" dirty="0"/>
              <a:t> </a:t>
            </a:r>
            <a:r>
              <a:rPr lang="it-IT" sz="900" dirty="0" err="1"/>
              <a:t>opioid</a:t>
            </a:r>
            <a:r>
              <a:rPr lang="it-IT" sz="900" dirty="0"/>
              <a:t> treatment and for </a:t>
            </a:r>
            <a:r>
              <a:rPr lang="it-IT" sz="900" dirty="0" err="1"/>
              <a:t>which</a:t>
            </a:r>
            <a:r>
              <a:rPr lang="it-IT" sz="900" dirty="0"/>
              <a:t> alternative treatment </a:t>
            </a:r>
            <a:r>
              <a:rPr lang="it-IT" sz="900" dirty="0" err="1"/>
              <a:t>options</a:t>
            </a:r>
            <a:r>
              <a:rPr lang="it-IT" sz="900" dirty="0"/>
              <a:t> are </a:t>
            </a:r>
            <a:r>
              <a:rPr lang="it-IT" sz="900" dirty="0" err="1"/>
              <a:t>inadequate</a:t>
            </a:r>
            <a:r>
              <a:rPr lang="it-IT" sz="900" dirty="0"/>
              <a:t>. </a:t>
            </a:r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is</a:t>
            </a:r>
            <a:r>
              <a:rPr lang="it-IT" sz="900" dirty="0"/>
              <a:t> the </a:t>
            </a:r>
            <a:r>
              <a:rPr lang="it-IT" sz="900" dirty="0" err="1"/>
              <a:t>third</a:t>
            </a:r>
            <a:r>
              <a:rPr lang="it-IT" sz="900" dirty="0"/>
              <a:t> ER </a:t>
            </a:r>
            <a:r>
              <a:rPr lang="it-IT" sz="900" dirty="0" err="1"/>
              <a:t>opioid</a:t>
            </a:r>
            <a:r>
              <a:rPr lang="it-IT" sz="900" dirty="0"/>
              <a:t> </a:t>
            </a:r>
            <a:r>
              <a:rPr lang="it-IT" sz="900" dirty="0" err="1"/>
              <a:t>analgesic</a:t>
            </a:r>
            <a:r>
              <a:rPr lang="it-IT" sz="900" dirty="0"/>
              <a:t> to be </a:t>
            </a:r>
            <a:r>
              <a:rPr lang="it-IT" sz="900" dirty="0" err="1"/>
              <a:t>approved</a:t>
            </a:r>
            <a:r>
              <a:rPr lang="it-IT" sz="900" dirty="0"/>
              <a:t> with </a:t>
            </a:r>
            <a:r>
              <a:rPr lang="it-IT" sz="900" dirty="0" err="1"/>
              <a:t>labeling</a:t>
            </a:r>
            <a:r>
              <a:rPr lang="it-IT" sz="900" dirty="0"/>
              <a:t> </a:t>
            </a:r>
            <a:r>
              <a:rPr lang="it-IT" sz="900" dirty="0" err="1"/>
              <a:t>describing</a:t>
            </a:r>
            <a:r>
              <a:rPr lang="it-IT" sz="900" dirty="0"/>
              <a:t> the </a:t>
            </a:r>
            <a:r>
              <a:rPr lang="it-IT" sz="900" dirty="0" err="1"/>
              <a:t>product’s</a:t>
            </a:r>
            <a:r>
              <a:rPr lang="it-IT" sz="900" dirty="0"/>
              <a:t> </a:t>
            </a:r>
            <a:r>
              <a:rPr lang="it-IT" sz="900" dirty="0" err="1"/>
              <a:t>abuse-deterrent</a:t>
            </a:r>
            <a:r>
              <a:rPr lang="it-IT" sz="900" dirty="0"/>
              <a:t> </a:t>
            </a:r>
            <a:r>
              <a:rPr lang="it-IT" sz="900" dirty="0" err="1"/>
              <a:t>properties</a:t>
            </a:r>
            <a:r>
              <a:rPr lang="it-IT" sz="900" dirty="0"/>
              <a:t> </a:t>
            </a:r>
            <a:r>
              <a:rPr lang="it-IT" sz="900" dirty="0" err="1"/>
              <a:t>consistent</a:t>
            </a:r>
            <a:r>
              <a:rPr lang="it-IT" sz="900" dirty="0"/>
              <a:t> with the </a:t>
            </a:r>
            <a:r>
              <a:rPr lang="it-IT" sz="900" dirty="0" err="1"/>
              <a:t>FDA’s</a:t>
            </a:r>
            <a:r>
              <a:rPr lang="it-IT" sz="900" dirty="0"/>
              <a:t> 2013 </a:t>
            </a:r>
            <a:r>
              <a:rPr lang="it-IT" sz="900" dirty="0" err="1"/>
              <a:t>draft</a:t>
            </a:r>
            <a:r>
              <a:rPr lang="it-IT" sz="900" dirty="0"/>
              <a:t> </a:t>
            </a:r>
            <a:r>
              <a:rPr lang="it-IT" sz="900" dirty="0" err="1"/>
              <a:t>guidance</a:t>
            </a:r>
            <a:r>
              <a:rPr lang="it-IT" sz="900" dirty="0"/>
              <a:t>, </a:t>
            </a:r>
            <a:r>
              <a:rPr lang="it-IT" sz="900" i="1" dirty="0">
                <a:hlinkClick r:id="rId2"/>
              </a:rPr>
              <a:t>Abuse-Deterrent Opioids – Evaluation and Labeling</a:t>
            </a:r>
            <a:r>
              <a:rPr lang="it-IT" sz="900" dirty="0"/>
              <a:t>. The new </a:t>
            </a:r>
            <a:r>
              <a:rPr lang="it-IT" sz="900" dirty="0" err="1"/>
              <a:t>labeling</a:t>
            </a:r>
            <a:r>
              <a:rPr lang="it-IT" sz="900" dirty="0"/>
              <a:t> </a:t>
            </a:r>
            <a:r>
              <a:rPr lang="it-IT" sz="900" dirty="0" err="1"/>
              <a:t>includes</a:t>
            </a:r>
            <a:r>
              <a:rPr lang="it-IT" sz="900" dirty="0"/>
              <a:t> a </a:t>
            </a:r>
            <a:r>
              <a:rPr lang="it-IT" sz="900" dirty="0" err="1"/>
              <a:t>claim</a:t>
            </a:r>
            <a:r>
              <a:rPr lang="it-IT" sz="900" dirty="0"/>
              <a:t> </a:t>
            </a:r>
            <a:r>
              <a:rPr lang="it-IT" sz="900" dirty="0" err="1"/>
              <a:t>indicating</a:t>
            </a:r>
            <a:r>
              <a:rPr lang="it-IT" sz="900" dirty="0"/>
              <a:t> </a:t>
            </a:r>
            <a:r>
              <a:rPr lang="it-IT" sz="900" dirty="0" err="1"/>
              <a:t>that</a:t>
            </a:r>
            <a:r>
              <a:rPr lang="it-IT" sz="900" dirty="0"/>
              <a:t> </a:t>
            </a:r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has</a:t>
            </a:r>
            <a:r>
              <a:rPr lang="it-IT" sz="900" dirty="0"/>
              <a:t> </a:t>
            </a:r>
            <a:r>
              <a:rPr lang="it-IT" sz="900" dirty="0" err="1"/>
              <a:t>properties</a:t>
            </a:r>
            <a:r>
              <a:rPr lang="it-IT" sz="900" dirty="0"/>
              <a:t> </a:t>
            </a:r>
            <a:r>
              <a:rPr lang="it-IT" sz="900" dirty="0" err="1"/>
              <a:t>that</a:t>
            </a:r>
            <a:r>
              <a:rPr lang="it-IT" sz="900" dirty="0"/>
              <a:t> are </a:t>
            </a:r>
            <a:r>
              <a:rPr lang="it-IT" sz="900" dirty="0" err="1"/>
              <a:t>expected</a:t>
            </a:r>
            <a:r>
              <a:rPr lang="it-IT" sz="900" dirty="0"/>
              <a:t> to reduce </a:t>
            </a:r>
            <a:r>
              <a:rPr lang="it-IT" sz="900" dirty="0" err="1"/>
              <a:t>oral</a:t>
            </a:r>
            <a:r>
              <a:rPr lang="it-IT" sz="900" dirty="0"/>
              <a:t> </a:t>
            </a:r>
            <a:r>
              <a:rPr lang="it-IT" sz="900" dirty="0" err="1"/>
              <a:t>abuse</a:t>
            </a:r>
            <a:r>
              <a:rPr lang="it-IT" sz="900" dirty="0"/>
              <a:t> </a:t>
            </a:r>
            <a:r>
              <a:rPr lang="it-IT" sz="900" dirty="0" err="1"/>
              <a:t>when</a:t>
            </a:r>
            <a:r>
              <a:rPr lang="it-IT" sz="900" dirty="0"/>
              <a:t> the </a:t>
            </a:r>
            <a:r>
              <a:rPr lang="it-IT" sz="900" dirty="0" err="1"/>
              <a:t>product</a:t>
            </a:r>
            <a:r>
              <a:rPr lang="it-IT" sz="900" dirty="0"/>
              <a:t> </a:t>
            </a:r>
            <a:r>
              <a:rPr lang="it-IT" sz="900" dirty="0" err="1"/>
              <a:t>is</a:t>
            </a:r>
            <a:r>
              <a:rPr lang="it-IT" sz="900" dirty="0"/>
              <a:t> </a:t>
            </a:r>
            <a:r>
              <a:rPr lang="it-IT" sz="900" dirty="0" err="1"/>
              <a:t>crushed</a:t>
            </a:r>
            <a:r>
              <a:rPr lang="it-IT" sz="900" dirty="0"/>
              <a:t>.</a:t>
            </a:r>
          </a:p>
          <a:p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has</a:t>
            </a:r>
            <a:r>
              <a:rPr lang="it-IT" sz="900" dirty="0"/>
              <a:t> </a:t>
            </a:r>
            <a:r>
              <a:rPr lang="it-IT" sz="900" dirty="0" err="1"/>
              <a:t>properties</a:t>
            </a:r>
            <a:r>
              <a:rPr lang="it-IT" sz="900" dirty="0"/>
              <a:t> </a:t>
            </a:r>
            <a:r>
              <a:rPr lang="it-IT" sz="900" dirty="0" err="1"/>
              <a:t>that</a:t>
            </a:r>
            <a:r>
              <a:rPr lang="it-IT" sz="900" dirty="0"/>
              <a:t> are </a:t>
            </a:r>
            <a:r>
              <a:rPr lang="it-IT" sz="900" dirty="0" err="1"/>
              <a:t>expected</a:t>
            </a:r>
            <a:r>
              <a:rPr lang="it-IT" sz="900" dirty="0"/>
              <a:t> to reduce, </a:t>
            </a:r>
            <a:r>
              <a:rPr lang="it-IT" sz="900" dirty="0" err="1"/>
              <a:t>but</a:t>
            </a:r>
            <a:r>
              <a:rPr lang="it-IT" sz="900" dirty="0"/>
              <a:t> </a:t>
            </a:r>
            <a:r>
              <a:rPr lang="it-IT" sz="900" dirty="0" err="1"/>
              <a:t>not</a:t>
            </a:r>
            <a:r>
              <a:rPr lang="it-IT" sz="900" dirty="0"/>
              <a:t> </a:t>
            </a:r>
            <a:r>
              <a:rPr lang="it-IT" sz="900" dirty="0" err="1"/>
              <a:t>totally</a:t>
            </a:r>
            <a:r>
              <a:rPr lang="it-IT" sz="900" dirty="0"/>
              <a:t> </a:t>
            </a:r>
            <a:r>
              <a:rPr lang="it-IT" sz="900" dirty="0" err="1"/>
              <a:t>prevent</a:t>
            </a:r>
            <a:r>
              <a:rPr lang="it-IT" sz="900" dirty="0"/>
              <a:t>, </a:t>
            </a:r>
            <a:r>
              <a:rPr lang="it-IT" sz="900" dirty="0" err="1"/>
              <a:t>abuse</a:t>
            </a:r>
            <a:r>
              <a:rPr lang="it-IT" sz="900" dirty="0"/>
              <a:t> of the </a:t>
            </a:r>
            <a:r>
              <a:rPr lang="it-IT" sz="900" dirty="0" err="1"/>
              <a:t>drug</a:t>
            </a:r>
            <a:r>
              <a:rPr lang="it-IT" sz="900" dirty="0"/>
              <a:t> </a:t>
            </a:r>
            <a:r>
              <a:rPr lang="it-IT" sz="900" dirty="0" err="1"/>
              <a:t>when</a:t>
            </a:r>
            <a:r>
              <a:rPr lang="it-IT" sz="900" dirty="0"/>
              <a:t> </a:t>
            </a:r>
            <a:r>
              <a:rPr lang="it-IT" sz="900" dirty="0" err="1"/>
              <a:t>crushed</a:t>
            </a:r>
            <a:r>
              <a:rPr lang="it-IT" sz="900" dirty="0"/>
              <a:t> and </a:t>
            </a:r>
            <a:r>
              <a:rPr lang="it-IT" sz="900" dirty="0" err="1"/>
              <a:t>taken</a:t>
            </a:r>
            <a:r>
              <a:rPr lang="it-IT" sz="900" dirty="0"/>
              <a:t> </a:t>
            </a:r>
            <a:r>
              <a:rPr lang="it-IT" sz="900" dirty="0" err="1"/>
              <a:t>orally</a:t>
            </a:r>
            <a:r>
              <a:rPr lang="it-IT" sz="900" dirty="0"/>
              <a:t> or </a:t>
            </a:r>
            <a:r>
              <a:rPr lang="it-IT" sz="900" dirty="0" err="1"/>
              <a:t>snorted</a:t>
            </a:r>
            <a:r>
              <a:rPr lang="it-IT" sz="900" dirty="0"/>
              <a:t>. </a:t>
            </a:r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works</a:t>
            </a:r>
            <a:r>
              <a:rPr lang="it-IT" sz="900" dirty="0"/>
              <a:t> by </a:t>
            </a:r>
            <a:r>
              <a:rPr lang="it-IT" sz="900" dirty="0" err="1"/>
              <a:t>releasing</a:t>
            </a:r>
            <a:r>
              <a:rPr lang="it-IT" sz="900" dirty="0"/>
              <a:t> </a:t>
            </a:r>
            <a:r>
              <a:rPr lang="it-IT" sz="900" dirty="0" err="1"/>
              <a:t>only</a:t>
            </a:r>
            <a:r>
              <a:rPr lang="it-IT" sz="900" dirty="0"/>
              <a:t> the </a:t>
            </a:r>
            <a:r>
              <a:rPr lang="it-IT" sz="900" dirty="0" err="1"/>
              <a:t>morphine</a:t>
            </a:r>
            <a:r>
              <a:rPr lang="it-IT" sz="900" dirty="0"/>
              <a:t> in the capsule </a:t>
            </a:r>
            <a:r>
              <a:rPr lang="it-IT" sz="900" dirty="0" err="1"/>
              <a:t>when</a:t>
            </a:r>
            <a:r>
              <a:rPr lang="it-IT" sz="900" dirty="0"/>
              <a:t> </a:t>
            </a:r>
            <a:r>
              <a:rPr lang="it-IT" sz="900" dirty="0" err="1"/>
              <a:t>taken</a:t>
            </a:r>
            <a:r>
              <a:rPr lang="it-IT" sz="900" dirty="0"/>
              <a:t> </a:t>
            </a:r>
            <a:r>
              <a:rPr lang="it-IT" sz="900" dirty="0" err="1"/>
              <a:t>properly</a:t>
            </a:r>
            <a:r>
              <a:rPr lang="it-IT" sz="900" dirty="0"/>
              <a:t>. </a:t>
            </a:r>
            <a:r>
              <a:rPr lang="it-IT" sz="900" dirty="0" err="1"/>
              <a:t>When</a:t>
            </a:r>
            <a:r>
              <a:rPr lang="it-IT" sz="900" dirty="0"/>
              <a:t> </a:t>
            </a:r>
            <a:r>
              <a:rPr lang="it-IT" sz="900" dirty="0" err="1"/>
              <a:t>crushed</a:t>
            </a:r>
            <a:r>
              <a:rPr lang="it-IT" sz="900" dirty="0"/>
              <a:t>, the </a:t>
            </a:r>
            <a:r>
              <a:rPr lang="it-IT" sz="900" dirty="0" err="1"/>
              <a:t>naltrexone</a:t>
            </a:r>
            <a:r>
              <a:rPr lang="it-IT" sz="900" dirty="0"/>
              <a:t> in </a:t>
            </a:r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blocks</a:t>
            </a:r>
            <a:r>
              <a:rPr lang="it-IT" sz="900" dirty="0"/>
              <a:t> some of the </a:t>
            </a:r>
            <a:r>
              <a:rPr lang="it-IT" sz="900" dirty="0" err="1"/>
              <a:t>euphoric</a:t>
            </a:r>
            <a:r>
              <a:rPr lang="it-IT" sz="900" dirty="0"/>
              <a:t> </a:t>
            </a:r>
            <a:r>
              <a:rPr lang="it-IT" sz="900" dirty="0" err="1"/>
              <a:t>effects</a:t>
            </a:r>
            <a:r>
              <a:rPr lang="it-IT" sz="900" dirty="0"/>
              <a:t> of the </a:t>
            </a:r>
            <a:r>
              <a:rPr lang="it-IT" sz="900" dirty="0" err="1"/>
              <a:t>morphine</a:t>
            </a:r>
            <a:r>
              <a:rPr lang="it-IT" sz="900" dirty="0"/>
              <a:t> and can precipitate </a:t>
            </a:r>
            <a:r>
              <a:rPr lang="it-IT" sz="900" dirty="0" err="1"/>
              <a:t>withdrawal</a:t>
            </a:r>
            <a:r>
              <a:rPr lang="it-IT" sz="900" dirty="0"/>
              <a:t> in </a:t>
            </a:r>
            <a:r>
              <a:rPr lang="it-IT" sz="900" dirty="0" err="1"/>
              <a:t>persons</a:t>
            </a:r>
            <a:r>
              <a:rPr lang="it-IT" sz="900" dirty="0"/>
              <a:t> </a:t>
            </a:r>
            <a:r>
              <a:rPr lang="it-IT" sz="900" dirty="0" err="1"/>
              <a:t>dependent</a:t>
            </a:r>
            <a:r>
              <a:rPr lang="it-IT" sz="900" dirty="0"/>
              <a:t> on </a:t>
            </a:r>
            <a:r>
              <a:rPr lang="it-IT" sz="900" dirty="0" err="1"/>
              <a:t>opioids</a:t>
            </a:r>
            <a:r>
              <a:rPr lang="it-IT" sz="900" dirty="0"/>
              <a:t>. </a:t>
            </a:r>
          </a:p>
          <a:p>
            <a:r>
              <a:rPr lang="it-IT" sz="900" dirty="0" err="1"/>
              <a:t>When</a:t>
            </a:r>
            <a:r>
              <a:rPr lang="it-IT" sz="900" dirty="0"/>
              <a:t> </a:t>
            </a:r>
            <a:r>
              <a:rPr lang="it-IT" sz="900" dirty="0" err="1"/>
              <a:t>swallowed</a:t>
            </a:r>
            <a:r>
              <a:rPr lang="it-IT" sz="900" dirty="0"/>
              <a:t> </a:t>
            </a:r>
            <a:r>
              <a:rPr lang="it-IT" sz="900" dirty="0" err="1"/>
              <a:t>intact</a:t>
            </a:r>
            <a:r>
              <a:rPr lang="it-IT" sz="900" dirty="0"/>
              <a:t>, </a:t>
            </a:r>
            <a:r>
              <a:rPr lang="it-IT" sz="900" dirty="0" err="1"/>
              <a:t>however</a:t>
            </a:r>
            <a:r>
              <a:rPr lang="it-IT" sz="900" dirty="0"/>
              <a:t>, </a:t>
            </a:r>
            <a:r>
              <a:rPr lang="it-IT" sz="900" dirty="0" err="1"/>
              <a:t>Embeda</a:t>
            </a:r>
            <a:r>
              <a:rPr lang="it-IT" sz="900" dirty="0"/>
              <a:t> can </a:t>
            </a:r>
            <a:r>
              <a:rPr lang="it-IT" sz="900" dirty="0" err="1"/>
              <a:t>still</a:t>
            </a:r>
            <a:r>
              <a:rPr lang="it-IT" sz="900" dirty="0"/>
              <a:t> be </a:t>
            </a:r>
            <a:r>
              <a:rPr lang="it-IT" sz="900" dirty="0" err="1"/>
              <a:t>abused</a:t>
            </a:r>
            <a:r>
              <a:rPr lang="it-IT" sz="900" dirty="0"/>
              <a:t> or </a:t>
            </a:r>
            <a:r>
              <a:rPr lang="it-IT" sz="900" dirty="0" err="1"/>
              <a:t>misused</a:t>
            </a:r>
            <a:r>
              <a:rPr lang="it-IT" sz="900" dirty="0"/>
              <a:t> </a:t>
            </a:r>
            <a:r>
              <a:rPr lang="it-IT" sz="900" dirty="0" err="1"/>
              <a:t>because</a:t>
            </a:r>
            <a:r>
              <a:rPr lang="it-IT" sz="900" dirty="0"/>
              <a:t> the </a:t>
            </a:r>
            <a:r>
              <a:rPr lang="it-IT" sz="900" dirty="0" err="1"/>
              <a:t>naltrexone</a:t>
            </a:r>
            <a:r>
              <a:rPr lang="it-IT" sz="900" dirty="0"/>
              <a:t> </a:t>
            </a:r>
            <a:r>
              <a:rPr lang="it-IT" sz="900" dirty="0" err="1"/>
              <a:t>is</a:t>
            </a:r>
            <a:r>
              <a:rPr lang="it-IT" sz="900" dirty="0"/>
              <a:t> </a:t>
            </a:r>
            <a:r>
              <a:rPr lang="it-IT" sz="900" dirty="0" err="1"/>
              <a:t>not</a:t>
            </a:r>
            <a:r>
              <a:rPr lang="it-IT" sz="900" dirty="0"/>
              <a:t> </a:t>
            </a:r>
            <a:r>
              <a:rPr lang="it-IT" sz="900" dirty="0" err="1"/>
              <a:t>expected</a:t>
            </a:r>
            <a:r>
              <a:rPr lang="it-IT" sz="900" dirty="0"/>
              <a:t> to </a:t>
            </a:r>
            <a:r>
              <a:rPr lang="it-IT" sz="900" dirty="0" err="1"/>
              <a:t>substantially</a:t>
            </a:r>
            <a:r>
              <a:rPr lang="it-IT" sz="900" dirty="0"/>
              <a:t> </a:t>
            </a:r>
            <a:r>
              <a:rPr lang="it-IT" sz="900" dirty="0" err="1"/>
              <a:t>block</a:t>
            </a:r>
            <a:r>
              <a:rPr lang="it-IT" sz="900" dirty="0"/>
              <a:t> the </a:t>
            </a:r>
            <a:r>
              <a:rPr lang="it-IT" sz="900" dirty="0" err="1"/>
              <a:t>euphoric</a:t>
            </a:r>
            <a:r>
              <a:rPr lang="it-IT" sz="900" dirty="0"/>
              <a:t> </a:t>
            </a:r>
            <a:r>
              <a:rPr lang="it-IT" sz="900" dirty="0" err="1"/>
              <a:t>effects</a:t>
            </a:r>
            <a:r>
              <a:rPr lang="it-IT" sz="900" dirty="0"/>
              <a:t> of the </a:t>
            </a:r>
            <a:r>
              <a:rPr lang="it-IT" sz="900" dirty="0" err="1"/>
              <a:t>morphine</a:t>
            </a:r>
            <a:r>
              <a:rPr lang="it-IT" sz="900" dirty="0"/>
              <a:t>. </a:t>
            </a:r>
            <a:r>
              <a:rPr lang="it-IT" sz="900" dirty="0" err="1"/>
              <a:t>It</a:t>
            </a:r>
            <a:r>
              <a:rPr lang="it-IT" sz="900" dirty="0"/>
              <a:t> </a:t>
            </a:r>
            <a:r>
              <a:rPr lang="it-IT" sz="900" dirty="0" err="1"/>
              <a:t>is</a:t>
            </a:r>
            <a:r>
              <a:rPr lang="it-IT" sz="900" dirty="0"/>
              <a:t> </a:t>
            </a:r>
            <a:r>
              <a:rPr lang="it-IT" sz="900" dirty="0" err="1"/>
              <a:t>unknown</a:t>
            </a:r>
            <a:r>
              <a:rPr lang="it-IT" sz="900" dirty="0"/>
              <a:t> </a:t>
            </a:r>
            <a:r>
              <a:rPr lang="it-IT" sz="900" dirty="0" err="1"/>
              <a:t>whether</a:t>
            </a:r>
            <a:r>
              <a:rPr lang="it-IT" sz="900" dirty="0"/>
              <a:t> the </a:t>
            </a:r>
            <a:r>
              <a:rPr lang="it-IT" sz="900" dirty="0" err="1"/>
              <a:t>abuse-deterrent</a:t>
            </a:r>
            <a:r>
              <a:rPr lang="it-IT" sz="900" dirty="0"/>
              <a:t> </a:t>
            </a:r>
            <a:r>
              <a:rPr lang="it-IT" sz="900" dirty="0" err="1"/>
              <a:t>properties</a:t>
            </a:r>
            <a:r>
              <a:rPr lang="it-IT" sz="900" dirty="0"/>
              <a:t> of </a:t>
            </a:r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will</a:t>
            </a:r>
            <a:r>
              <a:rPr lang="it-IT" sz="900" dirty="0"/>
              <a:t> </a:t>
            </a:r>
            <a:r>
              <a:rPr lang="it-IT" sz="900" dirty="0" err="1"/>
              <a:t>result</a:t>
            </a:r>
            <a:r>
              <a:rPr lang="it-IT" sz="900" dirty="0"/>
              <a:t> in a </a:t>
            </a:r>
            <a:r>
              <a:rPr lang="it-IT" sz="900" dirty="0" err="1"/>
              <a:t>reduction</a:t>
            </a:r>
            <a:r>
              <a:rPr lang="it-IT" sz="900" dirty="0"/>
              <a:t> in </a:t>
            </a:r>
            <a:r>
              <a:rPr lang="it-IT" sz="900" dirty="0" err="1"/>
              <a:t>abuse</a:t>
            </a:r>
            <a:r>
              <a:rPr lang="it-IT" sz="900" dirty="0"/>
              <a:t> by the </a:t>
            </a:r>
            <a:r>
              <a:rPr lang="it-IT" sz="900" dirty="0" err="1"/>
              <a:t>intravenous</a:t>
            </a:r>
            <a:r>
              <a:rPr lang="it-IT" sz="900" dirty="0"/>
              <a:t> </a:t>
            </a:r>
            <a:r>
              <a:rPr lang="it-IT" sz="900" dirty="0" err="1"/>
              <a:t>route</a:t>
            </a:r>
            <a:r>
              <a:rPr lang="it-IT" sz="900" dirty="0"/>
              <a:t> </a:t>
            </a:r>
            <a:r>
              <a:rPr lang="it-IT" sz="900" dirty="0" err="1"/>
              <a:t>until</a:t>
            </a:r>
            <a:r>
              <a:rPr lang="it-IT" sz="900" dirty="0"/>
              <a:t> </a:t>
            </a:r>
            <a:r>
              <a:rPr lang="it-IT" sz="900" dirty="0" err="1"/>
              <a:t>additional</a:t>
            </a:r>
            <a:r>
              <a:rPr lang="it-IT" sz="900" dirty="0"/>
              <a:t> </a:t>
            </a:r>
            <a:r>
              <a:rPr lang="it-IT" sz="900" dirty="0" err="1"/>
              <a:t>postmarketing</a:t>
            </a:r>
            <a:r>
              <a:rPr lang="it-IT" sz="900" dirty="0"/>
              <a:t> data are </a:t>
            </a:r>
            <a:r>
              <a:rPr lang="it-IT" sz="900" dirty="0" err="1"/>
              <a:t>available</a:t>
            </a:r>
            <a:r>
              <a:rPr lang="it-IT" sz="900" dirty="0"/>
              <a:t>.</a:t>
            </a:r>
          </a:p>
          <a:p>
            <a:r>
              <a:rPr lang="it-IT" sz="900" dirty="0" err="1"/>
              <a:t>Embeda</a:t>
            </a:r>
            <a:r>
              <a:rPr lang="it-IT" sz="900" dirty="0"/>
              <a:t> can </a:t>
            </a:r>
            <a:r>
              <a:rPr lang="it-IT" sz="900" dirty="0" err="1"/>
              <a:t>still</a:t>
            </a:r>
            <a:r>
              <a:rPr lang="it-IT" sz="900" dirty="0"/>
              <a:t> be </a:t>
            </a:r>
            <a:r>
              <a:rPr lang="it-IT" sz="900" dirty="0" err="1"/>
              <a:t>abused</a:t>
            </a:r>
            <a:r>
              <a:rPr lang="it-IT" sz="900" dirty="0"/>
              <a:t> or </a:t>
            </a:r>
            <a:r>
              <a:rPr lang="it-IT" sz="900" dirty="0" err="1"/>
              <a:t>misused</a:t>
            </a:r>
            <a:r>
              <a:rPr lang="it-IT" sz="900" dirty="0"/>
              <a:t> by </a:t>
            </a:r>
            <a:r>
              <a:rPr lang="it-IT" sz="900" dirty="0" err="1"/>
              <a:t>any</a:t>
            </a:r>
            <a:r>
              <a:rPr lang="it-IT" sz="900" dirty="0"/>
              <a:t> of </a:t>
            </a:r>
            <a:r>
              <a:rPr lang="it-IT" sz="900" dirty="0" err="1"/>
              <a:t>these</a:t>
            </a:r>
            <a:r>
              <a:rPr lang="it-IT" sz="900" dirty="0"/>
              <a:t> </a:t>
            </a:r>
            <a:r>
              <a:rPr lang="it-IT" sz="900" dirty="0" err="1"/>
              <a:t>routes</a:t>
            </a:r>
            <a:r>
              <a:rPr lang="it-IT" sz="900" dirty="0"/>
              <a:t>, and </a:t>
            </a:r>
            <a:r>
              <a:rPr lang="it-IT" sz="900" dirty="0" err="1"/>
              <a:t>such</a:t>
            </a:r>
            <a:r>
              <a:rPr lang="it-IT" sz="900" dirty="0"/>
              <a:t> </a:t>
            </a:r>
            <a:r>
              <a:rPr lang="it-IT" sz="900" dirty="0" err="1"/>
              <a:t>abuse</a:t>
            </a:r>
            <a:r>
              <a:rPr lang="it-IT" sz="900" dirty="0"/>
              <a:t> or </a:t>
            </a:r>
            <a:r>
              <a:rPr lang="it-IT" sz="900" dirty="0" err="1"/>
              <a:t>misuse</a:t>
            </a:r>
            <a:r>
              <a:rPr lang="it-IT" sz="900" dirty="0"/>
              <a:t> can cause an overdose </a:t>
            </a:r>
            <a:r>
              <a:rPr lang="it-IT" sz="900" dirty="0" err="1"/>
              <a:t>that</a:t>
            </a:r>
            <a:r>
              <a:rPr lang="it-IT" sz="900" dirty="0"/>
              <a:t> </a:t>
            </a:r>
            <a:r>
              <a:rPr lang="it-IT" sz="900" dirty="0" err="1"/>
              <a:t>may</a:t>
            </a:r>
            <a:r>
              <a:rPr lang="it-IT" sz="900" dirty="0"/>
              <a:t> </a:t>
            </a:r>
            <a:r>
              <a:rPr lang="it-IT" sz="900" dirty="0" err="1"/>
              <a:t>result</a:t>
            </a:r>
            <a:r>
              <a:rPr lang="it-IT" sz="900" dirty="0"/>
              <a:t> in </a:t>
            </a:r>
            <a:r>
              <a:rPr lang="it-IT" sz="900" dirty="0" err="1"/>
              <a:t>death</a:t>
            </a:r>
            <a:r>
              <a:rPr lang="it-IT" sz="900" dirty="0"/>
              <a:t>. </a:t>
            </a:r>
            <a:r>
              <a:rPr lang="it-IT" sz="900" dirty="0" err="1"/>
              <a:t>If</a:t>
            </a:r>
            <a:r>
              <a:rPr lang="it-IT" sz="900" dirty="0"/>
              <a:t> </a:t>
            </a:r>
            <a:r>
              <a:rPr lang="it-IT" sz="900" dirty="0" err="1"/>
              <a:t>abused</a:t>
            </a:r>
            <a:r>
              <a:rPr lang="it-IT" sz="900" dirty="0"/>
              <a:t>, </a:t>
            </a:r>
            <a:r>
              <a:rPr lang="it-IT" sz="900" dirty="0" err="1"/>
              <a:t>it</a:t>
            </a:r>
            <a:r>
              <a:rPr lang="it-IT" sz="900" dirty="0"/>
              <a:t> can </a:t>
            </a:r>
            <a:r>
              <a:rPr lang="it-IT" sz="900" dirty="0" err="1"/>
              <a:t>also</a:t>
            </a:r>
            <a:r>
              <a:rPr lang="it-IT" sz="900" dirty="0"/>
              <a:t> cause </a:t>
            </a:r>
            <a:r>
              <a:rPr lang="it-IT" sz="900" dirty="0" err="1"/>
              <a:t>withdrawal</a:t>
            </a:r>
            <a:r>
              <a:rPr lang="it-IT" sz="900" dirty="0"/>
              <a:t> in </a:t>
            </a:r>
            <a:r>
              <a:rPr lang="it-IT" sz="900" dirty="0" err="1"/>
              <a:t>people</a:t>
            </a:r>
            <a:r>
              <a:rPr lang="it-IT" sz="900" dirty="0"/>
              <a:t> </a:t>
            </a:r>
            <a:r>
              <a:rPr lang="it-IT" sz="900" dirty="0" err="1"/>
              <a:t>who</a:t>
            </a:r>
            <a:r>
              <a:rPr lang="it-IT" sz="900" dirty="0"/>
              <a:t> are </a:t>
            </a:r>
            <a:r>
              <a:rPr lang="it-IT" sz="900" dirty="0" err="1"/>
              <a:t>dependent</a:t>
            </a:r>
            <a:r>
              <a:rPr lang="it-IT" sz="900" dirty="0"/>
              <a:t> on, or </a:t>
            </a:r>
            <a:r>
              <a:rPr lang="it-IT" sz="900" dirty="0" err="1"/>
              <a:t>tolerant</a:t>
            </a:r>
            <a:r>
              <a:rPr lang="it-IT" sz="900" dirty="0"/>
              <a:t> to, </a:t>
            </a:r>
            <a:r>
              <a:rPr lang="it-IT" sz="900" dirty="0" err="1"/>
              <a:t>opioids</a:t>
            </a:r>
            <a:r>
              <a:rPr lang="it-IT" sz="900" dirty="0"/>
              <a:t>.</a:t>
            </a:r>
          </a:p>
          <a:p>
            <a:r>
              <a:rPr lang="it-IT" sz="900" dirty="0"/>
              <a:t>"</a:t>
            </a:r>
            <a:r>
              <a:rPr lang="it-IT" sz="900" dirty="0" err="1"/>
              <a:t>Preventing</a:t>
            </a:r>
            <a:r>
              <a:rPr lang="it-IT" sz="900" dirty="0"/>
              <a:t> </a:t>
            </a:r>
            <a:r>
              <a:rPr lang="it-IT" sz="900" dirty="0" err="1"/>
              <a:t>prescription</a:t>
            </a:r>
            <a:r>
              <a:rPr lang="it-IT" sz="900" dirty="0"/>
              <a:t> </a:t>
            </a:r>
            <a:r>
              <a:rPr lang="it-IT" sz="900" dirty="0" err="1"/>
              <a:t>opioid</a:t>
            </a:r>
            <a:r>
              <a:rPr lang="it-IT" sz="900" dirty="0"/>
              <a:t> </a:t>
            </a:r>
            <a:r>
              <a:rPr lang="it-IT" sz="900" dirty="0" err="1"/>
              <a:t>abuse</a:t>
            </a:r>
            <a:r>
              <a:rPr lang="it-IT" sz="900" dirty="0"/>
              <a:t> and </a:t>
            </a:r>
            <a:r>
              <a:rPr lang="it-IT" sz="900" dirty="0" err="1"/>
              <a:t>ensuring</a:t>
            </a:r>
            <a:r>
              <a:rPr lang="it-IT" sz="900" dirty="0"/>
              <a:t> </a:t>
            </a:r>
            <a:r>
              <a:rPr lang="it-IT" sz="900" dirty="0" err="1"/>
              <a:t>that</a:t>
            </a:r>
            <a:r>
              <a:rPr lang="it-IT" sz="900" dirty="0"/>
              <a:t> </a:t>
            </a:r>
            <a:r>
              <a:rPr lang="it-IT" sz="900" dirty="0" err="1"/>
              <a:t>patients</a:t>
            </a:r>
            <a:r>
              <a:rPr lang="it-IT" sz="900" dirty="0"/>
              <a:t> </a:t>
            </a:r>
            <a:r>
              <a:rPr lang="it-IT" sz="900" dirty="0" err="1"/>
              <a:t>have</a:t>
            </a:r>
            <a:r>
              <a:rPr lang="it-IT" sz="900" dirty="0"/>
              <a:t> </a:t>
            </a:r>
            <a:r>
              <a:rPr lang="it-IT" sz="900" dirty="0" err="1"/>
              <a:t>access</a:t>
            </a:r>
            <a:r>
              <a:rPr lang="it-IT" sz="900" dirty="0"/>
              <a:t> to appropriate </a:t>
            </a:r>
            <a:r>
              <a:rPr lang="it-IT" sz="900" dirty="0" err="1"/>
              <a:t>treatments</a:t>
            </a:r>
            <a:r>
              <a:rPr lang="it-IT" sz="900" dirty="0"/>
              <a:t> for </a:t>
            </a:r>
            <a:r>
              <a:rPr lang="it-IT" sz="900" dirty="0" err="1"/>
              <a:t>pain</a:t>
            </a:r>
            <a:r>
              <a:rPr lang="it-IT" sz="900" dirty="0"/>
              <a:t> are </a:t>
            </a:r>
            <a:r>
              <a:rPr lang="it-IT" sz="900" dirty="0" err="1"/>
              <a:t>both</a:t>
            </a:r>
            <a:r>
              <a:rPr lang="it-IT" sz="900" dirty="0"/>
              <a:t> top public </a:t>
            </a:r>
            <a:r>
              <a:rPr lang="it-IT" sz="900" dirty="0" err="1"/>
              <a:t>health</a:t>
            </a:r>
            <a:r>
              <a:rPr lang="it-IT" sz="900" dirty="0"/>
              <a:t> </a:t>
            </a:r>
            <a:r>
              <a:rPr lang="it-IT" sz="900" dirty="0" err="1"/>
              <a:t>priorities</a:t>
            </a:r>
            <a:r>
              <a:rPr lang="it-IT" sz="900" dirty="0"/>
              <a:t> for the FDA," </a:t>
            </a:r>
            <a:r>
              <a:rPr lang="it-IT" sz="900" dirty="0" err="1"/>
              <a:t>said</a:t>
            </a:r>
            <a:r>
              <a:rPr lang="it-IT" sz="900" dirty="0"/>
              <a:t> Sharon Hertz, M.D., </a:t>
            </a:r>
            <a:r>
              <a:rPr lang="it-IT" sz="900" dirty="0" err="1"/>
              <a:t>acting</a:t>
            </a:r>
            <a:r>
              <a:rPr lang="it-IT" sz="900" dirty="0"/>
              <a:t> </a:t>
            </a:r>
            <a:r>
              <a:rPr lang="it-IT" sz="900" dirty="0" err="1"/>
              <a:t>director</a:t>
            </a:r>
            <a:r>
              <a:rPr lang="it-IT" sz="900" dirty="0"/>
              <a:t> of the </a:t>
            </a:r>
            <a:r>
              <a:rPr lang="it-IT" sz="900" dirty="0" err="1"/>
              <a:t>Division</a:t>
            </a:r>
            <a:r>
              <a:rPr lang="it-IT" sz="900" dirty="0"/>
              <a:t> of </a:t>
            </a:r>
            <a:r>
              <a:rPr lang="it-IT" sz="900" dirty="0" err="1"/>
              <a:t>Anesthesia</a:t>
            </a:r>
            <a:r>
              <a:rPr lang="it-IT" sz="900" dirty="0"/>
              <a:t>, Analgesia, and </a:t>
            </a:r>
            <a:r>
              <a:rPr lang="it-IT" sz="900" dirty="0" err="1"/>
              <a:t>Addiction</a:t>
            </a:r>
            <a:r>
              <a:rPr lang="it-IT" sz="900" dirty="0"/>
              <a:t> </a:t>
            </a:r>
            <a:r>
              <a:rPr lang="it-IT" sz="900" dirty="0" err="1"/>
              <a:t>Products</a:t>
            </a:r>
            <a:r>
              <a:rPr lang="it-IT" sz="900" dirty="0"/>
              <a:t> in the </a:t>
            </a:r>
            <a:r>
              <a:rPr lang="it-IT" sz="900" dirty="0" err="1"/>
              <a:t>FDA’s</a:t>
            </a:r>
            <a:r>
              <a:rPr lang="it-IT" sz="900" dirty="0"/>
              <a:t> Center for </a:t>
            </a:r>
            <a:r>
              <a:rPr lang="it-IT" sz="900" dirty="0" err="1"/>
              <a:t>Drug</a:t>
            </a:r>
            <a:r>
              <a:rPr lang="it-IT" sz="900" dirty="0"/>
              <a:t> Evaluation and </a:t>
            </a:r>
            <a:r>
              <a:rPr lang="it-IT" sz="900" dirty="0" err="1"/>
              <a:t>Research</a:t>
            </a:r>
            <a:r>
              <a:rPr lang="it-IT" sz="900" dirty="0"/>
              <a:t>. "The science </a:t>
            </a:r>
            <a:r>
              <a:rPr lang="it-IT" sz="900" dirty="0" err="1"/>
              <a:t>behind</a:t>
            </a:r>
            <a:r>
              <a:rPr lang="it-IT" sz="900" dirty="0"/>
              <a:t> </a:t>
            </a:r>
            <a:r>
              <a:rPr lang="it-IT" sz="900" dirty="0" err="1"/>
              <a:t>developing</a:t>
            </a:r>
            <a:r>
              <a:rPr lang="it-IT" sz="900" dirty="0"/>
              <a:t> </a:t>
            </a:r>
            <a:r>
              <a:rPr lang="it-IT" sz="900" dirty="0" err="1"/>
              <a:t>prescription</a:t>
            </a:r>
            <a:r>
              <a:rPr lang="it-IT" sz="900" dirty="0"/>
              <a:t> </a:t>
            </a:r>
            <a:r>
              <a:rPr lang="it-IT" sz="900" dirty="0" err="1"/>
              <a:t>opioids</a:t>
            </a:r>
            <a:r>
              <a:rPr lang="it-IT" sz="900" dirty="0"/>
              <a:t> with </a:t>
            </a:r>
            <a:r>
              <a:rPr lang="it-IT" sz="900" dirty="0" err="1"/>
              <a:t>abuse-deterrent</a:t>
            </a:r>
            <a:r>
              <a:rPr lang="it-IT" sz="900" dirty="0"/>
              <a:t> </a:t>
            </a:r>
            <a:r>
              <a:rPr lang="it-IT" sz="900" dirty="0" err="1"/>
              <a:t>properties</a:t>
            </a:r>
            <a:r>
              <a:rPr lang="it-IT" sz="900" dirty="0"/>
              <a:t> </a:t>
            </a:r>
            <a:r>
              <a:rPr lang="it-IT" sz="900" dirty="0" err="1"/>
              <a:t>is</a:t>
            </a:r>
            <a:r>
              <a:rPr lang="it-IT" sz="900" dirty="0"/>
              <a:t> </a:t>
            </a:r>
            <a:r>
              <a:rPr lang="it-IT" sz="900" dirty="0" err="1"/>
              <a:t>still</a:t>
            </a:r>
            <a:r>
              <a:rPr lang="it-IT" sz="900" dirty="0"/>
              <a:t> </a:t>
            </a:r>
            <a:r>
              <a:rPr lang="it-IT" sz="900" dirty="0" err="1"/>
              <a:t>evolving</a:t>
            </a:r>
            <a:r>
              <a:rPr lang="it-IT" sz="900" dirty="0"/>
              <a:t> and </a:t>
            </a:r>
            <a:r>
              <a:rPr lang="it-IT" sz="900" dirty="0" err="1"/>
              <a:t>these</a:t>
            </a:r>
            <a:r>
              <a:rPr lang="it-IT" sz="900" dirty="0"/>
              <a:t> </a:t>
            </a:r>
            <a:r>
              <a:rPr lang="it-IT" sz="900" dirty="0" err="1"/>
              <a:t>properties</a:t>
            </a:r>
            <a:r>
              <a:rPr lang="it-IT" sz="900" dirty="0"/>
              <a:t> </a:t>
            </a:r>
            <a:r>
              <a:rPr lang="it-IT" sz="900" dirty="0" err="1"/>
              <a:t>will</a:t>
            </a:r>
            <a:r>
              <a:rPr lang="it-IT" sz="900" dirty="0"/>
              <a:t> </a:t>
            </a:r>
            <a:r>
              <a:rPr lang="it-IT" sz="900" dirty="0" err="1"/>
              <a:t>not</a:t>
            </a:r>
            <a:r>
              <a:rPr lang="it-IT" sz="900" dirty="0"/>
              <a:t> </a:t>
            </a:r>
            <a:r>
              <a:rPr lang="it-IT" sz="900" dirty="0" err="1"/>
              <a:t>completely</a:t>
            </a:r>
            <a:r>
              <a:rPr lang="it-IT" sz="900" dirty="0"/>
              <a:t> </a:t>
            </a:r>
            <a:r>
              <a:rPr lang="it-IT" sz="900" dirty="0" err="1"/>
              <a:t>fix</a:t>
            </a:r>
            <a:r>
              <a:rPr lang="it-IT" sz="900" dirty="0"/>
              <a:t> the </a:t>
            </a:r>
            <a:r>
              <a:rPr lang="it-IT" sz="900" dirty="0" err="1"/>
              <a:t>problem</a:t>
            </a:r>
            <a:r>
              <a:rPr lang="it-IT" sz="900" dirty="0"/>
              <a:t>. </a:t>
            </a:r>
            <a:r>
              <a:rPr lang="it-IT" sz="900" dirty="0" err="1"/>
              <a:t>But</a:t>
            </a:r>
            <a:r>
              <a:rPr lang="it-IT" sz="900" dirty="0"/>
              <a:t> </a:t>
            </a:r>
            <a:r>
              <a:rPr lang="it-IT" sz="900" dirty="0" err="1"/>
              <a:t>they</a:t>
            </a:r>
            <a:r>
              <a:rPr lang="it-IT" sz="900" dirty="0"/>
              <a:t> can be part of a </a:t>
            </a:r>
            <a:r>
              <a:rPr lang="it-IT" sz="900" dirty="0" err="1"/>
              <a:t>comprehensive</a:t>
            </a:r>
            <a:r>
              <a:rPr lang="it-IT" sz="900" dirty="0"/>
              <a:t> </a:t>
            </a:r>
            <a:r>
              <a:rPr lang="it-IT" sz="900" dirty="0" err="1"/>
              <a:t>approach</a:t>
            </a:r>
            <a:r>
              <a:rPr lang="it-IT" sz="900" dirty="0"/>
              <a:t> to </a:t>
            </a:r>
            <a:r>
              <a:rPr lang="it-IT" sz="900" dirty="0" err="1"/>
              <a:t>combat</a:t>
            </a:r>
            <a:r>
              <a:rPr lang="it-IT" sz="900" dirty="0"/>
              <a:t> the </a:t>
            </a:r>
            <a:r>
              <a:rPr lang="it-IT" sz="900" dirty="0" err="1"/>
              <a:t>very</a:t>
            </a:r>
            <a:r>
              <a:rPr lang="it-IT" sz="900" dirty="0"/>
              <a:t> </a:t>
            </a:r>
            <a:r>
              <a:rPr lang="it-IT" sz="900" dirty="0" err="1"/>
              <a:t>serious</a:t>
            </a:r>
            <a:r>
              <a:rPr lang="it-IT" sz="900" dirty="0"/>
              <a:t> </a:t>
            </a:r>
            <a:r>
              <a:rPr lang="it-IT" sz="900" dirty="0" err="1"/>
              <a:t>problem</a:t>
            </a:r>
            <a:r>
              <a:rPr lang="it-IT" sz="900" dirty="0"/>
              <a:t> of </a:t>
            </a:r>
            <a:r>
              <a:rPr lang="it-IT" sz="900" dirty="0" err="1"/>
              <a:t>prescription</a:t>
            </a:r>
            <a:r>
              <a:rPr lang="it-IT" sz="900" dirty="0"/>
              <a:t> </a:t>
            </a:r>
            <a:r>
              <a:rPr lang="it-IT" sz="900" dirty="0" err="1"/>
              <a:t>drug</a:t>
            </a:r>
            <a:r>
              <a:rPr lang="it-IT" sz="900" dirty="0"/>
              <a:t> </a:t>
            </a:r>
            <a:r>
              <a:rPr lang="it-IT" sz="900" dirty="0" err="1"/>
              <a:t>abuse</a:t>
            </a:r>
            <a:r>
              <a:rPr lang="it-IT" sz="900" dirty="0"/>
              <a:t> in the U.S."</a:t>
            </a:r>
          </a:p>
          <a:p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is</a:t>
            </a:r>
            <a:r>
              <a:rPr lang="it-IT" sz="900" dirty="0"/>
              <a:t> </a:t>
            </a:r>
            <a:r>
              <a:rPr lang="it-IT" sz="900" dirty="0" err="1"/>
              <a:t>not</a:t>
            </a:r>
            <a:r>
              <a:rPr lang="it-IT" sz="900" dirty="0"/>
              <a:t> </a:t>
            </a:r>
            <a:r>
              <a:rPr lang="it-IT" sz="900" dirty="0" err="1"/>
              <a:t>approved</a:t>
            </a:r>
            <a:r>
              <a:rPr lang="it-IT" sz="900" dirty="0"/>
              <a:t>, and </a:t>
            </a:r>
            <a:r>
              <a:rPr lang="it-IT" sz="900" dirty="0" err="1"/>
              <a:t>should</a:t>
            </a:r>
            <a:r>
              <a:rPr lang="it-IT" sz="900" dirty="0"/>
              <a:t> </a:t>
            </a:r>
            <a:r>
              <a:rPr lang="it-IT" sz="900" dirty="0" err="1"/>
              <a:t>not</a:t>
            </a:r>
            <a:r>
              <a:rPr lang="it-IT" sz="900" dirty="0"/>
              <a:t> be </a:t>
            </a:r>
            <a:r>
              <a:rPr lang="it-IT" sz="900" dirty="0" err="1"/>
              <a:t>used</a:t>
            </a:r>
            <a:r>
              <a:rPr lang="it-IT" sz="900" dirty="0"/>
              <a:t>, for </a:t>
            </a:r>
            <a:r>
              <a:rPr lang="it-IT" sz="900" dirty="0" err="1"/>
              <a:t>as-needed</a:t>
            </a:r>
            <a:r>
              <a:rPr lang="it-IT" sz="900" dirty="0"/>
              <a:t> </a:t>
            </a:r>
            <a:r>
              <a:rPr lang="it-IT" sz="900" dirty="0" err="1"/>
              <a:t>pain</a:t>
            </a:r>
            <a:r>
              <a:rPr lang="it-IT" sz="900" dirty="0"/>
              <a:t> </a:t>
            </a:r>
            <a:r>
              <a:rPr lang="it-IT" sz="900" dirty="0" err="1"/>
              <a:t>relief</a:t>
            </a:r>
            <a:r>
              <a:rPr lang="it-IT" sz="900" dirty="0"/>
              <a:t>. </a:t>
            </a:r>
            <a:r>
              <a:rPr lang="it-IT" sz="900" dirty="0" err="1"/>
              <a:t>Given</a:t>
            </a:r>
            <a:r>
              <a:rPr lang="it-IT" sz="900" dirty="0"/>
              <a:t> </a:t>
            </a:r>
            <a:r>
              <a:rPr lang="it-IT" sz="900" dirty="0" err="1"/>
              <a:t>Embeda's</a:t>
            </a:r>
            <a:r>
              <a:rPr lang="it-IT" sz="900" dirty="0"/>
              <a:t> </a:t>
            </a:r>
            <a:r>
              <a:rPr lang="it-IT" sz="900" dirty="0" err="1"/>
              <a:t>risks</a:t>
            </a:r>
            <a:r>
              <a:rPr lang="it-IT" sz="900" dirty="0"/>
              <a:t> for </a:t>
            </a:r>
            <a:r>
              <a:rPr lang="it-IT" sz="900" dirty="0" err="1"/>
              <a:t>abuse</a:t>
            </a:r>
            <a:r>
              <a:rPr lang="it-IT" sz="900" dirty="0"/>
              <a:t>, </a:t>
            </a:r>
            <a:r>
              <a:rPr lang="it-IT" sz="900" dirty="0" err="1"/>
              <a:t>misuse</a:t>
            </a:r>
            <a:r>
              <a:rPr lang="it-IT" sz="900" dirty="0"/>
              <a:t>, and </a:t>
            </a:r>
            <a:r>
              <a:rPr lang="it-IT" sz="900" dirty="0" err="1"/>
              <a:t>addiction</a:t>
            </a:r>
            <a:r>
              <a:rPr lang="it-IT" sz="900" dirty="0"/>
              <a:t>, </a:t>
            </a:r>
            <a:r>
              <a:rPr lang="it-IT" sz="900" dirty="0" err="1"/>
              <a:t>it</a:t>
            </a:r>
            <a:r>
              <a:rPr lang="it-IT" sz="900" dirty="0"/>
              <a:t> </a:t>
            </a:r>
            <a:r>
              <a:rPr lang="it-IT" sz="900" dirty="0" err="1"/>
              <a:t>should</a:t>
            </a:r>
            <a:r>
              <a:rPr lang="it-IT" sz="900" dirty="0"/>
              <a:t> </a:t>
            </a:r>
            <a:r>
              <a:rPr lang="it-IT" sz="900" dirty="0" err="1"/>
              <a:t>only</a:t>
            </a:r>
            <a:r>
              <a:rPr lang="it-IT" sz="900" dirty="0"/>
              <a:t> be </a:t>
            </a:r>
            <a:r>
              <a:rPr lang="it-IT" sz="900" dirty="0" err="1"/>
              <a:t>prescribed</a:t>
            </a:r>
            <a:r>
              <a:rPr lang="it-IT" sz="900" dirty="0"/>
              <a:t> to </a:t>
            </a:r>
            <a:r>
              <a:rPr lang="it-IT" sz="900" dirty="0" err="1"/>
              <a:t>people</a:t>
            </a:r>
            <a:r>
              <a:rPr lang="it-IT" sz="900" dirty="0"/>
              <a:t> for </a:t>
            </a:r>
            <a:r>
              <a:rPr lang="it-IT" sz="900" dirty="0" err="1"/>
              <a:t>whom</a:t>
            </a:r>
            <a:r>
              <a:rPr lang="it-IT" sz="900" dirty="0"/>
              <a:t> alternative treatment </a:t>
            </a:r>
            <a:r>
              <a:rPr lang="it-IT" sz="900" dirty="0" err="1"/>
              <a:t>options</a:t>
            </a:r>
            <a:r>
              <a:rPr lang="it-IT" sz="900" dirty="0"/>
              <a:t> are </a:t>
            </a:r>
            <a:r>
              <a:rPr lang="it-IT" sz="900" dirty="0" err="1"/>
              <a:t>ineffective</a:t>
            </a:r>
            <a:r>
              <a:rPr lang="it-IT" sz="900" dirty="0"/>
              <a:t>, </a:t>
            </a:r>
            <a:r>
              <a:rPr lang="it-IT" sz="900" dirty="0" err="1"/>
              <a:t>not</a:t>
            </a:r>
            <a:r>
              <a:rPr lang="it-IT" sz="900" dirty="0"/>
              <a:t> </a:t>
            </a:r>
            <a:r>
              <a:rPr lang="it-IT" sz="900" dirty="0" err="1"/>
              <a:t>tolerated</a:t>
            </a:r>
            <a:r>
              <a:rPr lang="it-IT" sz="900" dirty="0"/>
              <a:t> or </a:t>
            </a:r>
            <a:r>
              <a:rPr lang="it-IT" sz="900" dirty="0" err="1"/>
              <a:t>would</a:t>
            </a:r>
            <a:r>
              <a:rPr lang="it-IT" sz="900" dirty="0"/>
              <a:t> be </a:t>
            </a:r>
            <a:r>
              <a:rPr lang="it-IT" sz="900" dirty="0" err="1"/>
              <a:t>otherwise</a:t>
            </a:r>
            <a:r>
              <a:rPr lang="it-IT" sz="900" dirty="0"/>
              <a:t> </a:t>
            </a:r>
            <a:r>
              <a:rPr lang="it-IT" sz="900" dirty="0" err="1"/>
              <a:t>inadequate</a:t>
            </a:r>
            <a:r>
              <a:rPr lang="it-IT" sz="900" dirty="0"/>
              <a:t> to </a:t>
            </a:r>
            <a:r>
              <a:rPr lang="it-IT" sz="900" dirty="0" err="1"/>
              <a:t>provide</a:t>
            </a:r>
            <a:r>
              <a:rPr lang="it-IT" sz="900" dirty="0"/>
              <a:t> </a:t>
            </a:r>
            <a:r>
              <a:rPr lang="it-IT" sz="900" dirty="0" err="1"/>
              <a:t>sufficient</a:t>
            </a:r>
            <a:r>
              <a:rPr lang="it-IT" sz="900" dirty="0"/>
              <a:t> </a:t>
            </a:r>
            <a:r>
              <a:rPr lang="it-IT" sz="900" dirty="0" err="1"/>
              <a:t>pain</a:t>
            </a:r>
            <a:r>
              <a:rPr lang="it-IT" sz="900" dirty="0"/>
              <a:t> management. </a:t>
            </a:r>
          </a:p>
          <a:p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was</a:t>
            </a:r>
            <a:r>
              <a:rPr lang="it-IT" sz="900" dirty="0"/>
              <a:t> first </a:t>
            </a:r>
            <a:r>
              <a:rPr lang="it-IT" sz="900" dirty="0" err="1"/>
              <a:t>approved</a:t>
            </a:r>
            <a:r>
              <a:rPr lang="it-IT" sz="900" dirty="0"/>
              <a:t> on August 13, 2009, </a:t>
            </a:r>
            <a:r>
              <a:rPr lang="it-IT" sz="900" dirty="0" err="1"/>
              <a:t>but</a:t>
            </a:r>
            <a:r>
              <a:rPr lang="it-IT" sz="900" dirty="0"/>
              <a:t> </a:t>
            </a:r>
            <a:r>
              <a:rPr lang="it-IT" sz="900" dirty="0" err="1"/>
              <a:t>was</a:t>
            </a:r>
            <a:r>
              <a:rPr lang="it-IT" sz="900" dirty="0"/>
              <a:t> </a:t>
            </a:r>
            <a:r>
              <a:rPr lang="it-IT" sz="900" dirty="0" err="1"/>
              <a:t>voluntarily</a:t>
            </a:r>
            <a:r>
              <a:rPr lang="it-IT" sz="900" dirty="0"/>
              <a:t> </a:t>
            </a:r>
            <a:r>
              <a:rPr lang="it-IT" sz="900" dirty="0" err="1"/>
              <a:t>withdrawn</a:t>
            </a:r>
            <a:r>
              <a:rPr lang="it-IT" sz="900" dirty="0"/>
              <a:t> from the market in March 2011, due to </a:t>
            </a:r>
            <a:r>
              <a:rPr lang="it-IT" sz="900" dirty="0" err="1"/>
              <a:t>testing</a:t>
            </a:r>
            <a:r>
              <a:rPr lang="it-IT" sz="900" dirty="0"/>
              <a:t> </a:t>
            </a:r>
            <a:r>
              <a:rPr lang="it-IT" sz="900" dirty="0" err="1"/>
              <a:t>that</a:t>
            </a:r>
            <a:r>
              <a:rPr lang="it-IT" sz="900" dirty="0"/>
              <a:t> </a:t>
            </a:r>
            <a:r>
              <a:rPr lang="it-IT" sz="900" dirty="0" err="1"/>
              <a:t>found</a:t>
            </a:r>
            <a:r>
              <a:rPr lang="it-IT" sz="900" dirty="0"/>
              <a:t> </a:t>
            </a:r>
            <a:r>
              <a:rPr lang="it-IT" sz="900" dirty="0" err="1"/>
              <a:t>stability</a:t>
            </a:r>
            <a:r>
              <a:rPr lang="it-IT" sz="900" dirty="0"/>
              <a:t> </a:t>
            </a:r>
            <a:r>
              <a:rPr lang="it-IT" sz="900" dirty="0" err="1"/>
              <a:t>concerns</a:t>
            </a:r>
            <a:r>
              <a:rPr lang="it-IT" sz="900" dirty="0"/>
              <a:t> in the manufacturing </a:t>
            </a:r>
            <a:r>
              <a:rPr lang="it-IT" sz="900" dirty="0" err="1"/>
              <a:t>process</a:t>
            </a:r>
            <a:r>
              <a:rPr lang="it-IT" sz="900" dirty="0"/>
              <a:t>. The FDA </a:t>
            </a:r>
            <a:r>
              <a:rPr lang="it-IT" sz="900" dirty="0" err="1"/>
              <a:t>confirmed</a:t>
            </a:r>
            <a:r>
              <a:rPr lang="it-IT" sz="900" dirty="0"/>
              <a:t> </a:t>
            </a:r>
            <a:r>
              <a:rPr lang="it-IT" sz="900" dirty="0" err="1"/>
              <a:t>that</a:t>
            </a:r>
            <a:r>
              <a:rPr lang="it-IT" sz="900" dirty="0"/>
              <a:t> </a:t>
            </a:r>
            <a:r>
              <a:rPr lang="it-IT" sz="900" dirty="0" err="1"/>
              <a:t>these</a:t>
            </a:r>
            <a:r>
              <a:rPr lang="it-IT" sz="900" dirty="0"/>
              <a:t> </a:t>
            </a:r>
            <a:r>
              <a:rPr lang="it-IT" sz="900" dirty="0" err="1"/>
              <a:t>issues</a:t>
            </a:r>
            <a:r>
              <a:rPr lang="it-IT" sz="900" dirty="0"/>
              <a:t> </a:t>
            </a:r>
            <a:r>
              <a:rPr lang="it-IT" sz="900" dirty="0" err="1"/>
              <a:t>were</a:t>
            </a:r>
            <a:r>
              <a:rPr lang="it-IT" sz="900" dirty="0"/>
              <a:t> </a:t>
            </a:r>
            <a:r>
              <a:rPr lang="it-IT" sz="900" dirty="0" err="1"/>
              <a:t>resolved</a:t>
            </a:r>
            <a:r>
              <a:rPr lang="it-IT" sz="900" dirty="0"/>
              <a:t> with </a:t>
            </a:r>
            <a:r>
              <a:rPr lang="it-IT" sz="900" dirty="0" err="1"/>
              <a:t>its</a:t>
            </a:r>
            <a:r>
              <a:rPr lang="it-IT" sz="900" dirty="0"/>
              <a:t> </a:t>
            </a:r>
            <a:r>
              <a:rPr lang="it-IT" sz="900" dirty="0" err="1"/>
              <a:t>approval</a:t>
            </a:r>
            <a:r>
              <a:rPr lang="it-IT" sz="900" dirty="0"/>
              <a:t> of a manufacturing </a:t>
            </a:r>
            <a:r>
              <a:rPr lang="it-IT" sz="900" dirty="0" err="1"/>
              <a:t>supplement</a:t>
            </a:r>
            <a:r>
              <a:rPr lang="it-IT" sz="900" dirty="0"/>
              <a:t> in </a:t>
            </a:r>
            <a:r>
              <a:rPr lang="it-IT" sz="900" dirty="0" err="1"/>
              <a:t>November</a:t>
            </a:r>
            <a:r>
              <a:rPr lang="it-IT" sz="900" dirty="0"/>
              <a:t> 2013. </a:t>
            </a:r>
          </a:p>
          <a:p>
            <a:r>
              <a:rPr lang="it-IT" sz="900" dirty="0" err="1"/>
              <a:t>When</a:t>
            </a:r>
            <a:r>
              <a:rPr lang="it-IT" sz="900" dirty="0"/>
              <a:t> </a:t>
            </a:r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was</a:t>
            </a:r>
            <a:r>
              <a:rPr lang="it-IT" sz="900" dirty="0"/>
              <a:t> first </a:t>
            </a:r>
            <a:r>
              <a:rPr lang="it-IT" sz="900" dirty="0" err="1"/>
              <a:t>approved</a:t>
            </a:r>
            <a:r>
              <a:rPr lang="it-IT" sz="900" dirty="0"/>
              <a:t>, the </a:t>
            </a:r>
            <a:r>
              <a:rPr lang="it-IT" sz="900" dirty="0" err="1"/>
              <a:t>drug</a:t>
            </a:r>
            <a:r>
              <a:rPr lang="it-IT" sz="900" dirty="0"/>
              <a:t> </a:t>
            </a:r>
            <a:r>
              <a:rPr lang="it-IT" sz="900" dirty="0" err="1"/>
              <a:t>was</a:t>
            </a:r>
            <a:r>
              <a:rPr lang="it-IT" sz="900" dirty="0"/>
              <a:t> </a:t>
            </a:r>
            <a:r>
              <a:rPr lang="it-IT" sz="900" dirty="0" err="1"/>
              <a:t>evaluated</a:t>
            </a:r>
            <a:r>
              <a:rPr lang="it-IT" sz="900" dirty="0"/>
              <a:t> in a </a:t>
            </a:r>
            <a:r>
              <a:rPr lang="it-IT" sz="900" dirty="0" err="1"/>
              <a:t>clinical</a:t>
            </a:r>
            <a:r>
              <a:rPr lang="it-IT" sz="900" dirty="0"/>
              <a:t> trial of 547 </a:t>
            </a:r>
            <a:r>
              <a:rPr lang="it-IT" sz="900" dirty="0" err="1"/>
              <a:t>osteoarthritis</a:t>
            </a:r>
            <a:r>
              <a:rPr lang="it-IT" sz="900" dirty="0"/>
              <a:t> </a:t>
            </a:r>
            <a:r>
              <a:rPr lang="it-IT" sz="900" dirty="0" err="1"/>
              <a:t>patients</a:t>
            </a:r>
            <a:r>
              <a:rPr lang="it-IT" sz="900" dirty="0"/>
              <a:t>. </a:t>
            </a:r>
            <a:r>
              <a:rPr lang="it-IT" sz="900" dirty="0" err="1"/>
              <a:t>Additional</a:t>
            </a:r>
            <a:r>
              <a:rPr lang="it-IT" sz="900" dirty="0"/>
              <a:t> data from </a:t>
            </a:r>
            <a:r>
              <a:rPr lang="it-IT" sz="900" dirty="0" err="1"/>
              <a:t>abuse</a:t>
            </a:r>
            <a:r>
              <a:rPr lang="it-IT" sz="900" dirty="0"/>
              <a:t> </a:t>
            </a:r>
            <a:r>
              <a:rPr lang="it-IT" sz="900" dirty="0" err="1"/>
              <a:t>liability</a:t>
            </a:r>
            <a:r>
              <a:rPr lang="it-IT" sz="900" dirty="0"/>
              <a:t> </a:t>
            </a:r>
            <a:r>
              <a:rPr lang="it-IT" sz="900" dirty="0" err="1"/>
              <a:t>studies</a:t>
            </a:r>
            <a:r>
              <a:rPr lang="it-IT" sz="900" dirty="0"/>
              <a:t> </a:t>
            </a:r>
            <a:r>
              <a:rPr lang="it-IT" sz="900" dirty="0" err="1"/>
              <a:t>conducted</a:t>
            </a:r>
            <a:r>
              <a:rPr lang="it-IT" sz="900" dirty="0"/>
              <a:t> in </a:t>
            </a:r>
            <a:r>
              <a:rPr lang="it-IT" sz="900" dirty="0" err="1"/>
              <a:t>laboratories</a:t>
            </a:r>
            <a:r>
              <a:rPr lang="it-IT" sz="900" dirty="0"/>
              <a:t> and in </a:t>
            </a:r>
            <a:r>
              <a:rPr lang="it-IT" sz="900" dirty="0" err="1"/>
              <a:t>people</a:t>
            </a:r>
            <a:r>
              <a:rPr lang="it-IT" sz="900" dirty="0"/>
              <a:t> </a:t>
            </a:r>
            <a:r>
              <a:rPr lang="it-IT" sz="900" dirty="0" err="1"/>
              <a:t>demonstrated</a:t>
            </a:r>
            <a:r>
              <a:rPr lang="it-IT" sz="900" dirty="0"/>
              <a:t> the </a:t>
            </a:r>
            <a:r>
              <a:rPr lang="it-IT" sz="900" dirty="0" err="1"/>
              <a:t>abuse-deterrent</a:t>
            </a:r>
            <a:r>
              <a:rPr lang="it-IT" sz="900" dirty="0"/>
              <a:t> </a:t>
            </a:r>
            <a:r>
              <a:rPr lang="it-IT" sz="900" dirty="0" err="1"/>
              <a:t>features</a:t>
            </a:r>
            <a:r>
              <a:rPr lang="it-IT" sz="900" dirty="0"/>
              <a:t> of </a:t>
            </a:r>
            <a:r>
              <a:rPr lang="it-IT" sz="900" dirty="0" err="1"/>
              <a:t>Embeda</a:t>
            </a:r>
            <a:r>
              <a:rPr lang="it-IT" sz="900" dirty="0"/>
              <a:t> for </a:t>
            </a:r>
            <a:r>
              <a:rPr lang="it-IT" sz="900" dirty="0" err="1"/>
              <a:t>certain</a:t>
            </a:r>
            <a:r>
              <a:rPr lang="it-IT" sz="900" dirty="0"/>
              <a:t> </a:t>
            </a:r>
            <a:r>
              <a:rPr lang="it-IT" sz="900" dirty="0" err="1"/>
              <a:t>types</a:t>
            </a:r>
            <a:r>
              <a:rPr lang="it-IT" sz="900" dirty="0"/>
              <a:t> of </a:t>
            </a:r>
            <a:r>
              <a:rPr lang="it-IT" sz="900" dirty="0" err="1"/>
              <a:t>abuse</a:t>
            </a:r>
            <a:r>
              <a:rPr lang="it-IT" sz="900" dirty="0"/>
              <a:t> (</a:t>
            </a:r>
            <a:r>
              <a:rPr lang="it-IT" sz="900" dirty="0" err="1"/>
              <a:t>oral</a:t>
            </a:r>
            <a:r>
              <a:rPr lang="it-IT" sz="900" dirty="0"/>
              <a:t> and </a:t>
            </a:r>
            <a:r>
              <a:rPr lang="it-IT" sz="900" dirty="0" err="1"/>
              <a:t>snorting</a:t>
            </a:r>
            <a:r>
              <a:rPr lang="it-IT" sz="900" dirty="0"/>
              <a:t>), </a:t>
            </a:r>
            <a:r>
              <a:rPr lang="it-IT" sz="900" dirty="0" err="1"/>
              <a:t>when</a:t>
            </a:r>
            <a:r>
              <a:rPr lang="it-IT" sz="900" dirty="0"/>
              <a:t> the </a:t>
            </a:r>
            <a:r>
              <a:rPr lang="it-IT" sz="900" dirty="0" err="1"/>
              <a:t>product</a:t>
            </a:r>
            <a:r>
              <a:rPr lang="it-IT" sz="900" dirty="0"/>
              <a:t> </a:t>
            </a:r>
            <a:r>
              <a:rPr lang="it-IT" sz="900" dirty="0" err="1"/>
              <a:t>was</a:t>
            </a:r>
            <a:r>
              <a:rPr lang="it-IT" sz="900" dirty="0"/>
              <a:t> </a:t>
            </a:r>
            <a:r>
              <a:rPr lang="it-IT" sz="900" dirty="0" err="1"/>
              <a:t>crushed</a:t>
            </a:r>
            <a:r>
              <a:rPr lang="it-IT" sz="900" dirty="0"/>
              <a:t>. The </a:t>
            </a:r>
            <a:r>
              <a:rPr lang="it-IT" sz="900" dirty="0" err="1"/>
              <a:t>abuse</a:t>
            </a:r>
            <a:r>
              <a:rPr lang="it-IT" sz="900" dirty="0"/>
              <a:t> </a:t>
            </a:r>
            <a:r>
              <a:rPr lang="it-IT" sz="900" dirty="0" err="1"/>
              <a:t>potential</a:t>
            </a:r>
            <a:r>
              <a:rPr lang="it-IT" sz="900" dirty="0"/>
              <a:t> for the </a:t>
            </a:r>
            <a:r>
              <a:rPr lang="it-IT" sz="900" dirty="0" err="1"/>
              <a:t>intravenous</a:t>
            </a:r>
            <a:r>
              <a:rPr lang="it-IT" sz="900" dirty="0"/>
              <a:t> </a:t>
            </a:r>
            <a:r>
              <a:rPr lang="it-IT" sz="900" dirty="0" err="1"/>
              <a:t>route</a:t>
            </a:r>
            <a:r>
              <a:rPr lang="it-IT" sz="900" dirty="0"/>
              <a:t> </a:t>
            </a:r>
            <a:r>
              <a:rPr lang="it-IT" sz="900" dirty="0" err="1"/>
              <a:t>was</a:t>
            </a:r>
            <a:r>
              <a:rPr lang="it-IT" sz="900" dirty="0"/>
              <a:t> </a:t>
            </a:r>
            <a:r>
              <a:rPr lang="it-IT" sz="900" dirty="0" err="1"/>
              <a:t>studied</a:t>
            </a:r>
            <a:r>
              <a:rPr lang="it-IT" sz="900" dirty="0"/>
              <a:t> by </a:t>
            </a:r>
            <a:r>
              <a:rPr lang="it-IT" sz="900" dirty="0" err="1"/>
              <a:t>simulating</a:t>
            </a:r>
            <a:r>
              <a:rPr lang="it-IT" sz="900" dirty="0"/>
              <a:t> the </a:t>
            </a:r>
            <a:r>
              <a:rPr lang="it-IT" sz="900" dirty="0" err="1"/>
              <a:t>amount</a:t>
            </a:r>
            <a:r>
              <a:rPr lang="it-IT" sz="900" dirty="0"/>
              <a:t> of </a:t>
            </a:r>
            <a:r>
              <a:rPr lang="it-IT" sz="900" dirty="0" err="1"/>
              <a:t>morphine</a:t>
            </a:r>
            <a:r>
              <a:rPr lang="it-IT" sz="900" dirty="0"/>
              <a:t> and </a:t>
            </a:r>
            <a:r>
              <a:rPr lang="it-IT" sz="900" dirty="0" err="1"/>
              <a:t>naltrexone</a:t>
            </a:r>
            <a:r>
              <a:rPr lang="it-IT" sz="900" dirty="0"/>
              <a:t> </a:t>
            </a:r>
            <a:r>
              <a:rPr lang="it-IT" sz="900" dirty="0" err="1"/>
              <a:t>that</a:t>
            </a:r>
            <a:r>
              <a:rPr lang="it-IT" sz="900" dirty="0"/>
              <a:t> </a:t>
            </a:r>
            <a:r>
              <a:rPr lang="it-IT" sz="900" dirty="0" err="1"/>
              <a:t>would</a:t>
            </a:r>
            <a:r>
              <a:rPr lang="it-IT" sz="900" dirty="0"/>
              <a:t> be </a:t>
            </a:r>
            <a:r>
              <a:rPr lang="it-IT" sz="900" dirty="0" err="1"/>
              <a:t>released</a:t>
            </a:r>
            <a:r>
              <a:rPr lang="it-IT" sz="900" dirty="0"/>
              <a:t> </a:t>
            </a:r>
            <a:r>
              <a:rPr lang="it-IT" sz="900" dirty="0" err="1"/>
              <a:t>upon</a:t>
            </a:r>
            <a:r>
              <a:rPr lang="it-IT" sz="900" dirty="0"/>
              <a:t> </a:t>
            </a:r>
            <a:r>
              <a:rPr lang="it-IT" sz="900" dirty="0" err="1"/>
              <a:t>crushing</a:t>
            </a:r>
            <a:r>
              <a:rPr lang="it-IT" sz="900" dirty="0"/>
              <a:t> </a:t>
            </a:r>
            <a:r>
              <a:rPr lang="it-IT" sz="900" dirty="0" err="1"/>
              <a:t>Embeda</a:t>
            </a:r>
            <a:r>
              <a:rPr lang="it-IT" sz="900" dirty="0"/>
              <a:t>. </a:t>
            </a:r>
            <a:r>
              <a:rPr lang="it-IT" sz="900" dirty="0" err="1"/>
              <a:t>This</a:t>
            </a:r>
            <a:r>
              <a:rPr lang="it-IT" sz="900" dirty="0"/>
              <a:t> </a:t>
            </a:r>
            <a:r>
              <a:rPr lang="it-IT" sz="900" dirty="0" err="1"/>
              <a:t>study</a:t>
            </a:r>
            <a:r>
              <a:rPr lang="it-IT" sz="900" dirty="0"/>
              <a:t> </a:t>
            </a:r>
            <a:r>
              <a:rPr lang="it-IT" sz="900" dirty="0" err="1"/>
              <a:t>demonstrated</a:t>
            </a:r>
            <a:r>
              <a:rPr lang="it-IT" sz="900" dirty="0"/>
              <a:t> </a:t>
            </a:r>
            <a:r>
              <a:rPr lang="it-IT" sz="900" dirty="0" err="1"/>
              <a:t>that</a:t>
            </a:r>
            <a:r>
              <a:rPr lang="it-IT" sz="900" dirty="0"/>
              <a:t> </a:t>
            </a:r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was</a:t>
            </a:r>
            <a:r>
              <a:rPr lang="it-IT" sz="900" dirty="0"/>
              <a:t> </a:t>
            </a:r>
            <a:r>
              <a:rPr lang="it-IT" sz="900" dirty="0" err="1"/>
              <a:t>less</a:t>
            </a:r>
            <a:r>
              <a:rPr lang="it-IT" sz="900" dirty="0"/>
              <a:t> </a:t>
            </a:r>
            <a:r>
              <a:rPr lang="it-IT" sz="900" dirty="0" err="1"/>
              <a:t>attractive</a:t>
            </a:r>
            <a:r>
              <a:rPr lang="it-IT" sz="900" dirty="0"/>
              <a:t> to </a:t>
            </a:r>
            <a:r>
              <a:rPr lang="it-IT" sz="900" dirty="0" err="1"/>
              <a:t>abusers</a:t>
            </a:r>
            <a:r>
              <a:rPr lang="it-IT" sz="900" dirty="0"/>
              <a:t> or </a:t>
            </a:r>
            <a:r>
              <a:rPr lang="it-IT" sz="900" dirty="0" err="1"/>
              <a:t>less</a:t>
            </a:r>
            <a:r>
              <a:rPr lang="it-IT" sz="900" dirty="0"/>
              <a:t> </a:t>
            </a:r>
            <a:r>
              <a:rPr lang="it-IT" sz="900" dirty="0" err="1"/>
              <a:t>likely</a:t>
            </a:r>
            <a:r>
              <a:rPr lang="it-IT" sz="900" dirty="0"/>
              <a:t> to produce a high (</a:t>
            </a:r>
            <a:r>
              <a:rPr lang="it-IT" sz="900" dirty="0" err="1"/>
              <a:t>lower</a:t>
            </a:r>
            <a:r>
              <a:rPr lang="it-IT" sz="900" dirty="0"/>
              <a:t> "</a:t>
            </a:r>
            <a:r>
              <a:rPr lang="it-IT" sz="900" dirty="0" err="1"/>
              <a:t>Drug</a:t>
            </a:r>
            <a:r>
              <a:rPr lang="it-IT" sz="900" dirty="0"/>
              <a:t> </a:t>
            </a:r>
            <a:r>
              <a:rPr lang="it-IT" sz="900" dirty="0" err="1"/>
              <a:t>Liking</a:t>
            </a:r>
            <a:r>
              <a:rPr lang="it-IT" sz="900" dirty="0"/>
              <a:t>" and "</a:t>
            </a:r>
            <a:r>
              <a:rPr lang="it-IT" sz="900" dirty="0" err="1"/>
              <a:t>Drug</a:t>
            </a:r>
            <a:r>
              <a:rPr lang="it-IT" sz="900" dirty="0"/>
              <a:t> High") </a:t>
            </a:r>
            <a:r>
              <a:rPr lang="it-IT" sz="900" dirty="0" err="1"/>
              <a:t>compared</a:t>
            </a:r>
            <a:r>
              <a:rPr lang="it-IT" sz="900" dirty="0"/>
              <a:t> with </a:t>
            </a:r>
            <a:r>
              <a:rPr lang="it-IT" sz="900" dirty="0" err="1"/>
              <a:t>morphine</a:t>
            </a:r>
            <a:r>
              <a:rPr lang="it-IT" sz="900" dirty="0"/>
              <a:t> alone. </a:t>
            </a:r>
            <a:r>
              <a:rPr lang="it-IT" sz="900" dirty="0" err="1"/>
              <a:t>However</a:t>
            </a:r>
            <a:r>
              <a:rPr lang="it-IT" sz="900" dirty="0"/>
              <a:t>, </a:t>
            </a:r>
            <a:r>
              <a:rPr lang="it-IT" sz="900" dirty="0" err="1"/>
              <a:t>it</a:t>
            </a:r>
            <a:r>
              <a:rPr lang="it-IT" sz="900" dirty="0"/>
              <a:t> </a:t>
            </a:r>
            <a:r>
              <a:rPr lang="it-IT" sz="900" dirty="0" err="1"/>
              <a:t>is</a:t>
            </a:r>
            <a:r>
              <a:rPr lang="it-IT" sz="900" dirty="0"/>
              <a:t> </a:t>
            </a:r>
            <a:r>
              <a:rPr lang="it-IT" sz="900" dirty="0" err="1"/>
              <a:t>unknown</a:t>
            </a:r>
            <a:r>
              <a:rPr lang="it-IT" sz="900" dirty="0"/>
              <a:t> </a:t>
            </a:r>
            <a:r>
              <a:rPr lang="it-IT" sz="900" dirty="0" err="1"/>
              <a:t>whether</a:t>
            </a:r>
            <a:r>
              <a:rPr lang="it-IT" sz="900" dirty="0"/>
              <a:t> </a:t>
            </a:r>
            <a:r>
              <a:rPr lang="it-IT" sz="900" dirty="0" err="1"/>
              <a:t>these</a:t>
            </a:r>
            <a:r>
              <a:rPr lang="it-IT" sz="900" dirty="0"/>
              <a:t> </a:t>
            </a:r>
            <a:r>
              <a:rPr lang="it-IT" sz="900" dirty="0" err="1"/>
              <a:t>results</a:t>
            </a:r>
            <a:r>
              <a:rPr lang="it-IT" sz="900" dirty="0"/>
              <a:t> with </a:t>
            </a:r>
            <a:r>
              <a:rPr lang="it-IT" sz="900" dirty="0" err="1"/>
              <a:t>simulated</a:t>
            </a:r>
            <a:r>
              <a:rPr lang="it-IT" sz="900" dirty="0"/>
              <a:t> </a:t>
            </a:r>
            <a:r>
              <a:rPr lang="it-IT" sz="900" dirty="0" err="1"/>
              <a:t>crushed</a:t>
            </a:r>
            <a:r>
              <a:rPr lang="it-IT" sz="900" dirty="0"/>
              <a:t> </a:t>
            </a:r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predict</a:t>
            </a:r>
            <a:r>
              <a:rPr lang="it-IT" sz="900" dirty="0"/>
              <a:t> a </a:t>
            </a:r>
            <a:r>
              <a:rPr lang="it-IT" sz="900" dirty="0" err="1"/>
              <a:t>reduction</a:t>
            </a:r>
            <a:r>
              <a:rPr lang="it-IT" sz="900" dirty="0"/>
              <a:t> in </a:t>
            </a:r>
            <a:r>
              <a:rPr lang="it-IT" sz="900" dirty="0" err="1"/>
              <a:t>abuse</a:t>
            </a:r>
            <a:r>
              <a:rPr lang="it-IT" sz="900" dirty="0"/>
              <a:t> by the </a:t>
            </a:r>
            <a:r>
              <a:rPr lang="it-IT" sz="900" dirty="0" err="1"/>
              <a:t>intravenous</a:t>
            </a:r>
            <a:r>
              <a:rPr lang="it-IT" sz="900" dirty="0"/>
              <a:t> </a:t>
            </a:r>
            <a:r>
              <a:rPr lang="it-IT" sz="900" dirty="0" err="1"/>
              <a:t>route</a:t>
            </a:r>
            <a:r>
              <a:rPr lang="it-IT" sz="900" dirty="0"/>
              <a:t> </a:t>
            </a:r>
            <a:r>
              <a:rPr lang="it-IT" sz="900" dirty="0" err="1"/>
              <a:t>until</a:t>
            </a:r>
            <a:r>
              <a:rPr lang="it-IT" sz="900" dirty="0"/>
              <a:t> </a:t>
            </a:r>
            <a:r>
              <a:rPr lang="it-IT" sz="900" dirty="0" err="1"/>
              <a:t>additional</a:t>
            </a:r>
            <a:r>
              <a:rPr lang="it-IT" sz="900" dirty="0"/>
              <a:t> </a:t>
            </a:r>
            <a:r>
              <a:rPr lang="it-IT" sz="900" dirty="0" err="1"/>
              <a:t>postmarketing</a:t>
            </a:r>
            <a:r>
              <a:rPr lang="it-IT" sz="900" dirty="0"/>
              <a:t> data are </a:t>
            </a:r>
            <a:r>
              <a:rPr lang="it-IT" sz="900" dirty="0" err="1"/>
              <a:t>available</a:t>
            </a:r>
            <a:r>
              <a:rPr lang="it-IT" sz="900" dirty="0"/>
              <a:t>.</a:t>
            </a:r>
          </a:p>
          <a:p>
            <a:r>
              <a:rPr lang="it-IT" sz="900" dirty="0"/>
              <a:t>The FDA </a:t>
            </a:r>
            <a:r>
              <a:rPr lang="it-IT" sz="900" dirty="0" err="1"/>
              <a:t>is</a:t>
            </a:r>
            <a:r>
              <a:rPr lang="it-IT" sz="900" dirty="0"/>
              <a:t> </a:t>
            </a:r>
            <a:r>
              <a:rPr lang="it-IT" sz="900" dirty="0" err="1"/>
              <a:t>requiring</a:t>
            </a:r>
            <a:r>
              <a:rPr lang="it-IT" sz="900" dirty="0"/>
              <a:t> </a:t>
            </a:r>
            <a:r>
              <a:rPr lang="it-IT" sz="900" dirty="0" err="1"/>
              <a:t>postmarketing</a:t>
            </a:r>
            <a:r>
              <a:rPr lang="it-IT" sz="900" dirty="0"/>
              <a:t> </a:t>
            </a:r>
            <a:r>
              <a:rPr lang="it-IT" sz="900" dirty="0" err="1"/>
              <a:t>studies</a:t>
            </a:r>
            <a:r>
              <a:rPr lang="it-IT" sz="900" dirty="0"/>
              <a:t> of </a:t>
            </a:r>
            <a:r>
              <a:rPr lang="it-IT" sz="900" dirty="0" err="1"/>
              <a:t>Embeda</a:t>
            </a:r>
            <a:r>
              <a:rPr lang="it-IT" sz="900" dirty="0"/>
              <a:t> to </a:t>
            </a:r>
            <a:r>
              <a:rPr lang="it-IT" sz="900" dirty="0" err="1"/>
              <a:t>further</a:t>
            </a:r>
            <a:r>
              <a:rPr lang="it-IT" sz="900" dirty="0"/>
              <a:t> </a:t>
            </a:r>
            <a:r>
              <a:rPr lang="it-IT" sz="900" dirty="0" err="1"/>
              <a:t>assess</a:t>
            </a:r>
            <a:r>
              <a:rPr lang="it-IT" sz="900" dirty="0"/>
              <a:t> the </a:t>
            </a:r>
            <a:r>
              <a:rPr lang="it-IT" sz="900" dirty="0" err="1"/>
              <a:t>effects</a:t>
            </a:r>
            <a:r>
              <a:rPr lang="it-IT" sz="900" dirty="0"/>
              <a:t> of the </a:t>
            </a:r>
            <a:r>
              <a:rPr lang="it-IT" sz="900" dirty="0" err="1"/>
              <a:t>abuse-deterrent</a:t>
            </a:r>
            <a:r>
              <a:rPr lang="it-IT" sz="900" dirty="0"/>
              <a:t> </a:t>
            </a:r>
            <a:r>
              <a:rPr lang="it-IT" sz="900" dirty="0" err="1"/>
              <a:t>features</a:t>
            </a:r>
            <a:r>
              <a:rPr lang="it-IT" sz="900" dirty="0"/>
              <a:t> on the </a:t>
            </a:r>
            <a:r>
              <a:rPr lang="it-IT" sz="900" dirty="0" err="1"/>
              <a:t>risk</a:t>
            </a:r>
            <a:r>
              <a:rPr lang="it-IT" sz="900" dirty="0"/>
              <a:t> for </a:t>
            </a:r>
            <a:r>
              <a:rPr lang="it-IT" sz="900" dirty="0" err="1"/>
              <a:t>abuse</a:t>
            </a:r>
            <a:r>
              <a:rPr lang="it-IT" sz="900" dirty="0"/>
              <a:t> of </a:t>
            </a:r>
            <a:r>
              <a:rPr lang="it-IT" sz="900" dirty="0" err="1"/>
              <a:t>Embeda</a:t>
            </a:r>
            <a:r>
              <a:rPr lang="it-IT" sz="900" dirty="0"/>
              <a:t> and the </a:t>
            </a:r>
            <a:r>
              <a:rPr lang="it-IT" sz="900" dirty="0" err="1"/>
              <a:t>consequences</a:t>
            </a:r>
            <a:r>
              <a:rPr lang="it-IT" sz="900" dirty="0"/>
              <a:t> of </a:t>
            </a:r>
            <a:r>
              <a:rPr lang="it-IT" sz="900" dirty="0" err="1"/>
              <a:t>that</a:t>
            </a:r>
            <a:r>
              <a:rPr lang="it-IT" sz="900" dirty="0"/>
              <a:t> </a:t>
            </a:r>
            <a:r>
              <a:rPr lang="it-IT" sz="900" dirty="0" err="1"/>
              <a:t>abuse</a:t>
            </a:r>
            <a:r>
              <a:rPr lang="it-IT" sz="900" dirty="0"/>
              <a:t>. In </a:t>
            </a:r>
            <a:r>
              <a:rPr lang="it-IT" sz="900" dirty="0" err="1"/>
              <a:t>addition</a:t>
            </a:r>
            <a:r>
              <a:rPr lang="it-IT" sz="900" dirty="0"/>
              <a:t>, </a:t>
            </a:r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is</a:t>
            </a:r>
            <a:r>
              <a:rPr lang="it-IT" sz="900" dirty="0"/>
              <a:t> part of the ER/LA </a:t>
            </a:r>
            <a:r>
              <a:rPr lang="it-IT" sz="900" dirty="0" err="1"/>
              <a:t>Opioid</a:t>
            </a:r>
            <a:r>
              <a:rPr lang="it-IT" sz="900" dirty="0"/>
              <a:t> </a:t>
            </a:r>
            <a:r>
              <a:rPr lang="it-IT" sz="900" dirty="0" err="1"/>
              <a:t>Analgesics</a:t>
            </a:r>
            <a:r>
              <a:rPr lang="it-IT" sz="900" dirty="0"/>
              <a:t> </a:t>
            </a:r>
            <a:r>
              <a:rPr lang="it-IT" sz="900" dirty="0" err="1"/>
              <a:t>Risk</a:t>
            </a:r>
            <a:r>
              <a:rPr lang="it-IT" sz="900" dirty="0"/>
              <a:t> Evaluation and </a:t>
            </a:r>
            <a:r>
              <a:rPr lang="it-IT" sz="900" dirty="0" err="1"/>
              <a:t>Mitigation</a:t>
            </a:r>
            <a:r>
              <a:rPr lang="it-IT" sz="900" dirty="0"/>
              <a:t> </a:t>
            </a:r>
            <a:r>
              <a:rPr lang="it-IT" sz="900" dirty="0" err="1"/>
              <a:t>Strategy</a:t>
            </a:r>
            <a:r>
              <a:rPr lang="it-IT" sz="900" dirty="0"/>
              <a:t> (REMS), </a:t>
            </a:r>
            <a:r>
              <a:rPr lang="it-IT" sz="900" dirty="0" err="1"/>
              <a:t>which</a:t>
            </a:r>
            <a:r>
              <a:rPr lang="it-IT" sz="900" dirty="0"/>
              <a:t> </a:t>
            </a:r>
            <a:r>
              <a:rPr lang="it-IT" sz="900" dirty="0" err="1"/>
              <a:t>requires</a:t>
            </a:r>
            <a:r>
              <a:rPr lang="it-IT" sz="900" dirty="0"/>
              <a:t> companies to </a:t>
            </a:r>
            <a:r>
              <a:rPr lang="it-IT" sz="900" dirty="0" err="1"/>
              <a:t>make</a:t>
            </a:r>
            <a:r>
              <a:rPr lang="it-IT" sz="900" dirty="0"/>
              <a:t> </a:t>
            </a:r>
            <a:r>
              <a:rPr lang="it-IT" sz="900" dirty="0" err="1"/>
              <a:t>available</a:t>
            </a:r>
            <a:r>
              <a:rPr lang="it-IT" sz="900" dirty="0"/>
              <a:t> to </a:t>
            </a:r>
            <a:r>
              <a:rPr lang="it-IT" sz="900" dirty="0" err="1"/>
              <a:t>health</a:t>
            </a:r>
            <a:r>
              <a:rPr lang="it-IT" sz="900" dirty="0"/>
              <a:t> care </a:t>
            </a:r>
            <a:r>
              <a:rPr lang="it-IT" sz="900" dirty="0" err="1"/>
              <a:t>professionals</a:t>
            </a:r>
            <a:r>
              <a:rPr lang="it-IT" sz="900" dirty="0"/>
              <a:t> educational </a:t>
            </a:r>
            <a:r>
              <a:rPr lang="it-IT" sz="900" dirty="0" err="1"/>
              <a:t>programs</a:t>
            </a:r>
            <a:r>
              <a:rPr lang="it-IT" sz="900" dirty="0"/>
              <a:t> on </a:t>
            </a:r>
            <a:r>
              <a:rPr lang="it-IT" sz="900" dirty="0" err="1"/>
              <a:t>how</a:t>
            </a:r>
            <a:r>
              <a:rPr lang="it-IT" sz="900" dirty="0"/>
              <a:t> to </a:t>
            </a:r>
            <a:r>
              <a:rPr lang="it-IT" sz="900" dirty="0" err="1"/>
              <a:t>safely</a:t>
            </a:r>
            <a:r>
              <a:rPr lang="it-IT" sz="900" dirty="0"/>
              <a:t> </a:t>
            </a:r>
            <a:r>
              <a:rPr lang="it-IT" sz="900" dirty="0" err="1"/>
              <a:t>prescribe</a:t>
            </a:r>
            <a:r>
              <a:rPr lang="it-IT" sz="900" dirty="0"/>
              <a:t> ER/LA </a:t>
            </a:r>
            <a:r>
              <a:rPr lang="it-IT" sz="900" dirty="0" err="1"/>
              <a:t>opioid</a:t>
            </a:r>
            <a:r>
              <a:rPr lang="it-IT" sz="900" dirty="0"/>
              <a:t> </a:t>
            </a:r>
            <a:r>
              <a:rPr lang="it-IT" sz="900" dirty="0" err="1"/>
              <a:t>analgesics</a:t>
            </a:r>
            <a:r>
              <a:rPr lang="it-IT" sz="900" dirty="0"/>
              <a:t> and to </a:t>
            </a:r>
            <a:r>
              <a:rPr lang="it-IT" sz="900" dirty="0" err="1"/>
              <a:t>provide</a:t>
            </a:r>
            <a:r>
              <a:rPr lang="it-IT" sz="900" dirty="0"/>
              <a:t> </a:t>
            </a:r>
            <a:r>
              <a:rPr lang="it-IT" sz="900" dirty="0" err="1"/>
              <a:t>Medication</a:t>
            </a:r>
            <a:r>
              <a:rPr lang="it-IT" sz="900" dirty="0"/>
              <a:t> </a:t>
            </a:r>
            <a:r>
              <a:rPr lang="it-IT" sz="900" dirty="0" err="1"/>
              <a:t>Guides</a:t>
            </a:r>
            <a:r>
              <a:rPr lang="it-IT" sz="900" dirty="0"/>
              <a:t> and </a:t>
            </a:r>
            <a:r>
              <a:rPr lang="it-IT" sz="900" dirty="0" err="1"/>
              <a:t>patient</a:t>
            </a:r>
            <a:r>
              <a:rPr lang="it-IT" sz="900" dirty="0"/>
              <a:t> </a:t>
            </a:r>
            <a:r>
              <a:rPr lang="it-IT" sz="900" dirty="0" err="1"/>
              <a:t>counseling</a:t>
            </a:r>
            <a:r>
              <a:rPr lang="it-IT" sz="900" dirty="0"/>
              <a:t> </a:t>
            </a:r>
            <a:r>
              <a:rPr lang="it-IT" sz="900" dirty="0" err="1"/>
              <a:t>documents</a:t>
            </a:r>
            <a:r>
              <a:rPr lang="it-IT" sz="900" dirty="0"/>
              <a:t> </a:t>
            </a:r>
            <a:r>
              <a:rPr lang="it-IT" sz="900" dirty="0" err="1"/>
              <a:t>containing</a:t>
            </a:r>
            <a:r>
              <a:rPr lang="it-IT" sz="900" dirty="0"/>
              <a:t> information on the </a:t>
            </a:r>
            <a:r>
              <a:rPr lang="it-IT" sz="900" dirty="0" err="1"/>
              <a:t>safe</a:t>
            </a:r>
            <a:r>
              <a:rPr lang="it-IT" sz="900" dirty="0"/>
              <a:t> use, </a:t>
            </a:r>
            <a:r>
              <a:rPr lang="it-IT" sz="900" dirty="0" err="1"/>
              <a:t>storage</a:t>
            </a:r>
            <a:r>
              <a:rPr lang="it-IT" sz="900" dirty="0"/>
              <a:t>, and </a:t>
            </a:r>
            <a:r>
              <a:rPr lang="it-IT" sz="900" dirty="0" err="1"/>
              <a:t>disposal</a:t>
            </a:r>
            <a:r>
              <a:rPr lang="it-IT" sz="900" dirty="0"/>
              <a:t> of ER/LA </a:t>
            </a:r>
            <a:r>
              <a:rPr lang="it-IT" sz="900" dirty="0" err="1"/>
              <a:t>opioids</a:t>
            </a:r>
            <a:r>
              <a:rPr lang="it-IT" sz="900" dirty="0"/>
              <a:t>. </a:t>
            </a:r>
          </a:p>
          <a:p>
            <a:r>
              <a:rPr lang="it-IT" sz="900" dirty="0" err="1"/>
              <a:t>Embeda</a:t>
            </a:r>
            <a:r>
              <a:rPr lang="it-IT" sz="900" dirty="0"/>
              <a:t> </a:t>
            </a:r>
            <a:r>
              <a:rPr lang="it-IT" sz="900" dirty="0" err="1"/>
              <a:t>is</a:t>
            </a:r>
            <a:r>
              <a:rPr lang="it-IT" sz="900" dirty="0"/>
              <a:t> </a:t>
            </a:r>
            <a:r>
              <a:rPr lang="it-IT" sz="900" dirty="0" err="1"/>
              <a:t>marketed</a:t>
            </a:r>
            <a:r>
              <a:rPr lang="it-IT" sz="900" dirty="0"/>
              <a:t> by New York City-</a:t>
            </a:r>
            <a:r>
              <a:rPr lang="it-IT" sz="900" dirty="0" err="1"/>
              <a:t>based</a:t>
            </a:r>
            <a:r>
              <a:rPr lang="it-IT" sz="900" dirty="0"/>
              <a:t> Pfizer, </a:t>
            </a:r>
            <a:r>
              <a:rPr lang="it-IT" sz="900" dirty="0" err="1"/>
              <a:t>Inc</a:t>
            </a:r>
            <a:r>
              <a:rPr lang="it-IT" sz="900" dirty="0"/>
              <a:t>.</a:t>
            </a:r>
          </a:p>
          <a:p>
            <a:r>
              <a:rPr lang="it-IT" sz="900" dirty="0"/>
              <a:t>The FDA, an agency </a:t>
            </a:r>
            <a:r>
              <a:rPr lang="it-IT" sz="900" dirty="0" err="1"/>
              <a:t>within</a:t>
            </a:r>
            <a:r>
              <a:rPr lang="it-IT" sz="900" dirty="0"/>
              <a:t> the U.S. </a:t>
            </a:r>
            <a:r>
              <a:rPr lang="it-IT" sz="900" dirty="0" err="1"/>
              <a:t>Department</a:t>
            </a:r>
            <a:r>
              <a:rPr lang="it-IT" sz="900" dirty="0"/>
              <a:t> of </a:t>
            </a:r>
            <a:r>
              <a:rPr lang="it-IT" sz="900" dirty="0" err="1"/>
              <a:t>Health</a:t>
            </a:r>
            <a:r>
              <a:rPr lang="it-IT" sz="900" dirty="0"/>
              <a:t> and Human Services, </a:t>
            </a:r>
            <a:r>
              <a:rPr lang="it-IT" sz="900" dirty="0" err="1"/>
              <a:t>protects</a:t>
            </a:r>
            <a:r>
              <a:rPr lang="it-IT" sz="900" dirty="0"/>
              <a:t> the public </a:t>
            </a:r>
            <a:r>
              <a:rPr lang="it-IT" sz="900" dirty="0" err="1"/>
              <a:t>health</a:t>
            </a:r>
            <a:r>
              <a:rPr lang="it-IT" sz="900" dirty="0"/>
              <a:t> by </a:t>
            </a:r>
            <a:r>
              <a:rPr lang="it-IT" sz="900" dirty="0" err="1"/>
              <a:t>assuring</a:t>
            </a:r>
            <a:r>
              <a:rPr lang="it-IT" sz="900" dirty="0"/>
              <a:t> the </a:t>
            </a:r>
            <a:r>
              <a:rPr lang="it-IT" sz="900" dirty="0" err="1"/>
              <a:t>safety</a:t>
            </a:r>
            <a:r>
              <a:rPr lang="it-IT" sz="900" dirty="0"/>
              <a:t>, </a:t>
            </a:r>
            <a:r>
              <a:rPr lang="it-IT" sz="900" dirty="0" err="1"/>
              <a:t>effectiveness</a:t>
            </a:r>
            <a:r>
              <a:rPr lang="it-IT" sz="900" dirty="0"/>
              <a:t>, and security of human and </a:t>
            </a:r>
            <a:r>
              <a:rPr lang="it-IT" sz="900" dirty="0" err="1"/>
              <a:t>veterinary</a:t>
            </a:r>
            <a:r>
              <a:rPr lang="it-IT" sz="900" dirty="0"/>
              <a:t> </a:t>
            </a:r>
            <a:r>
              <a:rPr lang="it-IT" sz="900" dirty="0" err="1"/>
              <a:t>drugs</a:t>
            </a:r>
            <a:r>
              <a:rPr lang="it-IT" sz="900" dirty="0"/>
              <a:t>, </a:t>
            </a:r>
            <a:r>
              <a:rPr lang="it-IT" sz="900" dirty="0" err="1"/>
              <a:t>vaccines</a:t>
            </a:r>
            <a:r>
              <a:rPr lang="it-IT" sz="900" dirty="0"/>
              <a:t> and </a:t>
            </a:r>
            <a:r>
              <a:rPr lang="it-IT" sz="900" dirty="0" err="1"/>
              <a:t>other</a:t>
            </a:r>
            <a:r>
              <a:rPr lang="it-IT" sz="900" dirty="0"/>
              <a:t> </a:t>
            </a:r>
            <a:r>
              <a:rPr lang="it-IT" sz="900" dirty="0" err="1"/>
              <a:t>biological</a:t>
            </a:r>
            <a:r>
              <a:rPr lang="it-IT" sz="900" dirty="0"/>
              <a:t> </a:t>
            </a:r>
            <a:r>
              <a:rPr lang="it-IT" sz="900" dirty="0" err="1"/>
              <a:t>products</a:t>
            </a:r>
            <a:r>
              <a:rPr lang="it-IT" sz="900" dirty="0"/>
              <a:t> for human use, and </a:t>
            </a:r>
            <a:r>
              <a:rPr lang="it-IT" sz="900" dirty="0" err="1"/>
              <a:t>medical</a:t>
            </a:r>
            <a:r>
              <a:rPr lang="it-IT" sz="900" dirty="0"/>
              <a:t> </a:t>
            </a:r>
            <a:r>
              <a:rPr lang="it-IT" sz="900" dirty="0" err="1"/>
              <a:t>devices</a:t>
            </a:r>
            <a:r>
              <a:rPr lang="it-IT" sz="900" dirty="0"/>
              <a:t>. The agency </a:t>
            </a:r>
            <a:r>
              <a:rPr lang="it-IT" sz="900" dirty="0" err="1"/>
              <a:t>also</a:t>
            </a:r>
            <a:r>
              <a:rPr lang="it-IT" sz="900" dirty="0"/>
              <a:t> </a:t>
            </a:r>
            <a:r>
              <a:rPr lang="it-IT" sz="900" dirty="0" err="1"/>
              <a:t>is</a:t>
            </a:r>
            <a:r>
              <a:rPr lang="it-IT" sz="900" dirty="0"/>
              <a:t> </a:t>
            </a:r>
            <a:r>
              <a:rPr lang="it-IT" sz="900" dirty="0" err="1"/>
              <a:t>responsible</a:t>
            </a:r>
            <a:r>
              <a:rPr lang="it-IT" sz="900" dirty="0"/>
              <a:t> for the </a:t>
            </a:r>
            <a:r>
              <a:rPr lang="it-IT" sz="900" dirty="0" err="1"/>
              <a:t>safety</a:t>
            </a:r>
            <a:r>
              <a:rPr lang="it-IT" sz="900" dirty="0"/>
              <a:t> and security of </a:t>
            </a:r>
            <a:r>
              <a:rPr lang="it-IT" sz="900" dirty="0" err="1"/>
              <a:t>our</a:t>
            </a:r>
            <a:r>
              <a:rPr lang="it-IT" sz="900" dirty="0"/>
              <a:t> </a:t>
            </a:r>
            <a:r>
              <a:rPr lang="it-IT" sz="900" dirty="0" err="1"/>
              <a:t>nation’s</a:t>
            </a:r>
            <a:r>
              <a:rPr lang="it-IT" sz="900" dirty="0"/>
              <a:t> </a:t>
            </a:r>
            <a:r>
              <a:rPr lang="it-IT" sz="900" dirty="0" err="1"/>
              <a:t>food</a:t>
            </a:r>
            <a:r>
              <a:rPr lang="it-IT" sz="900" dirty="0"/>
              <a:t> </a:t>
            </a:r>
            <a:r>
              <a:rPr lang="it-IT" sz="900" dirty="0" err="1"/>
              <a:t>supply</a:t>
            </a:r>
            <a:r>
              <a:rPr lang="it-IT" sz="900" dirty="0"/>
              <a:t>, </a:t>
            </a:r>
            <a:r>
              <a:rPr lang="it-IT" sz="900" dirty="0" err="1"/>
              <a:t>cosmetics</a:t>
            </a:r>
            <a:r>
              <a:rPr lang="it-IT" sz="900" dirty="0"/>
              <a:t>, </a:t>
            </a:r>
            <a:r>
              <a:rPr lang="it-IT" sz="900" dirty="0" err="1"/>
              <a:t>dietary</a:t>
            </a:r>
            <a:r>
              <a:rPr lang="it-IT" sz="900" dirty="0"/>
              <a:t> </a:t>
            </a:r>
            <a:r>
              <a:rPr lang="it-IT" sz="900" dirty="0" err="1"/>
              <a:t>supplements</a:t>
            </a:r>
            <a:r>
              <a:rPr lang="it-IT" sz="900" dirty="0"/>
              <a:t>, </a:t>
            </a:r>
            <a:r>
              <a:rPr lang="it-IT" sz="900" dirty="0" err="1"/>
              <a:t>products</a:t>
            </a:r>
            <a:r>
              <a:rPr lang="it-IT" sz="900" dirty="0"/>
              <a:t> </a:t>
            </a:r>
            <a:r>
              <a:rPr lang="it-IT" sz="900" dirty="0" err="1"/>
              <a:t>that</a:t>
            </a:r>
            <a:r>
              <a:rPr lang="it-IT" sz="900" dirty="0"/>
              <a:t> </a:t>
            </a:r>
            <a:r>
              <a:rPr lang="it-IT" sz="900" dirty="0" err="1"/>
              <a:t>give</a:t>
            </a:r>
            <a:r>
              <a:rPr lang="it-IT" sz="900" dirty="0"/>
              <a:t> off </a:t>
            </a:r>
            <a:r>
              <a:rPr lang="it-IT" sz="900" dirty="0" err="1"/>
              <a:t>electronic</a:t>
            </a:r>
            <a:r>
              <a:rPr lang="it-IT" sz="900" dirty="0"/>
              <a:t> </a:t>
            </a:r>
            <a:r>
              <a:rPr lang="it-IT" sz="900" dirty="0" err="1"/>
              <a:t>radiation</a:t>
            </a:r>
            <a:r>
              <a:rPr lang="it-IT" sz="900" dirty="0"/>
              <a:t>, and for </a:t>
            </a:r>
            <a:r>
              <a:rPr lang="it-IT" sz="900" dirty="0" err="1"/>
              <a:t>regulating</a:t>
            </a:r>
            <a:r>
              <a:rPr lang="it-IT" sz="900" dirty="0"/>
              <a:t> </a:t>
            </a:r>
            <a:r>
              <a:rPr lang="it-IT" sz="900" dirty="0" err="1"/>
              <a:t>tobacco</a:t>
            </a:r>
            <a:r>
              <a:rPr lang="it-IT" sz="900" dirty="0"/>
              <a:t> </a:t>
            </a:r>
            <a:r>
              <a:rPr lang="it-IT" sz="900" dirty="0" err="1"/>
              <a:t>products</a:t>
            </a:r>
            <a:r>
              <a:rPr lang="it-IT" sz="900" dirty="0"/>
              <a:t>.</a:t>
            </a:r>
          </a:p>
          <a:p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1562786307"/>
      </p:ext>
    </p:extLst>
  </p:cSld>
  <p:clrMapOvr>
    <a:masterClrMapping/>
  </p:clrMapOvr>
  <p:transition>
    <p:zo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0" y="457200"/>
            <a:ext cx="4648200" cy="457200"/>
          </a:xfrm>
        </p:spPr>
        <p:txBody>
          <a:bodyPr/>
          <a:lstStyle/>
          <a:p>
            <a:pPr eaLnBrk="1" hangingPunct="1"/>
            <a:r>
              <a:rPr lang="it-IT" sz="3600" dirty="0">
                <a:ea typeface="ＭＳ Ｐゴシック" pitchFamily="108" charset="-128"/>
                <a:cs typeface="ＭＳ Ｐゴシック" pitchFamily="108" charset="-128"/>
              </a:rPr>
              <a:t>Antagonisti </a:t>
            </a:r>
            <a:r>
              <a:rPr lang="it-IT" sz="3600">
                <a:ea typeface="ＭＳ Ｐゴシック" pitchFamily="108" charset="-128"/>
                <a:cs typeface="ＭＳ Ｐゴシック" pitchFamily="108" charset="-128"/>
              </a:rPr>
              <a:t>degli oppioidi: naloxone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987824" y="1484784"/>
            <a:ext cx="5832648" cy="331236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it-IT" sz="2800" dirty="0">
                <a:ea typeface="ＭＳ Ｐゴシック" pitchFamily="108" charset="-128"/>
                <a:cs typeface="ＭＳ Ｐゴシック" pitchFamily="108" charset="-128"/>
              </a:rPr>
              <a:t>Il naloxone non attiva il recettore e perciò abolisce gli effetti degli agonisti come la morfina e l’eroina</a:t>
            </a:r>
          </a:p>
          <a:p>
            <a:pPr eaLnBrk="1" hangingPunct="1"/>
            <a:r>
              <a:rPr lang="it-IT" sz="2800" dirty="0">
                <a:ea typeface="ＭＳ Ｐゴシック" pitchFamily="108" charset="-128"/>
                <a:cs typeface="ＭＳ Ｐゴシック" pitchFamily="108" charset="-128"/>
              </a:rPr>
              <a:t>Nella depressione respiratoria da oppioidi (0,1 – 0,4 mg </a:t>
            </a:r>
            <a:r>
              <a:rPr lang="it-IT" sz="2800" dirty="0" err="1">
                <a:ea typeface="ＭＳ Ｐゴシック" pitchFamily="108" charset="-128"/>
                <a:cs typeface="ＭＳ Ｐゴシック" pitchFamily="108" charset="-128"/>
              </a:rPr>
              <a:t>e.v.</a:t>
            </a:r>
            <a:r>
              <a:rPr lang="it-IT" sz="2800" dirty="0">
                <a:ea typeface="ＭＳ Ｐゴシック" pitchFamily="108" charset="-128"/>
                <a:cs typeface="ＭＳ Ｐゴシック" pitchFamily="108" charset="-128"/>
              </a:rPr>
              <a:t>, ripetuto se necessario, ha </a:t>
            </a:r>
            <a:r>
              <a:rPr lang="it-IT" sz="2800">
                <a:ea typeface="ＭＳ Ｐゴシック" pitchFamily="108" charset="-128"/>
                <a:cs typeface="ＭＳ Ｐゴシック" pitchFamily="108" charset="-128"/>
              </a:rPr>
              <a:t>un’emivita breve)</a:t>
            </a:r>
            <a:endParaRPr lang="it-IT" sz="2800" dirty="0">
              <a:ea typeface="ＭＳ Ｐゴシック" pitchFamily="108" charset="-128"/>
              <a:cs typeface="ＭＳ Ｐゴシック" pitchFamily="108" charset="-128"/>
            </a:endParaRPr>
          </a:p>
        </p:txBody>
      </p:sp>
      <p:pic>
        <p:nvPicPr>
          <p:cNvPr id="62468" name="Picture 11" descr="1411 Naloxone competition [Conv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6200" y="76200"/>
            <a:ext cx="2655888" cy="5105400"/>
          </a:xfrm>
        </p:spPr>
      </p:pic>
      <p:grpSp>
        <p:nvGrpSpPr>
          <p:cNvPr id="62469" name="Group 13"/>
          <p:cNvGrpSpPr>
            <a:grpSpLocks/>
          </p:cNvGrpSpPr>
          <p:nvPr/>
        </p:nvGrpSpPr>
        <p:grpSpPr bwMode="auto">
          <a:xfrm>
            <a:off x="2133600" y="4757738"/>
            <a:ext cx="6858000" cy="2100262"/>
            <a:chOff x="1200" y="2901"/>
            <a:chExt cx="4320" cy="1323"/>
          </a:xfrm>
        </p:grpSpPr>
        <p:grpSp>
          <p:nvGrpSpPr>
            <p:cNvPr id="62470" name="Group 12"/>
            <p:cNvGrpSpPr>
              <a:grpSpLocks/>
            </p:cNvGrpSpPr>
            <p:nvPr/>
          </p:nvGrpSpPr>
          <p:grpSpPr bwMode="auto">
            <a:xfrm>
              <a:off x="1200" y="2901"/>
              <a:ext cx="4272" cy="1323"/>
              <a:chOff x="1200" y="2901"/>
              <a:chExt cx="4272" cy="1323"/>
            </a:xfrm>
          </p:grpSpPr>
          <p:pic>
            <p:nvPicPr>
              <p:cNvPr id="62472" name="Picture 7" descr="Senza nome5c"/>
              <p:cNvPicPr>
                <a:picLocks noChangeAspect="1" noChangeArrowheads="1"/>
              </p:cNvPicPr>
              <p:nvPr/>
            </p:nvPicPr>
            <p:blipFill>
              <a:blip r:embed="rId4"/>
              <a:srcRect l="39766" r="3294"/>
              <a:stretch>
                <a:fillRect/>
              </a:stretch>
            </p:blipFill>
            <p:spPr bwMode="auto">
              <a:xfrm>
                <a:off x="2448" y="2901"/>
                <a:ext cx="3024" cy="13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473" name="Picture 8" descr="Senza nome5c"/>
              <p:cNvPicPr>
                <a:picLocks noChangeAspect="1" noChangeArrowheads="1"/>
              </p:cNvPicPr>
              <p:nvPr/>
            </p:nvPicPr>
            <p:blipFill>
              <a:blip r:embed="rId4"/>
              <a:srcRect r="76501"/>
              <a:stretch>
                <a:fillRect/>
              </a:stretch>
            </p:blipFill>
            <p:spPr bwMode="auto">
              <a:xfrm>
                <a:off x="1200" y="2901"/>
                <a:ext cx="1248" cy="13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2471" name="Oval 9"/>
            <p:cNvSpPr>
              <a:spLocks noChangeArrowheads="1"/>
            </p:cNvSpPr>
            <p:nvPr/>
          </p:nvSpPr>
          <p:spPr bwMode="auto">
            <a:xfrm>
              <a:off x="4464" y="3504"/>
              <a:ext cx="1056" cy="288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pPr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Recettori oppioidi</a:t>
            </a:r>
          </a:p>
        </p:txBody>
      </p:sp>
      <p:graphicFrame>
        <p:nvGraphicFramePr>
          <p:cNvPr id="626750" name="Group 62"/>
          <p:cNvGraphicFramePr>
            <a:graphicFrameLocks noGrp="1"/>
          </p:cNvGraphicFramePr>
          <p:nvPr>
            <p:ph type="tbl" idx="1"/>
          </p:nvPr>
        </p:nvGraphicFramePr>
        <p:xfrm>
          <a:off x="2057400" y="3200400"/>
          <a:ext cx="6553200" cy="3511296"/>
        </p:xfrm>
        <a:graphic>
          <a:graphicData uri="http://schemas.openxmlformats.org/drawingml/2006/table">
            <a:tbl>
              <a:tblPr/>
              <a:tblGrid>
                <a:gridCol w="3968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5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pitchFamily="108" charset="0"/>
                          <a:ea typeface="Arial" pitchFamily="108" charset="0"/>
                          <a:cs typeface="Arial" pitchFamily="108" charset="0"/>
                        </a:rPr>
                        <a:t>μ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pitchFamily="108" charset="0"/>
                          <a:ea typeface="Arial" pitchFamily="108" charset="0"/>
                          <a:cs typeface="Arial" pitchFamily="108" charset="0"/>
                        </a:rPr>
                        <a:t>δ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  <a:ea typeface="Arial" pitchFamily="108" charset="0"/>
                        <a:cs typeface="Arial" pitchFamily="10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  <a:ea typeface="Arial" pitchFamily="108" charset="0"/>
                          <a:cs typeface="Arial" pitchFamily="108" charset="0"/>
                        </a:rPr>
                        <a:t> </a:t>
                      </a: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pitchFamily="108" charset="0"/>
                          <a:ea typeface="Arial" pitchFamily="108" charset="0"/>
                          <a:cs typeface="Arial" pitchFamily="108" charset="0"/>
                        </a:rPr>
                        <a:t>κ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  <a:ea typeface="Arial" pitchFamily="108" charset="0"/>
                        <a:cs typeface="Arial" pitchFamily="10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Analgesia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  <a:ea typeface="ＭＳ Ｐゴシック" pitchFamily="108" charset="-128"/>
                        </a:rPr>
                        <a:t>Sopraspinale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  <a:ea typeface="ＭＳ Ｐゴシック" pitchFamily="108" charset="-128"/>
                        </a:rPr>
                        <a:t>Spinale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  <a:ea typeface="ＭＳ Ｐゴシック" pitchFamily="108" charset="-128"/>
                        </a:rPr>
                        <a:t>Periferica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10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Depressione respiratoria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Miosi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Ridotta motilità GI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Euforia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6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Disforia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0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Sedazione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Dipendenza fisica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10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3607" name="Rectangle 60"/>
          <p:cNvSpPr>
            <a:spLocks noChangeArrowheads="1"/>
          </p:cNvSpPr>
          <p:nvPr/>
        </p:nvSpPr>
        <p:spPr bwMode="auto">
          <a:xfrm>
            <a:off x="152400" y="914400"/>
            <a:ext cx="8839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1600" b="1">
                <a:ea typeface="Times" pitchFamily="108" charset="0"/>
                <a:cs typeface="Times" pitchFamily="108" charset="0"/>
                <a:sym typeface="Symbol" pitchFamily="108" charset="2"/>
              </a:rPr>
              <a:t></a:t>
            </a:r>
            <a:r>
              <a:rPr lang="it-IT" sz="1600">
                <a:ea typeface="Times" pitchFamily="108" charset="0"/>
                <a:cs typeface="Times" pitchFamily="108" charset="0"/>
                <a:sym typeface="Symbol" pitchFamily="108" charset="2"/>
              </a:rPr>
              <a:t>:</a:t>
            </a:r>
            <a:r>
              <a:rPr lang="it-IT" sz="1600">
                <a:ea typeface="Times New Roman" pitchFamily="108" charset="0"/>
                <a:cs typeface="Times New Roman" pitchFamily="108" charset="0"/>
              </a:rPr>
              <a:t> sono responsabili della maggior parte degli effetti analgesici degli oppioidi e di alcuni dei più importanti effetti collaterali, come la depressione respiratoria, l'euforia, la sedazione e la dipendenza. La maggior parte degli oppioidi analgesici si comporta da agonista dei recettori </a:t>
            </a:r>
            <a:r>
              <a:rPr lang="it-IT" sz="1600">
                <a:ea typeface="Times" pitchFamily="108" charset="0"/>
                <a:cs typeface="Times" pitchFamily="108" charset="0"/>
                <a:sym typeface="Symbol" pitchFamily="108" charset="2"/>
              </a:rPr>
              <a:t></a:t>
            </a:r>
            <a:r>
              <a:rPr lang="it-IT" sz="1600">
                <a:ea typeface="Times New Roman" pitchFamily="108" charset="0"/>
                <a:cs typeface="Times New Roman" pitchFamily="108" charset="0"/>
              </a:rPr>
              <a:t>.</a:t>
            </a:r>
            <a:endParaRPr lang="en-GB" sz="1600">
              <a:ea typeface="Times" pitchFamily="108" charset="0"/>
              <a:cs typeface="Times" pitchFamily="10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1600" b="1">
                <a:ea typeface="Times" pitchFamily="108" charset="0"/>
                <a:cs typeface="Times" pitchFamily="108" charset="0"/>
                <a:sym typeface="Symbol" pitchFamily="108" charset="2"/>
              </a:rPr>
              <a:t></a:t>
            </a:r>
            <a:r>
              <a:rPr lang="it-IT" sz="1600">
                <a:ea typeface="Times" pitchFamily="108" charset="0"/>
                <a:cs typeface="Times" pitchFamily="108" charset="0"/>
                <a:sym typeface="Symbol" pitchFamily="108" charset="2"/>
              </a:rPr>
              <a:t>:</a:t>
            </a:r>
            <a:r>
              <a:rPr lang="it-IT" sz="1600">
                <a:ea typeface="Times New Roman" pitchFamily="108" charset="0"/>
                <a:cs typeface="Times New Roman" pitchFamily="108" charset="0"/>
              </a:rPr>
              <a:t> contribuiscono all'analgesia; gli agonisti disponibili sono peptidi e non attraversano la BBB.</a:t>
            </a:r>
            <a:endParaRPr lang="en-GB" sz="1600">
              <a:ea typeface="Times" pitchFamily="108" charset="0"/>
              <a:cs typeface="Times" pitchFamily="10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1600" b="1">
                <a:ea typeface="Times" pitchFamily="108" charset="0"/>
                <a:cs typeface="Times" pitchFamily="108" charset="0"/>
                <a:sym typeface="Symbol" pitchFamily="108" charset="2"/>
              </a:rPr>
              <a:t></a:t>
            </a:r>
            <a:r>
              <a:rPr lang="it-IT" sz="1600">
                <a:ea typeface="Times" pitchFamily="108" charset="0"/>
                <a:cs typeface="Times" pitchFamily="108" charset="0"/>
                <a:sym typeface="Symbol" pitchFamily="108" charset="2"/>
              </a:rPr>
              <a:t>:</a:t>
            </a:r>
            <a:r>
              <a:rPr lang="it-IT" sz="1600">
                <a:ea typeface="Times New Roman" pitchFamily="108" charset="0"/>
                <a:cs typeface="Times New Roman" pitchFamily="108" charset="0"/>
              </a:rPr>
              <a:t> contribuiscono all'effetto analgesico a livello spinale e perferico, e possono promuovere sedazione e disforia; causano relativamente pochi effetti indesiderati e non contribuiscono alla dipendenza. Alcuni analgesici sono relativamente selettivi per il recettore </a:t>
            </a:r>
            <a:r>
              <a:rPr lang="it-IT" sz="1600">
                <a:ea typeface="Times" pitchFamily="108" charset="0"/>
                <a:cs typeface="Times" pitchFamily="108" charset="0"/>
                <a:sym typeface="Symbol" pitchFamily="108" charset="2"/>
              </a:rPr>
              <a:t></a:t>
            </a:r>
            <a:r>
              <a:rPr lang="it-IT" sz="1600">
                <a:ea typeface="Times New Roman" pitchFamily="108" charset="0"/>
                <a:cs typeface="Times New Roman" pitchFamily="108" charset="0"/>
              </a:rPr>
              <a:t>.</a:t>
            </a:r>
            <a:endParaRPr lang="en-GB" sz="1600">
              <a:ea typeface="Times" pitchFamily="108" charset="0"/>
              <a:cs typeface="Times" pitchFamily="108" charset="0"/>
            </a:endParaRPr>
          </a:p>
        </p:txBody>
      </p:sp>
    </p:spTree>
  </p:cSld>
  <p:clrMapOvr>
    <a:masterClrMapping/>
  </p:clrMapOvr>
  <p:transition>
    <p:zo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magine 2">
            <a:extLst>
              <a:ext uri="{FF2B5EF4-FFF2-40B4-BE49-F238E27FC236}">
                <a16:creationId xmlns:a16="http://schemas.microsoft.com/office/drawing/2014/main" id="{5EBC13E7-D350-41D2-95BA-49225A4AF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0"/>
            <a:ext cx="386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CasellaDiTesto 3">
            <a:extLst>
              <a:ext uri="{FF2B5EF4-FFF2-40B4-BE49-F238E27FC236}">
                <a16:creationId xmlns:a16="http://schemas.microsoft.com/office/drawing/2014/main" id="{81121129-19F3-46F1-8D3F-237FD02CA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12775"/>
            <a:ext cx="4572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Metabolismo di primo passaggio ed effetti di formulazioni che combinano agonisti e antagonisti oppioidi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Ossicodone = scarso metabolismo di primo passaggio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Naloxone = alto metabolismo di primo passaggio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Assunti per via orale, non si ha l’antagonismo a livello centrale da parte del naloxone, che contrasta però la costipazione a livello dell’intestino.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Inoltre, se la formulazione è assunta per via iniettiva, il naloxone può contrastare gli effetti, riducendo l’abuso di queste formulazioni.</a:t>
            </a:r>
          </a:p>
        </p:txBody>
      </p:sp>
      <p:sp>
        <p:nvSpPr>
          <p:cNvPr id="81924" name="CasellaDiTesto 4">
            <a:extLst>
              <a:ext uri="{FF2B5EF4-FFF2-40B4-BE49-F238E27FC236}">
                <a16:creationId xmlns:a16="http://schemas.microsoft.com/office/drawing/2014/main" id="{A851A8AF-EDAB-4CD7-B389-0E9BAD08B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70650"/>
            <a:ext cx="3657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Burness e Keating, Drugs 2014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pPr algn="ctr"/>
            <a:r>
              <a:rPr lang="en-US" altLang="it-IT" b="1" dirty="0"/>
              <a:t>Chemical formula of morphine and its prodrug codeine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DDFAC9B-79FC-4808-9F15-43D3940E2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726"/>
          <a:stretch/>
        </p:blipFill>
        <p:spPr>
          <a:xfrm>
            <a:off x="715526" y="2047749"/>
            <a:ext cx="7914124" cy="4142173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5881" y="152400"/>
            <a:ext cx="2962275" cy="2433637"/>
          </a:xfrm>
        </p:spPr>
        <p:txBody>
          <a:bodyPr/>
          <a:lstStyle/>
          <a:p>
            <a:r>
              <a:rPr lang="en-US" altLang="it-IT" b="1" dirty="0"/>
              <a:t>Chemical structures of opioids</a:t>
            </a:r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5"/>
          <a:stretch>
            <a:fillRect/>
          </a:stretch>
        </p:blipFill>
        <p:spPr>
          <a:xfrm>
            <a:off x="2987675" y="590550"/>
            <a:ext cx="6032500" cy="6267450"/>
          </a:xfrm>
          <a:noFill/>
        </p:spPr>
      </p:pic>
      <p:pic>
        <p:nvPicPr>
          <p:cNvPr id="26628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3" t="1221" r="35973" b="81482"/>
          <a:stretch>
            <a:fillRect/>
          </a:stretch>
        </p:blipFill>
        <p:spPr bwMode="auto">
          <a:xfrm>
            <a:off x="250825" y="3068638"/>
            <a:ext cx="2592388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7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105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sz="3200" b="1" dirty="0"/>
              <a:t>Pharmacokinetics codeine and morphine</a:t>
            </a:r>
          </a:p>
        </p:txBody>
      </p:sp>
      <p:pic>
        <p:nvPicPr>
          <p:cNvPr id="27651" name="Picture 2" descr="Codeine and Morphine Pathway, Pharmacokinetic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4088" y="1600200"/>
            <a:ext cx="4694237" cy="4524375"/>
          </a:xfrm>
          <a:noFill/>
        </p:spPr>
      </p:pic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3995738" y="6524625"/>
            <a:ext cx="514826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Thorn et al., Pharmacogenetics &amp; Genomics 2009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 b="1" dirty="0"/>
              <a:t>6-glucoronide </a:t>
            </a:r>
            <a:r>
              <a:rPr lang="it-IT" altLang="it-IT" sz="3600" b="1" dirty="0" err="1"/>
              <a:t>metabolites</a:t>
            </a:r>
            <a:r>
              <a:rPr lang="it-IT" altLang="it-IT" sz="3600" b="1" dirty="0"/>
              <a:t> of </a:t>
            </a:r>
            <a:r>
              <a:rPr lang="it-IT" altLang="it-IT" sz="3600" b="1" dirty="0" err="1"/>
              <a:t>morphine</a:t>
            </a:r>
            <a:r>
              <a:rPr lang="it-IT" altLang="it-IT" sz="3600" b="1" dirty="0"/>
              <a:t> </a:t>
            </a:r>
            <a:r>
              <a:rPr lang="it-IT" altLang="it-IT" sz="3600" b="1" dirty="0" err="1"/>
              <a:t>is</a:t>
            </a:r>
            <a:r>
              <a:rPr lang="it-IT" altLang="it-IT" sz="3600" b="1" dirty="0"/>
              <a:t> more </a:t>
            </a:r>
            <a:r>
              <a:rPr lang="it-IT" altLang="it-IT" sz="3600" b="1" dirty="0" err="1"/>
              <a:t>active</a:t>
            </a:r>
            <a:r>
              <a:rPr lang="it-IT" altLang="it-IT" sz="3600" b="1" dirty="0"/>
              <a:t> </a:t>
            </a:r>
            <a:r>
              <a:rPr lang="it-IT" altLang="it-IT" sz="3600" b="1" dirty="0" err="1"/>
              <a:t>than</a:t>
            </a:r>
            <a:r>
              <a:rPr lang="it-IT" altLang="it-IT" sz="3600" b="1" dirty="0"/>
              <a:t> </a:t>
            </a:r>
            <a:r>
              <a:rPr lang="it-IT" altLang="it-IT" sz="3600" b="1" dirty="0" err="1"/>
              <a:t>morphine</a:t>
            </a:r>
            <a:endParaRPr lang="it-IT" altLang="it-IT" sz="3600" b="1" dirty="0"/>
          </a:p>
        </p:txBody>
      </p:sp>
      <p:pic>
        <p:nvPicPr>
          <p:cNvPr id="28675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417638"/>
            <a:ext cx="5437188" cy="5330825"/>
          </a:xfrm>
        </p:spPr>
      </p:pic>
      <p:sp>
        <p:nvSpPr>
          <p:cNvPr id="28676" name="CasellaDiTesto 4"/>
          <p:cNvSpPr txBox="1">
            <a:spLocks noChangeArrowheads="1"/>
          </p:cNvSpPr>
          <p:nvPr/>
        </p:nvSpPr>
        <p:spPr bwMode="auto">
          <a:xfrm>
            <a:off x="4724400" y="6488113"/>
            <a:ext cx="441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 Gregorti et al., Ther Drug Monit 2014</a:t>
            </a:r>
          </a:p>
        </p:txBody>
      </p:sp>
      <p:sp>
        <p:nvSpPr>
          <p:cNvPr id="28677" name="CasellaDiTesto 5"/>
          <p:cNvSpPr txBox="1">
            <a:spLocks noChangeArrowheads="1"/>
          </p:cNvSpPr>
          <p:nvPr/>
        </p:nvSpPr>
        <p:spPr bwMode="auto">
          <a:xfrm>
            <a:off x="6172200" y="5486400"/>
            <a:ext cx="2819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Dose from 5 to 37.5 mg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morphine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every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6 hours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 err="1"/>
              <a:t>Tramadol</a:t>
            </a:r>
            <a:endParaRPr lang="it-IT" altLang="it-IT" b="1" dirty="0"/>
          </a:p>
        </p:txBody>
      </p:sp>
      <p:sp>
        <p:nvSpPr>
          <p:cNvPr id="29699" name="Segnaposto contenuto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it-IT" altLang="it-IT" dirty="0" err="1"/>
              <a:t>Synthetic</a:t>
            </a:r>
            <a:r>
              <a:rPr lang="it-IT" altLang="it-IT" dirty="0"/>
              <a:t> </a:t>
            </a:r>
            <a:r>
              <a:rPr lang="it-IT" altLang="it-IT" dirty="0" err="1"/>
              <a:t>opioid</a:t>
            </a:r>
            <a:r>
              <a:rPr lang="it-IT" altLang="it-IT" dirty="0"/>
              <a:t> of the family of </a:t>
            </a:r>
            <a:r>
              <a:rPr lang="it-IT" altLang="it-IT" dirty="0" err="1"/>
              <a:t>derivatives</a:t>
            </a:r>
            <a:r>
              <a:rPr lang="it-IT" altLang="it-IT" dirty="0"/>
              <a:t> of </a:t>
            </a:r>
            <a:r>
              <a:rPr lang="it-IT" altLang="it-IT" dirty="0" err="1"/>
              <a:t>amminocycloesanol</a:t>
            </a:r>
            <a:r>
              <a:rPr lang="it-IT" altLang="it-IT" dirty="0"/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it-IT" altLang="it-IT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it-IT" altLang="it-IT" dirty="0" err="1"/>
              <a:t>Tramadol</a:t>
            </a:r>
            <a:r>
              <a:rPr lang="it-IT" altLang="it-IT" dirty="0"/>
              <a:t> </a:t>
            </a:r>
            <a:r>
              <a:rPr lang="it-IT" altLang="it-IT" dirty="0" err="1"/>
              <a:t>acts</a:t>
            </a:r>
            <a:r>
              <a:rPr lang="it-IT" altLang="it-IT" dirty="0"/>
              <a:t> </a:t>
            </a:r>
            <a:r>
              <a:rPr lang="it-IT" altLang="it-IT" dirty="0" err="1"/>
              <a:t>as</a:t>
            </a:r>
            <a:r>
              <a:rPr lang="it-IT" altLang="it-IT" dirty="0"/>
              <a:t> an </a:t>
            </a:r>
            <a:r>
              <a:rPr lang="it-IT" altLang="it-IT" dirty="0" err="1"/>
              <a:t>opioid</a:t>
            </a:r>
            <a:r>
              <a:rPr lang="it-IT" altLang="it-IT" dirty="0"/>
              <a:t> </a:t>
            </a:r>
            <a:r>
              <a:rPr lang="it-IT" altLang="it-IT" dirty="0" err="1"/>
              <a:t>agonist</a:t>
            </a:r>
            <a:r>
              <a:rPr lang="it-IT" altLang="it-IT" dirty="0"/>
              <a:t> and </a:t>
            </a:r>
            <a:r>
              <a:rPr lang="it-IT" altLang="it-IT" dirty="0" err="1"/>
              <a:t>also</a:t>
            </a:r>
            <a:r>
              <a:rPr lang="it-IT" altLang="it-IT" dirty="0"/>
              <a:t> </a:t>
            </a:r>
            <a:r>
              <a:rPr lang="it-IT" altLang="it-IT" dirty="0" err="1"/>
              <a:t>as</a:t>
            </a:r>
            <a:r>
              <a:rPr lang="it-IT" altLang="it-IT" dirty="0"/>
              <a:t> an </a:t>
            </a:r>
            <a:r>
              <a:rPr lang="it-IT" altLang="it-IT" dirty="0" err="1"/>
              <a:t>adreneric</a:t>
            </a:r>
            <a:r>
              <a:rPr lang="it-IT" altLang="it-IT" dirty="0"/>
              <a:t> and </a:t>
            </a:r>
            <a:r>
              <a:rPr lang="it-IT" altLang="it-IT" dirty="0" err="1"/>
              <a:t>serotoninergic</a:t>
            </a:r>
            <a:r>
              <a:rPr lang="it-IT" altLang="it-IT" dirty="0"/>
              <a:t> </a:t>
            </a:r>
            <a:r>
              <a:rPr lang="it-IT" altLang="it-IT" dirty="0" err="1"/>
              <a:t>agonist</a:t>
            </a:r>
            <a:r>
              <a:rPr lang="it-IT" altLang="it-IT" dirty="0"/>
              <a:t>.</a:t>
            </a:r>
          </a:p>
        </p:txBody>
      </p:sp>
      <p:pic>
        <p:nvPicPr>
          <p:cNvPr id="29700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9150" y="3178175"/>
            <a:ext cx="3886200" cy="1646238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41032"/>
            <a:ext cx="5682068" cy="668801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863"/>
            <a:ext cx="4419600" cy="1518138"/>
          </a:xfrm>
        </p:spPr>
        <p:txBody>
          <a:bodyPr/>
          <a:lstStyle/>
          <a:p>
            <a:r>
              <a:rPr lang="it-IT" sz="3600" dirty="0" err="1"/>
              <a:t>Tramadol</a:t>
            </a:r>
            <a:r>
              <a:rPr lang="it-IT" sz="3600" dirty="0"/>
              <a:t> </a:t>
            </a:r>
            <a:r>
              <a:rPr lang="it-IT" sz="3600" dirty="0" err="1"/>
              <a:t>biotransformation</a:t>
            </a:r>
            <a:endParaRPr lang="it-IT" sz="3600" dirty="0"/>
          </a:p>
        </p:txBody>
      </p:sp>
      <p:sp>
        <p:nvSpPr>
          <p:cNvPr id="5" name="Rettangolo 4"/>
          <p:cNvSpPr/>
          <p:nvPr/>
        </p:nvSpPr>
        <p:spPr>
          <a:xfrm>
            <a:off x="152400" y="2590800"/>
            <a:ext cx="3124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(+) - M1: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increased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300-400 for the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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opioid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receptor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9063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sz="3200" b="1" dirty="0"/>
              <a:t>Pharmacokinetics codeine and morphine</a:t>
            </a:r>
          </a:p>
        </p:txBody>
      </p:sp>
      <p:pic>
        <p:nvPicPr>
          <p:cNvPr id="27651" name="Picture 2" descr="Codeine and Morphine Pathway, Pharmacokinetic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4088" y="1600200"/>
            <a:ext cx="4694237" cy="4524375"/>
          </a:xfrm>
          <a:noFill/>
        </p:spPr>
      </p:pic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3995738" y="6524625"/>
            <a:ext cx="514826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Thorn et al., Pharmacogenetics &amp; Genomics 2009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6"/>
          <p:cNvSpPr>
            <a:spLocks noGrp="1"/>
          </p:cNvSpPr>
          <p:nvPr>
            <p:ph type="title"/>
          </p:nvPr>
        </p:nvSpPr>
        <p:spPr>
          <a:xfrm>
            <a:off x="3341077" y="75899"/>
            <a:ext cx="5486400" cy="2392362"/>
          </a:xfrm>
        </p:spPr>
        <p:txBody>
          <a:bodyPr/>
          <a:lstStyle/>
          <a:p>
            <a:r>
              <a:rPr lang="en-US" altLang="it-IT" sz="2800" b="1" dirty="0"/>
              <a:t>Pharmacokinetics of codeine, morphine and their metabolites and activity of CYP2D6</a:t>
            </a:r>
          </a:p>
        </p:txBody>
      </p:sp>
      <p:sp>
        <p:nvSpPr>
          <p:cNvPr id="95235" name="Content Placeholder 7"/>
          <p:cNvSpPr>
            <a:spLocks noGrp="1"/>
          </p:cNvSpPr>
          <p:nvPr>
            <p:ph sz="half" idx="1"/>
          </p:nvPr>
        </p:nvSpPr>
        <p:spPr>
          <a:xfrm>
            <a:off x="4191000" y="2156496"/>
            <a:ext cx="4038600" cy="4525963"/>
          </a:xfrm>
        </p:spPr>
        <p:txBody>
          <a:bodyPr/>
          <a:lstStyle/>
          <a:p>
            <a:pPr algn="just"/>
            <a:r>
              <a:rPr lang="en-US" altLang="it-IT" sz="2400" dirty="0"/>
              <a:t>EM = extensive metabolizer</a:t>
            </a:r>
          </a:p>
          <a:p>
            <a:pPr algn="just"/>
            <a:r>
              <a:rPr lang="en-US" altLang="it-IT" sz="2400" dirty="0"/>
              <a:t>UM = ultra-rapid metabolizer</a:t>
            </a:r>
          </a:p>
          <a:p>
            <a:pPr algn="just"/>
            <a:r>
              <a:rPr lang="en-US" altLang="it-IT" sz="2400" dirty="0"/>
              <a:t>PM = poor metabolizer</a:t>
            </a:r>
          </a:p>
        </p:txBody>
      </p:sp>
      <p:pic>
        <p:nvPicPr>
          <p:cNvPr id="9523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509"/>
            <a:ext cx="3376246" cy="6853491"/>
          </a:xfrm>
        </p:spPr>
      </p:pic>
      <p:sp>
        <p:nvSpPr>
          <p:cNvPr id="95237" name="TextBox 10"/>
          <p:cNvSpPr txBox="1">
            <a:spLocks noChangeArrowheads="1"/>
          </p:cNvSpPr>
          <p:nvPr/>
        </p:nvSpPr>
        <p:spPr bwMode="auto">
          <a:xfrm>
            <a:off x="3995738" y="6524625"/>
            <a:ext cx="514826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Kirchheiner et al., Pharmacogenomics J 2007</a:t>
            </a:r>
          </a:p>
        </p:txBody>
      </p:sp>
    </p:spTree>
    <p:extLst>
      <p:ext uri="{BB962C8B-B14F-4D97-AF65-F5344CB8AC3E}">
        <p14:creationId xmlns:p14="http://schemas.microsoft.com/office/powerpoint/2010/main" val="1284984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381000"/>
            <a:ext cx="5791200" cy="457200"/>
          </a:xfrm>
        </p:spPr>
        <p:txBody>
          <a:bodyPr/>
          <a:lstStyle/>
          <a:p>
            <a:pPr eaLnBrk="1" hangingPunct="1"/>
            <a:r>
              <a:rPr lang="it-IT">
                <a:ea typeface="ＭＳ Ｐゴシック" pitchFamily="108" charset="-128"/>
                <a:cs typeface="ＭＳ Ｐゴシック" pitchFamily="108" charset="-128"/>
              </a:rPr>
              <a:t>Recettori oppioidi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990600"/>
            <a:ext cx="6477000" cy="762000"/>
          </a:xfrm>
        </p:spPr>
        <p:txBody>
          <a:bodyPr/>
          <a:lstStyle/>
          <a:p>
            <a:pPr eaLnBrk="1" hangingPunct="1"/>
            <a:r>
              <a:rPr lang="it-IT" sz="1800">
                <a:ea typeface="Times New Roman" pitchFamily="108" charset="0"/>
                <a:cs typeface="Times New Roman" pitchFamily="108" charset="0"/>
              </a:rPr>
              <a:t>Tutti i recettori oppioidi sono accoppiati alle proteine G e inibiscono l'adenilato ciclasi. </a:t>
            </a:r>
            <a:endParaRPr lang="it-IT" sz="1800">
              <a:ea typeface="ＭＳ Ｐゴシック" pitchFamily="108" charset="-128"/>
              <a:cs typeface="ＭＳ Ｐゴシック" pitchFamily="108" charset="-128"/>
            </a:endParaRPr>
          </a:p>
        </p:txBody>
      </p:sp>
      <p:pic>
        <p:nvPicPr>
          <p:cNvPr id="25604" name="Picture 5" descr="1402 Opioid mechanism [Conver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76200"/>
            <a:ext cx="2133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azione sul recettore"/>
          <p:cNvPicPr>
            <a:picLocks noChangeAspect="1" noChangeArrowheads="1"/>
          </p:cNvPicPr>
          <p:nvPr/>
        </p:nvPicPr>
        <p:blipFill>
          <a:blip r:embed="rId4"/>
          <a:srcRect l="2246" t="7071" r="2248" b="3830"/>
          <a:stretch>
            <a:fillRect/>
          </a:stretch>
        </p:blipFill>
        <p:spPr bwMode="auto">
          <a:xfrm>
            <a:off x="2514600" y="1981200"/>
            <a:ext cx="6477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>
          <a:xfrm>
            <a:off x="0" y="5862"/>
            <a:ext cx="9144000" cy="70435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it-IT" sz="2400" b="1" dirty="0">
                <a:latin typeface="+mn-lt"/>
              </a:rPr>
              <a:t>Reduced efficacy of codeine in patients with reduced activity of CYP2D6</a:t>
            </a:r>
          </a:p>
        </p:txBody>
      </p:sp>
      <p:pic>
        <p:nvPicPr>
          <p:cNvPr id="96259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0529" y="1006820"/>
            <a:ext cx="6773661" cy="5718392"/>
          </a:xfrm>
        </p:spPr>
      </p:pic>
    </p:spTree>
    <p:extLst>
      <p:ext uri="{BB962C8B-B14F-4D97-AF65-F5344CB8AC3E}">
        <p14:creationId xmlns:p14="http://schemas.microsoft.com/office/powerpoint/2010/main" val="14591242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88459"/>
            <a:ext cx="6629400" cy="6769541"/>
          </a:xfrm>
        </p:spPr>
      </p:pic>
    </p:spTree>
    <p:extLst>
      <p:ext uri="{BB962C8B-B14F-4D97-AF65-F5344CB8AC3E}">
        <p14:creationId xmlns:p14="http://schemas.microsoft.com/office/powerpoint/2010/main" val="12466478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1" y="152400"/>
            <a:ext cx="5257800" cy="3278217"/>
          </a:xfr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234" y="3657600"/>
            <a:ext cx="5878766" cy="294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090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69" y="3867320"/>
            <a:ext cx="8325901" cy="272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764" y="237597"/>
            <a:ext cx="6547671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765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714375"/>
            <a:ext cx="3857625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Frazione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farmaci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utilizzati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clinica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metabolizzati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piu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’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importanti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enzimi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1 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</a:t>
            </a:r>
          </a:p>
        </p:txBody>
      </p:sp>
      <p:sp>
        <p:nvSpPr>
          <p:cNvPr id="8196" name="TextBox 6"/>
          <p:cNvSpPr txBox="1">
            <a:spLocks noChangeArrowheads="1"/>
          </p:cNvSpPr>
          <p:nvPr/>
        </p:nvSpPr>
        <p:spPr bwMode="auto">
          <a:xfrm>
            <a:off x="4929188" y="6500813"/>
            <a:ext cx="421481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Goodman and Gilman, 2011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203575" y="2420938"/>
            <a:ext cx="1928813" cy="1428750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3492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96975"/>
            <a:ext cx="6192837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323850" y="6510338"/>
            <a:ext cx="84963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Immagine presa da Weinshilboum R. et al., NEJM 348(6), 2006 </a:t>
            </a: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1331913" y="476250"/>
            <a:ext cx="1944687" cy="357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DEBRISOCHINA</a:t>
            </a:r>
          </a:p>
        </p:txBody>
      </p:sp>
      <p:sp>
        <p:nvSpPr>
          <p:cNvPr id="10245" name="Line 7"/>
          <p:cNvSpPr>
            <a:spLocks noChangeShapeType="1"/>
          </p:cNvSpPr>
          <p:nvPr/>
        </p:nvSpPr>
        <p:spPr bwMode="auto">
          <a:xfrm>
            <a:off x="3492500" y="692150"/>
            <a:ext cx="1150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3492500" y="333375"/>
            <a:ext cx="12239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CYP2D6</a:t>
            </a:r>
          </a:p>
        </p:txBody>
      </p:sp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4859338" y="476250"/>
            <a:ext cx="3095625" cy="357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4-IDROSSIDEBRISOCHINA</a:t>
            </a:r>
          </a:p>
        </p:txBody>
      </p:sp>
      <p:sp>
        <p:nvSpPr>
          <p:cNvPr id="10248" name="Text Box 6"/>
          <p:cNvSpPr txBox="1">
            <a:spLocks noChangeArrowheads="1"/>
          </p:cNvSpPr>
          <p:nvPr/>
        </p:nvSpPr>
        <p:spPr bwMode="auto">
          <a:xfrm>
            <a:off x="647700" y="6510338"/>
            <a:ext cx="84963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Weinshilboum R. et al., NEJM 2006 </a:t>
            </a:r>
          </a:p>
        </p:txBody>
      </p:sp>
    </p:spTree>
    <p:extLst>
      <p:ext uri="{BB962C8B-B14F-4D97-AF65-F5344CB8AC3E}">
        <p14:creationId xmlns:p14="http://schemas.microsoft.com/office/powerpoint/2010/main" val="25237854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</a:rPr>
              <a:t>Genetic polymorphisms of CYP2D6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800" dirty="0">
                <a:latin typeface="Calibri" panose="020F0502020204030204" pitchFamily="34" charset="0"/>
              </a:rPr>
              <a:t>Gene located on chromosome 22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</a:rPr>
              <a:t>More than 100 variants for this gene have been characterized (</a:t>
            </a:r>
            <a:r>
              <a:rPr lang="en-US" sz="2800" dirty="0">
                <a:solidFill>
                  <a:schemeClr val="accent2"/>
                </a:solidFill>
                <a:latin typeface="Calibri" panose="020F0502020204030204" pitchFamily="34" charset="0"/>
              </a:rPr>
              <a:t>https://www.pharmvar.org/gene/CYP2D6</a:t>
            </a:r>
            <a:r>
              <a:rPr lang="en-US" sz="2800" dirty="0">
                <a:latin typeface="Calibri" panose="020F0502020204030204" pitchFamily="34" charset="0"/>
              </a:rPr>
              <a:t>).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</a:rPr>
              <a:t>SNPs and insertions/deletions may reduce the activity of this enzyme (~10% of the population).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</a:rPr>
              <a:t>Some subjects inherit multiple copies of the gene and display very high activity (2% or more of the population).</a:t>
            </a:r>
          </a:p>
        </p:txBody>
      </p:sp>
    </p:spTree>
    <p:extLst>
      <p:ext uri="{BB962C8B-B14F-4D97-AF65-F5344CB8AC3E}">
        <p14:creationId xmlns:p14="http://schemas.microsoft.com/office/powerpoint/2010/main" val="28605572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11"/>
          <p:cNvSpPr>
            <a:spLocks noGrp="1"/>
          </p:cNvSpPr>
          <p:nvPr>
            <p:ph idx="1"/>
          </p:nvPr>
        </p:nvSpPr>
        <p:spPr>
          <a:xfrm>
            <a:off x="457200" y="1600200"/>
            <a:ext cx="8258175" cy="29003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7411" name="Picture 4" descr="nrd1496-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-542" b="62811"/>
          <a:stretch>
            <a:fillRect/>
          </a:stretch>
        </p:blipFill>
        <p:spPr bwMode="auto">
          <a:xfrm>
            <a:off x="285750" y="4881563"/>
            <a:ext cx="6027738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nrd1496-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t="37193" b="16359"/>
          <a:stretch>
            <a:fillRect/>
          </a:stretch>
        </p:blipFill>
        <p:spPr bwMode="auto">
          <a:xfrm>
            <a:off x="285750" y="1571625"/>
            <a:ext cx="60483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6228556" y="2443695"/>
            <a:ext cx="2592388" cy="114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3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 SNP</a:t>
            </a:r>
          </a:p>
          <a:p>
            <a:pPr marL="0" marR="0" lvl="0" indent="0" algn="just" defTabSz="914400" rtl="0" eaLnBrk="1" fontAlgn="auto" latinLnBrk="0" hangingPunct="1">
              <a:lnSpc>
                <a:spcPct val="93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deletions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3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 base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repetitions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414" name="Text Box 12"/>
          <p:cNvSpPr txBox="1">
            <a:spLocks noChangeArrowheads="1"/>
          </p:cNvSpPr>
          <p:nvPr/>
        </p:nvSpPr>
        <p:spPr bwMode="auto">
          <a:xfrm>
            <a:off x="6286500" y="5143500"/>
            <a:ext cx="25193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Deletion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of the gene</a:t>
            </a:r>
          </a:p>
        </p:txBody>
      </p:sp>
      <p:sp>
        <p:nvSpPr>
          <p:cNvPr id="17415" name="Text Box 13"/>
          <p:cNvSpPr txBox="1">
            <a:spLocks noChangeArrowheads="1"/>
          </p:cNvSpPr>
          <p:nvPr/>
        </p:nvSpPr>
        <p:spPr bwMode="auto">
          <a:xfrm>
            <a:off x="6215063" y="6000750"/>
            <a:ext cx="27495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Amplification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of the gene</a:t>
            </a:r>
          </a:p>
        </p:txBody>
      </p:sp>
      <p:sp>
        <p:nvSpPr>
          <p:cNvPr id="17416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Calibri" panose="020F0502020204030204" pitchFamily="34" charset="0"/>
              </a:rPr>
              <a:t>Molecular characteristic of CYP2D6 polymorphisms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197225" y="3068638"/>
            <a:ext cx="1014413" cy="322262"/>
            <a:chOff x="3198015" y="3068960"/>
            <a:chExt cx="1013945" cy="321306"/>
          </a:xfrm>
        </p:grpSpPr>
        <p:sp>
          <p:nvSpPr>
            <p:cNvPr id="17424" name="Rectangle 18"/>
            <p:cNvSpPr>
              <a:spLocks noChangeArrowheads="1"/>
            </p:cNvSpPr>
            <p:nvPr/>
          </p:nvSpPr>
          <p:spPr bwMode="auto">
            <a:xfrm>
              <a:off x="3198015" y="3086750"/>
              <a:ext cx="527539" cy="21463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25" name="TextBox 12"/>
            <p:cNvSpPr txBox="1">
              <a:spLocks noChangeArrowheads="1"/>
            </p:cNvSpPr>
            <p:nvPr/>
          </p:nvSpPr>
          <p:spPr bwMode="auto">
            <a:xfrm>
              <a:off x="3707904" y="3068960"/>
              <a:ext cx="504056" cy="32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*4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821113" y="3521075"/>
            <a:ext cx="1111250" cy="322263"/>
            <a:chOff x="3820531" y="3521500"/>
            <a:chExt cx="1111509" cy="321306"/>
          </a:xfrm>
        </p:grpSpPr>
        <p:sp>
          <p:nvSpPr>
            <p:cNvPr id="17422" name="Rectangle 18"/>
            <p:cNvSpPr>
              <a:spLocks noChangeArrowheads="1"/>
            </p:cNvSpPr>
            <p:nvPr/>
          </p:nvSpPr>
          <p:spPr bwMode="auto">
            <a:xfrm>
              <a:off x="3820531" y="3609419"/>
              <a:ext cx="609801" cy="16409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23" name="TextBox 14"/>
            <p:cNvSpPr txBox="1">
              <a:spLocks noChangeArrowheads="1"/>
            </p:cNvSpPr>
            <p:nvPr/>
          </p:nvSpPr>
          <p:spPr bwMode="auto">
            <a:xfrm>
              <a:off x="4427984" y="3521500"/>
              <a:ext cx="504056" cy="32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*3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571750" y="3403600"/>
            <a:ext cx="1063625" cy="320675"/>
            <a:chOff x="2571482" y="3403242"/>
            <a:chExt cx="1064414" cy="321306"/>
          </a:xfrm>
        </p:grpSpPr>
        <p:sp>
          <p:nvSpPr>
            <p:cNvPr id="17420" name="Rectangle 18"/>
            <p:cNvSpPr>
              <a:spLocks noChangeArrowheads="1"/>
            </p:cNvSpPr>
            <p:nvPr/>
          </p:nvSpPr>
          <p:spPr bwMode="auto">
            <a:xfrm>
              <a:off x="2571482" y="3447726"/>
              <a:ext cx="609801" cy="16409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21" name="TextBox 17"/>
            <p:cNvSpPr txBox="1">
              <a:spLocks noChangeArrowheads="1"/>
            </p:cNvSpPr>
            <p:nvPr/>
          </p:nvSpPr>
          <p:spPr bwMode="auto">
            <a:xfrm>
              <a:off x="3131840" y="3403242"/>
              <a:ext cx="504056" cy="32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*6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897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17" r="2849"/>
          <a:stretch/>
        </p:blipFill>
        <p:spPr>
          <a:xfrm>
            <a:off x="978853" y="1784826"/>
            <a:ext cx="7406602" cy="2817654"/>
          </a:xfrm>
          <a:prstGeom prst="rect">
            <a:avLst/>
          </a:prstGeom>
          <a:noFill/>
        </p:spPr>
      </p:pic>
      <p:sp>
        <p:nvSpPr>
          <p:cNvPr id="5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en-US" sz="2400" b="1" dirty="0">
                <a:latin typeface="Calibri" panose="020F0502020204030204" pitchFamily="34" charset="0"/>
              </a:rPr>
              <a:t>Frequency  of CYP2D6 polymorphisms in the Italian population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791200" y="6488113"/>
            <a:ext cx="33528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Scordo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et al., Pharm Res 2004</a:t>
            </a:r>
          </a:p>
        </p:txBody>
      </p:sp>
    </p:spTree>
    <p:extLst>
      <p:ext uri="{BB962C8B-B14F-4D97-AF65-F5344CB8AC3E}">
        <p14:creationId xmlns:p14="http://schemas.microsoft.com/office/powerpoint/2010/main" val="1717678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836613"/>
            <a:ext cx="691356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633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magine 1">
            <a:extLst>
              <a:ext uri="{FF2B5EF4-FFF2-40B4-BE49-F238E27FC236}">
                <a16:creationId xmlns:a16="http://schemas.microsoft.com/office/drawing/2014/main" id="{0ADC2A38-67F3-47C4-9F7D-8F9AB4AA0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49263"/>
            <a:ext cx="8928100" cy="55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Clinical</a:t>
            </a:r>
            <a:r>
              <a:rPr lang="it-IT" dirty="0"/>
              <a:t> </a:t>
            </a:r>
            <a:r>
              <a:rPr lang="it-IT" dirty="0" err="1"/>
              <a:t>Guidelines</a:t>
            </a:r>
            <a:r>
              <a:rPr lang="it-IT" dirty="0"/>
              <a:t> for codeine </a:t>
            </a:r>
            <a:r>
              <a:rPr lang="it-IT" dirty="0" err="1"/>
              <a:t>administration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1143000" y="6096000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https://www.pharmgkb.org/chemical/PA449088/guideline/PA166104996</a:t>
            </a:r>
          </a:p>
        </p:txBody>
      </p:sp>
    </p:spTree>
    <p:extLst>
      <p:ext uri="{BB962C8B-B14F-4D97-AF65-F5344CB8AC3E}">
        <p14:creationId xmlns:p14="http://schemas.microsoft.com/office/powerpoint/2010/main" val="32441864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5570452" y="2722104"/>
            <a:ext cx="4013603" cy="1421502"/>
          </a:xfrm>
        </p:spPr>
        <p:txBody>
          <a:bodyPr>
            <a:normAutofit/>
          </a:bodyPr>
          <a:lstStyle/>
          <a:p>
            <a:pPr algn="ctr"/>
            <a:r>
              <a:rPr lang="en-US" altLang="it-IT" sz="2400" b="1" dirty="0"/>
              <a:t>CYP2D6 genotyping and enzymatic activity</a:t>
            </a:r>
          </a:p>
        </p:txBody>
      </p:sp>
      <p:pic>
        <p:nvPicPr>
          <p:cNvPr id="1034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6010508" cy="6865710"/>
          </a:xfrm>
        </p:spPr>
      </p:pic>
      <p:sp>
        <p:nvSpPr>
          <p:cNvPr id="103428" name="TextBox 4"/>
          <p:cNvSpPr txBox="1">
            <a:spLocks noChangeArrowheads="1"/>
          </p:cNvSpPr>
          <p:nvPr/>
        </p:nvSpPr>
        <p:spPr bwMode="auto">
          <a:xfrm>
            <a:off x="5688013" y="6508750"/>
            <a:ext cx="34559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Crews et al., 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Clin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Pharm 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Ther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36155452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72675" cy="6872638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688013" y="6508750"/>
            <a:ext cx="34559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Crews et al., 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Clin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Pharm 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Ther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541927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magine 1">
            <a:extLst>
              <a:ext uri="{FF2B5EF4-FFF2-40B4-BE49-F238E27FC236}">
                <a16:creationId xmlns:a16="http://schemas.microsoft.com/office/drawing/2014/main" id="{DBE812C7-E0B1-4D1E-8A27-524F5739D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241300"/>
            <a:ext cx="71310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Struttura predefinita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New_Template">
  <a:themeElements>
    <a:clrScheme name="New_Template">
      <a:dk1>
        <a:srgbClr val="5B5854"/>
      </a:dk1>
      <a:lt1>
        <a:srgbClr val="FFFFFF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72B5B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LT Std 85 Heavy"/>
            <a:ea typeface="Avenir LT Std 85 Heavy"/>
            <a:cs typeface="Avenir LT Std 85 Heavy"/>
            <a:sym typeface="Avenir LT Std 85 Heav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LT Std 85 Heavy"/>
            <a:ea typeface="Avenir LT Std 85 Heavy"/>
            <a:cs typeface="Avenir LT Std 85 Heavy"/>
            <a:sym typeface="Avenir LT Std 85 Heav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zione_UniTS_16-9_120421.pptx" id="{4D7A95C4-531D-BE42-BC6B-1E71934F33DA}" vid="{47BDCCF5-F9D7-384C-B997-FF2F6EAC592C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7953</TotalTime>
  <Words>3771</Words>
  <Application>Microsoft Office PowerPoint</Application>
  <PresentationFormat>Presentazione su schermo (4:3)</PresentationFormat>
  <Paragraphs>537</Paragraphs>
  <Slides>82</Slides>
  <Notes>27</Notes>
  <HiddenSlides>3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82</vt:i4>
      </vt:variant>
    </vt:vector>
  </HeadingPairs>
  <TitlesOfParts>
    <vt:vector size="102" baseType="lpstr">
      <vt:lpstr>Arial</vt:lpstr>
      <vt:lpstr>Avenir LT Std 35 Light</vt:lpstr>
      <vt:lpstr>Avenir LT Std 55 Roman</vt:lpstr>
      <vt:lpstr>Avenir LT Std 65 Medium</vt:lpstr>
      <vt:lpstr>Avenir LT Std 85 Heavy</vt:lpstr>
      <vt:lpstr>Avenir Medium</vt:lpstr>
      <vt:lpstr>AvenirLTStd-Medium</vt:lpstr>
      <vt:lpstr>Calibri</vt:lpstr>
      <vt:lpstr>Calibri Light</vt:lpstr>
      <vt:lpstr>Comic Sans MS</vt:lpstr>
      <vt:lpstr>Lucida Grande</vt:lpstr>
      <vt:lpstr>Symbol</vt:lpstr>
      <vt:lpstr>Times</vt:lpstr>
      <vt:lpstr>Times New Roman</vt:lpstr>
      <vt:lpstr>Struttura predefinita</vt:lpstr>
      <vt:lpstr>Presentazione vuota</vt:lpstr>
      <vt:lpstr>5_Office Theme</vt:lpstr>
      <vt:lpstr>2_Office Theme</vt:lpstr>
      <vt:lpstr>Tema di Office</vt:lpstr>
      <vt:lpstr>New_Template</vt:lpstr>
      <vt:lpstr>Analgesici centrali</vt:lpstr>
      <vt:lpstr>Presentazione standard di PowerPoint</vt:lpstr>
      <vt:lpstr>Peptidi oppioidi endogeni</vt:lpstr>
      <vt:lpstr>Sintesi di un mediatore peptidico</vt:lpstr>
      <vt:lpstr>Peptidi oppioidi endogeni</vt:lpstr>
      <vt:lpstr>Recettori oppioidi</vt:lpstr>
      <vt:lpstr>Recettori oppioidi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Agonisti e antagonisti</vt:lpstr>
      <vt:lpstr>Presentazione standard di PowerPoint</vt:lpstr>
      <vt:lpstr>Presentazione standard di PowerPoint</vt:lpstr>
      <vt:lpstr>Oppioidi</vt:lpstr>
      <vt:lpstr>Azioni della morfina</vt:lpstr>
      <vt:lpstr>Presentazione standard di PowerPoint</vt:lpstr>
      <vt:lpstr>Uso degli oppioidi in Italia 2006 (centro studi Mundipharma)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Azioni della morfina</vt:lpstr>
      <vt:lpstr>Tolleranza</vt:lpstr>
      <vt:lpstr>Presentazione standard di PowerPoint</vt:lpstr>
      <vt:lpstr>Grado di tolleranza ad alcuni effetti degli oppioidi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Dipendenza</vt:lpstr>
      <vt:lpstr>Dipendenza fisica</vt:lpstr>
      <vt:lpstr>I pazienti che assumono farmaci per le corrette indicazioni terapeutiche e a dosi appropriate possono anch’essi mostrare segni di tolleranza, dipendenza fisica e sindrome di astinenza nel caso che l’assunzione del farmaco venga interrotta repentinamente e non gradualmente. Ciò non significa che siano tossico dipendenti; questi ultimi utilizzano le sostanze in senso d’abuso, a scopo non terapeutico e vanno incontro anche ad astinenza di tipo psichico.</vt:lpstr>
      <vt:lpstr>Mortalità da abuso di oppiodi negli USA</vt:lpstr>
      <vt:lpstr>Presentazione standard di PowerPoint</vt:lpstr>
      <vt:lpstr>Sindrome d’astinenza da oppioidi</vt:lpstr>
      <vt:lpstr>Intossicazione acuta da oppioidi</vt:lpstr>
      <vt:lpstr>Analgesici oppioidi in commercio in Italia</vt:lpstr>
      <vt:lpstr>Eroina </vt:lpstr>
      <vt:lpstr>Metadone </vt:lpstr>
      <vt:lpstr>Farmacocinetica della  morfina e degli oppiacei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Usi terapeutici</vt:lpstr>
      <vt:lpstr>Usi terapeutici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Antagonisti degli oppioidi: naloxone</vt:lpstr>
      <vt:lpstr>Presentazione standard di PowerPoint</vt:lpstr>
      <vt:lpstr>Chemical formula of morphine and its prodrug codeine</vt:lpstr>
      <vt:lpstr>Chemical structures of opioids</vt:lpstr>
      <vt:lpstr>Presentazione standard di PowerPoint</vt:lpstr>
      <vt:lpstr>Pharmacokinetics codeine and morphine</vt:lpstr>
      <vt:lpstr>6-glucoronide metabolites of morphine is more active than morphine</vt:lpstr>
      <vt:lpstr>Tramadol</vt:lpstr>
      <vt:lpstr>Tramadol biotransformation</vt:lpstr>
      <vt:lpstr>Pharmacokinetics codeine and morphine</vt:lpstr>
      <vt:lpstr>Pharmacokinetics of codeine, morphine and their metabolites and activity of CYP2D6</vt:lpstr>
      <vt:lpstr>Reduced efficacy of codeine in patients with reduced activity of CYP2D6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Genetic polymorphisms of CYP2D6</vt:lpstr>
      <vt:lpstr>Molecular characteristic of CYP2D6 polymorphisms</vt:lpstr>
      <vt:lpstr>Frequency  of CYP2D6 polymorphisms in the Italian population</vt:lpstr>
      <vt:lpstr>Presentazione standard di PowerPoint</vt:lpstr>
      <vt:lpstr>Clinical Guidelines for codeine administration</vt:lpstr>
      <vt:lpstr>CYP2D6 genotyping and enzymatic activity</vt:lpstr>
      <vt:lpstr>Presentazione standard di PowerPoint</vt:lpstr>
    </vt:vector>
  </TitlesOfParts>
  <Company>Farmacologia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Scambiatori o trasportatori</dc:title>
  <dc:creator>Giuly</dc:creator>
  <cp:lastModifiedBy>Gabriele Stocco</cp:lastModifiedBy>
  <cp:revision>202</cp:revision>
  <cp:lastPrinted>2009-05-08T15:03:47Z</cp:lastPrinted>
  <dcterms:created xsi:type="dcterms:W3CDTF">2012-12-19T09:00:13Z</dcterms:created>
  <dcterms:modified xsi:type="dcterms:W3CDTF">2021-10-25T14:04:52Z</dcterms:modified>
</cp:coreProperties>
</file>