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42"/>
  </p:notesMasterIdLst>
  <p:handoutMasterIdLst>
    <p:handoutMasterId r:id="rId43"/>
  </p:handoutMasterIdLst>
  <p:sldIdLst>
    <p:sldId id="611" r:id="rId3"/>
    <p:sldId id="612" r:id="rId4"/>
    <p:sldId id="667" r:id="rId5"/>
    <p:sldId id="613" r:id="rId6"/>
    <p:sldId id="614" r:id="rId7"/>
    <p:sldId id="615" r:id="rId8"/>
    <p:sldId id="616" r:id="rId9"/>
    <p:sldId id="617" r:id="rId10"/>
    <p:sldId id="618" r:id="rId11"/>
    <p:sldId id="619" r:id="rId12"/>
    <p:sldId id="620" r:id="rId13"/>
    <p:sldId id="621" r:id="rId14"/>
    <p:sldId id="622" r:id="rId15"/>
    <p:sldId id="669" r:id="rId16"/>
    <p:sldId id="623" r:id="rId17"/>
    <p:sldId id="624" r:id="rId18"/>
    <p:sldId id="625" r:id="rId19"/>
    <p:sldId id="626" r:id="rId20"/>
    <p:sldId id="627" r:id="rId21"/>
    <p:sldId id="628" r:id="rId22"/>
    <p:sldId id="629" r:id="rId23"/>
    <p:sldId id="630" r:id="rId24"/>
    <p:sldId id="631" r:id="rId25"/>
    <p:sldId id="666" r:id="rId26"/>
    <p:sldId id="632" r:id="rId27"/>
    <p:sldId id="633" r:id="rId28"/>
    <p:sldId id="634" r:id="rId29"/>
    <p:sldId id="635" r:id="rId30"/>
    <p:sldId id="636" r:id="rId31"/>
    <p:sldId id="637" r:id="rId32"/>
    <p:sldId id="638" r:id="rId33"/>
    <p:sldId id="639" r:id="rId34"/>
    <p:sldId id="640" r:id="rId35"/>
    <p:sldId id="641" r:id="rId36"/>
    <p:sldId id="642" r:id="rId37"/>
    <p:sldId id="643" r:id="rId38"/>
    <p:sldId id="674" r:id="rId39"/>
    <p:sldId id="644" r:id="rId40"/>
    <p:sldId id="645" r:id="rId41"/>
  </p:sldIdLst>
  <p:sldSz cx="9144000" cy="6858000" type="screen4x3"/>
  <p:notesSz cx="6858000" cy="9144000"/>
  <p:defaultTextStyle>
    <a:defPPr>
      <a:defRPr lang="it-IT"/>
    </a:defPPr>
    <a:lvl1pPr algn="l" rtl="0" eaLnBrk="0" fontAlgn="base" hangingPunct="0">
      <a:spcBef>
        <a:spcPct val="0"/>
      </a:spcBef>
      <a:spcAft>
        <a:spcPct val="0"/>
      </a:spcAft>
      <a:defRPr sz="3600" kern="1200">
        <a:solidFill>
          <a:schemeClr val="tx1"/>
        </a:solidFill>
        <a:latin typeface="Comic Sans MS" panose="030F07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sz="3600" kern="1200">
        <a:solidFill>
          <a:schemeClr val="tx1"/>
        </a:solidFill>
        <a:latin typeface="Comic Sans MS" panose="030F07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sz="3600" kern="1200">
        <a:solidFill>
          <a:schemeClr val="tx1"/>
        </a:solidFill>
        <a:latin typeface="Comic Sans MS" panose="030F07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sz="3600" kern="1200">
        <a:solidFill>
          <a:schemeClr val="tx1"/>
        </a:solidFill>
        <a:latin typeface="Comic Sans MS" panose="030F07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sz="36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36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36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36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3600" kern="1200">
        <a:solidFill>
          <a:schemeClr val="tx1"/>
        </a:solidFill>
        <a:latin typeface="Comic Sans MS" panose="030F07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757"/>
  </p:normalViewPr>
  <p:slideViewPr>
    <p:cSldViewPr>
      <p:cViewPr varScale="1">
        <p:scale>
          <a:sx n="63" d="100"/>
          <a:sy n="63" d="100"/>
        </p:scale>
        <p:origin x="122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52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63371D5-3D2B-4801-BA31-DCD26C7BD16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Comic Sans MS" charset="0"/>
                <a:ea typeface="ＭＳ Ｐゴシック" charset="0"/>
                <a:cs typeface="+mn-cs"/>
              </a:defRPr>
            </a:lvl1pPr>
          </a:lstStyle>
          <a:p>
            <a:pPr>
              <a:defRPr/>
            </a:pPr>
            <a:endParaRPr lang="it-IT"/>
          </a:p>
        </p:txBody>
      </p:sp>
      <p:sp>
        <p:nvSpPr>
          <p:cNvPr id="9219" name="Rectangle 3">
            <a:extLst>
              <a:ext uri="{FF2B5EF4-FFF2-40B4-BE49-F238E27FC236}">
                <a16:creationId xmlns:a16="http://schemas.microsoft.com/office/drawing/2014/main" id="{BCAC55C3-71E9-4F8C-838E-AC0A5F51FA23}"/>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Comic Sans MS" charset="0"/>
                <a:ea typeface="ＭＳ Ｐゴシック" charset="0"/>
                <a:cs typeface="+mn-cs"/>
              </a:defRPr>
            </a:lvl1pPr>
          </a:lstStyle>
          <a:p>
            <a:pPr>
              <a:defRPr/>
            </a:pPr>
            <a:endParaRPr lang="it-IT"/>
          </a:p>
        </p:txBody>
      </p:sp>
      <p:sp>
        <p:nvSpPr>
          <p:cNvPr id="9220" name="Rectangle 4">
            <a:extLst>
              <a:ext uri="{FF2B5EF4-FFF2-40B4-BE49-F238E27FC236}">
                <a16:creationId xmlns:a16="http://schemas.microsoft.com/office/drawing/2014/main" id="{8E45DE6F-457A-4AE8-B5E4-1392E2A34127}"/>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Comic Sans MS" charset="0"/>
                <a:ea typeface="ＭＳ Ｐゴシック" charset="0"/>
                <a:cs typeface="+mn-cs"/>
              </a:defRPr>
            </a:lvl1pPr>
          </a:lstStyle>
          <a:p>
            <a:pPr>
              <a:defRPr/>
            </a:pPr>
            <a:endParaRPr lang="it-IT"/>
          </a:p>
        </p:txBody>
      </p:sp>
      <p:sp>
        <p:nvSpPr>
          <p:cNvPr id="9221" name="Rectangle 5">
            <a:extLst>
              <a:ext uri="{FF2B5EF4-FFF2-40B4-BE49-F238E27FC236}">
                <a16:creationId xmlns:a16="http://schemas.microsoft.com/office/drawing/2014/main" id="{FAF8F4A8-07EF-4E2D-B6EA-602A38CB87A5}"/>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2A2F02D-0B4A-4C8E-A235-8A489FE4431B}" type="slidenum">
              <a:rPr lang="it-IT" altLang="it-IT"/>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2C7C759E-6496-4AAD-B926-D3245143A95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Comic Sans MS" charset="0"/>
                <a:ea typeface="ＭＳ Ｐゴシック" charset="0"/>
                <a:cs typeface="+mn-cs"/>
              </a:defRPr>
            </a:lvl1pPr>
          </a:lstStyle>
          <a:p>
            <a:pPr>
              <a:defRPr/>
            </a:pPr>
            <a:endParaRPr lang="it-IT"/>
          </a:p>
        </p:txBody>
      </p:sp>
      <p:sp>
        <p:nvSpPr>
          <p:cNvPr id="134147" name="Rectangle 3">
            <a:extLst>
              <a:ext uri="{FF2B5EF4-FFF2-40B4-BE49-F238E27FC236}">
                <a16:creationId xmlns:a16="http://schemas.microsoft.com/office/drawing/2014/main" id="{E7CA3716-264A-405D-BF6B-AFDD8420001F}"/>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Comic Sans MS" charset="0"/>
                <a:ea typeface="ＭＳ Ｐゴシック" charset="0"/>
                <a:cs typeface="+mn-cs"/>
              </a:defRPr>
            </a:lvl1pPr>
          </a:lstStyle>
          <a:p>
            <a:pPr>
              <a:defRPr/>
            </a:pPr>
            <a:endParaRPr lang="it-IT"/>
          </a:p>
        </p:txBody>
      </p:sp>
      <p:sp>
        <p:nvSpPr>
          <p:cNvPr id="2052" name="Rectangle 4">
            <a:extLst>
              <a:ext uri="{FF2B5EF4-FFF2-40B4-BE49-F238E27FC236}">
                <a16:creationId xmlns:a16="http://schemas.microsoft.com/office/drawing/2014/main" id="{F7B08BC3-2059-4E29-B34A-C93B6DA2218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5">
            <a:extLst>
              <a:ext uri="{FF2B5EF4-FFF2-40B4-BE49-F238E27FC236}">
                <a16:creationId xmlns:a16="http://schemas.microsoft.com/office/drawing/2014/main" id="{66D439DA-53AB-4373-81A6-3BCAE83DDD6A}"/>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34150" name="Rectangle 6">
            <a:extLst>
              <a:ext uri="{FF2B5EF4-FFF2-40B4-BE49-F238E27FC236}">
                <a16:creationId xmlns:a16="http://schemas.microsoft.com/office/drawing/2014/main" id="{830F23F0-E179-4ACB-A652-BD0E5A8A384A}"/>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Comic Sans MS" charset="0"/>
                <a:ea typeface="ＭＳ Ｐゴシック" charset="0"/>
                <a:cs typeface="+mn-cs"/>
              </a:defRPr>
            </a:lvl1pPr>
          </a:lstStyle>
          <a:p>
            <a:pPr>
              <a:defRPr/>
            </a:pPr>
            <a:endParaRPr lang="it-IT"/>
          </a:p>
        </p:txBody>
      </p:sp>
      <p:sp>
        <p:nvSpPr>
          <p:cNvPr id="134151" name="Rectangle 7">
            <a:extLst>
              <a:ext uri="{FF2B5EF4-FFF2-40B4-BE49-F238E27FC236}">
                <a16:creationId xmlns:a16="http://schemas.microsoft.com/office/drawing/2014/main" id="{7B289834-80AE-40A1-837B-54AAE622EEF3}"/>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7FEBF53-E279-4F1F-A86F-44E6A59DC739}"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omic Sans M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164F8ED5-E90B-406E-96C4-10602B2845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63BF16AE-3051-491A-BA39-4F7347E35F7E}" type="slidenum">
              <a:rPr lang="it-IT" altLang="it-IT"/>
              <a:pPr>
                <a:spcBef>
                  <a:spcPct val="0"/>
                </a:spcBef>
              </a:pPr>
              <a:t>1</a:t>
            </a:fld>
            <a:endParaRPr lang="it-IT" altLang="it-IT"/>
          </a:p>
        </p:txBody>
      </p:sp>
      <p:sp>
        <p:nvSpPr>
          <p:cNvPr id="10243" name="Rectangle 2">
            <a:extLst>
              <a:ext uri="{FF2B5EF4-FFF2-40B4-BE49-F238E27FC236}">
                <a16:creationId xmlns:a16="http://schemas.microsoft.com/office/drawing/2014/main" id="{376E715B-16BD-4298-BFC7-43EBF644C6BF}"/>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04758FB9-7F41-4467-B6A8-9E304292E0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6B05211-1A09-4D51-9364-2B074FA0883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4749A817-A5BA-4072-9AF1-BB7E070B38F0}" type="slidenum">
              <a:rPr lang="it-IT" altLang="it-IT"/>
              <a:pPr>
                <a:spcBef>
                  <a:spcPct val="0"/>
                </a:spcBef>
              </a:pPr>
              <a:t>11</a:t>
            </a:fld>
            <a:endParaRPr lang="it-IT" altLang="it-IT"/>
          </a:p>
        </p:txBody>
      </p:sp>
      <p:sp>
        <p:nvSpPr>
          <p:cNvPr id="29699" name="Rectangle 2">
            <a:extLst>
              <a:ext uri="{FF2B5EF4-FFF2-40B4-BE49-F238E27FC236}">
                <a16:creationId xmlns:a16="http://schemas.microsoft.com/office/drawing/2014/main" id="{4C0F205E-F491-4E8C-9C5B-31B667C1A5A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3C652968-DE9D-4EDA-B842-4D145EEAE4A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5BD1A2A-201C-4A1D-876B-9C9DAF4AABA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DCF62063-5A23-4FDD-A027-83E72F376C91}" type="slidenum">
              <a:rPr lang="it-IT" altLang="it-IT"/>
              <a:pPr>
                <a:spcBef>
                  <a:spcPct val="0"/>
                </a:spcBef>
              </a:pPr>
              <a:t>12</a:t>
            </a:fld>
            <a:endParaRPr lang="it-IT" altLang="it-IT"/>
          </a:p>
        </p:txBody>
      </p:sp>
      <p:sp>
        <p:nvSpPr>
          <p:cNvPr id="31747" name="Rectangle 2">
            <a:extLst>
              <a:ext uri="{FF2B5EF4-FFF2-40B4-BE49-F238E27FC236}">
                <a16:creationId xmlns:a16="http://schemas.microsoft.com/office/drawing/2014/main" id="{AE4E29D9-FC0D-42AD-B29A-DE2698CC849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D666712-6A85-4D73-B26A-CC219F3E21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A2AA4B1-6DF0-4C78-AEE4-6ABF0E16FDE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58B4A4A2-1F33-43F0-94A8-33A9EBD27563}" type="slidenum">
              <a:rPr lang="it-IT" altLang="it-IT"/>
              <a:pPr>
                <a:spcBef>
                  <a:spcPct val="0"/>
                </a:spcBef>
              </a:pPr>
              <a:t>13</a:t>
            </a:fld>
            <a:endParaRPr lang="it-IT" altLang="it-IT"/>
          </a:p>
        </p:txBody>
      </p:sp>
      <p:sp>
        <p:nvSpPr>
          <p:cNvPr id="33795" name="Rectangle 2">
            <a:extLst>
              <a:ext uri="{FF2B5EF4-FFF2-40B4-BE49-F238E27FC236}">
                <a16:creationId xmlns:a16="http://schemas.microsoft.com/office/drawing/2014/main" id="{38339FAA-EFFE-47F5-91CA-16A870BDF6F2}"/>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AB12C31-E322-4B9A-98B7-CC79A0C3CA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EFAF743-4A8C-432E-A2E5-48D57F90479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EE6BEA7C-3213-4E8F-B8C9-55EC7AE34260}" type="slidenum">
              <a:rPr lang="it-IT" altLang="it-IT"/>
              <a:pPr>
                <a:spcBef>
                  <a:spcPct val="0"/>
                </a:spcBef>
              </a:pPr>
              <a:t>16</a:t>
            </a:fld>
            <a:endParaRPr lang="it-IT" altLang="it-IT"/>
          </a:p>
        </p:txBody>
      </p:sp>
      <p:sp>
        <p:nvSpPr>
          <p:cNvPr id="37891" name="Rectangle 2">
            <a:extLst>
              <a:ext uri="{FF2B5EF4-FFF2-40B4-BE49-F238E27FC236}">
                <a16:creationId xmlns:a16="http://schemas.microsoft.com/office/drawing/2014/main" id="{076A07EE-3278-4C48-B9FB-ADE8F93433E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6140AD2-547E-43FF-AE6E-45E79A07BE8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E2799BC-E559-48C5-810A-E679730867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8F6A55A4-4130-4734-8A2F-BD9D4AC65A14}" type="slidenum">
              <a:rPr lang="it-IT" altLang="it-IT"/>
              <a:pPr>
                <a:spcBef>
                  <a:spcPct val="0"/>
                </a:spcBef>
              </a:pPr>
              <a:t>17</a:t>
            </a:fld>
            <a:endParaRPr lang="it-IT" altLang="it-IT"/>
          </a:p>
        </p:txBody>
      </p:sp>
      <p:sp>
        <p:nvSpPr>
          <p:cNvPr id="39939" name="Rectangle 2">
            <a:extLst>
              <a:ext uri="{FF2B5EF4-FFF2-40B4-BE49-F238E27FC236}">
                <a16:creationId xmlns:a16="http://schemas.microsoft.com/office/drawing/2014/main" id="{C4F58EFB-3F48-444A-8C21-3B96BBC65BCD}"/>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653ACAD-42D4-4153-B812-5B00318ECB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46BF263-5274-43FD-B21A-21FEAAEB70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A0C6FA17-2692-4863-893B-DC7E0AC6327B}" type="slidenum">
              <a:rPr lang="it-IT" altLang="it-IT"/>
              <a:pPr>
                <a:spcBef>
                  <a:spcPct val="0"/>
                </a:spcBef>
              </a:pPr>
              <a:t>18</a:t>
            </a:fld>
            <a:endParaRPr lang="it-IT" altLang="it-IT"/>
          </a:p>
        </p:txBody>
      </p:sp>
      <p:sp>
        <p:nvSpPr>
          <p:cNvPr id="41987" name="Rectangle 2">
            <a:extLst>
              <a:ext uri="{FF2B5EF4-FFF2-40B4-BE49-F238E27FC236}">
                <a16:creationId xmlns:a16="http://schemas.microsoft.com/office/drawing/2014/main" id="{2235D652-853B-4129-A96B-E3F24BF0E9F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F0C3E0F-1709-4576-8C60-90458A51555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62421210-B73C-4265-85E2-C8D3569FDB8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00390FB9-30AA-4D4B-AA4D-5C9F35627FE4}" type="slidenum">
              <a:rPr lang="it-IT" altLang="it-IT"/>
              <a:pPr>
                <a:spcBef>
                  <a:spcPct val="0"/>
                </a:spcBef>
              </a:pPr>
              <a:t>19</a:t>
            </a:fld>
            <a:endParaRPr lang="it-IT" altLang="it-IT"/>
          </a:p>
        </p:txBody>
      </p:sp>
      <p:sp>
        <p:nvSpPr>
          <p:cNvPr id="44035" name="Rectangle 2">
            <a:extLst>
              <a:ext uri="{FF2B5EF4-FFF2-40B4-BE49-F238E27FC236}">
                <a16:creationId xmlns:a16="http://schemas.microsoft.com/office/drawing/2014/main" id="{17E1A841-97F7-47D8-A8B4-05E690F9EDF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81F2463E-68A4-48E7-B414-524473EEDD8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5020EF5-A984-4B40-8554-3B3E642F56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722A1212-5DC7-4D26-A0A9-8747D615C505}" type="slidenum">
              <a:rPr lang="it-IT" altLang="it-IT"/>
              <a:pPr>
                <a:spcBef>
                  <a:spcPct val="0"/>
                </a:spcBef>
              </a:pPr>
              <a:t>20</a:t>
            </a:fld>
            <a:endParaRPr lang="it-IT" altLang="it-IT"/>
          </a:p>
        </p:txBody>
      </p:sp>
      <p:sp>
        <p:nvSpPr>
          <p:cNvPr id="46083" name="Rectangle 2">
            <a:extLst>
              <a:ext uri="{FF2B5EF4-FFF2-40B4-BE49-F238E27FC236}">
                <a16:creationId xmlns:a16="http://schemas.microsoft.com/office/drawing/2014/main" id="{42BA9824-37BB-45E6-98CF-CB3C708542AF}"/>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66B5CB16-B82B-4F96-B61D-9B6103345A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C4FA67D7-8672-4D7D-9733-96E9D838F7E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812E22AD-DFB4-47A1-B174-951A433C6D09}" type="slidenum">
              <a:rPr lang="it-IT" altLang="it-IT"/>
              <a:pPr>
                <a:spcBef>
                  <a:spcPct val="0"/>
                </a:spcBef>
              </a:pPr>
              <a:t>21</a:t>
            </a:fld>
            <a:endParaRPr lang="it-IT" altLang="it-IT"/>
          </a:p>
        </p:txBody>
      </p:sp>
      <p:sp>
        <p:nvSpPr>
          <p:cNvPr id="48131" name="Rectangle 2">
            <a:extLst>
              <a:ext uri="{FF2B5EF4-FFF2-40B4-BE49-F238E27FC236}">
                <a16:creationId xmlns:a16="http://schemas.microsoft.com/office/drawing/2014/main" id="{D917B03F-9BF6-4771-B416-BFDB8A75DE60}"/>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DC57B82D-AB2B-49F6-A869-1FA89B3ABD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4139956-0D36-4FD6-A454-DB9FD016F37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97C5DB4C-6379-4CD0-8253-E46A8FA28E66}" type="slidenum">
              <a:rPr lang="it-IT" altLang="it-IT"/>
              <a:pPr>
                <a:spcBef>
                  <a:spcPct val="0"/>
                </a:spcBef>
              </a:pPr>
              <a:t>22</a:t>
            </a:fld>
            <a:endParaRPr lang="it-IT" altLang="it-IT"/>
          </a:p>
        </p:txBody>
      </p:sp>
      <p:sp>
        <p:nvSpPr>
          <p:cNvPr id="50179" name="Rectangle 2">
            <a:extLst>
              <a:ext uri="{FF2B5EF4-FFF2-40B4-BE49-F238E27FC236}">
                <a16:creationId xmlns:a16="http://schemas.microsoft.com/office/drawing/2014/main" id="{7BC709E0-F3E1-4891-A459-764CF815691B}"/>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1DA285DC-6347-4E45-B4C1-22AA58AA028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9ADF8E7-F144-459A-A9DD-3D40D58CD9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D1F79AEA-3837-4A11-862E-E719DD624467}" type="slidenum">
              <a:rPr lang="it-IT" altLang="it-IT"/>
              <a:pPr>
                <a:spcBef>
                  <a:spcPct val="0"/>
                </a:spcBef>
              </a:pPr>
              <a:t>2</a:t>
            </a:fld>
            <a:endParaRPr lang="it-IT" altLang="it-IT"/>
          </a:p>
        </p:txBody>
      </p:sp>
      <p:sp>
        <p:nvSpPr>
          <p:cNvPr id="12291" name="Rectangle 2">
            <a:extLst>
              <a:ext uri="{FF2B5EF4-FFF2-40B4-BE49-F238E27FC236}">
                <a16:creationId xmlns:a16="http://schemas.microsoft.com/office/drawing/2014/main" id="{2EBF4A11-8A1E-490A-8012-E4FEF73CDB3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7A6004E7-A527-48FC-8D8E-90CDDBF102B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0F52C2EE-4CE4-4E6E-A375-7ED3FDEB720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E4F03CB6-CA61-4384-8CF1-3C506EEAC5AC}" type="slidenum">
              <a:rPr lang="it-IT" altLang="it-IT"/>
              <a:pPr>
                <a:spcBef>
                  <a:spcPct val="0"/>
                </a:spcBef>
              </a:pPr>
              <a:t>26</a:t>
            </a:fld>
            <a:endParaRPr lang="it-IT" altLang="it-IT"/>
          </a:p>
        </p:txBody>
      </p:sp>
      <p:sp>
        <p:nvSpPr>
          <p:cNvPr id="55299" name="Rectangle 2">
            <a:extLst>
              <a:ext uri="{FF2B5EF4-FFF2-40B4-BE49-F238E27FC236}">
                <a16:creationId xmlns:a16="http://schemas.microsoft.com/office/drawing/2014/main" id="{E55C7AB1-D6A7-4205-A695-AFC62B57371F}"/>
              </a:ext>
            </a:extLst>
          </p:cNvPr>
          <p:cNvSpPr>
            <a:spLocks noGrp="1" noRot="1" noChangeAspect="1" noChangeArrowheads="1" noTextEdit="1"/>
          </p:cNvSpPr>
          <p:nvPr>
            <p:ph type="sldImg"/>
          </p:nvPr>
        </p:nvSpPr>
        <p:spPr>
          <a:solidFill>
            <a:srgbClr val="FFFFFF"/>
          </a:solidFill>
          <a:ln/>
        </p:spPr>
      </p:sp>
      <p:sp>
        <p:nvSpPr>
          <p:cNvPr id="55300" name="Rectangle 3">
            <a:extLst>
              <a:ext uri="{FF2B5EF4-FFF2-40B4-BE49-F238E27FC236}">
                <a16:creationId xmlns:a16="http://schemas.microsoft.com/office/drawing/2014/main" id="{EBBF4263-5F89-48A3-9EEB-014EE0027A7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4C99FA35-4670-4FF6-BA1F-DCF158FDCC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C577D154-FABC-49FF-811E-57538EA0B126}" type="slidenum">
              <a:rPr lang="it-IT" altLang="it-IT"/>
              <a:pPr>
                <a:spcBef>
                  <a:spcPct val="0"/>
                </a:spcBef>
              </a:pPr>
              <a:t>27</a:t>
            </a:fld>
            <a:endParaRPr lang="it-IT" altLang="it-IT"/>
          </a:p>
        </p:txBody>
      </p:sp>
      <p:sp>
        <p:nvSpPr>
          <p:cNvPr id="57347" name="Rectangle 2">
            <a:extLst>
              <a:ext uri="{FF2B5EF4-FFF2-40B4-BE49-F238E27FC236}">
                <a16:creationId xmlns:a16="http://schemas.microsoft.com/office/drawing/2014/main" id="{C37C3CA8-7C13-4008-8C16-9C2E3E4C4F39}"/>
              </a:ext>
            </a:extLst>
          </p:cNvPr>
          <p:cNvSpPr>
            <a:spLocks noGrp="1" noRot="1" noChangeAspect="1" noChangeArrowheads="1" noTextEdit="1"/>
          </p:cNvSpPr>
          <p:nvPr>
            <p:ph type="sldImg"/>
          </p:nvPr>
        </p:nvSpPr>
        <p:spPr>
          <a:solidFill>
            <a:srgbClr val="FFFFFF"/>
          </a:solidFill>
          <a:ln/>
        </p:spPr>
      </p:sp>
      <p:sp>
        <p:nvSpPr>
          <p:cNvPr id="57348" name="Rectangle 3">
            <a:extLst>
              <a:ext uri="{FF2B5EF4-FFF2-40B4-BE49-F238E27FC236}">
                <a16:creationId xmlns:a16="http://schemas.microsoft.com/office/drawing/2014/main" id="{EF28F65A-69C7-4294-8FE3-9FC8FCE64BC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3B00363-4FE8-4018-BE16-2DABE9F4DC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F3541EC7-E113-4862-91E9-6E4B2C464884}" type="slidenum">
              <a:rPr lang="it-IT" altLang="it-IT"/>
              <a:pPr>
                <a:spcBef>
                  <a:spcPct val="0"/>
                </a:spcBef>
              </a:pPr>
              <a:t>28</a:t>
            </a:fld>
            <a:endParaRPr lang="it-IT" altLang="it-IT"/>
          </a:p>
        </p:txBody>
      </p:sp>
      <p:sp>
        <p:nvSpPr>
          <p:cNvPr id="59395" name="Rectangle 2">
            <a:extLst>
              <a:ext uri="{FF2B5EF4-FFF2-40B4-BE49-F238E27FC236}">
                <a16:creationId xmlns:a16="http://schemas.microsoft.com/office/drawing/2014/main" id="{3B0680BB-8EF6-4B7A-9D64-A2A55CEF5261}"/>
              </a:ext>
            </a:extLst>
          </p:cNvPr>
          <p:cNvSpPr>
            <a:spLocks noGrp="1" noRot="1" noChangeAspect="1" noChangeArrowheads="1" noTextEdit="1"/>
          </p:cNvSpPr>
          <p:nvPr>
            <p:ph type="sldImg"/>
          </p:nvPr>
        </p:nvSpPr>
        <p:spPr>
          <a:solidFill>
            <a:srgbClr val="FFFFFF"/>
          </a:solidFill>
          <a:ln/>
        </p:spPr>
      </p:sp>
      <p:sp>
        <p:nvSpPr>
          <p:cNvPr id="59396" name="Rectangle 3">
            <a:extLst>
              <a:ext uri="{FF2B5EF4-FFF2-40B4-BE49-F238E27FC236}">
                <a16:creationId xmlns:a16="http://schemas.microsoft.com/office/drawing/2014/main" id="{11B6E240-7788-46D3-9828-141CBE000BC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DA9A3598-6A9B-4A40-BA88-47ABEDBEAE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FEC32093-CF85-499C-85F6-4353DE7D5344}" type="slidenum">
              <a:rPr lang="it-IT" altLang="it-IT"/>
              <a:pPr>
                <a:spcBef>
                  <a:spcPct val="0"/>
                </a:spcBef>
              </a:pPr>
              <a:t>29</a:t>
            </a:fld>
            <a:endParaRPr lang="it-IT" altLang="it-IT"/>
          </a:p>
        </p:txBody>
      </p:sp>
      <p:sp>
        <p:nvSpPr>
          <p:cNvPr id="61443" name="Rectangle 2">
            <a:extLst>
              <a:ext uri="{FF2B5EF4-FFF2-40B4-BE49-F238E27FC236}">
                <a16:creationId xmlns:a16="http://schemas.microsoft.com/office/drawing/2014/main" id="{B1FF1B2B-56DB-4182-A3A6-864799ABFED8}"/>
              </a:ext>
            </a:extLst>
          </p:cNvPr>
          <p:cNvSpPr>
            <a:spLocks noGrp="1" noRot="1" noChangeAspect="1" noChangeArrowheads="1" noTextEdit="1"/>
          </p:cNvSpPr>
          <p:nvPr>
            <p:ph type="sldImg"/>
          </p:nvPr>
        </p:nvSpPr>
        <p:spPr>
          <a:solidFill>
            <a:srgbClr val="FFFFFF"/>
          </a:solidFill>
          <a:ln/>
        </p:spPr>
      </p:sp>
      <p:sp>
        <p:nvSpPr>
          <p:cNvPr id="61444" name="Rectangle 3">
            <a:extLst>
              <a:ext uri="{FF2B5EF4-FFF2-40B4-BE49-F238E27FC236}">
                <a16:creationId xmlns:a16="http://schemas.microsoft.com/office/drawing/2014/main" id="{24FC2114-1245-47D1-B29E-657DE02022F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CB7EB2D5-0077-43C6-9AEF-0BE5229ACA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8A4D8534-749B-441F-9D3E-74C1BDEC2268}" type="slidenum">
              <a:rPr lang="it-IT" altLang="it-IT"/>
              <a:pPr>
                <a:spcBef>
                  <a:spcPct val="0"/>
                </a:spcBef>
              </a:pPr>
              <a:t>30</a:t>
            </a:fld>
            <a:endParaRPr lang="it-IT" altLang="it-IT"/>
          </a:p>
        </p:txBody>
      </p:sp>
      <p:sp>
        <p:nvSpPr>
          <p:cNvPr id="63491" name="Rectangle 2">
            <a:extLst>
              <a:ext uri="{FF2B5EF4-FFF2-40B4-BE49-F238E27FC236}">
                <a16:creationId xmlns:a16="http://schemas.microsoft.com/office/drawing/2014/main" id="{F23A0E03-58BB-4CCE-95A5-A8F0532C098F}"/>
              </a:ext>
            </a:extLst>
          </p:cNvPr>
          <p:cNvSpPr>
            <a:spLocks noGrp="1" noRot="1" noChangeAspect="1" noChangeArrowheads="1" noTextEdit="1"/>
          </p:cNvSpPr>
          <p:nvPr>
            <p:ph type="sldImg"/>
          </p:nvPr>
        </p:nvSpPr>
        <p:spPr>
          <a:solidFill>
            <a:srgbClr val="FFFFFF"/>
          </a:solidFill>
          <a:ln/>
        </p:spPr>
      </p:sp>
      <p:sp>
        <p:nvSpPr>
          <p:cNvPr id="63492" name="Rectangle 3">
            <a:extLst>
              <a:ext uri="{FF2B5EF4-FFF2-40B4-BE49-F238E27FC236}">
                <a16:creationId xmlns:a16="http://schemas.microsoft.com/office/drawing/2014/main" id="{0854E7B1-DEBF-4FED-8059-B659E5A1C6A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3F51BA2-8A42-4B3E-B747-7859761306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FF601922-CB3B-48D4-9E03-FD98CE78A8AC}" type="slidenum">
              <a:rPr lang="it-IT" altLang="it-IT"/>
              <a:pPr>
                <a:spcBef>
                  <a:spcPct val="0"/>
                </a:spcBef>
              </a:pPr>
              <a:t>31</a:t>
            </a:fld>
            <a:endParaRPr lang="it-IT" altLang="it-IT"/>
          </a:p>
        </p:txBody>
      </p:sp>
      <p:sp>
        <p:nvSpPr>
          <p:cNvPr id="65539" name="Rectangle 2">
            <a:extLst>
              <a:ext uri="{FF2B5EF4-FFF2-40B4-BE49-F238E27FC236}">
                <a16:creationId xmlns:a16="http://schemas.microsoft.com/office/drawing/2014/main" id="{ECB4C160-4143-48D5-BD89-E75B98535A10}"/>
              </a:ext>
            </a:extLst>
          </p:cNvPr>
          <p:cNvSpPr>
            <a:spLocks noGrp="1" noRot="1" noChangeAspect="1" noChangeArrowheads="1" noTextEdit="1"/>
          </p:cNvSpPr>
          <p:nvPr>
            <p:ph type="sldImg"/>
          </p:nvPr>
        </p:nvSpPr>
        <p:spPr>
          <a:solidFill>
            <a:srgbClr val="FFFFFF"/>
          </a:solidFill>
          <a:ln/>
        </p:spPr>
      </p:sp>
      <p:sp>
        <p:nvSpPr>
          <p:cNvPr id="65540" name="Rectangle 3">
            <a:extLst>
              <a:ext uri="{FF2B5EF4-FFF2-40B4-BE49-F238E27FC236}">
                <a16:creationId xmlns:a16="http://schemas.microsoft.com/office/drawing/2014/main" id="{C5E7CE9D-82D4-4319-B4A2-F4DD6995185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F09D378-DF38-4DBB-8CE7-A6AB3E36B8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2E9DFC07-378A-4671-9908-41E34E5BE524}" type="slidenum">
              <a:rPr lang="it-IT" altLang="it-IT"/>
              <a:pPr>
                <a:spcBef>
                  <a:spcPct val="0"/>
                </a:spcBef>
              </a:pPr>
              <a:t>33</a:t>
            </a:fld>
            <a:endParaRPr lang="it-IT" altLang="it-IT"/>
          </a:p>
        </p:txBody>
      </p:sp>
      <p:sp>
        <p:nvSpPr>
          <p:cNvPr id="68611" name="Rectangle 2">
            <a:extLst>
              <a:ext uri="{FF2B5EF4-FFF2-40B4-BE49-F238E27FC236}">
                <a16:creationId xmlns:a16="http://schemas.microsoft.com/office/drawing/2014/main" id="{54EB71A3-5F53-496F-8F5C-99A2C16AC98E}"/>
              </a:ext>
            </a:extLst>
          </p:cNvPr>
          <p:cNvSpPr>
            <a:spLocks noGrp="1" noRot="1" noChangeAspect="1" noChangeArrowheads="1" noTextEdit="1"/>
          </p:cNvSpPr>
          <p:nvPr>
            <p:ph type="sldImg"/>
          </p:nvPr>
        </p:nvSpPr>
        <p:spPr>
          <a:solidFill>
            <a:srgbClr val="FFFFFF"/>
          </a:solidFill>
          <a:ln/>
        </p:spPr>
      </p:sp>
      <p:sp>
        <p:nvSpPr>
          <p:cNvPr id="68612" name="Rectangle 3">
            <a:extLst>
              <a:ext uri="{FF2B5EF4-FFF2-40B4-BE49-F238E27FC236}">
                <a16:creationId xmlns:a16="http://schemas.microsoft.com/office/drawing/2014/main" id="{EECD8957-D740-415D-8A50-741BBDF0EA9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3356358E-96E3-4810-ADD3-4D1262580E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25A30A26-CD74-4C45-A26B-F9B2C3118AFB}" type="slidenum">
              <a:rPr lang="it-IT" altLang="it-IT"/>
              <a:pPr>
                <a:spcBef>
                  <a:spcPct val="0"/>
                </a:spcBef>
              </a:pPr>
              <a:t>4</a:t>
            </a:fld>
            <a:endParaRPr lang="it-IT" altLang="it-IT"/>
          </a:p>
        </p:txBody>
      </p:sp>
      <p:sp>
        <p:nvSpPr>
          <p:cNvPr id="15363" name="Rectangle 2">
            <a:extLst>
              <a:ext uri="{FF2B5EF4-FFF2-40B4-BE49-F238E27FC236}">
                <a16:creationId xmlns:a16="http://schemas.microsoft.com/office/drawing/2014/main" id="{A0A17828-3ABB-4F70-B5B2-8D7D8FBCEA04}"/>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46778644-E9FE-4CDE-88EF-84D1BF0A54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Comic Sans MS" panose="030F0702030302020204" pitchFamily="66" charset="0"/>
              </a:rPr>
              <a:t>Sono profarmaci del monossido di azoto (ossido nitrico)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CAEF56F-688A-4CE1-9833-57DCEDB49B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A26387BB-D624-4755-9F82-4DC619BD73E9}" type="slidenum">
              <a:rPr lang="it-IT" altLang="it-IT"/>
              <a:pPr>
                <a:spcBef>
                  <a:spcPct val="0"/>
                </a:spcBef>
              </a:pPr>
              <a:t>5</a:t>
            </a:fld>
            <a:endParaRPr lang="it-IT" altLang="it-IT"/>
          </a:p>
        </p:txBody>
      </p:sp>
      <p:sp>
        <p:nvSpPr>
          <p:cNvPr id="17411" name="Rectangle 2">
            <a:extLst>
              <a:ext uri="{FF2B5EF4-FFF2-40B4-BE49-F238E27FC236}">
                <a16:creationId xmlns:a16="http://schemas.microsoft.com/office/drawing/2014/main" id="{1D999853-FE07-4911-B461-2CE1AC0DBB60}"/>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769321D-200E-44C1-A50C-DC610FC12C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Comic Sans MS" panose="030F0702030302020204" pitchFamily="66" charset="0"/>
              </a:rPr>
              <a:t>Si forma nell</a:t>
            </a:r>
            <a:r>
              <a:rPr lang="ja-JP" altLang="it-IT">
                <a:latin typeface="Comic Sans MS" panose="030F0702030302020204" pitchFamily="66" charset="0"/>
              </a:rPr>
              <a:t>’</a:t>
            </a:r>
            <a:r>
              <a:rPr lang="it-IT" altLang="ja-JP">
                <a:latin typeface="Comic Sans MS" panose="030F0702030302020204" pitchFamily="66" charset="0"/>
              </a:rPr>
              <a:t>atmosfera dall</a:t>
            </a:r>
            <a:r>
              <a:rPr lang="ja-JP" altLang="it-IT">
                <a:latin typeface="Comic Sans MS" panose="030F0702030302020204" pitchFamily="66" charset="0"/>
              </a:rPr>
              <a:t>’</a:t>
            </a:r>
            <a:r>
              <a:rPr lang="it-IT" altLang="ja-JP">
                <a:latin typeface="Comic Sans MS" panose="030F0702030302020204" pitchFamily="66" charset="0"/>
              </a:rPr>
              <a:t>ossigeno e dall</a:t>
            </a:r>
            <a:r>
              <a:rPr lang="ja-JP" altLang="it-IT">
                <a:latin typeface="Comic Sans MS" panose="030F0702030302020204" pitchFamily="66" charset="0"/>
              </a:rPr>
              <a:t>’</a:t>
            </a:r>
            <a:r>
              <a:rPr lang="it-IT" altLang="ja-JP">
                <a:latin typeface="Comic Sans MS" panose="030F0702030302020204" pitchFamily="66" charset="0"/>
              </a:rPr>
              <a:t>azoto per azione dei lampi durante i temporali</a:t>
            </a:r>
            <a:endParaRPr lang="it-IT" altLang="it-IT">
              <a:latin typeface="Comic Sans MS" panose="030F0702030302020204" pitchFamily="6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F2F0546A-6E62-4190-9239-9EFA4225C46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8EF55062-D1DA-4423-BA81-226BCD815783}" type="slidenum">
              <a:rPr lang="it-IT" altLang="it-IT"/>
              <a:pPr>
                <a:spcBef>
                  <a:spcPct val="0"/>
                </a:spcBef>
              </a:pPr>
              <a:t>6</a:t>
            </a:fld>
            <a:endParaRPr lang="it-IT" altLang="it-IT"/>
          </a:p>
        </p:txBody>
      </p:sp>
      <p:sp>
        <p:nvSpPr>
          <p:cNvPr id="19459" name="Rectangle 2">
            <a:extLst>
              <a:ext uri="{FF2B5EF4-FFF2-40B4-BE49-F238E27FC236}">
                <a16:creationId xmlns:a16="http://schemas.microsoft.com/office/drawing/2014/main" id="{C95CEC36-4CD0-4FDF-88B8-3C77B0FC2C6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9872C986-C66B-4855-A0F2-9F985F1DE77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9F42720-4E06-4A80-82C9-EAF0C96B69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06C20B9D-BC8E-4EDB-9E1D-DF2BB6061736}" type="slidenum">
              <a:rPr lang="it-IT" altLang="it-IT"/>
              <a:pPr>
                <a:spcBef>
                  <a:spcPct val="0"/>
                </a:spcBef>
              </a:pPr>
              <a:t>7</a:t>
            </a:fld>
            <a:endParaRPr lang="it-IT" altLang="it-IT"/>
          </a:p>
        </p:txBody>
      </p:sp>
      <p:sp>
        <p:nvSpPr>
          <p:cNvPr id="21507" name="Rectangle 2">
            <a:extLst>
              <a:ext uri="{FF2B5EF4-FFF2-40B4-BE49-F238E27FC236}">
                <a16:creationId xmlns:a16="http://schemas.microsoft.com/office/drawing/2014/main" id="{0760274D-77A7-4F76-BF07-C90F9AF1EBF0}"/>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B0B2582-5DF2-43D3-A06D-3C88AEEE10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D6A87BD-3049-486C-AF56-7D345F1E29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3E8994D4-BE3A-441A-B818-6AB868F9EC32}" type="slidenum">
              <a:rPr lang="it-IT" altLang="it-IT"/>
              <a:pPr>
                <a:spcBef>
                  <a:spcPct val="0"/>
                </a:spcBef>
              </a:pPr>
              <a:t>8</a:t>
            </a:fld>
            <a:endParaRPr lang="it-IT" altLang="it-IT"/>
          </a:p>
        </p:txBody>
      </p:sp>
      <p:sp>
        <p:nvSpPr>
          <p:cNvPr id="23555" name="Rectangle 2">
            <a:extLst>
              <a:ext uri="{FF2B5EF4-FFF2-40B4-BE49-F238E27FC236}">
                <a16:creationId xmlns:a16="http://schemas.microsoft.com/office/drawing/2014/main" id="{2A4643A4-A2A9-41E4-861A-C032C521A30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626A8BC-D5D6-4050-A4D9-F65A3869EE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Comic Sans MS" panose="030F0702030302020204" pitchFamily="66" charset="0"/>
              </a:rPr>
              <a:t>GMPcpromuove la defosforilazioe della catena leggera della miosina e la riduzione del calcio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6D72A46-D003-444D-B879-3A126F3E04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7FEBD695-B9FB-48E4-8D19-56E01D016F2F}" type="slidenum">
              <a:rPr lang="it-IT" altLang="it-IT"/>
              <a:pPr>
                <a:spcBef>
                  <a:spcPct val="0"/>
                </a:spcBef>
              </a:pPr>
              <a:t>9</a:t>
            </a:fld>
            <a:endParaRPr lang="it-IT" altLang="it-IT"/>
          </a:p>
        </p:txBody>
      </p:sp>
      <p:sp>
        <p:nvSpPr>
          <p:cNvPr id="25603" name="Rectangle 2">
            <a:extLst>
              <a:ext uri="{FF2B5EF4-FFF2-40B4-BE49-F238E27FC236}">
                <a16:creationId xmlns:a16="http://schemas.microsoft.com/office/drawing/2014/main" id="{0DAE86D2-B0B1-42B9-AE2F-0BCD1AA131B6}"/>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B6A3907A-058A-4D40-907B-D484BCE469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D7305B1-12D2-4BC1-8627-CF3151EB625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ea typeface="MS PGothic" panose="020B0600070205080204" pitchFamily="34" charset="-128"/>
              </a:defRPr>
            </a:lvl1pPr>
            <a:lvl2pPr marL="742950" indent="-285750">
              <a:spcBef>
                <a:spcPct val="30000"/>
              </a:spcBef>
              <a:defRPr sz="1200">
                <a:solidFill>
                  <a:schemeClr val="tx1"/>
                </a:solidFill>
                <a:latin typeface="Comic Sans MS" panose="030F0702030302020204" pitchFamily="66" charset="0"/>
                <a:ea typeface="MS PGothic" panose="020B0600070205080204" pitchFamily="34" charset="-128"/>
              </a:defRPr>
            </a:lvl2pPr>
            <a:lvl3pPr marL="1143000" indent="-228600">
              <a:spcBef>
                <a:spcPct val="30000"/>
              </a:spcBef>
              <a:defRPr sz="1200">
                <a:solidFill>
                  <a:schemeClr val="tx1"/>
                </a:solidFill>
                <a:latin typeface="Comic Sans MS" panose="030F0702030302020204" pitchFamily="66" charset="0"/>
                <a:ea typeface="MS PGothic" panose="020B0600070205080204" pitchFamily="34" charset="-128"/>
              </a:defRPr>
            </a:lvl3pPr>
            <a:lvl4pPr marL="1600200" indent="-228600">
              <a:spcBef>
                <a:spcPct val="30000"/>
              </a:spcBef>
              <a:defRPr sz="1200">
                <a:solidFill>
                  <a:schemeClr val="tx1"/>
                </a:solidFill>
                <a:latin typeface="Comic Sans MS" panose="030F0702030302020204" pitchFamily="66" charset="0"/>
                <a:ea typeface="MS PGothic" panose="020B0600070205080204" pitchFamily="34" charset="-128"/>
              </a:defRPr>
            </a:lvl4pPr>
            <a:lvl5pPr marL="2057400" indent="-228600">
              <a:spcBef>
                <a:spcPct val="30000"/>
              </a:spcBef>
              <a:defRPr sz="12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ea typeface="MS PGothic" panose="020B0600070205080204" pitchFamily="34" charset="-128"/>
              </a:defRPr>
            </a:lvl9pPr>
          </a:lstStyle>
          <a:p>
            <a:pPr>
              <a:spcBef>
                <a:spcPct val="0"/>
              </a:spcBef>
            </a:pPr>
            <a:fld id="{94BD8CF2-3AC1-4024-89F4-403811304363}" type="slidenum">
              <a:rPr lang="it-IT" altLang="it-IT"/>
              <a:pPr>
                <a:spcBef>
                  <a:spcPct val="0"/>
                </a:spcBef>
              </a:pPr>
              <a:t>10</a:t>
            </a:fld>
            <a:endParaRPr lang="it-IT" altLang="it-IT"/>
          </a:p>
        </p:txBody>
      </p:sp>
      <p:sp>
        <p:nvSpPr>
          <p:cNvPr id="27651" name="Rectangle 2">
            <a:extLst>
              <a:ext uri="{FF2B5EF4-FFF2-40B4-BE49-F238E27FC236}">
                <a16:creationId xmlns:a16="http://schemas.microsoft.com/office/drawing/2014/main" id="{35BD28CF-4317-4498-AD12-E44F9CF36E0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FEF7AAAF-CF43-4DD2-96D7-F6C3C2BFE9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Comic Sans MS" panose="030F0702030302020204" pitchFamily="6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9B95F02E-CC53-403D-810B-0851B23BECD1}"/>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FA9F4578-BD9F-43E0-8D70-D91C7CFBDB4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D3BFA5FC-4622-4014-96BA-B538CA59FABC}"/>
              </a:ext>
            </a:extLst>
          </p:cNvPr>
          <p:cNvSpPr>
            <a:spLocks noGrp="1" noChangeArrowheads="1"/>
          </p:cNvSpPr>
          <p:nvPr>
            <p:ph type="sldNum" sz="quarter" idx="12"/>
          </p:nvPr>
        </p:nvSpPr>
        <p:spPr>
          <a:ln/>
        </p:spPr>
        <p:txBody>
          <a:bodyPr/>
          <a:lstStyle>
            <a:lvl1pPr>
              <a:defRPr/>
            </a:lvl1pPr>
          </a:lstStyle>
          <a:p>
            <a:fld id="{B21EC74E-C6D8-4313-A6A9-D7CCD327FEE6}" type="slidenum">
              <a:rPr lang="it-IT" altLang="it-IT"/>
              <a:pPr/>
              <a:t>‹N›</a:t>
            </a:fld>
            <a:endParaRPr lang="it-IT" altLang="it-IT"/>
          </a:p>
        </p:txBody>
      </p:sp>
    </p:spTree>
    <p:extLst>
      <p:ext uri="{BB962C8B-B14F-4D97-AF65-F5344CB8AC3E}">
        <p14:creationId xmlns:p14="http://schemas.microsoft.com/office/powerpoint/2010/main" val="3110523950"/>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D529CDA-4A81-4476-AB31-2A29FD7A34A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71754E5C-FF45-4BDE-B8A0-A69533F366F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EC51749F-68D9-4AED-A71B-784790712865}"/>
              </a:ext>
            </a:extLst>
          </p:cNvPr>
          <p:cNvSpPr>
            <a:spLocks noGrp="1" noChangeArrowheads="1"/>
          </p:cNvSpPr>
          <p:nvPr>
            <p:ph type="sldNum" sz="quarter" idx="12"/>
          </p:nvPr>
        </p:nvSpPr>
        <p:spPr>
          <a:ln/>
        </p:spPr>
        <p:txBody>
          <a:bodyPr/>
          <a:lstStyle>
            <a:lvl1pPr>
              <a:defRPr/>
            </a:lvl1pPr>
          </a:lstStyle>
          <a:p>
            <a:fld id="{028EC404-041F-43B6-BB49-B8BF9D828E6A}" type="slidenum">
              <a:rPr lang="it-IT" altLang="it-IT"/>
              <a:pPr/>
              <a:t>‹N›</a:t>
            </a:fld>
            <a:endParaRPr lang="it-IT" altLang="it-IT"/>
          </a:p>
        </p:txBody>
      </p:sp>
    </p:spTree>
    <p:extLst>
      <p:ext uri="{BB962C8B-B14F-4D97-AF65-F5344CB8AC3E}">
        <p14:creationId xmlns:p14="http://schemas.microsoft.com/office/powerpoint/2010/main" val="2125496855"/>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0F30FC82-F1E3-40E6-9A52-74081E2CB908}"/>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5DCE61C1-2AAC-4055-8D96-FF41EEDC7D0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E6D15683-26B6-4F49-9BFA-01988018F5C3}"/>
              </a:ext>
            </a:extLst>
          </p:cNvPr>
          <p:cNvSpPr>
            <a:spLocks noGrp="1" noChangeArrowheads="1"/>
          </p:cNvSpPr>
          <p:nvPr>
            <p:ph type="sldNum" sz="quarter" idx="12"/>
          </p:nvPr>
        </p:nvSpPr>
        <p:spPr>
          <a:ln/>
        </p:spPr>
        <p:txBody>
          <a:bodyPr/>
          <a:lstStyle>
            <a:lvl1pPr>
              <a:defRPr/>
            </a:lvl1pPr>
          </a:lstStyle>
          <a:p>
            <a:fld id="{BED6A79D-BE66-4495-91CE-E5670525168F}" type="slidenum">
              <a:rPr lang="it-IT" altLang="it-IT"/>
              <a:pPr/>
              <a:t>‹N›</a:t>
            </a:fld>
            <a:endParaRPr lang="it-IT" altLang="it-IT"/>
          </a:p>
        </p:txBody>
      </p:sp>
    </p:spTree>
    <p:extLst>
      <p:ext uri="{BB962C8B-B14F-4D97-AF65-F5344CB8AC3E}">
        <p14:creationId xmlns:p14="http://schemas.microsoft.com/office/powerpoint/2010/main" val="1763946898"/>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stile</a:t>
            </a:r>
          </a:p>
        </p:txBody>
      </p:sp>
      <p:sp>
        <p:nvSpPr>
          <p:cNvPr id="3" name="Segnaposto tabella 2"/>
          <p:cNvSpPr>
            <a:spLocks noGrp="1"/>
          </p:cNvSpPr>
          <p:nvPr>
            <p:ph type="tbl" idx="1"/>
          </p:nvPr>
        </p:nvSpPr>
        <p:spPr>
          <a:xfrm>
            <a:off x="685800" y="1981200"/>
            <a:ext cx="7772400" cy="4114800"/>
          </a:xfrm>
        </p:spPr>
        <p:txBody>
          <a:bodyPr/>
          <a:lstStyle/>
          <a:p>
            <a:pPr lvl="0"/>
            <a:endParaRPr lang="it-IT" noProof="0"/>
          </a:p>
        </p:txBody>
      </p:sp>
      <p:sp>
        <p:nvSpPr>
          <p:cNvPr id="4" name="Rectangle 4">
            <a:extLst>
              <a:ext uri="{FF2B5EF4-FFF2-40B4-BE49-F238E27FC236}">
                <a16:creationId xmlns:a16="http://schemas.microsoft.com/office/drawing/2014/main" id="{0BE7184D-97EA-40AB-95AF-304DC284CBE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203FCF82-9658-4E80-82BF-463D5FCC357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748EEDB2-8C6E-4374-BFF2-C2C783297FE4}"/>
              </a:ext>
            </a:extLst>
          </p:cNvPr>
          <p:cNvSpPr>
            <a:spLocks noGrp="1" noChangeArrowheads="1"/>
          </p:cNvSpPr>
          <p:nvPr>
            <p:ph type="sldNum" sz="quarter" idx="12"/>
          </p:nvPr>
        </p:nvSpPr>
        <p:spPr>
          <a:ln/>
        </p:spPr>
        <p:txBody>
          <a:bodyPr/>
          <a:lstStyle>
            <a:lvl1pPr>
              <a:defRPr/>
            </a:lvl1pPr>
          </a:lstStyle>
          <a:p>
            <a:fld id="{043DAA04-005F-4F07-BDCA-CA28F56F4E98}" type="slidenum">
              <a:rPr lang="it-IT" altLang="it-IT"/>
              <a:pPr/>
              <a:t>‹N›</a:t>
            </a:fld>
            <a:endParaRPr lang="it-IT" altLang="it-IT"/>
          </a:p>
        </p:txBody>
      </p:sp>
    </p:spTree>
    <p:extLst>
      <p:ext uri="{BB962C8B-B14F-4D97-AF65-F5344CB8AC3E}">
        <p14:creationId xmlns:p14="http://schemas.microsoft.com/office/powerpoint/2010/main" val="1610181807"/>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it-IT"/>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it-IT" noProof="0"/>
          </a:p>
        </p:txBody>
      </p:sp>
      <p:sp>
        <p:nvSpPr>
          <p:cNvPr id="4" name="Rectangle 4">
            <a:extLst>
              <a:ext uri="{FF2B5EF4-FFF2-40B4-BE49-F238E27FC236}">
                <a16:creationId xmlns:a16="http://schemas.microsoft.com/office/drawing/2014/main" id="{AAD00680-770E-48D1-9286-828653B68447}"/>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3D1398DA-AE90-4227-B8DA-EAA0A4E3C9E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EFBA4F37-90B1-47F1-8FA1-DD0A312A5DD3}"/>
              </a:ext>
            </a:extLst>
          </p:cNvPr>
          <p:cNvSpPr>
            <a:spLocks noGrp="1" noChangeArrowheads="1"/>
          </p:cNvSpPr>
          <p:nvPr>
            <p:ph type="sldNum" sz="quarter" idx="12"/>
          </p:nvPr>
        </p:nvSpPr>
        <p:spPr>
          <a:ln/>
        </p:spPr>
        <p:txBody>
          <a:bodyPr/>
          <a:lstStyle>
            <a:lvl1pPr>
              <a:defRPr/>
            </a:lvl1pPr>
          </a:lstStyle>
          <a:p>
            <a:fld id="{9A40F9F7-CFD4-420B-9E6E-304F28DFC8B8}" type="slidenum">
              <a:rPr lang="it-IT" altLang="it-IT"/>
              <a:pPr/>
              <a:t>‹N›</a:t>
            </a:fld>
            <a:endParaRPr lang="it-IT" altLang="it-IT"/>
          </a:p>
        </p:txBody>
      </p:sp>
    </p:spTree>
    <p:extLst>
      <p:ext uri="{BB962C8B-B14F-4D97-AF65-F5344CB8AC3E}">
        <p14:creationId xmlns:p14="http://schemas.microsoft.com/office/powerpoint/2010/main" val="2832331789"/>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655DF525-5930-471F-B627-0795EA62D2D6}"/>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D025704D-7722-4C6A-AE0F-B89480E808C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2858BAE5-7519-4643-ABC2-B420139BF66D}"/>
              </a:ext>
            </a:extLst>
          </p:cNvPr>
          <p:cNvSpPr>
            <a:spLocks noGrp="1" noChangeArrowheads="1"/>
          </p:cNvSpPr>
          <p:nvPr>
            <p:ph type="sldNum" sz="quarter" idx="12"/>
          </p:nvPr>
        </p:nvSpPr>
        <p:spPr>
          <a:ln/>
        </p:spPr>
        <p:txBody>
          <a:bodyPr/>
          <a:lstStyle>
            <a:lvl1pPr>
              <a:defRPr/>
            </a:lvl1pPr>
          </a:lstStyle>
          <a:p>
            <a:pPr>
              <a:defRPr/>
            </a:pPr>
            <a:fld id="{16B606C8-1E00-4ED5-B25A-EE98F5441D2A}" type="slidenum">
              <a:rPr lang="it-IT" altLang="it-IT"/>
              <a:pPr>
                <a:defRPr/>
              </a:pPr>
              <a:t>‹N›</a:t>
            </a:fld>
            <a:endParaRPr lang="it-IT" altLang="it-IT"/>
          </a:p>
        </p:txBody>
      </p:sp>
    </p:spTree>
    <p:extLst>
      <p:ext uri="{BB962C8B-B14F-4D97-AF65-F5344CB8AC3E}">
        <p14:creationId xmlns:p14="http://schemas.microsoft.com/office/powerpoint/2010/main" val="1416253058"/>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894A3EDD-A0D1-4BF5-A76F-DE0B02672DAE}"/>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96D8BC50-96F8-468F-9572-04FE26C05A6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BD1B9722-26A1-4A34-9FFF-F150D27D3DD2}"/>
              </a:ext>
            </a:extLst>
          </p:cNvPr>
          <p:cNvSpPr>
            <a:spLocks noGrp="1" noChangeArrowheads="1"/>
          </p:cNvSpPr>
          <p:nvPr>
            <p:ph type="sldNum" sz="quarter" idx="12"/>
          </p:nvPr>
        </p:nvSpPr>
        <p:spPr>
          <a:ln/>
        </p:spPr>
        <p:txBody>
          <a:bodyPr/>
          <a:lstStyle>
            <a:lvl1pPr>
              <a:defRPr/>
            </a:lvl1pPr>
          </a:lstStyle>
          <a:p>
            <a:pPr>
              <a:defRPr/>
            </a:pPr>
            <a:fld id="{A899F97D-8D0F-41B9-8C74-31611CD48306}" type="slidenum">
              <a:rPr lang="it-IT" altLang="it-IT"/>
              <a:pPr>
                <a:defRPr/>
              </a:pPr>
              <a:t>‹N›</a:t>
            </a:fld>
            <a:endParaRPr lang="it-IT" altLang="it-IT"/>
          </a:p>
        </p:txBody>
      </p:sp>
    </p:spTree>
    <p:extLst>
      <p:ext uri="{BB962C8B-B14F-4D97-AF65-F5344CB8AC3E}">
        <p14:creationId xmlns:p14="http://schemas.microsoft.com/office/powerpoint/2010/main" val="3513841829"/>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E193F3AA-09CF-4652-852C-E3AF860F9BB0}"/>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B51D04DC-5153-4070-9AE7-28BA72BE5E0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FE15EAFE-9AAB-4615-A56C-6AFF01E9EE44}"/>
              </a:ext>
            </a:extLst>
          </p:cNvPr>
          <p:cNvSpPr>
            <a:spLocks noGrp="1" noChangeArrowheads="1"/>
          </p:cNvSpPr>
          <p:nvPr>
            <p:ph type="sldNum" sz="quarter" idx="12"/>
          </p:nvPr>
        </p:nvSpPr>
        <p:spPr>
          <a:ln/>
        </p:spPr>
        <p:txBody>
          <a:bodyPr/>
          <a:lstStyle>
            <a:lvl1pPr>
              <a:defRPr/>
            </a:lvl1pPr>
          </a:lstStyle>
          <a:p>
            <a:pPr>
              <a:defRPr/>
            </a:pPr>
            <a:fld id="{CFBAAA02-A2D6-4583-A720-3937E51EBD09}" type="slidenum">
              <a:rPr lang="it-IT" altLang="it-IT"/>
              <a:pPr>
                <a:defRPr/>
              </a:pPr>
              <a:t>‹N›</a:t>
            </a:fld>
            <a:endParaRPr lang="it-IT" altLang="it-IT"/>
          </a:p>
        </p:txBody>
      </p:sp>
    </p:spTree>
    <p:extLst>
      <p:ext uri="{BB962C8B-B14F-4D97-AF65-F5344CB8AC3E}">
        <p14:creationId xmlns:p14="http://schemas.microsoft.com/office/powerpoint/2010/main" val="493363844"/>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DD3678F2-916F-4C7E-991C-5D73D873B2AC}"/>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C6E52263-964D-4B42-A41A-A8CA74F03B5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E0902C9A-B533-4FA5-AB6C-0801FDC44876}"/>
              </a:ext>
            </a:extLst>
          </p:cNvPr>
          <p:cNvSpPr>
            <a:spLocks noGrp="1" noChangeArrowheads="1"/>
          </p:cNvSpPr>
          <p:nvPr>
            <p:ph type="sldNum" sz="quarter" idx="12"/>
          </p:nvPr>
        </p:nvSpPr>
        <p:spPr>
          <a:ln/>
        </p:spPr>
        <p:txBody>
          <a:bodyPr/>
          <a:lstStyle>
            <a:lvl1pPr>
              <a:defRPr/>
            </a:lvl1pPr>
          </a:lstStyle>
          <a:p>
            <a:pPr>
              <a:defRPr/>
            </a:pPr>
            <a:fld id="{F56A61F1-38F6-4DB5-A13C-E7B7F6D8390A}" type="slidenum">
              <a:rPr lang="it-IT" altLang="it-IT"/>
              <a:pPr>
                <a:defRPr/>
              </a:pPr>
              <a:t>‹N›</a:t>
            </a:fld>
            <a:endParaRPr lang="it-IT" altLang="it-IT"/>
          </a:p>
        </p:txBody>
      </p:sp>
    </p:spTree>
    <p:extLst>
      <p:ext uri="{BB962C8B-B14F-4D97-AF65-F5344CB8AC3E}">
        <p14:creationId xmlns:p14="http://schemas.microsoft.com/office/powerpoint/2010/main" val="1636609596"/>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2E9966B5-D08E-4D56-9D65-45C9E98754F6}"/>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41207ED7-A0AD-4628-8A8F-D6904AA3C43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E8802CDE-D4DC-47C6-BBAA-B27B191BA5F4}"/>
              </a:ext>
            </a:extLst>
          </p:cNvPr>
          <p:cNvSpPr>
            <a:spLocks noGrp="1" noChangeArrowheads="1"/>
          </p:cNvSpPr>
          <p:nvPr>
            <p:ph type="sldNum" sz="quarter" idx="12"/>
          </p:nvPr>
        </p:nvSpPr>
        <p:spPr>
          <a:ln/>
        </p:spPr>
        <p:txBody>
          <a:bodyPr/>
          <a:lstStyle>
            <a:lvl1pPr>
              <a:defRPr/>
            </a:lvl1pPr>
          </a:lstStyle>
          <a:p>
            <a:pPr>
              <a:defRPr/>
            </a:pPr>
            <a:fld id="{350668A1-7419-4B86-B820-ABFF57B1CC4C}" type="slidenum">
              <a:rPr lang="it-IT" altLang="it-IT"/>
              <a:pPr>
                <a:defRPr/>
              </a:pPr>
              <a:t>‹N›</a:t>
            </a:fld>
            <a:endParaRPr lang="it-IT" altLang="it-IT"/>
          </a:p>
        </p:txBody>
      </p:sp>
    </p:spTree>
    <p:extLst>
      <p:ext uri="{BB962C8B-B14F-4D97-AF65-F5344CB8AC3E}">
        <p14:creationId xmlns:p14="http://schemas.microsoft.com/office/powerpoint/2010/main" val="4275889597"/>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a:extLst>
              <a:ext uri="{FF2B5EF4-FFF2-40B4-BE49-F238E27FC236}">
                <a16:creationId xmlns:a16="http://schemas.microsoft.com/office/drawing/2014/main" id="{270E96BD-45D0-4848-B697-2E6410274A6F}"/>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B1F8CC0E-0A44-47B6-81FD-AE0E3FA6B86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5C1EB60F-C917-43EE-9F2E-96AE87F27F30}"/>
              </a:ext>
            </a:extLst>
          </p:cNvPr>
          <p:cNvSpPr>
            <a:spLocks noGrp="1" noChangeArrowheads="1"/>
          </p:cNvSpPr>
          <p:nvPr>
            <p:ph type="sldNum" sz="quarter" idx="12"/>
          </p:nvPr>
        </p:nvSpPr>
        <p:spPr>
          <a:ln/>
        </p:spPr>
        <p:txBody>
          <a:bodyPr/>
          <a:lstStyle>
            <a:lvl1pPr>
              <a:defRPr/>
            </a:lvl1pPr>
          </a:lstStyle>
          <a:p>
            <a:pPr>
              <a:defRPr/>
            </a:pPr>
            <a:fld id="{ECF15AD8-1461-47F3-AB21-BD1866644031}" type="slidenum">
              <a:rPr lang="it-IT" altLang="it-IT"/>
              <a:pPr>
                <a:defRPr/>
              </a:pPr>
              <a:t>‹N›</a:t>
            </a:fld>
            <a:endParaRPr lang="it-IT" altLang="it-IT"/>
          </a:p>
        </p:txBody>
      </p:sp>
    </p:spTree>
    <p:extLst>
      <p:ext uri="{BB962C8B-B14F-4D97-AF65-F5344CB8AC3E}">
        <p14:creationId xmlns:p14="http://schemas.microsoft.com/office/powerpoint/2010/main" val="714939464"/>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A595D554-69F0-4BFC-8477-DF55A42AE4CE}"/>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5A83BBFA-C46B-4407-8BA9-A866FD043FB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72C55ED9-A4A4-4585-978D-FBFFA0B89756}"/>
              </a:ext>
            </a:extLst>
          </p:cNvPr>
          <p:cNvSpPr>
            <a:spLocks noGrp="1" noChangeArrowheads="1"/>
          </p:cNvSpPr>
          <p:nvPr>
            <p:ph type="sldNum" sz="quarter" idx="12"/>
          </p:nvPr>
        </p:nvSpPr>
        <p:spPr>
          <a:ln/>
        </p:spPr>
        <p:txBody>
          <a:bodyPr/>
          <a:lstStyle>
            <a:lvl1pPr>
              <a:defRPr/>
            </a:lvl1pPr>
          </a:lstStyle>
          <a:p>
            <a:fld id="{18C8F300-6147-49A1-9F3C-BA320D1A904F}" type="slidenum">
              <a:rPr lang="it-IT" altLang="it-IT"/>
              <a:pPr/>
              <a:t>‹N›</a:t>
            </a:fld>
            <a:endParaRPr lang="it-IT" altLang="it-IT"/>
          </a:p>
        </p:txBody>
      </p:sp>
    </p:spTree>
    <p:extLst>
      <p:ext uri="{BB962C8B-B14F-4D97-AF65-F5344CB8AC3E}">
        <p14:creationId xmlns:p14="http://schemas.microsoft.com/office/powerpoint/2010/main" val="4130216550"/>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9FA49A-E059-41E0-A2CA-092F9A939FC1}"/>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6789F519-790D-4707-A328-4AF140B1DC9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393AFB69-4C3C-49B3-9582-D64DCC543E95}"/>
              </a:ext>
            </a:extLst>
          </p:cNvPr>
          <p:cNvSpPr>
            <a:spLocks noGrp="1" noChangeArrowheads="1"/>
          </p:cNvSpPr>
          <p:nvPr>
            <p:ph type="sldNum" sz="quarter" idx="12"/>
          </p:nvPr>
        </p:nvSpPr>
        <p:spPr>
          <a:ln/>
        </p:spPr>
        <p:txBody>
          <a:bodyPr/>
          <a:lstStyle>
            <a:lvl1pPr>
              <a:defRPr/>
            </a:lvl1pPr>
          </a:lstStyle>
          <a:p>
            <a:pPr>
              <a:defRPr/>
            </a:pPr>
            <a:fld id="{FBFF9FD2-6F46-4F83-A146-30406A882175}" type="slidenum">
              <a:rPr lang="it-IT" altLang="it-IT"/>
              <a:pPr>
                <a:defRPr/>
              </a:pPr>
              <a:t>‹N›</a:t>
            </a:fld>
            <a:endParaRPr lang="it-IT" altLang="it-IT"/>
          </a:p>
        </p:txBody>
      </p:sp>
    </p:spTree>
    <p:extLst>
      <p:ext uri="{BB962C8B-B14F-4D97-AF65-F5344CB8AC3E}">
        <p14:creationId xmlns:p14="http://schemas.microsoft.com/office/powerpoint/2010/main" val="626096664"/>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C541C37A-AB40-4DCD-87A8-72C246290B01}"/>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7A1616B6-44CD-457D-AE4F-BBF7DEEE0D1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414C9F38-ABBF-4F9B-8C38-939DD933290C}"/>
              </a:ext>
            </a:extLst>
          </p:cNvPr>
          <p:cNvSpPr>
            <a:spLocks noGrp="1" noChangeArrowheads="1"/>
          </p:cNvSpPr>
          <p:nvPr>
            <p:ph type="sldNum" sz="quarter" idx="12"/>
          </p:nvPr>
        </p:nvSpPr>
        <p:spPr>
          <a:ln/>
        </p:spPr>
        <p:txBody>
          <a:bodyPr/>
          <a:lstStyle>
            <a:lvl1pPr>
              <a:defRPr/>
            </a:lvl1pPr>
          </a:lstStyle>
          <a:p>
            <a:pPr>
              <a:defRPr/>
            </a:pPr>
            <a:fld id="{4BBF5DFE-7A4A-4E21-A09E-F6EFB26AB571}" type="slidenum">
              <a:rPr lang="it-IT" altLang="it-IT"/>
              <a:pPr>
                <a:defRPr/>
              </a:pPr>
              <a:t>‹N›</a:t>
            </a:fld>
            <a:endParaRPr lang="it-IT" altLang="it-IT"/>
          </a:p>
        </p:txBody>
      </p:sp>
    </p:spTree>
    <p:extLst>
      <p:ext uri="{BB962C8B-B14F-4D97-AF65-F5344CB8AC3E}">
        <p14:creationId xmlns:p14="http://schemas.microsoft.com/office/powerpoint/2010/main" val="731745929"/>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2CD01F14-83F5-4466-95B1-23568F477DD0}"/>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A1E5B194-9054-4F40-8210-835EC27CAE0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F860A31B-968A-47A4-8C9A-94CD5E99B7FD}"/>
              </a:ext>
            </a:extLst>
          </p:cNvPr>
          <p:cNvSpPr>
            <a:spLocks noGrp="1" noChangeArrowheads="1"/>
          </p:cNvSpPr>
          <p:nvPr>
            <p:ph type="sldNum" sz="quarter" idx="12"/>
          </p:nvPr>
        </p:nvSpPr>
        <p:spPr>
          <a:ln/>
        </p:spPr>
        <p:txBody>
          <a:bodyPr/>
          <a:lstStyle>
            <a:lvl1pPr>
              <a:defRPr/>
            </a:lvl1pPr>
          </a:lstStyle>
          <a:p>
            <a:pPr>
              <a:defRPr/>
            </a:pPr>
            <a:fld id="{CA34D205-BE02-49A9-87BF-F4BB623B75BA}" type="slidenum">
              <a:rPr lang="it-IT" altLang="it-IT"/>
              <a:pPr>
                <a:defRPr/>
              </a:pPr>
              <a:t>‹N›</a:t>
            </a:fld>
            <a:endParaRPr lang="it-IT" altLang="it-IT"/>
          </a:p>
        </p:txBody>
      </p:sp>
    </p:spTree>
    <p:extLst>
      <p:ext uri="{BB962C8B-B14F-4D97-AF65-F5344CB8AC3E}">
        <p14:creationId xmlns:p14="http://schemas.microsoft.com/office/powerpoint/2010/main" val="2153941474"/>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337560B9-1016-46EF-A44E-3B14953966D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27BC846E-6647-4C24-B489-47A5F61DF96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626391F5-EC75-4089-8A15-2BCC63ABECBC}"/>
              </a:ext>
            </a:extLst>
          </p:cNvPr>
          <p:cNvSpPr>
            <a:spLocks noGrp="1" noChangeArrowheads="1"/>
          </p:cNvSpPr>
          <p:nvPr>
            <p:ph type="sldNum" sz="quarter" idx="12"/>
          </p:nvPr>
        </p:nvSpPr>
        <p:spPr>
          <a:ln/>
        </p:spPr>
        <p:txBody>
          <a:bodyPr/>
          <a:lstStyle>
            <a:lvl1pPr>
              <a:defRPr/>
            </a:lvl1pPr>
          </a:lstStyle>
          <a:p>
            <a:pPr>
              <a:defRPr/>
            </a:pPr>
            <a:fld id="{CA28F7EE-D05D-40AC-84CB-B28D68BD7C03}" type="slidenum">
              <a:rPr lang="it-IT" altLang="it-IT"/>
              <a:pPr>
                <a:defRPr/>
              </a:pPr>
              <a:t>‹N›</a:t>
            </a:fld>
            <a:endParaRPr lang="it-IT" altLang="it-IT"/>
          </a:p>
        </p:txBody>
      </p:sp>
    </p:spTree>
    <p:extLst>
      <p:ext uri="{BB962C8B-B14F-4D97-AF65-F5344CB8AC3E}">
        <p14:creationId xmlns:p14="http://schemas.microsoft.com/office/powerpoint/2010/main" val="2812294909"/>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6BE5B67-2C7D-4D87-A7D6-FE1BE48A0B47}"/>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6F7389F2-11C2-4F66-93C4-8CCEDB4D6A5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90FFE7A7-0CB8-418A-A206-4FEC96C0D593}"/>
              </a:ext>
            </a:extLst>
          </p:cNvPr>
          <p:cNvSpPr>
            <a:spLocks noGrp="1" noChangeArrowheads="1"/>
          </p:cNvSpPr>
          <p:nvPr>
            <p:ph type="sldNum" sz="quarter" idx="12"/>
          </p:nvPr>
        </p:nvSpPr>
        <p:spPr>
          <a:ln/>
        </p:spPr>
        <p:txBody>
          <a:bodyPr/>
          <a:lstStyle>
            <a:lvl1pPr>
              <a:defRPr/>
            </a:lvl1pPr>
          </a:lstStyle>
          <a:p>
            <a:pPr>
              <a:defRPr/>
            </a:pPr>
            <a:fld id="{E356F1F8-DB63-42C3-9A82-C01FA3C545D8}" type="slidenum">
              <a:rPr lang="it-IT" altLang="it-IT"/>
              <a:pPr>
                <a:defRPr/>
              </a:pPr>
              <a:t>‹N›</a:t>
            </a:fld>
            <a:endParaRPr lang="it-IT" altLang="it-IT"/>
          </a:p>
        </p:txBody>
      </p:sp>
    </p:spTree>
    <p:extLst>
      <p:ext uri="{BB962C8B-B14F-4D97-AF65-F5344CB8AC3E}">
        <p14:creationId xmlns:p14="http://schemas.microsoft.com/office/powerpoint/2010/main" val="1437456607"/>
      </p:ext>
    </p:extLst>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stile</a:t>
            </a:r>
          </a:p>
        </p:txBody>
      </p:sp>
      <p:sp>
        <p:nvSpPr>
          <p:cNvPr id="3" name="Segnaposto tabella 2"/>
          <p:cNvSpPr>
            <a:spLocks noGrp="1"/>
          </p:cNvSpPr>
          <p:nvPr>
            <p:ph type="tbl" idx="1"/>
          </p:nvPr>
        </p:nvSpPr>
        <p:spPr>
          <a:xfrm>
            <a:off x="685800" y="1981200"/>
            <a:ext cx="7772400" cy="4114800"/>
          </a:xfrm>
        </p:spPr>
        <p:txBody>
          <a:bodyPr/>
          <a:lstStyle/>
          <a:p>
            <a:pPr lvl="0"/>
            <a:endParaRPr lang="it-IT" noProof="0"/>
          </a:p>
        </p:txBody>
      </p:sp>
      <p:sp>
        <p:nvSpPr>
          <p:cNvPr id="4" name="Rectangle 4">
            <a:extLst>
              <a:ext uri="{FF2B5EF4-FFF2-40B4-BE49-F238E27FC236}">
                <a16:creationId xmlns:a16="http://schemas.microsoft.com/office/drawing/2014/main" id="{ADF8C77D-2148-48C3-A4C2-358D5ADAAD7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23428036-777C-46E1-8A1B-6C2BF35D6FE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73FCEDD6-A605-44CC-9181-CD6DC573EC7F}"/>
              </a:ext>
            </a:extLst>
          </p:cNvPr>
          <p:cNvSpPr>
            <a:spLocks noGrp="1" noChangeArrowheads="1"/>
          </p:cNvSpPr>
          <p:nvPr>
            <p:ph type="sldNum" sz="quarter" idx="12"/>
          </p:nvPr>
        </p:nvSpPr>
        <p:spPr>
          <a:ln/>
        </p:spPr>
        <p:txBody>
          <a:bodyPr/>
          <a:lstStyle>
            <a:lvl1pPr>
              <a:defRPr/>
            </a:lvl1pPr>
          </a:lstStyle>
          <a:p>
            <a:pPr>
              <a:defRPr/>
            </a:pPr>
            <a:fld id="{C7E80387-65A5-4B64-B516-C95D30F29AA8}" type="slidenum">
              <a:rPr lang="it-IT" altLang="it-IT"/>
              <a:pPr>
                <a:defRPr/>
              </a:pPr>
              <a:t>‹N›</a:t>
            </a:fld>
            <a:endParaRPr lang="it-IT" altLang="it-IT"/>
          </a:p>
        </p:txBody>
      </p:sp>
    </p:spTree>
    <p:extLst>
      <p:ext uri="{BB962C8B-B14F-4D97-AF65-F5344CB8AC3E}">
        <p14:creationId xmlns:p14="http://schemas.microsoft.com/office/powerpoint/2010/main" val="3335567944"/>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it-IT"/>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5" name="Rectangle 4">
            <a:extLst>
              <a:ext uri="{FF2B5EF4-FFF2-40B4-BE49-F238E27FC236}">
                <a16:creationId xmlns:a16="http://schemas.microsoft.com/office/drawing/2014/main" id="{416E5264-5D65-4B44-8ABE-53F84A7CB440}"/>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1505711F-9880-405A-808E-8BBBF1B0EB6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9ADA7B65-D6B7-4482-AD0E-7E3D0AAEA2B3}"/>
              </a:ext>
            </a:extLst>
          </p:cNvPr>
          <p:cNvSpPr>
            <a:spLocks noGrp="1" noChangeArrowheads="1"/>
          </p:cNvSpPr>
          <p:nvPr>
            <p:ph type="sldNum" sz="quarter" idx="12"/>
          </p:nvPr>
        </p:nvSpPr>
        <p:spPr>
          <a:ln/>
        </p:spPr>
        <p:txBody>
          <a:bodyPr/>
          <a:lstStyle>
            <a:lvl1pPr>
              <a:defRPr/>
            </a:lvl1pPr>
          </a:lstStyle>
          <a:p>
            <a:pPr>
              <a:defRPr/>
            </a:pPr>
            <a:fld id="{2B1FAE70-DE7F-451A-B292-2168C4127F3E}" type="slidenum">
              <a:rPr lang="it-IT" altLang="it-IT"/>
              <a:pPr>
                <a:defRPr/>
              </a:pPr>
              <a:t>‹N›</a:t>
            </a:fld>
            <a:endParaRPr lang="it-IT" altLang="it-IT"/>
          </a:p>
        </p:txBody>
      </p:sp>
    </p:spTree>
    <p:extLst>
      <p:ext uri="{BB962C8B-B14F-4D97-AF65-F5344CB8AC3E}">
        <p14:creationId xmlns:p14="http://schemas.microsoft.com/office/powerpoint/2010/main" val="3115617990"/>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1CA9B6AC-F0AC-4726-A639-B7047FCFAC1C}"/>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801AE567-51F5-42E9-A845-A98C9B4E9BD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F692298E-BC9F-4A90-A4D0-215A4C54FF0C}"/>
              </a:ext>
            </a:extLst>
          </p:cNvPr>
          <p:cNvSpPr>
            <a:spLocks noGrp="1" noChangeArrowheads="1"/>
          </p:cNvSpPr>
          <p:nvPr>
            <p:ph type="sldNum" sz="quarter" idx="12"/>
          </p:nvPr>
        </p:nvSpPr>
        <p:spPr>
          <a:ln/>
        </p:spPr>
        <p:txBody>
          <a:bodyPr/>
          <a:lstStyle>
            <a:lvl1pPr>
              <a:defRPr/>
            </a:lvl1pPr>
          </a:lstStyle>
          <a:p>
            <a:fld id="{09EB3CF0-F6ED-4E85-9508-D4303791B276}" type="slidenum">
              <a:rPr lang="it-IT" altLang="it-IT"/>
              <a:pPr/>
              <a:t>‹N›</a:t>
            </a:fld>
            <a:endParaRPr lang="it-IT" altLang="it-IT"/>
          </a:p>
        </p:txBody>
      </p:sp>
    </p:spTree>
    <p:extLst>
      <p:ext uri="{BB962C8B-B14F-4D97-AF65-F5344CB8AC3E}">
        <p14:creationId xmlns:p14="http://schemas.microsoft.com/office/powerpoint/2010/main" val="403423367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71C7ED86-7501-4DC1-9AB5-0646E0FAE639}"/>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FF22F9AB-C326-4A97-8D98-6822F3FCB5D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EA1D078E-14B8-4E29-BE52-5DC7C124825A}"/>
              </a:ext>
            </a:extLst>
          </p:cNvPr>
          <p:cNvSpPr>
            <a:spLocks noGrp="1" noChangeArrowheads="1"/>
          </p:cNvSpPr>
          <p:nvPr>
            <p:ph type="sldNum" sz="quarter" idx="12"/>
          </p:nvPr>
        </p:nvSpPr>
        <p:spPr>
          <a:ln/>
        </p:spPr>
        <p:txBody>
          <a:bodyPr/>
          <a:lstStyle>
            <a:lvl1pPr>
              <a:defRPr/>
            </a:lvl1pPr>
          </a:lstStyle>
          <a:p>
            <a:fld id="{8862F7CE-C1CF-410B-A79D-478F5757C0F7}" type="slidenum">
              <a:rPr lang="it-IT" altLang="it-IT"/>
              <a:pPr/>
              <a:t>‹N›</a:t>
            </a:fld>
            <a:endParaRPr lang="it-IT" altLang="it-IT"/>
          </a:p>
        </p:txBody>
      </p:sp>
    </p:spTree>
    <p:extLst>
      <p:ext uri="{BB962C8B-B14F-4D97-AF65-F5344CB8AC3E}">
        <p14:creationId xmlns:p14="http://schemas.microsoft.com/office/powerpoint/2010/main" val="99692326"/>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8815A146-0970-4296-912B-770AE638FC1D}"/>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35D2271F-B011-4D5E-AEDB-3B78E1F598E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514D3F98-927B-4017-8F28-7AF97B181175}"/>
              </a:ext>
            </a:extLst>
          </p:cNvPr>
          <p:cNvSpPr>
            <a:spLocks noGrp="1" noChangeArrowheads="1"/>
          </p:cNvSpPr>
          <p:nvPr>
            <p:ph type="sldNum" sz="quarter" idx="12"/>
          </p:nvPr>
        </p:nvSpPr>
        <p:spPr>
          <a:ln/>
        </p:spPr>
        <p:txBody>
          <a:bodyPr/>
          <a:lstStyle>
            <a:lvl1pPr>
              <a:defRPr/>
            </a:lvl1pPr>
          </a:lstStyle>
          <a:p>
            <a:fld id="{BD8906BB-1CDC-414F-BDA9-E53A6D5AB7C4}" type="slidenum">
              <a:rPr lang="it-IT" altLang="it-IT"/>
              <a:pPr/>
              <a:t>‹N›</a:t>
            </a:fld>
            <a:endParaRPr lang="it-IT" altLang="it-IT"/>
          </a:p>
        </p:txBody>
      </p:sp>
    </p:spTree>
    <p:extLst>
      <p:ext uri="{BB962C8B-B14F-4D97-AF65-F5344CB8AC3E}">
        <p14:creationId xmlns:p14="http://schemas.microsoft.com/office/powerpoint/2010/main" val="1958764504"/>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a:extLst>
              <a:ext uri="{FF2B5EF4-FFF2-40B4-BE49-F238E27FC236}">
                <a16:creationId xmlns:a16="http://schemas.microsoft.com/office/drawing/2014/main" id="{0F98BC0F-82FD-4639-A544-0389B1A24DAC}"/>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AF00CCFE-8171-4D89-80EE-9BFFE53415D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B7A5FA39-6FF5-4FF3-858D-5B81066CEAED}"/>
              </a:ext>
            </a:extLst>
          </p:cNvPr>
          <p:cNvSpPr>
            <a:spLocks noGrp="1" noChangeArrowheads="1"/>
          </p:cNvSpPr>
          <p:nvPr>
            <p:ph type="sldNum" sz="quarter" idx="12"/>
          </p:nvPr>
        </p:nvSpPr>
        <p:spPr>
          <a:ln/>
        </p:spPr>
        <p:txBody>
          <a:bodyPr/>
          <a:lstStyle>
            <a:lvl1pPr>
              <a:defRPr/>
            </a:lvl1pPr>
          </a:lstStyle>
          <a:p>
            <a:fld id="{C8A1E1F7-C408-4223-A077-95A592D79E8F}" type="slidenum">
              <a:rPr lang="it-IT" altLang="it-IT"/>
              <a:pPr/>
              <a:t>‹N›</a:t>
            </a:fld>
            <a:endParaRPr lang="it-IT" altLang="it-IT"/>
          </a:p>
        </p:txBody>
      </p:sp>
    </p:spTree>
    <p:extLst>
      <p:ext uri="{BB962C8B-B14F-4D97-AF65-F5344CB8AC3E}">
        <p14:creationId xmlns:p14="http://schemas.microsoft.com/office/powerpoint/2010/main" val="2959985434"/>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B0C4CA0-CAD9-477C-BD1B-849D3B293A74}"/>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CF215AE3-ECE2-492E-9439-4D48BCA06C6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36257FC4-747E-4E74-B6F7-FC4935E1CDFC}"/>
              </a:ext>
            </a:extLst>
          </p:cNvPr>
          <p:cNvSpPr>
            <a:spLocks noGrp="1" noChangeArrowheads="1"/>
          </p:cNvSpPr>
          <p:nvPr>
            <p:ph type="sldNum" sz="quarter" idx="12"/>
          </p:nvPr>
        </p:nvSpPr>
        <p:spPr>
          <a:ln/>
        </p:spPr>
        <p:txBody>
          <a:bodyPr/>
          <a:lstStyle>
            <a:lvl1pPr>
              <a:defRPr/>
            </a:lvl1pPr>
          </a:lstStyle>
          <a:p>
            <a:fld id="{B6E189A6-745F-4A31-BE53-D3AFFD20AC57}" type="slidenum">
              <a:rPr lang="it-IT" altLang="it-IT"/>
              <a:pPr/>
              <a:t>‹N›</a:t>
            </a:fld>
            <a:endParaRPr lang="it-IT" altLang="it-IT"/>
          </a:p>
        </p:txBody>
      </p:sp>
    </p:spTree>
    <p:extLst>
      <p:ext uri="{BB962C8B-B14F-4D97-AF65-F5344CB8AC3E}">
        <p14:creationId xmlns:p14="http://schemas.microsoft.com/office/powerpoint/2010/main" val="2792895910"/>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6049B8A8-1636-4E83-A92C-E2E4DCC5CC02}"/>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F2AEAAB2-32C4-4091-83DC-CD582F2D1FC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91559B78-BEC8-4AE1-B4FC-D6488413FDE7}"/>
              </a:ext>
            </a:extLst>
          </p:cNvPr>
          <p:cNvSpPr>
            <a:spLocks noGrp="1" noChangeArrowheads="1"/>
          </p:cNvSpPr>
          <p:nvPr>
            <p:ph type="sldNum" sz="quarter" idx="12"/>
          </p:nvPr>
        </p:nvSpPr>
        <p:spPr>
          <a:ln/>
        </p:spPr>
        <p:txBody>
          <a:bodyPr/>
          <a:lstStyle>
            <a:lvl1pPr>
              <a:defRPr/>
            </a:lvl1pPr>
          </a:lstStyle>
          <a:p>
            <a:fld id="{49FD4C6F-49EA-4F73-92BE-DFE7749AB362}" type="slidenum">
              <a:rPr lang="it-IT" altLang="it-IT"/>
              <a:pPr/>
              <a:t>‹N›</a:t>
            </a:fld>
            <a:endParaRPr lang="it-IT" altLang="it-IT"/>
          </a:p>
        </p:txBody>
      </p:sp>
    </p:spTree>
    <p:extLst>
      <p:ext uri="{BB962C8B-B14F-4D97-AF65-F5344CB8AC3E}">
        <p14:creationId xmlns:p14="http://schemas.microsoft.com/office/powerpoint/2010/main" val="3970882145"/>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013198FC-1661-475C-A3C5-9A2CCB6A9803}"/>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1226D467-ADAD-4831-8EA4-96C21C1CB0A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9FC3E099-D11D-44B8-AF6D-A73B39B19383}"/>
              </a:ext>
            </a:extLst>
          </p:cNvPr>
          <p:cNvSpPr>
            <a:spLocks noGrp="1" noChangeArrowheads="1"/>
          </p:cNvSpPr>
          <p:nvPr>
            <p:ph type="sldNum" sz="quarter" idx="12"/>
          </p:nvPr>
        </p:nvSpPr>
        <p:spPr>
          <a:ln/>
        </p:spPr>
        <p:txBody>
          <a:bodyPr/>
          <a:lstStyle>
            <a:lvl1pPr>
              <a:defRPr/>
            </a:lvl1pPr>
          </a:lstStyle>
          <a:p>
            <a:fld id="{0B8076B2-1CAE-4972-B699-FE70860775CD}" type="slidenum">
              <a:rPr lang="it-IT" altLang="it-IT"/>
              <a:pPr/>
              <a:t>‹N›</a:t>
            </a:fld>
            <a:endParaRPr lang="it-IT" altLang="it-IT"/>
          </a:p>
        </p:txBody>
      </p:sp>
    </p:spTree>
    <p:extLst>
      <p:ext uri="{BB962C8B-B14F-4D97-AF65-F5344CB8AC3E}">
        <p14:creationId xmlns:p14="http://schemas.microsoft.com/office/powerpoint/2010/main" val="4090771202"/>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0E50877-1376-44A9-842B-D254115BF52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1027" name="Rectangle 3">
            <a:extLst>
              <a:ext uri="{FF2B5EF4-FFF2-40B4-BE49-F238E27FC236}">
                <a16:creationId xmlns:a16="http://schemas.microsoft.com/office/drawing/2014/main" id="{F3D945A6-8EBA-4AB1-B24B-D7A792D3176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E21FFF18-3958-4FBD-AB32-A6B2C5EDC208}"/>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Comic Sans MS" charset="0"/>
                <a:ea typeface="ＭＳ Ｐゴシック" charset="0"/>
                <a:cs typeface="+mn-cs"/>
              </a:defRPr>
            </a:lvl1pPr>
          </a:lstStyle>
          <a:p>
            <a:pPr>
              <a:defRPr/>
            </a:pPr>
            <a:endParaRPr lang="it-IT"/>
          </a:p>
        </p:txBody>
      </p:sp>
      <p:sp>
        <p:nvSpPr>
          <p:cNvPr id="1029" name="Rectangle 5">
            <a:extLst>
              <a:ext uri="{FF2B5EF4-FFF2-40B4-BE49-F238E27FC236}">
                <a16:creationId xmlns:a16="http://schemas.microsoft.com/office/drawing/2014/main" id="{196DEF7C-03D8-483F-A2E0-3707C3B5066E}"/>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Comic Sans MS" charset="0"/>
                <a:ea typeface="ＭＳ Ｐゴシック" charset="0"/>
                <a:cs typeface="+mn-cs"/>
              </a:defRPr>
            </a:lvl1pPr>
          </a:lstStyle>
          <a:p>
            <a:pPr>
              <a:defRPr/>
            </a:pPr>
            <a:endParaRPr lang="it-IT"/>
          </a:p>
        </p:txBody>
      </p:sp>
      <p:sp>
        <p:nvSpPr>
          <p:cNvPr id="1030" name="Rectangle 6">
            <a:extLst>
              <a:ext uri="{FF2B5EF4-FFF2-40B4-BE49-F238E27FC236}">
                <a16:creationId xmlns:a16="http://schemas.microsoft.com/office/drawing/2014/main" id="{A29B2ACB-61A1-473A-957D-C23F235C61F9}"/>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F61E544-7A54-4F4D-AF12-CD0E8A9540A3}"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zoom/>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Comic Sans MS"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Comic Sans MS"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Comic Sans MS"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Comic Sans MS"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Comic Sans MS" charset="0"/>
          <a:ea typeface="ＭＳ Ｐゴシック" charset="0"/>
        </a:defRPr>
      </a:lvl6pPr>
      <a:lvl7pPr marL="914400" algn="ctr" rtl="0" fontAlgn="base">
        <a:spcBef>
          <a:spcPct val="0"/>
        </a:spcBef>
        <a:spcAft>
          <a:spcPct val="0"/>
        </a:spcAft>
        <a:defRPr sz="4400">
          <a:solidFill>
            <a:schemeClr val="tx2"/>
          </a:solidFill>
          <a:latin typeface="Comic Sans MS" charset="0"/>
          <a:ea typeface="ＭＳ Ｐゴシック" charset="0"/>
        </a:defRPr>
      </a:lvl7pPr>
      <a:lvl8pPr marL="1371600" algn="ctr" rtl="0" fontAlgn="base">
        <a:spcBef>
          <a:spcPct val="0"/>
        </a:spcBef>
        <a:spcAft>
          <a:spcPct val="0"/>
        </a:spcAft>
        <a:defRPr sz="4400">
          <a:solidFill>
            <a:schemeClr val="tx2"/>
          </a:solidFill>
          <a:latin typeface="Comic Sans MS" charset="0"/>
          <a:ea typeface="ＭＳ Ｐゴシック" charset="0"/>
        </a:defRPr>
      </a:lvl8pPr>
      <a:lvl9pPr marL="1828800" algn="ctr" rtl="0" fontAlgn="base">
        <a:spcBef>
          <a:spcPct val="0"/>
        </a:spcBef>
        <a:spcAft>
          <a:spcPct val="0"/>
        </a:spcAft>
        <a:defRPr sz="4400">
          <a:solidFill>
            <a:schemeClr val="tx2"/>
          </a:solidFill>
          <a:latin typeface="Comic Sans M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0496A0-E66F-4E39-AF20-2439895F0F4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1027" name="Rectangle 3">
            <a:extLst>
              <a:ext uri="{FF2B5EF4-FFF2-40B4-BE49-F238E27FC236}">
                <a16:creationId xmlns:a16="http://schemas.microsoft.com/office/drawing/2014/main" id="{2F024D5A-4F2B-45E9-AFCA-205C6F1DB6A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F4E92133-69DA-4B6A-9D67-6722DB217ABF}"/>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Comic Sans MS" charset="0"/>
                <a:ea typeface="ＭＳ Ｐゴシック" charset="0"/>
                <a:cs typeface="+mn-cs"/>
              </a:defRPr>
            </a:lvl1pPr>
          </a:lstStyle>
          <a:p>
            <a:pPr>
              <a:defRPr/>
            </a:pPr>
            <a:endParaRPr lang="it-IT"/>
          </a:p>
        </p:txBody>
      </p:sp>
      <p:sp>
        <p:nvSpPr>
          <p:cNvPr id="1029" name="Rectangle 5">
            <a:extLst>
              <a:ext uri="{FF2B5EF4-FFF2-40B4-BE49-F238E27FC236}">
                <a16:creationId xmlns:a16="http://schemas.microsoft.com/office/drawing/2014/main" id="{D7E43095-15B3-47A6-8AE5-71CFC7191990}"/>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Comic Sans MS" charset="0"/>
                <a:ea typeface="ＭＳ Ｐゴシック" charset="0"/>
                <a:cs typeface="+mn-cs"/>
              </a:defRPr>
            </a:lvl1pPr>
          </a:lstStyle>
          <a:p>
            <a:pPr>
              <a:defRPr/>
            </a:pPr>
            <a:endParaRPr lang="it-IT"/>
          </a:p>
        </p:txBody>
      </p:sp>
      <p:sp>
        <p:nvSpPr>
          <p:cNvPr id="1030" name="Rectangle 6">
            <a:extLst>
              <a:ext uri="{FF2B5EF4-FFF2-40B4-BE49-F238E27FC236}">
                <a16:creationId xmlns:a16="http://schemas.microsoft.com/office/drawing/2014/main" id="{B02BC6C7-845B-4359-B580-1B21925AA607}"/>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A1966C9-E7B5-49FB-BAA5-5B4A80104E46}" type="slidenum">
              <a:rPr lang="it-IT" altLang="it-IT"/>
              <a:pPr>
                <a:defRPr/>
              </a:pPr>
              <a:t>‹N›</a:t>
            </a:fld>
            <a:endParaRPr lang="it-IT" altLang="it-IT"/>
          </a:p>
        </p:txBody>
      </p:sp>
    </p:spTree>
    <p:extLst>
      <p:ext uri="{BB962C8B-B14F-4D97-AF65-F5344CB8AC3E}">
        <p14:creationId xmlns:p14="http://schemas.microsoft.com/office/powerpoint/2010/main" val="24608485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zoom/>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Comic Sans MS"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Comic Sans MS"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Comic Sans MS"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Comic Sans MS"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Comic Sans MS" charset="0"/>
          <a:ea typeface="ＭＳ Ｐゴシック" charset="0"/>
        </a:defRPr>
      </a:lvl6pPr>
      <a:lvl7pPr marL="914400" algn="ctr" rtl="0" fontAlgn="base">
        <a:spcBef>
          <a:spcPct val="0"/>
        </a:spcBef>
        <a:spcAft>
          <a:spcPct val="0"/>
        </a:spcAft>
        <a:defRPr sz="4400">
          <a:solidFill>
            <a:schemeClr val="tx2"/>
          </a:solidFill>
          <a:latin typeface="Comic Sans MS" charset="0"/>
          <a:ea typeface="ＭＳ Ｐゴシック" charset="0"/>
        </a:defRPr>
      </a:lvl7pPr>
      <a:lvl8pPr marL="1371600" algn="ctr" rtl="0" fontAlgn="base">
        <a:spcBef>
          <a:spcPct val="0"/>
        </a:spcBef>
        <a:spcAft>
          <a:spcPct val="0"/>
        </a:spcAft>
        <a:defRPr sz="4400">
          <a:solidFill>
            <a:schemeClr val="tx2"/>
          </a:solidFill>
          <a:latin typeface="Comic Sans MS" charset="0"/>
          <a:ea typeface="ＭＳ Ｐゴシック" charset="0"/>
        </a:defRPr>
      </a:lvl8pPr>
      <a:lvl9pPr marL="1828800" algn="ctr" rtl="0" fontAlgn="base">
        <a:spcBef>
          <a:spcPct val="0"/>
        </a:spcBef>
        <a:spcAft>
          <a:spcPct val="0"/>
        </a:spcAft>
        <a:defRPr sz="4400">
          <a:solidFill>
            <a:schemeClr val="tx2"/>
          </a:solidFill>
          <a:latin typeface="Comic Sans M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84A0D18-C367-4D85-843E-A3EDD9DEC7F3}"/>
              </a:ext>
            </a:extLst>
          </p:cNvPr>
          <p:cNvSpPr>
            <a:spLocks noGrp="1" noChangeArrowheads="1"/>
          </p:cNvSpPr>
          <p:nvPr>
            <p:ph type="title"/>
          </p:nvPr>
        </p:nvSpPr>
        <p:spPr>
          <a:xfrm>
            <a:off x="304800" y="457200"/>
            <a:ext cx="8458200" cy="1143000"/>
          </a:xfrm>
        </p:spPr>
        <p:txBody>
          <a:bodyPr/>
          <a:lstStyle/>
          <a:p>
            <a:pPr eaLnBrk="1" hangingPunct="1"/>
            <a:r>
              <a:rPr lang="it-IT" altLang="it-IT" sz="3200"/>
              <a:t>Angina pectoris: squilibrio tra apporto e richiesta di ossigeno del miocardio</a:t>
            </a:r>
          </a:p>
        </p:txBody>
      </p:sp>
      <p:sp>
        <p:nvSpPr>
          <p:cNvPr id="9219" name="Text Box 3">
            <a:extLst>
              <a:ext uri="{FF2B5EF4-FFF2-40B4-BE49-F238E27FC236}">
                <a16:creationId xmlns:a16="http://schemas.microsoft.com/office/drawing/2014/main" id="{64E9ECA6-3A0D-4166-B7D6-FC4A80FAD32C}"/>
              </a:ext>
            </a:extLst>
          </p:cNvPr>
          <p:cNvSpPr txBox="1">
            <a:spLocks noChangeArrowheads="1"/>
          </p:cNvSpPr>
          <p:nvPr/>
        </p:nvSpPr>
        <p:spPr bwMode="auto">
          <a:xfrm>
            <a:off x="304800" y="1905000"/>
            <a:ext cx="1844675" cy="660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0"/>
              </a:spcBef>
              <a:buFontTx/>
              <a:buNone/>
            </a:pPr>
            <a:r>
              <a:rPr lang="it-IT" altLang="it-IT" sz="1800"/>
              <a:t>Stato contrattile</a:t>
            </a:r>
          </a:p>
        </p:txBody>
      </p:sp>
      <p:sp>
        <p:nvSpPr>
          <p:cNvPr id="9220" name="Text Box 4">
            <a:extLst>
              <a:ext uri="{FF2B5EF4-FFF2-40B4-BE49-F238E27FC236}">
                <a16:creationId xmlns:a16="http://schemas.microsoft.com/office/drawing/2014/main" id="{1B2A5FE9-0E16-4F46-88C5-1CC130F94279}"/>
              </a:ext>
            </a:extLst>
          </p:cNvPr>
          <p:cNvSpPr txBox="1">
            <a:spLocks noChangeArrowheads="1"/>
          </p:cNvSpPr>
          <p:nvPr/>
        </p:nvSpPr>
        <p:spPr bwMode="auto">
          <a:xfrm>
            <a:off x="304800" y="3048000"/>
            <a:ext cx="1844675" cy="660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0"/>
              </a:spcBef>
              <a:buFontTx/>
              <a:buNone/>
            </a:pPr>
            <a:r>
              <a:rPr lang="it-IT" altLang="it-IT" sz="1800"/>
              <a:t>Frequenza cardiaca</a:t>
            </a:r>
          </a:p>
        </p:txBody>
      </p:sp>
      <p:sp>
        <p:nvSpPr>
          <p:cNvPr id="9221" name="Text Box 5">
            <a:extLst>
              <a:ext uri="{FF2B5EF4-FFF2-40B4-BE49-F238E27FC236}">
                <a16:creationId xmlns:a16="http://schemas.microsoft.com/office/drawing/2014/main" id="{BD93B261-4604-4EC9-A644-EA7426497BFA}"/>
              </a:ext>
            </a:extLst>
          </p:cNvPr>
          <p:cNvSpPr txBox="1">
            <a:spLocks noChangeArrowheads="1"/>
          </p:cNvSpPr>
          <p:nvPr/>
        </p:nvSpPr>
        <p:spPr bwMode="auto">
          <a:xfrm>
            <a:off x="304800" y="4191000"/>
            <a:ext cx="1844675" cy="6461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0"/>
              </a:spcBef>
              <a:buFontTx/>
              <a:buNone/>
            </a:pPr>
            <a:r>
              <a:rPr lang="it-IT" altLang="it-IT" sz="1800"/>
              <a:t>Tensione della parete</a:t>
            </a:r>
          </a:p>
        </p:txBody>
      </p:sp>
      <p:sp>
        <p:nvSpPr>
          <p:cNvPr id="9222" name="Text Box 6">
            <a:extLst>
              <a:ext uri="{FF2B5EF4-FFF2-40B4-BE49-F238E27FC236}">
                <a16:creationId xmlns:a16="http://schemas.microsoft.com/office/drawing/2014/main" id="{C5EAC03B-167E-493D-8280-9F1EF425B0CF}"/>
              </a:ext>
            </a:extLst>
          </p:cNvPr>
          <p:cNvSpPr txBox="1">
            <a:spLocks noChangeArrowheads="1"/>
          </p:cNvSpPr>
          <p:nvPr/>
        </p:nvSpPr>
        <p:spPr bwMode="auto">
          <a:xfrm>
            <a:off x="304800" y="5486400"/>
            <a:ext cx="1844675" cy="9350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0"/>
              </a:spcBef>
              <a:buFontTx/>
              <a:buNone/>
            </a:pPr>
            <a:r>
              <a:rPr lang="it-IT" altLang="it-IT" sz="1800"/>
              <a:t>Pressione ventricolare sinistra</a:t>
            </a:r>
          </a:p>
        </p:txBody>
      </p:sp>
      <p:sp>
        <p:nvSpPr>
          <p:cNvPr id="9223" name="Text Box 7">
            <a:extLst>
              <a:ext uri="{FF2B5EF4-FFF2-40B4-BE49-F238E27FC236}">
                <a16:creationId xmlns:a16="http://schemas.microsoft.com/office/drawing/2014/main" id="{C95A10E4-7829-49E6-9442-EC26EB74C068}"/>
              </a:ext>
            </a:extLst>
          </p:cNvPr>
          <p:cNvSpPr txBox="1">
            <a:spLocks noChangeArrowheads="1"/>
          </p:cNvSpPr>
          <p:nvPr/>
        </p:nvSpPr>
        <p:spPr bwMode="auto">
          <a:xfrm>
            <a:off x="2438400" y="5486400"/>
            <a:ext cx="1844675" cy="660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0"/>
              </a:spcBef>
              <a:buFontTx/>
              <a:buNone/>
            </a:pPr>
            <a:r>
              <a:rPr lang="it-IT" altLang="it-IT" sz="1800"/>
              <a:t>Volume ventricolare</a:t>
            </a:r>
          </a:p>
        </p:txBody>
      </p:sp>
      <p:sp>
        <p:nvSpPr>
          <p:cNvPr id="9224" name="Text Box 8">
            <a:extLst>
              <a:ext uri="{FF2B5EF4-FFF2-40B4-BE49-F238E27FC236}">
                <a16:creationId xmlns:a16="http://schemas.microsoft.com/office/drawing/2014/main" id="{8DD1F0F4-7F2D-4F68-B582-CE0D6FDCF7C3}"/>
              </a:ext>
            </a:extLst>
          </p:cNvPr>
          <p:cNvSpPr txBox="1">
            <a:spLocks noChangeArrowheads="1"/>
          </p:cNvSpPr>
          <p:nvPr/>
        </p:nvSpPr>
        <p:spPr bwMode="auto">
          <a:xfrm>
            <a:off x="4937125" y="5486400"/>
            <a:ext cx="1844675" cy="660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0"/>
              </a:spcBef>
              <a:buFontTx/>
              <a:buNone/>
            </a:pPr>
            <a:r>
              <a:rPr lang="it-IT" altLang="it-IT" sz="1800"/>
              <a:t>Resistenza coronarica</a:t>
            </a:r>
          </a:p>
        </p:txBody>
      </p:sp>
      <p:sp>
        <p:nvSpPr>
          <p:cNvPr id="9225" name="Text Box 9">
            <a:extLst>
              <a:ext uri="{FF2B5EF4-FFF2-40B4-BE49-F238E27FC236}">
                <a16:creationId xmlns:a16="http://schemas.microsoft.com/office/drawing/2014/main" id="{E52AC7A2-2631-45D8-871B-A68A743A9D45}"/>
              </a:ext>
            </a:extLst>
          </p:cNvPr>
          <p:cNvSpPr txBox="1">
            <a:spLocks noChangeArrowheads="1"/>
          </p:cNvSpPr>
          <p:nvPr/>
        </p:nvSpPr>
        <p:spPr bwMode="auto">
          <a:xfrm>
            <a:off x="6994525" y="5486400"/>
            <a:ext cx="1844675" cy="9239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0"/>
              </a:spcBef>
              <a:buFontTx/>
              <a:buNone/>
            </a:pPr>
            <a:r>
              <a:rPr lang="it-IT" altLang="it-IT" sz="1800"/>
              <a:t>Pressione aortica diastolica</a:t>
            </a:r>
          </a:p>
        </p:txBody>
      </p:sp>
      <p:sp>
        <p:nvSpPr>
          <p:cNvPr id="9226" name="Text Box 10">
            <a:extLst>
              <a:ext uri="{FF2B5EF4-FFF2-40B4-BE49-F238E27FC236}">
                <a16:creationId xmlns:a16="http://schemas.microsoft.com/office/drawing/2014/main" id="{F31D6D3A-6622-4A3E-9C61-CA0BEA095E98}"/>
              </a:ext>
            </a:extLst>
          </p:cNvPr>
          <p:cNvSpPr txBox="1">
            <a:spLocks noChangeArrowheads="1"/>
          </p:cNvSpPr>
          <p:nvPr/>
        </p:nvSpPr>
        <p:spPr bwMode="auto">
          <a:xfrm>
            <a:off x="6934200" y="4445000"/>
            <a:ext cx="2057400" cy="660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0"/>
              </a:spcBef>
              <a:buFontTx/>
              <a:buNone/>
            </a:pPr>
            <a:r>
              <a:rPr lang="it-IT" altLang="it-IT" sz="1800" b="1"/>
              <a:t>Flusso ematico coronarico</a:t>
            </a:r>
          </a:p>
        </p:txBody>
      </p:sp>
      <p:sp>
        <p:nvSpPr>
          <p:cNvPr id="9227" name="Text Box 11">
            <a:extLst>
              <a:ext uri="{FF2B5EF4-FFF2-40B4-BE49-F238E27FC236}">
                <a16:creationId xmlns:a16="http://schemas.microsoft.com/office/drawing/2014/main" id="{18662875-812C-4CEB-9263-59E92E04A434}"/>
              </a:ext>
            </a:extLst>
          </p:cNvPr>
          <p:cNvSpPr txBox="1">
            <a:spLocks noChangeArrowheads="1"/>
          </p:cNvSpPr>
          <p:nvPr/>
        </p:nvSpPr>
        <p:spPr bwMode="auto">
          <a:xfrm>
            <a:off x="6994525" y="3200400"/>
            <a:ext cx="1844675" cy="9350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0"/>
              </a:spcBef>
              <a:buFontTx/>
              <a:buNone/>
            </a:pPr>
            <a:r>
              <a:rPr lang="it-IT" altLang="it-IT" sz="1800"/>
              <a:t>Distribuzione locale nel miocardio</a:t>
            </a:r>
          </a:p>
        </p:txBody>
      </p:sp>
      <p:sp>
        <p:nvSpPr>
          <p:cNvPr id="9228" name="Text Box 12">
            <a:extLst>
              <a:ext uri="{FF2B5EF4-FFF2-40B4-BE49-F238E27FC236}">
                <a16:creationId xmlns:a16="http://schemas.microsoft.com/office/drawing/2014/main" id="{BB1C668F-EA3A-4C03-9BB2-95C5D733C007}"/>
              </a:ext>
            </a:extLst>
          </p:cNvPr>
          <p:cNvSpPr txBox="1">
            <a:spLocks noChangeArrowheads="1"/>
          </p:cNvSpPr>
          <p:nvPr/>
        </p:nvSpPr>
        <p:spPr bwMode="auto">
          <a:xfrm>
            <a:off x="6994525" y="2057400"/>
            <a:ext cx="1844675" cy="9350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0"/>
              </a:spcBef>
              <a:buFontTx/>
              <a:buNone/>
            </a:pPr>
            <a:r>
              <a:rPr lang="it-IT" altLang="it-IT" sz="1800"/>
              <a:t>Differenza AV in contenuto di ossigeno</a:t>
            </a:r>
          </a:p>
        </p:txBody>
      </p:sp>
      <p:grpSp>
        <p:nvGrpSpPr>
          <p:cNvPr id="9229" name="Group 13">
            <a:extLst>
              <a:ext uri="{FF2B5EF4-FFF2-40B4-BE49-F238E27FC236}">
                <a16:creationId xmlns:a16="http://schemas.microsoft.com/office/drawing/2014/main" id="{4A7DAEA6-8D22-40CA-A936-99BBD495CD8C}"/>
              </a:ext>
            </a:extLst>
          </p:cNvPr>
          <p:cNvGrpSpPr>
            <a:grpSpLocks/>
          </p:cNvGrpSpPr>
          <p:nvPr/>
        </p:nvGrpSpPr>
        <p:grpSpPr bwMode="auto">
          <a:xfrm>
            <a:off x="2559050" y="2438400"/>
            <a:ext cx="4070350" cy="660400"/>
            <a:chOff x="1286" y="1536"/>
            <a:chExt cx="2564" cy="416"/>
          </a:xfrm>
        </p:grpSpPr>
        <p:sp>
          <p:nvSpPr>
            <p:cNvPr id="9256" name="Text Box 14">
              <a:extLst>
                <a:ext uri="{FF2B5EF4-FFF2-40B4-BE49-F238E27FC236}">
                  <a16:creationId xmlns:a16="http://schemas.microsoft.com/office/drawing/2014/main" id="{3BD2726C-D8B0-45A8-9633-CFDDFEB47DC8}"/>
                </a:ext>
              </a:extLst>
            </p:cNvPr>
            <p:cNvSpPr txBox="1">
              <a:spLocks noChangeArrowheads="1"/>
            </p:cNvSpPr>
            <p:nvPr/>
          </p:nvSpPr>
          <p:spPr bwMode="auto">
            <a:xfrm>
              <a:off x="1286" y="1536"/>
              <a:ext cx="1162" cy="41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0"/>
                </a:spcBef>
                <a:buFontTx/>
                <a:buNone/>
              </a:pPr>
              <a:r>
                <a:rPr lang="it-IT" altLang="it-IT" sz="1800"/>
                <a:t>Richiesta di ossigeno</a:t>
              </a:r>
            </a:p>
          </p:txBody>
        </p:sp>
        <p:sp>
          <p:nvSpPr>
            <p:cNvPr id="9257" name="Text Box 15">
              <a:extLst>
                <a:ext uri="{FF2B5EF4-FFF2-40B4-BE49-F238E27FC236}">
                  <a16:creationId xmlns:a16="http://schemas.microsoft.com/office/drawing/2014/main" id="{D0C87718-580D-4F60-8426-F9A02A6CB255}"/>
                </a:ext>
              </a:extLst>
            </p:cNvPr>
            <p:cNvSpPr txBox="1">
              <a:spLocks noChangeArrowheads="1"/>
            </p:cNvSpPr>
            <p:nvPr/>
          </p:nvSpPr>
          <p:spPr bwMode="auto">
            <a:xfrm>
              <a:off x="2688" y="1536"/>
              <a:ext cx="1162" cy="41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0"/>
                </a:spcBef>
                <a:buFontTx/>
                <a:buNone/>
              </a:pPr>
              <a:r>
                <a:rPr lang="it-IT" altLang="it-IT" sz="1800"/>
                <a:t>Apporto di ossigeno</a:t>
              </a:r>
            </a:p>
          </p:txBody>
        </p:sp>
      </p:grpSp>
      <p:sp>
        <p:nvSpPr>
          <p:cNvPr id="9230" name="Line 16">
            <a:extLst>
              <a:ext uri="{FF2B5EF4-FFF2-40B4-BE49-F238E27FC236}">
                <a16:creationId xmlns:a16="http://schemas.microsoft.com/office/drawing/2014/main" id="{95AFD41D-5D87-4C90-B5C0-2D57A05B165B}"/>
              </a:ext>
            </a:extLst>
          </p:cNvPr>
          <p:cNvSpPr>
            <a:spLocks noChangeShapeType="1"/>
          </p:cNvSpPr>
          <p:nvPr/>
        </p:nvSpPr>
        <p:spPr bwMode="auto">
          <a:xfrm>
            <a:off x="2133600" y="2362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31" name="Line 17">
            <a:extLst>
              <a:ext uri="{FF2B5EF4-FFF2-40B4-BE49-F238E27FC236}">
                <a16:creationId xmlns:a16="http://schemas.microsoft.com/office/drawing/2014/main" id="{6A64496B-F05F-455A-AB62-CD5419CB6DB4}"/>
              </a:ext>
            </a:extLst>
          </p:cNvPr>
          <p:cNvSpPr>
            <a:spLocks noChangeShapeType="1"/>
          </p:cNvSpPr>
          <p:nvPr/>
        </p:nvSpPr>
        <p:spPr bwMode="auto">
          <a:xfrm>
            <a:off x="2133600" y="3429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32" name="Line 18">
            <a:extLst>
              <a:ext uri="{FF2B5EF4-FFF2-40B4-BE49-F238E27FC236}">
                <a16:creationId xmlns:a16="http://schemas.microsoft.com/office/drawing/2014/main" id="{5352DC15-F307-4382-808C-57F95EFBEA61}"/>
              </a:ext>
            </a:extLst>
          </p:cNvPr>
          <p:cNvSpPr>
            <a:spLocks noChangeShapeType="1"/>
          </p:cNvSpPr>
          <p:nvPr/>
        </p:nvSpPr>
        <p:spPr bwMode="auto">
          <a:xfrm>
            <a:off x="2133600" y="4648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33" name="Line 19">
            <a:extLst>
              <a:ext uri="{FF2B5EF4-FFF2-40B4-BE49-F238E27FC236}">
                <a16:creationId xmlns:a16="http://schemas.microsoft.com/office/drawing/2014/main" id="{20AFA738-9EF6-4E22-9B39-E1DC86F2629E}"/>
              </a:ext>
            </a:extLst>
          </p:cNvPr>
          <p:cNvSpPr>
            <a:spLocks noChangeShapeType="1"/>
          </p:cNvSpPr>
          <p:nvPr/>
        </p:nvSpPr>
        <p:spPr bwMode="auto">
          <a:xfrm>
            <a:off x="2286000" y="23622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34" name="Line 20">
            <a:extLst>
              <a:ext uri="{FF2B5EF4-FFF2-40B4-BE49-F238E27FC236}">
                <a16:creationId xmlns:a16="http://schemas.microsoft.com/office/drawing/2014/main" id="{83117468-3F2A-49A2-883D-B073A9786EF8}"/>
              </a:ext>
            </a:extLst>
          </p:cNvPr>
          <p:cNvSpPr>
            <a:spLocks noChangeShapeType="1"/>
          </p:cNvSpPr>
          <p:nvPr/>
        </p:nvSpPr>
        <p:spPr bwMode="auto">
          <a:xfrm>
            <a:off x="2286000" y="28956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35" name="Line 21">
            <a:extLst>
              <a:ext uri="{FF2B5EF4-FFF2-40B4-BE49-F238E27FC236}">
                <a16:creationId xmlns:a16="http://schemas.microsoft.com/office/drawing/2014/main" id="{D7D2C06F-AB4F-4228-B2FD-FDE800B4D1DB}"/>
              </a:ext>
            </a:extLst>
          </p:cNvPr>
          <p:cNvSpPr>
            <a:spLocks noChangeShapeType="1"/>
          </p:cNvSpPr>
          <p:nvPr/>
        </p:nvSpPr>
        <p:spPr bwMode="auto">
          <a:xfrm flipV="1">
            <a:off x="1219200" y="5105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36" name="Line 22">
            <a:extLst>
              <a:ext uri="{FF2B5EF4-FFF2-40B4-BE49-F238E27FC236}">
                <a16:creationId xmlns:a16="http://schemas.microsoft.com/office/drawing/2014/main" id="{D6BAA6B7-5606-4F0E-A406-77805F575166}"/>
              </a:ext>
            </a:extLst>
          </p:cNvPr>
          <p:cNvSpPr>
            <a:spLocks noChangeShapeType="1"/>
          </p:cNvSpPr>
          <p:nvPr/>
        </p:nvSpPr>
        <p:spPr bwMode="auto">
          <a:xfrm flipV="1">
            <a:off x="3352800" y="5334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37" name="Line 23">
            <a:extLst>
              <a:ext uri="{FF2B5EF4-FFF2-40B4-BE49-F238E27FC236}">
                <a16:creationId xmlns:a16="http://schemas.microsoft.com/office/drawing/2014/main" id="{29E234EE-8C32-493F-8BDF-86A59066EFAE}"/>
              </a:ext>
            </a:extLst>
          </p:cNvPr>
          <p:cNvSpPr>
            <a:spLocks noChangeShapeType="1"/>
          </p:cNvSpPr>
          <p:nvPr/>
        </p:nvSpPr>
        <p:spPr bwMode="auto">
          <a:xfrm flipH="1">
            <a:off x="1219200" y="5334000"/>
            <a:ext cx="213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38" name="Line 24">
            <a:extLst>
              <a:ext uri="{FF2B5EF4-FFF2-40B4-BE49-F238E27FC236}">
                <a16:creationId xmlns:a16="http://schemas.microsoft.com/office/drawing/2014/main" id="{C4F02EBA-9C79-447E-B401-EB90C5A2E6CF}"/>
              </a:ext>
            </a:extLst>
          </p:cNvPr>
          <p:cNvSpPr>
            <a:spLocks noChangeShapeType="1"/>
          </p:cNvSpPr>
          <p:nvPr/>
        </p:nvSpPr>
        <p:spPr bwMode="auto">
          <a:xfrm>
            <a:off x="4572000" y="28956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39" name="Line 25">
            <a:extLst>
              <a:ext uri="{FF2B5EF4-FFF2-40B4-BE49-F238E27FC236}">
                <a16:creationId xmlns:a16="http://schemas.microsoft.com/office/drawing/2014/main" id="{E544B6D6-C54F-4235-A805-987409BFE6BD}"/>
              </a:ext>
            </a:extLst>
          </p:cNvPr>
          <p:cNvSpPr>
            <a:spLocks noChangeShapeType="1"/>
          </p:cNvSpPr>
          <p:nvPr/>
        </p:nvSpPr>
        <p:spPr bwMode="auto">
          <a:xfrm>
            <a:off x="4572000" y="3962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40" name="Text Box 26">
            <a:extLst>
              <a:ext uri="{FF2B5EF4-FFF2-40B4-BE49-F238E27FC236}">
                <a16:creationId xmlns:a16="http://schemas.microsoft.com/office/drawing/2014/main" id="{6C7C9A30-F634-4EDB-AE0E-D201C24C299E}"/>
              </a:ext>
            </a:extLst>
          </p:cNvPr>
          <p:cNvSpPr txBox="1">
            <a:spLocks noChangeArrowheads="1"/>
          </p:cNvSpPr>
          <p:nvPr/>
        </p:nvSpPr>
        <p:spPr bwMode="auto">
          <a:xfrm>
            <a:off x="3657600" y="4419600"/>
            <a:ext cx="1844675" cy="4953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0"/>
              </a:spcBef>
              <a:buFontTx/>
              <a:buNone/>
            </a:pPr>
            <a:r>
              <a:rPr lang="it-IT" altLang="it-IT" sz="2400">
                <a:solidFill>
                  <a:schemeClr val="accent1"/>
                </a:solidFill>
              </a:rPr>
              <a:t>Ischemia </a:t>
            </a:r>
            <a:endParaRPr lang="it-IT" altLang="it-IT" sz="1800">
              <a:solidFill>
                <a:schemeClr val="accent1"/>
              </a:solidFill>
            </a:endParaRPr>
          </a:p>
        </p:txBody>
      </p:sp>
      <p:sp>
        <p:nvSpPr>
          <p:cNvPr id="9241" name="Line 27">
            <a:extLst>
              <a:ext uri="{FF2B5EF4-FFF2-40B4-BE49-F238E27FC236}">
                <a16:creationId xmlns:a16="http://schemas.microsoft.com/office/drawing/2014/main" id="{22CA451C-9223-42F8-8B61-EA5BD9B65B0E}"/>
              </a:ext>
            </a:extLst>
          </p:cNvPr>
          <p:cNvSpPr>
            <a:spLocks noChangeShapeType="1"/>
          </p:cNvSpPr>
          <p:nvPr/>
        </p:nvSpPr>
        <p:spPr bwMode="auto">
          <a:xfrm flipH="1">
            <a:off x="6858000" y="2438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42" name="Line 28">
            <a:extLst>
              <a:ext uri="{FF2B5EF4-FFF2-40B4-BE49-F238E27FC236}">
                <a16:creationId xmlns:a16="http://schemas.microsoft.com/office/drawing/2014/main" id="{88CC8A07-A35C-4E27-88E0-F28763B98F73}"/>
              </a:ext>
            </a:extLst>
          </p:cNvPr>
          <p:cNvSpPr>
            <a:spLocks noChangeShapeType="1"/>
          </p:cNvSpPr>
          <p:nvPr/>
        </p:nvSpPr>
        <p:spPr bwMode="auto">
          <a:xfrm flipH="1">
            <a:off x="6858000" y="3657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43" name="Line 29">
            <a:extLst>
              <a:ext uri="{FF2B5EF4-FFF2-40B4-BE49-F238E27FC236}">
                <a16:creationId xmlns:a16="http://schemas.microsoft.com/office/drawing/2014/main" id="{FC27F345-6DA6-4866-B243-B2ABB23DC3D5}"/>
              </a:ext>
            </a:extLst>
          </p:cNvPr>
          <p:cNvSpPr>
            <a:spLocks noChangeShapeType="1"/>
          </p:cNvSpPr>
          <p:nvPr/>
        </p:nvSpPr>
        <p:spPr bwMode="auto">
          <a:xfrm>
            <a:off x="6858000" y="2438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44" name="Line 30">
            <a:extLst>
              <a:ext uri="{FF2B5EF4-FFF2-40B4-BE49-F238E27FC236}">
                <a16:creationId xmlns:a16="http://schemas.microsoft.com/office/drawing/2014/main" id="{29274505-47E6-4DB9-B2F3-C743E66A9EAB}"/>
              </a:ext>
            </a:extLst>
          </p:cNvPr>
          <p:cNvSpPr>
            <a:spLocks noChangeShapeType="1"/>
          </p:cNvSpPr>
          <p:nvPr/>
        </p:nvSpPr>
        <p:spPr bwMode="auto">
          <a:xfrm flipH="1">
            <a:off x="6705600" y="28956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45" name="Line 31">
            <a:extLst>
              <a:ext uri="{FF2B5EF4-FFF2-40B4-BE49-F238E27FC236}">
                <a16:creationId xmlns:a16="http://schemas.microsoft.com/office/drawing/2014/main" id="{59C21832-926C-43CF-84DF-5E623FB26DB4}"/>
              </a:ext>
            </a:extLst>
          </p:cNvPr>
          <p:cNvSpPr>
            <a:spLocks noChangeShapeType="1"/>
          </p:cNvSpPr>
          <p:nvPr/>
        </p:nvSpPr>
        <p:spPr bwMode="auto">
          <a:xfrm>
            <a:off x="5867400" y="5334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46" name="Line 32">
            <a:extLst>
              <a:ext uri="{FF2B5EF4-FFF2-40B4-BE49-F238E27FC236}">
                <a16:creationId xmlns:a16="http://schemas.microsoft.com/office/drawing/2014/main" id="{A385C938-71BD-4D13-A3E0-A28B0073D4F8}"/>
              </a:ext>
            </a:extLst>
          </p:cNvPr>
          <p:cNvSpPr>
            <a:spLocks noChangeShapeType="1"/>
          </p:cNvSpPr>
          <p:nvPr/>
        </p:nvSpPr>
        <p:spPr bwMode="auto">
          <a:xfrm flipV="1">
            <a:off x="7924800" y="5181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47" name="Line 33">
            <a:extLst>
              <a:ext uri="{FF2B5EF4-FFF2-40B4-BE49-F238E27FC236}">
                <a16:creationId xmlns:a16="http://schemas.microsoft.com/office/drawing/2014/main" id="{BE21DBAF-3828-4723-904C-16E8D2DC4043}"/>
              </a:ext>
            </a:extLst>
          </p:cNvPr>
          <p:cNvSpPr>
            <a:spLocks noChangeShapeType="1"/>
          </p:cNvSpPr>
          <p:nvPr/>
        </p:nvSpPr>
        <p:spPr bwMode="auto">
          <a:xfrm flipV="1">
            <a:off x="7924800" y="4267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48" name="Line 34">
            <a:extLst>
              <a:ext uri="{FF2B5EF4-FFF2-40B4-BE49-F238E27FC236}">
                <a16:creationId xmlns:a16="http://schemas.microsoft.com/office/drawing/2014/main" id="{3D02A730-0F09-41D4-A101-3A59291695B5}"/>
              </a:ext>
            </a:extLst>
          </p:cNvPr>
          <p:cNvSpPr>
            <a:spLocks noChangeShapeType="1"/>
          </p:cNvSpPr>
          <p:nvPr/>
        </p:nvSpPr>
        <p:spPr bwMode="auto">
          <a:xfrm>
            <a:off x="5867400" y="53340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9249" name="Group 35">
            <a:extLst>
              <a:ext uri="{FF2B5EF4-FFF2-40B4-BE49-F238E27FC236}">
                <a16:creationId xmlns:a16="http://schemas.microsoft.com/office/drawing/2014/main" id="{39FCC0A4-F43F-45C2-AFEE-1D76DE174894}"/>
              </a:ext>
            </a:extLst>
          </p:cNvPr>
          <p:cNvGrpSpPr>
            <a:grpSpLocks/>
          </p:cNvGrpSpPr>
          <p:nvPr/>
        </p:nvGrpSpPr>
        <p:grpSpPr bwMode="auto">
          <a:xfrm>
            <a:off x="4419600" y="3733800"/>
            <a:ext cx="304800" cy="152400"/>
            <a:chOff x="2832" y="2352"/>
            <a:chExt cx="192" cy="96"/>
          </a:xfrm>
        </p:grpSpPr>
        <p:sp>
          <p:nvSpPr>
            <p:cNvPr id="9254" name="Line 36">
              <a:extLst>
                <a:ext uri="{FF2B5EF4-FFF2-40B4-BE49-F238E27FC236}">
                  <a16:creationId xmlns:a16="http://schemas.microsoft.com/office/drawing/2014/main" id="{F3A6773D-61A4-4416-BE68-B2C2422FA53A}"/>
                </a:ext>
              </a:extLst>
            </p:cNvPr>
            <p:cNvSpPr>
              <a:spLocks noChangeShapeType="1"/>
            </p:cNvSpPr>
            <p:nvPr/>
          </p:nvSpPr>
          <p:spPr bwMode="auto">
            <a:xfrm>
              <a:off x="2832" y="2352"/>
              <a:ext cx="1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55" name="Line 37">
              <a:extLst>
                <a:ext uri="{FF2B5EF4-FFF2-40B4-BE49-F238E27FC236}">
                  <a16:creationId xmlns:a16="http://schemas.microsoft.com/office/drawing/2014/main" id="{201D5579-1C90-4300-A22A-AFA1C6970CEB}"/>
                </a:ext>
              </a:extLst>
            </p:cNvPr>
            <p:cNvSpPr>
              <a:spLocks noChangeShapeType="1"/>
            </p:cNvSpPr>
            <p:nvPr/>
          </p:nvSpPr>
          <p:spPr bwMode="auto">
            <a:xfrm>
              <a:off x="2832" y="2448"/>
              <a:ext cx="1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9250" name="Line 38">
            <a:extLst>
              <a:ext uri="{FF2B5EF4-FFF2-40B4-BE49-F238E27FC236}">
                <a16:creationId xmlns:a16="http://schemas.microsoft.com/office/drawing/2014/main" id="{73B4860B-3E85-4072-AD06-23AD36206458}"/>
              </a:ext>
            </a:extLst>
          </p:cNvPr>
          <p:cNvSpPr>
            <a:spLocks noChangeShapeType="1"/>
          </p:cNvSpPr>
          <p:nvPr/>
        </p:nvSpPr>
        <p:spPr bwMode="auto">
          <a:xfrm flipH="1">
            <a:off x="4495800" y="3657600"/>
            <a:ext cx="15240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9251" name="Group 39">
            <a:extLst>
              <a:ext uri="{FF2B5EF4-FFF2-40B4-BE49-F238E27FC236}">
                <a16:creationId xmlns:a16="http://schemas.microsoft.com/office/drawing/2014/main" id="{D496E999-6151-4E7C-905F-2FB1CD9A3F42}"/>
              </a:ext>
            </a:extLst>
          </p:cNvPr>
          <p:cNvGrpSpPr>
            <a:grpSpLocks/>
          </p:cNvGrpSpPr>
          <p:nvPr/>
        </p:nvGrpSpPr>
        <p:grpSpPr bwMode="auto">
          <a:xfrm>
            <a:off x="4457700" y="2667000"/>
            <a:ext cx="266700" cy="152400"/>
            <a:chOff x="2832" y="2352"/>
            <a:chExt cx="192" cy="96"/>
          </a:xfrm>
        </p:grpSpPr>
        <p:sp>
          <p:nvSpPr>
            <p:cNvPr id="9252" name="Line 40">
              <a:extLst>
                <a:ext uri="{FF2B5EF4-FFF2-40B4-BE49-F238E27FC236}">
                  <a16:creationId xmlns:a16="http://schemas.microsoft.com/office/drawing/2014/main" id="{3C8AB42D-BFE1-43B9-9D36-1E8D830E1981}"/>
                </a:ext>
              </a:extLst>
            </p:cNvPr>
            <p:cNvSpPr>
              <a:spLocks noChangeShapeType="1"/>
            </p:cNvSpPr>
            <p:nvPr/>
          </p:nvSpPr>
          <p:spPr bwMode="auto">
            <a:xfrm>
              <a:off x="2832" y="2352"/>
              <a:ext cx="1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53" name="Line 41">
              <a:extLst>
                <a:ext uri="{FF2B5EF4-FFF2-40B4-BE49-F238E27FC236}">
                  <a16:creationId xmlns:a16="http://schemas.microsoft.com/office/drawing/2014/main" id="{208CE96D-CEA8-48A2-BD9E-B57C9E9A1348}"/>
                </a:ext>
              </a:extLst>
            </p:cNvPr>
            <p:cNvSpPr>
              <a:spLocks noChangeShapeType="1"/>
            </p:cNvSpPr>
            <p:nvPr/>
          </p:nvSpPr>
          <p:spPr bwMode="auto">
            <a:xfrm>
              <a:off x="2832" y="2448"/>
              <a:ext cx="1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E600A22-B76A-4DBE-A206-98282DA0CD0C}"/>
              </a:ext>
            </a:extLst>
          </p:cNvPr>
          <p:cNvSpPr>
            <a:spLocks noGrp="1" noChangeArrowheads="1"/>
          </p:cNvSpPr>
          <p:nvPr>
            <p:ph type="title"/>
          </p:nvPr>
        </p:nvSpPr>
        <p:spPr>
          <a:xfrm>
            <a:off x="1600200" y="304800"/>
            <a:ext cx="6553200" cy="457200"/>
          </a:xfrm>
        </p:spPr>
        <p:txBody>
          <a:bodyPr/>
          <a:lstStyle/>
          <a:p>
            <a:pPr eaLnBrk="1" hangingPunct="1"/>
            <a:r>
              <a:rPr lang="it-IT" altLang="it-IT" sz="3200"/>
              <a:t>Effetti cellulari dei nitroderivati</a:t>
            </a:r>
          </a:p>
        </p:txBody>
      </p:sp>
      <p:grpSp>
        <p:nvGrpSpPr>
          <p:cNvPr id="26627" name="Group 3">
            <a:extLst>
              <a:ext uri="{FF2B5EF4-FFF2-40B4-BE49-F238E27FC236}">
                <a16:creationId xmlns:a16="http://schemas.microsoft.com/office/drawing/2014/main" id="{D9FBBE88-9292-4CD3-B032-05FB8657D043}"/>
              </a:ext>
            </a:extLst>
          </p:cNvPr>
          <p:cNvGrpSpPr>
            <a:grpSpLocks/>
          </p:cNvGrpSpPr>
          <p:nvPr/>
        </p:nvGrpSpPr>
        <p:grpSpPr bwMode="auto">
          <a:xfrm>
            <a:off x="2971800" y="1828800"/>
            <a:ext cx="6096000" cy="4876800"/>
            <a:chOff x="576" y="831"/>
            <a:chExt cx="4584" cy="3393"/>
          </a:xfrm>
        </p:grpSpPr>
        <p:pic>
          <p:nvPicPr>
            <p:cNvPr id="26634" name="Picture 4" descr="Senza titolo2">
              <a:extLst>
                <a:ext uri="{FF2B5EF4-FFF2-40B4-BE49-F238E27FC236}">
                  <a16:creationId xmlns:a16="http://schemas.microsoft.com/office/drawing/2014/main" id="{88A8C3D0-704B-477D-B9B2-38A9581D4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 y="831"/>
              <a:ext cx="4560" cy="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 Box 5">
              <a:extLst>
                <a:ext uri="{FF2B5EF4-FFF2-40B4-BE49-F238E27FC236}">
                  <a16:creationId xmlns:a16="http://schemas.microsoft.com/office/drawing/2014/main" id="{B2B14B14-4FF8-41A7-A2B9-8240D3EAFD0F}"/>
                </a:ext>
              </a:extLst>
            </p:cNvPr>
            <p:cNvSpPr txBox="1">
              <a:spLocks noChangeArrowheads="1"/>
            </p:cNvSpPr>
            <p:nvPr/>
          </p:nvSpPr>
          <p:spPr bwMode="auto">
            <a:xfrm>
              <a:off x="576" y="2750"/>
              <a:ext cx="10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400" b="1">
                  <a:solidFill>
                    <a:srgbClr val="5F5F5F"/>
                  </a:solidFill>
                </a:rPr>
                <a:t>  (nitrosotiolo)</a:t>
              </a:r>
            </a:p>
          </p:txBody>
        </p:sp>
      </p:grpSp>
      <p:grpSp>
        <p:nvGrpSpPr>
          <p:cNvPr id="26628" name="Group 6">
            <a:extLst>
              <a:ext uri="{FF2B5EF4-FFF2-40B4-BE49-F238E27FC236}">
                <a16:creationId xmlns:a16="http://schemas.microsoft.com/office/drawing/2014/main" id="{8C80EF31-4717-4798-AA94-D5AD246AB0CE}"/>
              </a:ext>
            </a:extLst>
          </p:cNvPr>
          <p:cNvGrpSpPr>
            <a:grpSpLocks/>
          </p:cNvGrpSpPr>
          <p:nvPr/>
        </p:nvGrpSpPr>
        <p:grpSpPr bwMode="auto">
          <a:xfrm>
            <a:off x="152400" y="1828800"/>
            <a:ext cx="2743200" cy="4876800"/>
            <a:chOff x="528" y="1152"/>
            <a:chExt cx="2256" cy="2982"/>
          </a:xfrm>
        </p:grpSpPr>
        <p:pic>
          <p:nvPicPr>
            <p:cNvPr id="26632" name="Picture 7" descr="Senza titolo8">
              <a:extLst>
                <a:ext uri="{FF2B5EF4-FFF2-40B4-BE49-F238E27FC236}">
                  <a16:creationId xmlns:a16="http://schemas.microsoft.com/office/drawing/2014/main" id="{8E0B2BD0-C4CB-4651-BF5A-49AF03BE6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87" t="17667" r="75348" b="19031"/>
            <a:stretch>
              <a:fillRect/>
            </a:stretch>
          </p:blipFill>
          <p:spPr bwMode="auto">
            <a:xfrm>
              <a:off x="528" y="1152"/>
              <a:ext cx="1056" cy="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8" descr="Senza titolo8">
              <a:extLst>
                <a:ext uri="{FF2B5EF4-FFF2-40B4-BE49-F238E27FC236}">
                  <a16:creationId xmlns:a16="http://schemas.microsoft.com/office/drawing/2014/main" id="{41177A10-BB91-4D66-9B1E-9E6293981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025" t="17667" r="42790" b="19031"/>
            <a:stretch>
              <a:fillRect/>
            </a:stretch>
          </p:blipFill>
          <p:spPr bwMode="auto">
            <a:xfrm>
              <a:off x="1536" y="1152"/>
              <a:ext cx="1248" cy="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9" name="TextBox 8">
            <a:extLst>
              <a:ext uri="{FF2B5EF4-FFF2-40B4-BE49-F238E27FC236}">
                <a16:creationId xmlns:a16="http://schemas.microsoft.com/office/drawing/2014/main" id="{EA87DE3D-74BD-4B13-9512-31A1BF597618}"/>
              </a:ext>
            </a:extLst>
          </p:cNvPr>
          <p:cNvSpPr txBox="1">
            <a:spLocks noChangeArrowheads="1"/>
          </p:cNvSpPr>
          <p:nvPr/>
        </p:nvSpPr>
        <p:spPr bwMode="auto">
          <a:xfrm>
            <a:off x="228600" y="11430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solidFill>
                  <a:srgbClr val="000000"/>
                </a:solidFill>
              </a:rPr>
              <a:t>polialcoli esterificati con gli acidi nitrico e nitroso</a:t>
            </a:r>
          </a:p>
        </p:txBody>
      </p:sp>
      <p:sp>
        <p:nvSpPr>
          <p:cNvPr id="76805" name="CasellaDiTesto 1">
            <a:extLst>
              <a:ext uri="{FF2B5EF4-FFF2-40B4-BE49-F238E27FC236}">
                <a16:creationId xmlns:a16="http://schemas.microsoft.com/office/drawing/2014/main" id="{F611637E-D2D5-4E18-BBF2-627219627AD6}"/>
              </a:ext>
            </a:extLst>
          </p:cNvPr>
          <p:cNvSpPr txBox="1">
            <a:spLocks noChangeArrowheads="1"/>
          </p:cNvSpPr>
          <p:nvPr/>
        </p:nvSpPr>
        <p:spPr bwMode="auto">
          <a:xfrm>
            <a:off x="7380288" y="3141663"/>
            <a:ext cx="2087562" cy="430212"/>
          </a:xfrm>
          <a:prstGeom prst="rect">
            <a:avLst/>
          </a:prstGeom>
          <a:noFill/>
          <a:ln>
            <a:noFill/>
          </a:ln>
        </p:spPr>
        <p:txBody>
          <a:bodyPr>
            <a:spAutoFit/>
          </a:bodyPr>
          <a:lstStyle>
            <a:lvl1pPr>
              <a:defRPr sz="2400" b="1">
                <a:solidFill>
                  <a:srgbClr val="000000"/>
                </a:solidFill>
                <a:latin typeface="Helvetica" charset="0"/>
                <a:ea typeface="ＭＳ Ｐゴシック" charset="0"/>
                <a:cs typeface="ＭＳ Ｐゴシック" charset="0"/>
              </a:defRPr>
            </a:lvl1pPr>
            <a:lvl2pPr marL="742950" indent="-285750">
              <a:defRPr sz="2400" b="1">
                <a:solidFill>
                  <a:srgbClr val="000000"/>
                </a:solidFill>
                <a:latin typeface="Helvetica" charset="0"/>
                <a:ea typeface="ＭＳ Ｐゴシック" charset="0"/>
              </a:defRPr>
            </a:lvl2pPr>
            <a:lvl3pPr marL="1143000" indent="-228600">
              <a:defRPr sz="2400" b="1">
                <a:solidFill>
                  <a:srgbClr val="000000"/>
                </a:solidFill>
                <a:latin typeface="Helvetica" charset="0"/>
                <a:ea typeface="ＭＳ Ｐゴシック" charset="0"/>
              </a:defRPr>
            </a:lvl3pPr>
            <a:lvl4pPr marL="1600200" indent="-228600">
              <a:defRPr sz="2400" b="1">
                <a:solidFill>
                  <a:srgbClr val="000000"/>
                </a:solidFill>
                <a:latin typeface="Helvetica" charset="0"/>
                <a:ea typeface="ＭＳ Ｐゴシック" charset="0"/>
              </a:defRPr>
            </a:lvl4pPr>
            <a:lvl5pPr marL="2057400" indent="-228600">
              <a:defRPr sz="2400" b="1">
                <a:solidFill>
                  <a:srgbClr val="000000"/>
                </a:solidFill>
                <a:latin typeface="Helvetica" charset="0"/>
                <a:ea typeface="ＭＳ Ｐゴシック" charset="0"/>
              </a:defRPr>
            </a:lvl5pPr>
            <a:lvl6pPr marL="2514600" indent="-228600" eaLnBrk="0" fontAlgn="base" hangingPunct="0">
              <a:spcBef>
                <a:spcPct val="0"/>
              </a:spcBef>
              <a:spcAft>
                <a:spcPct val="0"/>
              </a:spcAft>
              <a:defRPr sz="2400" b="1">
                <a:solidFill>
                  <a:srgbClr val="000000"/>
                </a:solidFill>
                <a:latin typeface="Helvetica" charset="0"/>
                <a:ea typeface="ＭＳ Ｐゴシック" charset="0"/>
              </a:defRPr>
            </a:lvl6pPr>
            <a:lvl7pPr marL="2971800" indent="-228600" eaLnBrk="0" fontAlgn="base" hangingPunct="0">
              <a:spcBef>
                <a:spcPct val="0"/>
              </a:spcBef>
              <a:spcAft>
                <a:spcPct val="0"/>
              </a:spcAft>
              <a:defRPr sz="2400" b="1">
                <a:solidFill>
                  <a:srgbClr val="000000"/>
                </a:solidFill>
                <a:latin typeface="Helvetica" charset="0"/>
                <a:ea typeface="ＭＳ Ｐゴシック" charset="0"/>
              </a:defRPr>
            </a:lvl7pPr>
            <a:lvl8pPr marL="3429000" indent="-228600" eaLnBrk="0" fontAlgn="base" hangingPunct="0">
              <a:spcBef>
                <a:spcPct val="0"/>
              </a:spcBef>
              <a:spcAft>
                <a:spcPct val="0"/>
              </a:spcAft>
              <a:defRPr sz="2400" b="1">
                <a:solidFill>
                  <a:srgbClr val="000000"/>
                </a:solidFill>
                <a:latin typeface="Helvetica" charset="0"/>
                <a:ea typeface="ＭＳ Ｐゴシック" charset="0"/>
              </a:defRPr>
            </a:lvl8pPr>
            <a:lvl9pPr marL="3886200" indent="-228600" eaLnBrk="0" fontAlgn="base" hangingPunct="0">
              <a:spcBef>
                <a:spcPct val="0"/>
              </a:spcBef>
              <a:spcAft>
                <a:spcPct val="0"/>
              </a:spcAft>
              <a:defRPr sz="2400" b="1">
                <a:solidFill>
                  <a:srgbClr val="000000"/>
                </a:solidFill>
                <a:latin typeface="Helvetica" charset="0"/>
                <a:ea typeface="ＭＳ Ｐゴシック" charset="0"/>
              </a:defRPr>
            </a:lvl9pPr>
          </a:lstStyle>
          <a:p>
            <a:pPr eaLnBrk="1" hangingPunct="1">
              <a:defRPr/>
            </a:pPr>
            <a:r>
              <a:rPr lang="it-IT" sz="1100" b="0" dirty="0" err="1">
                <a:latin typeface="+mj-lt"/>
              </a:rPr>
              <a:t>Glutatione</a:t>
            </a:r>
            <a:r>
              <a:rPr lang="it-IT" sz="1100" b="0" dirty="0">
                <a:latin typeface="+mj-lt"/>
              </a:rPr>
              <a:t>-</a:t>
            </a:r>
            <a:r>
              <a:rPr lang="it-IT" sz="1100" b="0" dirty="0" err="1">
                <a:latin typeface="+mj-lt"/>
              </a:rPr>
              <a:t>S</a:t>
            </a:r>
            <a:r>
              <a:rPr lang="it-IT" sz="1100" b="0" dirty="0">
                <a:latin typeface="+mj-lt"/>
              </a:rPr>
              <a:t>-Transferasi</a:t>
            </a:r>
          </a:p>
          <a:p>
            <a:pPr eaLnBrk="1" hangingPunct="1">
              <a:defRPr/>
            </a:pPr>
            <a:r>
              <a:rPr lang="it-IT" sz="1100" b="0" dirty="0">
                <a:latin typeface="+mj-lt"/>
              </a:rPr>
              <a:t>ALDH2-3</a:t>
            </a:r>
          </a:p>
        </p:txBody>
      </p:sp>
      <p:sp>
        <p:nvSpPr>
          <p:cNvPr id="11" name="CasellaDiTesto 1">
            <a:extLst>
              <a:ext uri="{FF2B5EF4-FFF2-40B4-BE49-F238E27FC236}">
                <a16:creationId xmlns:a16="http://schemas.microsoft.com/office/drawing/2014/main" id="{63E6FBEF-6718-46DC-83D9-BF9A08F2F7E7}"/>
              </a:ext>
            </a:extLst>
          </p:cNvPr>
          <p:cNvSpPr txBox="1">
            <a:spLocks noChangeArrowheads="1"/>
          </p:cNvSpPr>
          <p:nvPr/>
        </p:nvSpPr>
        <p:spPr bwMode="auto">
          <a:xfrm>
            <a:off x="6300788" y="1196975"/>
            <a:ext cx="2087562" cy="769938"/>
          </a:xfrm>
          <a:prstGeom prst="rect">
            <a:avLst/>
          </a:prstGeom>
          <a:noFill/>
          <a:ln>
            <a:noFill/>
          </a:ln>
        </p:spPr>
        <p:txBody>
          <a:bodyPr>
            <a:spAutoFit/>
          </a:bodyPr>
          <a:lstStyle>
            <a:lvl1pPr>
              <a:defRPr sz="2400" b="1">
                <a:solidFill>
                  <a:srgbClr val="000000"/>
                </a:solidFill>
                <a:latin typeface="Helvetica" charset="0"/>
                <a:ea typeface="ＭＳ Ｐゴシック" charset="0"/>
                <a:cs typeface="ＭＳ Ｐゴシック" charset="0"/>
              </a:defRPr>
            </a:lvl1pPr>
            <a:lvl2pPr marL="742950" indent="-285750">
              <a:defRPr sz="2400" b="1">
                <a:solidFill>
                  <a:srgbClr val="000000"/>
                </a:solidFill>
                <a:latin typeface="Helvetica" charset="0"/>
                <a:ea typeface="ＭＳ Ｐゴシック" charset="0"/>
              </a:defRPr>
            </a:lvl2pPr>
            <a:lvl3pPr marL="1143000" indent="-228600">
              <a:defRPr sz="2400" b="1">
                <a:solidFill>
                  <a:srgbClr val="000000"/>
                </a:solidFill>
                <a:latin typeface="Helvetica" charset="0"/>
                <a:ea typeface="ＭＳ Ｐゴシック" charset="0"/>
              </a:defRPr>
            </a:lvl3pPr>
            <a:lvl4pPr marL="1600200" indent="-228600">
              <a:defRPr sz="2400" b="1">
                <a:solidFill>
                  <a:srgbClr val="000000"/>
                </a:solidFill>
                <a:latin typeface="Helvetica" charset="0"/>
                <a:ea typeface="ＭＳ Ｐゴシック" charset="0"/>
              </a:defRPr>
            </a:lvl4pPr>
            <a:lvl5pPr marL="2057400" indent="-228600">
              <a:defRPr sz="2400" b="1">
                <a:solidFill>
                  <a:srgbClr val="000000"/>
                </a:solidFill>
                <a:latin typeface="Helvetica" charset="0"/>
                <a:ea typeface="ＭＳ Ｐゴシック" charset="0"/>
              </a:defRPr>
            </a:lvl5pPr>
            <a:lvl6pPr marL="2514600" indent="-228600" eaLnBrk="0" fontAlgn="base" hangingPunct="0">
              <a:spcBef>
                <a:spcPct val="0"/>
              </a:spcBef>
              <a:spcAft>
                <a:spcPct val="0"/>
              </a:spcAft>
              <a:defRPr sz="2400" b="1">
                <a:solidFill>
                  <a:srgbClr val="000000"/>
                </a:solidFill>
                <a:latin typeface="Helvetica" charset="0"/>
                <a:ea typeface="ＭＳ Ｐゴシック" charset="0"/>
              </a:defRPr>
            </a:lvl6pPr>
            <a:lvl7pPr marL="2971800" indent="-228600" eaLnBrk="0" fontAlgn="base" hangingPunct="0">
              <a:spcBef>
                <a:spcPct val="0"/>
              </a:spcBef>
              <a:spcAft>
                <a:spcPct val="0"/>
              </a:spcAft>
              <a:defRPr sz="2400" b="1">
                <a:solidFill>
                  <a:srgbClr val="000000"/>
                </a:solidFill>
                <a:latin typeface="Helvetica" charset="0"/>
                <a:ea typeface="ＭＳ Ｐゴシック" charset="0"/>
              </a:defRPr>
            </a:lvl7pPr>
            <a:lvl8pPr marL="3429000" indent="-228600" eaLnBrk="0" fontAlgn="base" hangingPunct="0">
              <a:spcBef>
                <a:spcPct val="0"/>
              </a:spcBef>
              <a:spcAft>
                <a:spcPct val="0"/>
              </a:spcAft>
              <a:defRPr sz="2400" b="1">
                <a:solidFill>
                  <a:srgbClr val="000000"/>
                </a:solidFill>
                <a:latin typeface="Helvetica" charset="0"/>
                <a:ea typeface="ＭＳ Ｐゴシック" charset="0"/>
              </a:defRPr>
            </a:lvl8pPr>
            <a:lvl9pPr marL="3886200" indent="-228600" eaLnBrk="0" fontAlgn="base" hangingPunct="0">
              <a:spcBef>
                <a:spcPct val="0"/>
              </a:spcBef>
              <a:spcAft>
                <a:spcPct val="0"/>
              </a:spcAft>
              <a:defRPr sz="2400" b="1">
                <a:solidFill>
                  <a:srgbClr val="000000"/>
                </a:solidFill>
                <a:latin typeface="Helvetica" charset="0"/>
                <a:ea typeface="ＭＳ Ｐゴシック" charset="0"/>
              </a:defRPr>
            </a:lvl9pPr>
          </a:lstStyle>
          <a:p>
            <a:pPr eaLnBrk="1" hangingPunct="1">
              <a:defRPr/>
            </a:pPr>
            <a:r>
              <a:rPr lang="it-IT" sz="1100" b="0" dirty="0">
                <a:latin typeface="+mj-lt"/>
              </a:rPr>
              <a:t>ALD2 aldeide deidrogenasi, enzima mitocondriale sembra anche importante per attivare i nitrati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ADE5501A-0846-4364-88A5-061797519B62}"/>
              </a:ext>
            </a:extLst>
          </p:cNvPr>
          <p:cNvSpPr>
            <a:spLocks noGrp="1" noChangeArrowheads="1"/>
          </p:cNvSpPr>
          <p:nvPr>
            <p:ph type="body" idx="1"/>
          </p:nvPr>
        </p:nvSpPr>
        <p:spPr>
          <a:xfrm>
            <a:off x="250825" y="1020763"/>
            <a:ext cx="8569325" cy="4495800"/>
          </a:xfrm>
        </p:spPr>
        <p:txBody>
          <a:bodyPr/>
          <a:lstStyle/>
          <a:p>
            <a:pPr eaLnBrk="1" hangingPunct="1"/>
            <a:r>
              <a:rPr lang="it-IT" altLang="it-IT" sz="2800"/>
              <a:t>I nitroderivati rilassano tutti i tipi di muscolatura liscia, non hanno nessun effetto sul muscolo cardiaco e scheletrico.</a:t>
            </a:r>
          </a:p>
          <a:p>
            <a:pPr eaLnBrk="1" hangingPunct="1"/>
            <a:r>
              <a:rPr lang="it-IT" altLang="it-IT" sz="2800"/>
              <a:t>I nitroderivati agiscono su tutti i segmenti del sistema vascolare. Hanno effetti più pronunciati sulla circolazione venosa in confronto a quella arteriosa:</a:t>
            </a:r>
          </a:p>
          <a:p>
            <a:pPr lvl="1" eaLnBrk="1" hangingPunct="1"/>
            <a:r>
              <a:rPr lang="it-IT" altLang="it-IT" sz="2400"/>
              <a:t>la formazione endogena di NO è minore nelle vene rispetto alle arterie,</a:t>
            </a:r>
          </a:p>
          <a:p>
            <a:pPr lvl="1" eaLnBrk="1" hangingPunct="1"/>
            <a:r>
              <a:rPr lang="it-IT" altLang="it-IT" sz="2400"/>
              <a:t>I meccanismi enzimatici che portano alla liberazione di NO sono più attivi a livello venoso?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F9E8C18-B4AF-4324-8024-215085A9DF3D}"/>
              </a:ext>
            </a:extLst>
          </p:cNvPr>
          <p:cNvSpPr>
            <a:spLocks noGrp="1" noChangeArrowheads="1"/>
          </p:cNvSpPr>
          <p:nvPr>
            <p:ph type="title"/>
          </p:nvPr>
        </p:nvSpPr>
        <p:spPr>
          <a:xfrm>
            <a:off x="1447800" y="0"/>
            <a:ext cx="6324600" cy="1143000"/>
          </a:xfrm>
        </p:spPr>
        <p:txBody>
          <a:bodyPr/>
          <a:lstStyle/>
          <a:p>
            <a:pPr eaLnBrk="1" hangingPunct="1"/>
            <a:r>
              <a:rPr lang="it-IT" altLang="it-IT" sz="4000"/>
              <a:t>Effetti dei nitroderivati </a:t>
            </a:r>
          </a:p>
        </p:txBody>
      </p:sp>
      <p:sp>
        <p:nvSpPr>
          <p:cNvPr id="30723" name="Rectangle 3">
            <a:extLst>
              <a:ext uri="{FF2B5EF4-FFF2-40B4-BE49-F238E27FC236}">
                <a16:creationId xmlns:a16="http://schemas.microsoft.com/office/drawing/2014/main" id="{57525925-17D9-4801-A9E1-DE4D75936753}"/>
              </a:ext>
            </a:extLst>
          </p:cNvPr>
          <p:cNvSpPr>
            <a:spLocks noGrp="1" noChangeArrowheads="1"/>
          </p:cNvSpPr>
          <p:nvPr>
            <p:ph type="body" idx="1"/>
          </p:nvPr>
        </p:nvSpPr>
        <p:spPr>
          <a:xfrm>
            <a:off x="250825" y="1439863"/>
            <a:ext cx="3097213" cy="4652962"/>
          </a:xfrm>
        </p:spPr>
        <p:txBody>
          <a:bodyPr/>
          <a:lstStyle/>
          <a:p>
            <a:pPr eaLnBrk="1" hangingPunct="1">
              <a:lnSpc>
                <a:spcPct val="80000"/>
              </a:lnSpc>
            </a:pPr>
            <a:r>
              <a:rPr lang="it-IT" altLang="it-IT" sz="2400"/>
              <a:t>Le azioni periferiche si riflettono a livello cardiaco riducendo il riempimento ventricolare, la tensione ed il volume endoventricolare e quindi riducendo il lavoro cardiaco e il consumo di ossigeno</a:t>
            </a:r>
            <a:endParaRPr lang="it-IT" altLang="it-IT" sz="2800"/>
          </a:p>
        </p:txBody>
      </p:sp>
      <p:pic>
        <p:nvPicPr>
          <p:cNvPr id="30724" name="Picture 4" descr="Senza titolo1">
            <a:extLst>
              <a:ext uri="{FF2B5EF4-FFF2-40B4-BE49-F238E27FC236}">
                <a16:creationId xmlns:a16="http://schemas.microsoft.com/office/drawing/2014/main" id="{6D48BADC-8441-470C-9C3D-613CBC8E6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100" y="1052513"/>
            <a:ext cx="57467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2B955B8-0194-41C8-9CC1-073122E4FBB3}"/>
              </a:ext>
            </a:extLst>
          </p:cNvPr>
          <p:cNvSpPr>
            <a:spLocks noGrp="1" noChangeArrowheads="1"/>
          </p:cNvSpPr>
          <p:nvPr>
            <p:ph type="title"/>
          </p:nvPr>
        </p:nvSpPr>
        <p:spPr>
          <a:xfrm>
            <a:off x="152400" y="1752600"/>
            <a:ext cx="8763000" cy="1143000"/>
          </a:xfrm>
        </p:spPr>
        <p:txBody>
          <a:bodyPr/>
          <a:lstStyle/>
          <a:p>
            <a:pPr eaLnBrk="1" hangingPunct="1"/>
            <a:r>
              <a:rPr lang="it-IT" altLang="it-IT" sz="1900"/>
              <a:t>Confronto tra gli effetti dei nitrati e quelli di un vasodilatatore arteriolare</a:t>
            </a:r>
          </a:p>
        </p:txBody>
      </p:sp>
      <p:pic>
        <p:nvPicPr>
          <p:cNvPr id="32771" name="Picture 3" descr="Senza titolo">
            <a:extLst>
              <a:ext uri="{FF2B5EF4-FFF2-40B4-BE49-F238E27FC236}">
                <a16:creationId xmlns:a16="http://schemas.microsoft.com/office/drawing/2014/main" id="{0AB66CB5-49F6-4CBB-896F-3C095440F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22538"/>
            <a:ext cx="8686800"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a:extLst>
              <a:ext uri="{FF2B5EF4-FFF2-40B4-BE49-F238E27FC236}">
                <a16:creationId xmlns:a16="http://schemas.microsoft.com/office/drawing/2014/main" id="{96459B54-95DB-408B-8A93-594097AA1897}"/>
              </a:ext>
            </a:extLst>
          </p:cNvPr>
          <p:cNvSpPr>
            <a:spLocks noChangeArrowheads="1"/>
          </p:cNvSpPr>
          <p:nvPr/>
        </p:nvSpPr>
        <p:spPr bwMode="auto">
          <a:xfrm>
            <a:off x="228600" y="381000"/>
            <a:ext cx="8610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lnSpc>
                <a:spcPct val="90000"/>
              </a:lnSpc>
            </a:pPr>
            <a:r>
              <a:rPr lang="it-IT" altLang="it-IT" sz="2000"/>
              <a:t>Si ha un miglioramento della perfusione durante la diastole e una ridistribuzione del flusso coronarico, senza modificazioni dei meccanismi di autoregolazione cardiaca (è impedita la formazione di furti nelle zone sane)</a:t>
            </a:r>
          </a:p>
          <a:p>
            <a:pPr eaLnBrk="1" hangingPunct="1">
              <a:lnSpc>
                <a:spcPct val="90000"/>
              </a:lnSpc>
            </a:pPr>
            <a:r>
              <a:rPr lang="it-IT" altLang="it-IT" sz="2000"/>
              <a:t>Dilatazione delle grosse arterie coronariche epicardiche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2">
            <a:extLst>
              <a:ext uri="{FF2B5EF4-FFF2-40B4-BE49-F238E27FC236}">
                <a16:creationId xmlns:a16="http://schemas.microsoft.com/office/drawing/2014/main" id="{DEAD9C55-0D91-451D-8B51-D461A6A1BC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33538"/>
            <a:ext cx="9144000" cy="5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CasellaDiTesto 3">
            <a:extLst>
              <a:ext uri="{FF2B5EF4-FFF2-40B4-BE49-F238E27FC236}">
                <a16:creationId xmlns:a16="http://schemas.microsoft.com/office/drawing/2014/main" id="{15182530-20C1-4D41-B783-28022D0321C0}"/>
              </a:ext>
            </a:extLst>
          </p:cNvPr>
          <p:cNvSpPr txBox="1">
            <a:spLocks noChangeArrowheads="1"/>
          </p:cNvSpPr>
          <p:nvPr/>
        </p:nvSpPr>
        <p:spPr bwMode="auto">
          <a:xfrm>
            <a:off x="684213" y="549275"/>
            <a:ext cx="77041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spcBef>
                <a:spcPct val="0"/>
              </a:spcBef>
              <a:buFontTx/>
              <a:buNone/>
            </a:pPr>
            <a:r>
              <a:rPr lang="it-IT" altLang="it-IT" sz="2800"/>
              <a:t>Riduzione dell’aggregazione piastrinica: nitroglicerina i.v. nell’angina instabile</a:t>
            </a:r>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2">
            <a:extLst>
              <a:ext uri="{FF2B5EF4-FFF2-40B4-BE49-F238E27FC236}">
                <a16:creationId xmlns:a16="http://schemas.microsoft.com/office/drawing/2014/main" id="{8BE4C905-5144-4E51-B3F3-6FD6292748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a:extLst>
              <a:ext uri="{FF2B5EF4-FFF2-40B4-BE49-F238E27FC236}">
                <a16:creationId xmlns:a16="http://schemas.microsoft.com/office/drawing/2014/main" id="{04A7DDA8-A316-4C50-972B-DD95077F8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6096000" cy="657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70338E0-6CBD-4DFE-B20B-770AFD571BD8}"/>
              </a:ext>
            </a:extLst>
          </p:cNvPr>
          <p:cNvSpPr>
            <a:spLocks noGrp="1" noChangeArrowheads="1"/>
          </p:cNvSpPr>
          <p:nvPr>
            <p:ph type="title"/>
          </p:nvPr>
        </p:nvSpPr>
        <p:spPr/>
        <p:txBody>
          <a:bodyPr/>
          <a:lstStyle/>
          <a:p>
            <a:pPr eaLnBrk="1" hangingPunct="1"/>
            <a:r>
              <a:rPr lang="it-IT" altLang="it-IT"/>
              <a:t>Classificazione dei nitroderivati</a:t>
            </a:r>
          </a:p>
        </p:txBody>
      </p:sp>
      <p:sp>
        <p:nvSpPr>
          <p:cNvPr id="36867" name="Rectangle 3">
            <a:extLst>
              <a:ext uri="{FF2B5EF4-FFF2-40B4-BE49-F238E27FC236}">
                <a16:creationId xmlns:a16="http://schemas.microsoft.com/office/drawing/2014/main" id="{32FDC85C-76B1-4274-A71E-009549DD8758}"/>
              </a:ext>
            </a:extLst>
          </p:cNvPr>
          <p:cNvSpPr>
            <a:spLocks noGrp="1" noChangeArrowheads="1"/>
          </p:cNvSpPr>
          <p:nvPr>
            <p:ph type="body" idx="1"/>
          </p:nvPr>
        </p:nvSpPr>
        <p:spPr>
          <a:xfrm>
            <a:off x="533400" y="2743200"/>
            <a:ext cx="7772400" cy="2286000"/>
          </a:xfrm>
        </p:spPr>
        <p:txBody>
          <a:bodyPr/>
          <a:lstStyle/>
          <a:p>
            <a:pPr eaLnBrk="1" hangingPunct="1"/>
            <a:r>
              <a:rPr lang="it-IT" altLang="it-IT"/>
              <a:t>A breve durata d</a:t>
            </a:r>
            <a:r>
              <a:rPr lang="ja-JP" altLang="it-IT"/>
              <a:t>’</a:t>
            </a:r>
            <a:r>
              <a:rPr lang="it-IT" altLang="ja-JP"/>
              <a:t>azione: trinitrina, nitrito di amile</a:t>
            </a:r>
          </a:p>
          <a:p>
            <a:pPr eaLnBrk="1" hangingPunct="1"/>
            <a:r>
              <a:rPr lang="it-IT" altLang="it-IT"/>
              <a:t>Ad azione protratta: isosorbide dinitrato, isosorbide-5-mononitrato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301BC4C-2A73-451D-8D02-32C96C1DE7BD}"/>
              </a:ext>
            </a:extLst>
          </p:cNvPr>
          <p:cNvSpPr>
            <a:spLocks noGrp="1" noChangeArrowheads="1"/>
          </p:cNvSpPr>
          <p:nvPr>
            <p:ph type="title"/>
          </p:nvPr>
        </p:nvSpPr>
        <p:spPr>
          <a:xfrm>
            <a:off x="228600" y="304800"/>
            <a:ext cx="8686800" cy="1468438"/>
          </a:xfrm>
        </p:spPr>
        <p:txBody>
          <a:bodyPr/>
          <a:lstStyle/>
          <a:p>
            <a:pPr eaLnBrk="1" hangingPunct="1"/>
            <a:r>
              <a:rPr lang="it-IT" altLang="it-IT" sz="4000"/>
              <a:t>Nitrati organici disponibili in clinica</a:t>
            </a:r>
          </a:p>
        </p:txBody>
      </p:sp>
      <p:grpSp>
        <p:nvGrpSpPr>
          <p:cNvPr id="38915" name="Gruppo 2">
            <a:extLst>
              <a:ext uri="{FF2B5EF4-FFF2-40B4-BE49-F238E27FC236}">
                <a16:creationId xmlns:a16="http://schemas.microsoft.com/office/drawing/2014/main" id="{6E564A5C-C3FC-4FDE-A367-1AD44C02FDAD}"/>
              </a:ext>
            </a:extLst>
          </p:cNvPr>
          <p:cNvGrpSpPr>
            <a:grpSpLocks/>
          </p:cNvGrpSpPr>
          <p:nvPr/>
        </p:nvGrpSpPr>
        <p:grpSpPr bwMode="auto">
          <a:xfrm>
            <a:off x="179388" y="1916113"/>
            <a:ext cx="8453437" cy="3846512"/>
            <a:chOff x="179512" y="2668048"/>
            <a:chExt cx="8452704" cy="3846263"/>
          </a:xfrm>
        </p:grpSpPr>
        <p:pic>
          <p:nvPicPr>
            <p:cNvPr id="38916" name="Picture 3">
              <a:extLst>
                <a:ext uri="{FF2B5EF4-FFF2-40B4-BE49-F238E27FC236}">
                  <a16:creationId xmlns:a16="http://schemas.microsoft.com/office/drawing/2014/main" id="{1B9DB48E-4EF8-4F84-9735-AD932406E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4" t="-1920" r="391" b="429"/>
            <a:stretch>
              <a:fillRect/>
            </a:stretch>
          </p:blipFill>
          <p:spPr bwMode="auto">
            <a:xfrm>
              <a:off x="179512" y="2668048"/>
              <a:ext cx="8452704" cy="379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CasellaDiTesto 1">
              <a:extLst>
                <a:ext uri="{FF2B5EF4-FFF2-40B4-BE49-F238E27FC236}">
                  <a16:creationId xmlns:a16="http://schemas.microsoft.com/office/drawing/2014/main" id="{10F6C6E6-3AEE-4159-83AC-8399087E6F8C}"/>
                </a:ext>
              </a:extLst>
            </p:cNvPr>
            <p:cNvSpPr txBox="1">
              <a:spLocks noChangeArrowheads="1"/>
            </p:cNvSpPr>
            <p:nvPr/>
          </p:nvSpPr>
          <p:spPr bwMode="auto">
            <a:xfrm>
              <a:off x="6660232" y="4365104"/>
              <a:ext cx="877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200">
                  <a:solidFill>
                    <a:srgbClr val="000000"/>
                  </a:solidFill>
                  <a:latin typeface="Helvetica" panose="020B0604020202020204" pitchFamily="34" charset="0"/>
                </a:rPr>
                <a:t>carvasin®</a:t>
              </a:r>
            </a:p>
          </p:txBody>
        </p:sp>
        <p:sp>
          <p:nvSpPr>
            <p:cNvPr id="38918" name="CasellaDiTesto 6">
              <a:extLst>
                <a:ext uri="{FF2B5EF4-FFF2-40B4-BE49-F238E27FC236}">
                  <a16:creationId xmlns:a16="http://schemas.microsoft.com/office/drawing/2014/main" id="{6912CA69-4C3A-4E76-9D0F-07F899C8800A}"/>
                </a:ext>
              </a:extLst>
            </p:cNvPr>
            <p:cNvSpPr txBox="1">
              <a:spLocks noChangeArrowheads="1"/>
            </p:cNvSpPr>
            <p:nvPr/>
          </p:nvSpPr>
          <p:spPr bwMode="auto">
            <a:xfrm>
              <a:off x="5220072" y="6237312"/>
              <a:ext cx="889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200">
                  <a:solidFill>
                    <a:srgbClr val="000000"/>
                  </a:solidFill>
                  <a:latin typeface="Helvetica" panose="020B0604020202020204" pitchFamily="34" charset="0"/>
                </a:rPr>
                <a:t>monoket®</a:t>
              </a:r>
            </a:p>
          </p:txBody>
        </p:sp>
        <p:sp>
          <p:nvSpPr>
            <p:cNvPr id="38919" name="CasellaDiTesto 7">
              <a:extLst>
                <a:ext uri="{FF2B5EF4-FFF2-40B4-BE49-F238E27FC236}">
                  <a16:creationId xmlns:a16="http://schemas.microsoft.com/office/drawing/2014/main" id="{B23B36F7-A48D-4D37-8CCF-9F1132144583}"/>
                </a:ext>
              </a:extLst>
            </p:cNvPr>
            <p:cNvSpPr txBox="1">
              <a:spLocks noChangeArrowheads="1"/>
            </p:cNvSpPr>
            <p:nvPr/>
          </p:nvSpPr>
          <p:spPr bwMode="auto">
            <a:xfrm>
              <a:off x="3275856" y="5661248"/>
              <a:ext cx="8643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200">
                  <a:solidFill>
                    <a:srgbClr val="000000"/>
                  </a:solidFill>
                  <a:latin typeface="Helvetica" panose="020B0604020202020204" pitchFamily="34" charset="0"/>
                </a:rPr>
                <a:t>peritrate®</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55591E1-A75A-4288-9949-50A257ACB435}"/>
              </a:ext>
            </a:extLst>
          </p:cNvPr>
          <p:cNvSpPr>
            <a:spLocks noGrp="1" noChangeArrowheads="1"/>
          </p:cNvSpPr>
          <p:nvPr>
            <p:ph type="title"/>
          </p:nvPr>
        </p:nvSpPr>
        <p:spPr>
          <a:xfrm>
            <a:off x="152400" y="457200"/>
            <a:ext cx="8763000" cy="609600"/>
          </a:xfrm>
        </p:spPr>
        <p:txBody>
          <a:bodyPr/>
          <a:lstStyle/>
          <a:p>
            <a:pPr eaLnBrk="1" hangingPunct="1"/>
            <a:r>
              <a:rPr lang="it-IT" altLang="it-IT" sz="4000"/>
              <a:t>Vie metaboliche della nitroglicerina ad opera delle nitrato reduttasi</a:t>
            </a:r>
          </a:p>
        </p:txBody>
      </p:sp>
      <p:pic>
        <p:nvPicPr>
          <p:cNvPr id="40963" name="Picture 3" descr="Untitled-8 copy">
            <a:extLst>
              <a:ext uri="{FF2B5EF4-FFF2-40B4-BE49-F238E27FC236}">
                <a16:creationId xmlns:a16="http://schemas.microsoft.com/office/drawing/2014/main" id="{59C3E205-C8B4-4166-B33D-03D0ABC1F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8580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AF96B48-E93D-4EE4-A8E9-F6AEB73A3267}"/>
              </a:ext>
            </a:extLst>
          </p:cNvPr>
          <p:cNvSpPr>
            <a:spLocks noGrp="1" noChangeArrowheads="1"/>
          </p:cNvSpPr>
          <p:nvPr>
            <p:ph type="title"/>
          </p:nvPr>
        </p:nvSpPr>
        <p:spPr>
          <a:xfrm>
            <a:off x="304800" y="609600"/>
            <a:ext cx="8458200" cy="609600"/>
          </a:xfrm>
        </p:spPr>
        <p:txBody>
          <a:bodyPr/>
          <a:lstStyle/>
          <a:p>
            <a:pPr eaLnBrk="1" hangingPunct="1"/>
            <a:r>
              <a:rPr lang="it-IT" altLang="it-IT" sz="4000"/>
              <a:t>Vie metaboliche dell</a:t>
            </a:r>
            <a:r>
              <a:rPr lang="ja-JP" altLang="it-IT" sz="4000"/>
              <a:t>’</a:t>
            </a:r>
            <a:r>
              <a:rPr lang="it-IT" altLang="ja-JP" sz="4000"/>
              <a:t> isosorbide dinitrato</a:t>
            </a:r>
            <a:endParaRPr lang="it-IT" altLang="it-IT" sz="4000"/>
          </a:p>
        </p:txBody>
      </p:sp>
      <p:pic>
        <p:nvPicPr>
          <p:cNvPr id="43011" name="Picture 3" descr="Untitled-9 copy">
            <a:extLst>
              <a:ext uri="{FF2B5EF4-FFF2-40B4-BE49-F238E27FC236}">
                <a16:creationId xmlns:a16="http://schemas.microsoft.com/office/drawing/2014/main" id="{EF2C17C7-3F3A-4C38-A587-E5993CAED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68580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4">
            <a:extLst>
              <a:ext uri="{FF2B5EF4-FFF2-40B4-BE49-F238E27FC236}">
                <a16:creationId xmlns:a16="http://schemas.microsoft.com/office/drawing/2014/main" id="{4DF1A700-0EC2-42C0-8E1E-1C57774E3A01}"/>
              </a:ext>
            </a:extLst>
          </p:cNvPr>
          <p:cNvSpPr>
            <a:spLocks noChangeArrowheads="1"/>
          </p:cNvSpPr>
          <p:nvPr/>
        </p:nvSpPr>
        <p:spPr bwMode="auto">
          <a:xfrm>
            <a:off x="3429000" y="2895600"/>
            <a:ext cx="1143000" cy="228600"/>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endParaRPr lang="it-IT" altLang="it-IT"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C408255-FB66-4CD3-9C93-12E859932354}"/>
              </a:ext>
            </a:extLst>
          </p:cNvPr>
          <p:cNvSpPr>
            <a:spLocks noGrp="1" noChangeArrowheads="1"/>
          </p:cNvSpPr>
          <p:nvPr>
            <p:ph type="title"/>
          </p:nvPr>
        </p:nvSpPr>
        <p:spPr>
          <a:xfrm>
            <a:off x="685800" y="549275"/>
            <a:ext cx="7772400" cy="576263"/>
          </a:xfrm>
        </p:spPr>
        <p:txBody>
          <a:bodyPr/>
          <a:lstStyle/>
          <a:p>
            <a:pPr eaLnBrk="1" hangingPunct="1"/>
            <a:r>
              <a:rPr lang="it-IT" altLang="it-IT"/>
              <a:t>Farmaci antianginosi</a:t>
            </a:r>
          </a:p>
        </p:txBody>
      </p:sp>
      <p:sp>
        <p:nvSpPr>
          <p:cNvPr id="11267" name="Rectangle 3">
            <a:extLst>
              <a:ext uri="{FF2B5EF4-FFF2-40B4-BE49-F238E27FC236}">
                <a16:creationId xmlns:a16="http://schemas.microsoft.com/office/drawing/2014/main" id="{D116990A-F4B9-406C-B49D-BF01A75FAA5C}"/>
              </a:ext>
            </a:extLst>
          </p:cNvPr>
          <p:cNvSpPr>
            <a:spLocks noGrp="1" noChangeArrowheads="1"/>
          </p:cNvSpPr>
          <p:nvPr>
            <p:ph type="body" idx="1"/>
          </p:nvPr>
        </p:nvSpPr>
        <p:spPr>
          <a:xfrm>
            <a:off x="685800" y="1628775"/>
            <a:ext cx="7772400" cy="4752975"/>
          </a:xfrm>
        </p:spPr>
        <p:txBody>
          <a:bodyPr/>
          <a:lstStyle/>
          <a:p>
            <a:pPr eaLnBrk="1" hangingPunct="1">
              <a:lnSpc>
                <a:spcPct val="80000"/>
              </a:lnSpc>
            </a:pPr>
            <a:r>
              <a:rPr lang="it-IT" altLang="it-IT" sz="3000"/>
              <a:t>Diminuiscono la richiesta di ossigeno miocardica diminuendo i determinanti della domanda di ossigeno (frequenza cardiaca, volume ventricolare, pressione arteriosa e contrattilità)</a:t>
            </a:r>
          </a:p>
          <a:p>
            <a:pPr eaLnBrk="1" hangingPunct="1">
              <a:lnSpc>
                <a:spcPct val="80000"/>
              </a:lnSpc>
            </a:pPr>
            <a:r>
              <a:rPr lang="it-IT" altLang="it-IT" sz="3000"/>
              <a:t>Rilasciano la muscolatura liscia vascolare con modalità diverse </a:t>
            </a:r>
          </a:p>
          <a:p>
            <a:pPr lvl="1" eaLnBrk="1" hangingPunct="1">
              <a:lnSpc>
                <a:spcPct val="80000"/>
              </a:lnSpc>
            </a:pPr>
            <a:r>
              <a:rPr lang="it-IT" altLang="it-IT" sz="2600"/>
              <a:t>Nitroderivati (aumento del cGMP)</a:t>
            </a:r>
          </a:p>
          <a:p>
            <a:pPr lvl="1" eaLnBrk="1" hangingPunct="1">
              <a:lnSpc>
                <a:spcPct val="80000"/>
              </a:lnSpc>
            </a:pPr>
            <a:r>
              <a:rPr lang="it-IT" altLang="it-IT" sz="2600"/>
              <a:t>Calcio antagonisti (riduzione del calcio intracellulare)</a:t>
            </a:r>
          </a:p>
          <a:p>
            <a:pPr lvl="1" eaLnBrk="1" hangingPunct="1">
              <a:lnSpc>
                <a:spcPct val="80000"/>
              </a:lnSpc>
            </a:pPr>
            <a:r>
              <a:rPr lang="it-IT" altLang="it-IT" sz="2600"/>
              <a:t>ß-bloccanti (riduzione del calcio intracellulare)</a:t>
            </a:r>
          </a:p>
          <a:p>
            <a:pPr lvl="1" eaLnBrk="1" hangingPunct="1">
              <a:lnSpc>
                <a:spcPct val="80000"/>
              </a:lnSpc>
              <a:buFontTx/>
              <a:buNone/>
            </a:pPr>
            <a:endParaRPr lang="it-IT" altLang="it-IT" sz="2600"/>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EC1914D-80BE-4092-9A88-E34FF4A86850}"/>
              </a:ext>
            </a:extLst>
          </p:cNvPr>
          <p:cNvSpPr>
            <a:spLocks noGrp="1" noChangeArrowheads="1"/>
          </p:cNvSpPr>
          <p:nvPr>
            <p:ph type="title"/>
          </p:nvPr>
        </p:nvSpPr>
        <p:spPr/>
        <p:txBody>
          <a:bodyPr/>
          <a:lstStyle/>
          <a:p>
            <a:pPr eaLnBrk="1" hangingPunct="1"/>
            <a:r>
              <a:rPr lang="it-IT" altLang="it-IT"/>
              <a:t>Effetti collaterali dei nitrati</a:t>
            </a:r>
          </a:p>
        </p:txBody>
      </p:sp>
      <p:sp>
        <p:nvSpPr>
          <p:cNvPr id="45059" name="Rectangle 3">
            <a:extLst>
              <a:ext uri="{FF2B5EF4-FFF2-40B4-BE49-F238E27FC236}">
                <a16:creationId xmlns:a16="http://schemas.microsoft.com/office/drawing/2014/main" id="{9920F473-118B-4176-B85E-F86B539F7BC3}"/>
              </a:ext>
            </a:extLst>
          </p:cNvPr>
          <p:cNvSpPr>
            <a:spLocks noGrp="1" noChangeArrowheads="1"/>
          </p:cNvSpPr>
          <p:nvPr>
            <p:ph type="body" idx="1"/>
          </p:nvPr>
        </p:nvSpPr>
        <p:spPr>
          <a:xfrm>
            <a:off x="685800" y="2438400"/>
            <a:ext cx="7772400" cy="4114800"/>
          </a:xfrm>
        </p:spPr>
        <p:txBody>
          <a:bodyPr/>
          <a:lstStyle/>
          <a:p>
            <a:pPr eaLnBrk="1" hangingPunct="1"/>
            <a:r>
              <a:rPr lang="it-IT" altLang="it-IT"/>
              <a:t>Ipotensione</a:t>
            </a:r>
          </a:p>
          <a:p>
            <a:pPr eaLnBrk="1" hangingPunct="1"/>
            <a:r>
              <a:rPr lang="it-IT" altLang="it-IT"/>
              <a:t>Cefalea, vampate di calore al volto, debolezza muscolare</a:t>
            </a:r>
          </a:p>
          <a:p>
            <a:pPr eaLnBrk="1" hangingPunct="1"/>
            <a:r>
              <a:rPr lang="it-IT" altLang="it-IT" b="1"/>
              <a:t>Tolleranza (deplezione di gruppi SH: inadeguata formazione di gruppi SH necessari per la trasformazione dei nitrati organici a NO?)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90FFA12-1593-482E-9171-76EA49A1E7E9}"/>
              </a:ext>
            </a:extLst>
          </p:cNvPr>
          <p:cNvSpPr>
            <a:spLocks noGrp="1" noChangeArrowheads="1"/>
          </p:cNvSpPr>
          <p:nvPr>
            <p:ph type="title"/>
          </p:nvPr>
        </p:nvSpPr>
        <p:spPr/>
        <p:txBody>
          <a:bodyPr/>
          <a:lstStyle/>
          <a:p>
            <a:pPr eaLnBrk="1" hangingPunct="1"/>
            <a:r>
              <a:rPr lang="it-IT" altLang="it-IT"/>
              <a:t>Tolleranza ai nitrati</a:t>
            </a:r>
          </a:p>
        </p:txBody>
      </p:sp>
      <p:sp>
        <p:nvSpPr>
          <p:cNvPr id="47107" name="Rectangle 3">
            <a:extLst>
              <a:ext uri="{FF2B5EF4-FFF2-40B4-BE49-F238E27FC236}">
                <a16:creationId xmlns:a16="http://schemas.microsoft.com/office/drawing/2014/main" id="{8E11FA03-355A-4F1B-93E3-62080B19EEFD}"/>
              </a:ext>
            </a:extLst>
          </p:cNvPr>
          <p:cNvSpPr>
            <a:spLocks noGrp="1" noChangeArrowheads="1"/>
          </p:cNvSpPr>
          <p:nvPr>
            <p:ph type="body" idx="1"/>
          </p:nvPr>
        </p:nvSpPr>
        <p:spPr>
          <a:xfrm>
            <a:off x="685800" y="2286000"/>
            <a:ext cx="7772400" cy="3810000"/>
          </a:xfrm>
        </p:spPr>
        <p:txBody>
          <a:bodyPr/>
          <a:lstStyle/>
          <a:p>
            <a:pPr eaLnBrk="1" hangingPunct="1"/>
            <a:r>
              <a:rPr lang="it-IT" altLang="it-IT"/>
              <a:t>È particolarmentre evidente con i preparati a lunga azione</a:t>
            </a:r>
          </a:p>
          <a:p>
            <a:pPr eaLnBrk="1" hangingPunct="1"/>
            <a:r>
              <a:rPr lang="it-IT" altLang="it-IT"/>
              <a:t>È necessario interrompere periodicamente la terapia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EE129A5-5845-45D5-8B61-826E70128BA6}"/>
              </a:ext>
            </a:extLst>
          </p:cNvPr>
          <p:cNvSpPr>
            <a:spLocks noGrp="1" noChangeArrowheads="1"/>
          </p:cNvSpPr>
          <p:nvPr>
            <p:ph type="title"/>
          </p:nvPr>
        </p:nvSpPr>
        <p:spPr/>
        <p:txBody>
          <a:bodyPr/>
          <a:lstStyle/>
          <a:p>
            <a:pPr eaLnBrk="1" hangingPunct="1"/>
            <a:r>
              <a:rPr lang="it-IT" altLang="it-IT"/>
              <a:t>Usi clinici dei nitroderivati</a:t>
            </a:r>
          </a:p>
        </p:txBody>
      </p:sp>
      <p:sp>
        <p:nvSpPr>
          <p:cNvPr id="49155" name="Rectangle 3">
            <a:extLst>
              <a:ext uri="{FF2B5EF4-FFF2-40B4-BE49-F238E27FC236}">
                <a16:creationId xmlns:a16="http://schemas.microsoft.com/office/drawing/2014/main" id="{76C24592-9A46-4945-8772-396D73FAC888}"/>
              </a:ext>
            </a:extLst>
          </p:cNvPr>
          <p:cNvSpPr>
            <a:spLocks noGrp="1" noChangeArrowheads="1"/>
          </p:cNvSpPr>
          <p:nvPr>
            <p:ph type="body" idx="1"/>
          </p:nvPr>
        </p:nvSpPr>
        <p:spPr/>
        <p:txBody>
          <a:bodyPr/>
          <a:lstStyle/>
          <a:p>
            <a:pPr eaLnBrk="1" hangingPunct="1"/>
            <a:r>
              <a:rPr lang="it-IT" altLang="it-IT"/>
              <a:t>Angina da sforzo</a:t>
            </a:r>
          </a:p>
          <a:p>
            <a:pPr eaLnBrk="1" hangingPunct="1"/>
            <a:r>
              <a:rPr lang="it-IT" altLang="it-IT"/>
              <a:t>Angina instabile</a:t>
            </a:r>
          </a:p>
          <a:p>
            <a:pPr eaLnBrk="1" hangingPunct="1"/>
            <a:r>
              <a:rPr lang="it-IT" altLang="it-IT"/>
              <a:t>Angina variante o di Prinzmetal</a:t>
            </a:r>
          </a:p>
          <a:p>
            <a:pPr eaLnBrk="1" hangingPunct="1"/>
            <a:r>
              <a:rPr lang="it-IT" altLang="it-IT"/>
              <a:t>Ischemia miocardica silente</a:t>
            </a:r>
          </a:p>
          <a:p>
            <a:pPr eaLnBrk="1" hangingPunct="1"/>
            <a:r>
              <a:rPr lang="it-IT" altLang="it-IT"/>
              <a:t>Infarto miocardico acuto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magine 2">
            <a:extLst>
              <a:ext uri="{FF2B5EF4-FFF2-40B4-BE49-F238E27FC236}">
                <a16:creationId xmlns:a16="http://schemas.microsoft.com/office/drawing/2014/main" id="{D33F10B1-2EA1-4088-81CC-FAA1F5220F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98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
            <a:extLst>
              <a:ext uri="{FF2B5EF4-FFF2-40B4-BE49-F238E27FC236}">
                <a16:creationId xmlns:a16="http://schemas.microsoft.com/office/drawing/2014/main" id="{8053DAC8-B3E0-4E90-898A-EC1D3B5DD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676400"/>
            <a:ext cx="8734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CasellaDiTesto 1">
            <a:extLst>
              <a:ext uri="{FF2B5EF4-FFF2-40B4-BE49-F238E27FC236}">
                <a16:creationId xmlns:a16="http://schemas.microsoft.com/office/drawing/2014/main" id="{F56FC9E7-8F4D-4625-8A2A-4858E2CAD6FF}"/>
              </a:ext>
            </a:extLst>
          </p:cNvPr>
          <p:cNvSpPr txBox="1">
            <a:spLocks noChangeArrowheads="1"/>
          </p:cNvSpPr>
          <p:nvPr/>
        </p:nvSpPr>
        <p:spPr bwMode="auto">
          <a:xfrm>
            <a:off x="2552700" y="2466975"/>
            <a:ext cx="1466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200">
                <a:latin typeface="Arial" panose="020B0604020202020204" pitchFamily="34" charset="0"/>
              </a:rPr>
              <a:t>, spray sublinguale</a:t>
            </a: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magine 3">
            <a:extLst>
              <a:ext uri="{FF2B5EF4-FFF2-40B4-BE49-F238E27FC236}">
                <a16:creationId xmlns:a16="http://schemas.microsoft.com/office/drawing/2014/main" id="{606C98CD-FCC2-4E82-8D64-2FDF2F233081}"/>
              </a:ext>
            </a:extLst>
          </p:cNvPr>
          <p:cNvPicPr>
            <a:picLocks noChangeAspect="1"/>
          </p:cNvPicPr>
          <p:nvPr/>
        </p:nvPicPr>
        <p:blipFill>
          <a:blip r:embed="rId2">
            <a:extLst>
              <a:ext uri="{28A0092B-C50C-407E-A947-70E740481C1C}">
                <a14:useLocalDpi xmlns:a14="http://schemas.microsoft.com/office/drawing/2010/main" val="0"/>
              </a:ext>
            </a:extLst>
          </a:blip>
          <a:srcRect b="439"/>
          <a:stretch>
            <a:fillRect/>
          </a:stretch>
        </p:blipFill>
        <p:spPr bwMode="auto">
          <a:xfrm>
            <a:off x="2044700" y="63500"/>
            <a:ext cx="5041900" cy="670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114353E-FB72-42E7-9910-8D8A346A62D8}"/>
              </a:ext>
            </a:extLst>
          </p:cNvPr>
          <p:cNvSpPr>
            <a:spLocks noGrp="1" noChangeArrowheads="1"/>
          </p:cNvSpPr>
          <p:nvPr>
            <p:ph type="title"/>
          </p:nvPr>
        </p:nvSpPr>
        <p:spPr/>
        <p:txBody>
          <a:bodyPr/>
          <a:lstStyle/>
          <a:p>
            <a:r>
              <a:rPr lang="it-IT" altLang="it-IT"/>
              <a:t>Calcio antagonisti</a:t>
            </a:r>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D930C1A-D7D2-4D43-BD55-99B1E92D1C0D}"/>
              </a:ext>
            </a:extLst>
          </p:cNvPr>
          <p:cNvSpPr>
            <a:spLocks noGrp="1" noChangeArrowheads="1"/>
          </p:cNvSpPr>
          <p:nvPr>
            <p:ph type="title"/>
          </p:nvPr>
        </p:nvSpPr>
        <p:spPr>
          <a:xfrm>
            <a:off x="685800" y="609600"/>
            <a:ext cx="7772400" cy="685800"/>
          </a:xfrm>
        </p:spPr>
        <p:txBody>
          <a:bodyPr/>
          <a:lstStyle/>
          <a:p>
            <a:pPr eaLnBrk="1" hangingPunct="1"/>
            <a:r>
              <a:rPr lang="it-IT" altLang="it-IT"/>
              <a:t>Canale al Ca</a:t>
            </a:r>
            <a:r>
              <a:rPr lang="it-IT" altLang="it-IT" baseline="30000"/>
              <a:t>2+</a:t>
            </a:r>
          </a:p>
        </p:txBody>
      </p:sp>
      <p:sp>
        <p:nvSpPr>
          <p:cNvPr id="54275" name="Rectangle 3">
            <a:extLst>
              <a:ext uri="{FF2B5EF4-FFF2-40B4-BE49-F238E27FC236}">
                <a16:creationId xmlns:a16="http://schemas.microsoft.com/office/drawing/2014/main" id="{95F2A608-F2BF-4FB2-A0D9-B616A6541BE9}"/>
              </a:ext>
            </a:extLst>
          </p:cNvPr>
          <p:cNvSpPr>
            <a:spLocks noGrp="1" noChangeArrowheads="1"/>
          </p:cNvSpPr>
          <p:nvPr>
            <p:ph type="body" idx="1"/>
          </p:nvPr>
        </p:nvSpPr>
        <p:spPr>
          <a:xfrm>
            <a:off x="228600" y="1600200"/>
            <a:ext cx="8610600" cy="4724400"/>
          </a:xfrm>
        </p:spPr>
        <p:txBody>
          <a:bodyPr/>
          <a:lstStyle/>
          <a:p>
            <a:pPr eaLnBrk="1" hangingPunct="1"/>
            <a:r>
              <a:rPr lang="it-IT" altLang="it-IT" sz="2800"/>
              <a:t>A bassa soglia: (detti anche T o transienti) si aprono in risposta a piccole depolarizzazioni, si inattivano molto rapidamente, sono importanti nel controllo dell</a:t>
            </a:r>
            <a:r>
              <a:rPr lang="ja-JP" altLang="it-IT" sz="2800"/>
              <a:t>’</a:t>
            </a:r>
            <a:r>
              <a:rPr lang="it-IT" altLang="ja-JP" sz="2800"/>
              <a:t>eccitabilità e dell</a:t>
            </a:r>
            <a:r>
              <a:rPr lang="ja-JP" altLang="it-IT" sz="2800"/>
              <a:t>’</a:t>
            </a:r>
            <a:r>
              <a:rPr lang="it-IT" altLang="ja-JP" sz="2800"/>
              <a:t>attività ritmica delle cellule muscolari o nervose.</a:t>
            </a:r>
          </a:p>
          <a:p>
            <a:pPr eaLnBrk="1" hangingPunct="1"/>
            <a:r>
              <a:rPr lang="it-IT" altLang="it-IT" sz="2800"/>
              <a:t>Ad alta soglia: si aprono in seguito a forti depolarizzazioni, restano aperti più a lungo, sono responsabili dei grandi aumenti di Ca</a:t>
            </a:r>
            <a:r>
              <a:rPr lang="it-IT" altLang="it-IT" sz="2800" baseline="30000"/>
              <a:t>2+</a:t>
            </a:r>
            <a:r>
              <a:rPr lang="it-IT" altLang="it-IT" sz="2800"/>
              <a:t> citosolico necessari per l</a:t>
            </a:r>
            <a:r>
              <a:rPr lang="ja-JP" altLang="it-IT" sz="2800"/>
              <a:t>’</a:t>
            </a:r>
            <a:r>
              <a:rPr lang="it-IT" altLang="ja-JP" sz="2800"/>
              <a:t>azione di secondo messaggero di questo ione</a:t>
            </a:r>
            <a:endParaRPr lang="it-IT" altLang="it-IT" sz="2800"/>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7465A34-DEB8-49B1-AE0A-EFD1EA55EAD9}"/>
              </a:ext>
            </a:extLst>
          </p:cNvPr>
          <p:cNvSpPr>
            <a:spLocks noGrp="1" noChangeArrowheads="1"/>
          </p:cNvSpPr>
          <p:nvPr>
            <p:ph type="title"/>
          </p:nvPr>
        </p:nvSpPr>
        <p:spPr>
          <a:xfrm>
            <a:off x="685800" y="381000"/>
            <a:ext cx="7772400" cy="609600"/>
          </a:xfrm>
        </p:spPr>
        <p:txBody>
          <a:bodyPr/>
          <a:lstStyle/>
          <a:p>
            <a:pPr eaLnBrk="1" hangingPunct="1"/>
            <a:r>
              <a:rPr lang="it-IT" altLang="it-IT"/>
              <a:t>Canale al Ca</a:t>
            </a:r>
            <a:r>
              <a:rPr lang="it-IT" altLang="it-IT" baseline="30000"/>
              <a:t>2+ </a:t>
            </a:r>
          </a:p>
        </p:txBody>
      </p:sp>
      <p:graphicFrame>
        <p:nvGraphicFramePr>
          <p:cNvPr id="994307" name="Group 3">
            <a:extLst>
              <a:ext uri="{FF2B5EF4-FFF2-40B4-BE49-F238E27FC236}">
                <a16:creationId xmlns:a16="http://schemas.microsoft.com/office/drawing/2014/main" id="{6F5757A0-0BD3-41BA-BF32-FA6A751DB9BB}"/>
              </a:ext>
            </a:extLst>
          </p:cNvPr>
          <p:cNvGraphicFramePr>
            <a:graphicFrameLocks noGrp="1"/>
          </p:cNvGraphicFramePr>
          <p:nvPr>
            <p:ph type="tbl" idx="1"/>
          </p:nvPr>
        </p:nvGraphicFramePr>
        <p:xfrm>
          <a:off x="228600" y="1219200"/>
          <a:ext cx="8763000" cy="5238750"/>
        </p:xfrm>
        <a:graphic>
          <a:graphicData uri="http://schemas.openxmlformats.org/drawingml/2006/table">
            <a:tbl>
              <a:tblPr/>
              <a:tblGrid>
                <a:gridCol w="15240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1770063">
                  <a:extLst>
                    <a:ext uri="{9D8B030D-6E8A-4147-A177-3AD203B41FA5}">
                      <a16:colId xmlns:a16="http://schemas.microsoft.com/office/drawing/2014/main" val="20002"/>
                    </a:ext>
                  </a:extLst>
                </a:gridCol>
                <a:gridCol w="1327150">
                  <a:extLst>
                    <a:ext uri="{9D8B030D-6E8A-4147-A177-3AD203B41FA5}">
                      <a16:colId xmlns:a16="http://schemas.microsoft.com/office/drawing/2014/main" val="20003"/>
                    </a:ext>
                  </a:extLst>
                </a:gridCol>
                <a:gridCol w="1327150">
                  <a:extLst>
                    <a:ext uri="{9D8B030D-6E8A-4147-A177-3AD203B41FA5}">
                      <a16:colId xmlns:a16="http://schemas.microsoft.com/office/drawing/2014/main" val="20004"/>
                    </a:ext>
                  </a:extLst>
                </a:gridCol>
                <a:gridCol w="1328737">
                  <a:extLst>
                    <a:ext uri="{9D8B030D-6E8A-4147-A177-3AD203B41FA5}">
                      <a16:colId xmlns:a16="http://schemas.microsoft.com/office/drawing/2014/main" val="20005"/>
                    </a:ext>
                  </a:extLst>
                </a:gridCol>
              </a:tblGrid>
              <a:tr h="714375">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5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Nome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5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5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L</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D6FF"/>
                    </a:solid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5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N</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5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P/Q</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5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R</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N° segmenti</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4 x 6TM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±subunità ß</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4 x 6TM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±subunità ß</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D6FF"/>
                    </a:solid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4 x 6TM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±subunità ß</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4 x 6TM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±subunità ß</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4 x 6TM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±subunità ß</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8500">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Proprietà</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A bassa soglia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Ad alta soglia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D6FF"/>
                    </a:solid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Ad alta soglia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Ad alta soglia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Soglia intermedia</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6475">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Bloccanti</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Kurtossina, Ni</a:t>
                      </a:r>
                      <a:r>
                        <a:rPr kumimoji="0" lang="it-IT" altLang="it-IT" sz="1500" b="0" i="0" u="none" strike="noStrike" cap="none" normalizeH="0" baseline="30000">
                          <a:ln>
                            <a:noFill/>
                          </a:ln>
                          <a:solidFill>
                            <a:schemeClr val="tx1"/>
                          </a:solidFill>
                          <a:effectLst/>
                          <a:latin typeface="Comic Sans MS" panose="030F0702030302020204" pitchFamily="66" charset="0"/>
                          <a:ea typeface="MS PGothic" panose="020B0600070205080204" pitchFamily="34" charset="-128"/>
                        </a:rPr>
                        <a:t>2+</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 insensibili alle diidropiridine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Cd</a:t>
                      </a:r>
                      <a:r>
                        <a:rPr kumimoji="0" lang="it-IT" altLang="it-IT" sz="1500" b="0" i="0" u="none" strike="noStrike" cap="none" normalizeH="0" baseline="30000">
                          <a:ln>
                            <a:noFill/>
                          </a:ln>
                          <a:solidFill>
                            <a:schemeClr val="tx1"/>
                          </a:solidFill>
                          <a:effectLst/>
                          <a:latin typeface="Comic Sans MS" panose="030F0702030302020204" pitchFamily="66" charset="0"/>
                          <a:ea typeface="MS PGothic" panose="020B0600070205080204" pitchFamily="34" charset="-128"/>
                        </a:rPr>
                        <a:t>2+</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 verapamil, diidropiridine,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D6FF"/>
                    </a:solid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sym typeface="Symbol" panose="05050102010706020507" pitchFamily="18" charset="2"/>
                        </a:rPr>
                        <a:t>-conotossina gabapentin</a:t>
                      </a:r>
                      <a:endPar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sym typeface="Symbol" panose="05050102010706020507" pitchFamily="18" charset="2"/>
                        </a:rPr>
                        <a:t>-conotossina, -agatossina</a:t>
                      </a:r>
                      <a:endPar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Ni</a:t>
                      </a:r>
                      <a:r>
                        <a:rPr kumimoji="0" lang="it-IT" altLang="it-IT" sz="1500" b="0" i="0" u="none" strike="noStrike" cap="none" normalizeH="0" baseline="30000">
                          <a:ln>
                            <a:noFill/>
                          </a:ln>
                          <a:solidFill>
                            <a:schemeClr val="tx1"/>
                          </a:solidFill>
                          <a:effectLst/>
                          <a:latin typeface="Comic Sans MS" panose="030F0702030302020204" pitchFamily="66" charset="0"/>
                          <a:ea typeface="MS PGothic" panose="020B0600070205080204" pitchFamily="34" charset="-128"/>
                        </a:rPr>
                        <a:t>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7875">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Funzione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Spike a bassa soglia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Plateau cardiaco, accoppiamento elettromeccanico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D6FF"/>
                    </a:solid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Aumento Ca</a:t>
                      </a:r>
                      <a:r>
                        <a:rPr kumimoji="0" lang="it-IT" altLang="it-IT" sz="1500" b="0" i="0" u="none" strike="noStrike" cap="none" normalizeH="0" baseline="30000">
                          <a:ln>
                            <a:noFill/>
                          </a:ln>
                          <a:solidFill>
                            <a:schemeClr val="tx1"/>
                          </a:solidFill>
                          <a:effectLst/>
                          <a:latin typeface="Comic Sans MS" panose="030F0702030302020204" pitchFamily="66" charset="0"/>
                          <a:ea typeface="MS PGothic" panose="020B0600070205080204" pitchFamily="34" charset="-128"/>
                        </a:rPr>
                        <a:t>2+</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 per secrezione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Aumento Ca</a:t>
                      </a:r>
                      <a:r>
                        <a:rPr kumimoji="0" lang="it-IT" altLang="it-IT" sz="1500" b="0" i="0" u="none" strike="noStrike" cap="none" normalizeH="0" baseline="30000">
                          <a:ln>
                            <a:noFill/>
                          </a:ln>
                          <a:solidFill>
                            <a:schemeClr val="tx1"/>
                          </a:solidFill>
                          <a:effectLst/>
                          <a:latin typeface="Comic Sans MS" panose="030F0702030302020204" pitchFamily="66" charset="0"/>
                          <a:ea typeface="MS PGothic" panose="020B0600070205080204" pitchFamily="34" charset="-128"/>
                        </a:rPr>
                        <a:t>2+</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 per secrezione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Aumento Ca</a:t>
                      </a:r>
                      <a:r>
                        <a:rPr kumimoji="0" lang="it-IT" altLang="it-IT" sz="1500" b="0" i="0" u="none" strike="noStrike" cap="none" normalizeH="0" baseline="30000">
                          <a:ln>
                            <a:noFill/>
                          </a:ln>
                          <a:solidFill>
                            <a:schemeClr val="tx1"/>
                          </a:solidFill>
                          <a:effectLst/>
                          <a:latin typeface="Comic Sans MS" panose="030F0702030302020204" pitchFamily="66" charset="0"/>
                          <a:ea typeface="MS PGothic" panose="020B0600070205080204" pitchFamily="34" charset="-128"/>
                        </a:rPr>
                        <a:t>2+</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 per secrezione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6475">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Distribuzione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Neuroni, muscolo, endocrino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Cuore, muscolo liscio</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 neuroni, glia, endocrino, rene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D6FF"/>
                    </a:solid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Neuroni, endocrino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Neuroni, rene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neuroni</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50">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Struttura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Lucida Grande" pitchFamily="3" charset="0"/>
                          <a:ea typeface="MS PGothic" panose="020B0600070205080204" pitchFamily="34" charset="-128"/>
                        </a:rPr>
                        <a:t>α</a:t>
                      </a:r>
                      <a:r>
                        <a:rPr kumimoji="0" lang="it-IT" altLang="it-IT" sz="1500" b="0" i="0" u="none" strike="noStrike" cap="none" normalizeH="0" baseline="-25000">
                          <a:ln>
                            <a:noFill/>
                          </a:ln>
                          <a:solidFill>
                            <a:schemeClr val="tx1"/>
                          </a:solidFill>
                          <a:effectLst/>
                          <a:latin typeface="Comic Sans MS" panose="030F0702030302020204" pitchFamily="66" charset="0"/>
                          <a:ea typeface="MS PGothic" panose="020B0600070205080204" pitchFamily="34" charset="-128"/>
                        </a:rPr>
                        <a:t>1</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G, </a:t>
                      </a:r>
                      <a:r>
                        <a:rPr kumimoji="0" lang="it-IT" altLang="it-IT" sz="1500" b="0" i="0" u="none" strike="noStrike" cap="none" normalizeH="0" baseline="0">
                          <a:ln>
                            <a:noFill/>
                          </a:ln>
                          <a:solidFill>
                            <a:schemeClr val="tx1"/>
                          </a:solidFill>
                          <a:effectLst/>
                          <a:latin typeface="Lucida Grande" pitchFamily="3" charset="0"/>
                          <a:ea typeface="MS PGothic" panose="020B0600070205080204" pitchFamily="34" charset="-128"/>
                        </a:rPr>
                        <a:t>α</a:t>
                      </a:r>
                      <a:r>
                        <a:rPr kumimoji="0" lang="it-IT" altLang="it-IT" sz="1500" b="0" i="0" u="none" strike="noStrike" cap="none" normalizeH="0" baseline="-25000">
                          <a:ln>
                            <a:noFill/>
                          </a:ln>
                          <a:solidFill>
                            <a:schemeClr val="tx1"/>
                          </a:solidFill>
                          <a:effectLst/>
                          <a:latin typeface="Comic Sans MS" panose="030F0702030302020204" pitchFamily="66" charset="0"/>
                          <a:ea typeface="MS PGothic" panose="020B0600070205080204" pitchFamily="34" charset="-128"/>
                        </a:rPr>
                        <a:t>1</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Lucida Grande" pitchFamily="3" charset="0"/>
                          <a:ea typeface="MS PGothic" panose="020B0600070205080204" pitchFamily="34" charset="-128"/>
                        </a:rPr>
                        <a:t>α</a:t>
                      </a:r>
                      <a:r>
                        <a:rPr kumimoji="0" lang="it-IT" altLang="it-IT" sz="1500" b="0" i="0" u="none" strike="noStrike" cap="none" normalizeH="0" baseline="-25000">
                          <a:ln>
                            <a:noFill/>
                          </a:ln>
                          <a:solidFill>
                            <a:schemeClr val="tx1"/>
                          </a:solidFill>
                          <a:effectLst/>
                          <a:latin typeface="Comic Sans MS" panose="030F0702030302020204" pitchFamily="66" charset="0"/>
                          <a:ea typeface="MS PGothic" panose="020B0600070205080204" pitchFamily="34" charset="-128"/>
                        </a:rPr>
                        <a:t>1</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C, </a:t>
                      </a:r>
                      <a:r>
                        <a:rPr kumimoji="0" lang="it-IT" altLang="it-IT" sz="1500" b="0" i="0" u="none" strike="noStrike" cap="none" normalizeH="0" baseline="0">
                          <a:ln>
                            <a:noFill/>
                          </a:ln>
                          <a:solidFill>
                            <a:schemeClr val="tx1"/>
                          </a:solidFill>
                          <a:effectLst/>
                          <a:latin typeface="Lucida Grande" pitchFamily="3" charset="0"/>
                          <a:ea typeface="MS PGothic" panose="020B0600070205080204" pitchFamily="34" charset="-128"/>
                        </a:rPr>
                        <a:t>α</a:t>
                      </a:r>
                      <a:r>
                        <a:rPr kumimoji="0" lang="it-IT" altLang="it-IT" sz="1500" b="0" i="0" u="none" strike="noStrike" cap="none" normalizeH="0" baseline="-25000">
                          <a:ln>
                            <a:noFill/>
                          </a:ln>
                          <a:solidFill>
                            <a:schemeClr val="tx1"/>
                          </a:solidFill>
                          <a:effectLst/>
                          <a:latin typeface="Comic Sans MS" panose="030F0702030302020204" pitchFamily="66" charset="0"/>
                          <a:ea typeface="MS PGothic" panose="020B0600070205080204" pitchFamily="34" charset="-128"/>
                        </a:rPr>
                        <a:t>1</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D, </a:t>
                      </a:r>
                      <a:r>
                        <a:rPr kumimoji="0" lang="it-IT" altLang="it-IT" sz="1500" b="0" i="0" u="none" strike="noStrike" cap="none" normalizeH="0" baseline="0">
                          <a:ln>
                            <a:noFill/>
                          </a:ln>
                          <a:solidFill>
                            <a:schemeClr val="tx1"/>
                          </a:solidFill>
                          <a:effectLst/>
                          <a:latin typeface="Lucida Grande" pitchFamily="3" charset="0"/>
                          <a:ea typeface="MS PGothic" panose="020B0600070205080204" pitchFamily="34" charset="-128"/>
                        </a:rPr>
                        <a:t>α</a:t>
                      </a:r>
                      <a:r>
                        <a:rPr kumimoji="0" lang="it-IT" altLang="it-IT" sz="1500" b="0" i="0" u="none" strike="noStrike" cap="none" normalizeH="0" baseline="-25000">
                          <a:ln>
                            <a:noFill/>
                          </a:ln>
                          <a:solidFill>
                            <a:schemeClr val="tx1"/>
                          </a:solidFill>
                          <a:effectLst/>
                          <a:latin typeface="Comic Sans MS" panose="030F0702030302020204" pitchFamily="66" charset="0"/>
                          <a:ea typeface="MS PGothic" panose="020B0600070205080204" pitchFamily="34" charset="-128"/>
                        </a:rPr>
                        <a:t>1</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DD6FF"/>
                    </a:solid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Lucida Grande" pitchFamily="3" charset="0"/>
                          <a:ea typeface="MS PGothic" panose="020B0600070205080204" pitchFamily="34" charset="-128"/>
                        </a:rPr>
                        <a:t>α</a:t>
                      </a:r>
                      <a:r>
                        <a:rPr kumimoji="0" lang="it-IT" altLang="it-IT" sz="1500" b="0" i="0" u="none" strike="noStrike" cap="none" normalizeH="0" baseline="-25000">
                          <a:ln>
                            <a:noFill/>
                          </a:ln>
                          <a:solidFill>
                            <a:schemeClr val="tx1"/>
                          </a:solidFill>
                          <a:effectLst/>
                          <a:latin typeface="Comic Sans MS" panose="030F0702030302020204" pitchFamily="66" charset="0"/>
                          <a:ea typeface="MS PGothic" panose="020B0600070205080204" pitchFamily="34" charset="-128"/>
                        </a:rPr>
                        <a:t>1</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B, </a:t>
                      </a:r>
                      <a:r>
                        <a:rPr kumimoji="0" lang="it-IT" altLang="it-IT" sz="1500" b="0" i="0" u="none" strike="noStrike" cap="none" normalizeH="0" baseline="0">
                          <a:ln>
                            <a:noFill/>
                          </a:ln>
                          <a:solidFill>
                            <a:schemeClr val="tx1"/>
                          </a:solidFill>
                          <a:effectLst/>
                          <a:latin typeface="Lucida Grande" pitchFamily="3" charset="0"/>
                          <a:ea typeface="MS PGothic" panose="020B0600070205080204" pitchFamily="34" charset="-128"/>
                        </a:rPr>
                        <a:t>α</a:t>
                      </a:r>
                      <a:r>
                        <a:rPr kumimoji="0" lang="it-IT" altLang="it-IT" sz="1500" b="0" i="0" u="none" strike="noStrike" cap="none" normalizeH="0" baseline="-25000">
                          <a:ln>
                            <a:noFill/>
                          </a:ln>
                          <a:solidFill>
                            <a:schemeClr val="tx1"/>
                          </a:solidFill>
                          <a:effectLst/>
                          <a:latin typeface="Comic Sans MS" panose="030F0702030302020204" pitchFamily="66" charset="0"/>
                          <a:ea typeface="MS PGothic" panose="020B0600070205080204" pitchFamily="34" charset="-128"/>
                        </a:rPr>
                        <a:t>2</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Lucida Grande" pitchFamily="3" charset="0"/>
                          <a:ea typeface="MS PGothic" panose="020B0600070205080204" pitchFamily="34" charset="-128"/>
                        </a:rPr>
                        <a:t>α</a:t>
                      </a:r>
                      <a:r>
                        <a:rPr kumimoji="0" lang="it-IT" altLang="it-IT" sz="1500" b="0" i="0" u="none" strike="noStrike" cap="none" normalizeH="0" baseline="-25000">
                          <a:ln>
                            <a:noFill/>
                          </a:ln>
                          <a:solidFill>
                            <a:schemeClr val="tx1"/>
                          </a:solidFill>
                          <a:effectLst/>
                          <a:latin typeface="Comic Sans MS" panose="030F0702030302020204" pitchFamily="66" charset="0"/>
                          <a:ea typeface="MS PGothic" panose="020B0600070205080204" pitchFamily="34" charset="-128"/>
                        </a:rPr>
                        <a:t>1</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A, </a:t>
                      </a:r>
                      <a:r>
                        <a:rPr kumimoji="0" lang="it-IT" altLang="it-IT" sz="1500" b="0" i="0" u="none" strike="noStrike" cap="none" normalizeH="0" baseline="0">
                          <a:ln>
                            <a:noFill/>
                          </a:ln>
                          <a:solidFill>
                            <a:schemeClr val="tx1"/>
                          </a:solidFill>
                          <a:effectLst/>
                          <a:latin typeface="Lucida Grande" pitchFamily="3" charset="0"/>
                          <a:ea typeface="MS PGothic" panose="020B0600070205080204" pitchFamily="34" charset="-128"/>
                        </a:rPr>
                        <a:t>α</a:t>
                      </a:r>
                      <a:r>
                        <a:rPr kumimoji="0" lang="it-IT" altLang="it-IT" sz="1500" b="0" i="0" u="none" strike="noStrike" cap="none" normalizeH="0" baseline="-25000">
                          <a:ln>
                            <a:noFill/>
                          </a:ln>
                          <a:solidFill>
                            <a:schemeClr val="tx1"/>
                          </a:solidFill>
                          <a:effectLst/>
                          <a:latin typeface="Comic Sans MS" panose="030F0702030302020204" pitchFamily="66" charset="0"/>
                          <a:ea typeface="MS PGothic" panose="020B0600070205080204" pitchFamily="34" charset="-128"/>
                        </a:rPr>
                        <a:t>2</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500" b="0" i="0" u="none" strike="noStrike" cap="none" normalizeH="0" baseline="0">
                          <a:ln>
                            <a:noFill/>
                          </a:ln>
                          <a:solidFill>
                            <a:schemeClr val="tx1"/>
                          </a:solidFill>
                          <a:effectLst/>
                          <a:latin typeface="Lucida Grande" pitchFamily="3" charset="0"/>
                          <a:ea typeface="MS PGothic" panose="020B0600070205080204" pitchFamily="34" charset="-128"/>
                        </a:rPr>
                        <a:t>α</a:t>
                      </a:r>
                      <a:r>
                        <a:rPr kumimoji="0" lang="it-IT" altLang="it-IT" sz="1500" b="0" i="0" u="none" strike="noStrike" cap="none" normalizeH="0" baseline="-25000">
                          <a:ln>
                            <a:noFill/>
                          </a:ln>
                          <a:solidFill>
                            <a:schemeClr val="tx1"/>
                          </a:solidFill>
                          <a:effectLst/>
                          <a:latin typeface="Comic Sans MS" panose="030F0702030302020204" pitchFamily="66" charset="0"/>
                          <a:ea typeface="MS PGothic" panose="020B0600070205080204" pitchFamily="34" charset="-128"/>
                        </a:rPr>
                        <a:t>1</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E, </a:t>
                      </a:r>
                      <a:r>
                        <a:rPr kumimoji="0" lang="it-IT" altLang="it-IT" sz="1500" b="0" i="0" u="none" strike="noStrike" cap="none" normalizeH="0" baseline="0">
                          <a:ln>
                            <a:noFill/>
                          </a:ln>
                          <a:solidFill>
                            <a:schemeClr val="tx1"/>
                          </a:solidFill>
                          <a:effectLst/>
                          <a:latin typeface="Lucida Grande" pitchFamily="3" charset="0"/>
                          <a:ea typeface="MS PGothic" panose="020B0600070205080204" pitchFamily="34" charset="-128"/>
                        </a:rPr>
                        <a:t>α</a:t>
                      </a:r>
                      <a:r>
                        <a:rPr kumimoji="0" lang="it-IT" altLang="it-IT" sz="1500" b="0" i="0" u="none" strike="noStrike" cap="none" normalizeH="0" baseline="-25000">
                          <a:ln>
                            <a:noFill/>
                          </a:ln>
                          <a:solidFill>
                            <a:schemeClr val="tx1"/>
                          </a:solidFill>
                          <a:effectLst/>
                          <a:latin typeface="Comic Sans MS" panose="030F0702030302020204" pitchFamily="66" charset="0"/>
                          <a:ea typeface="MS PGothic" panose="020B0600070205080204" pitchFamily="34" charset="-128"/>
                        </a:rPr>
                        <a:t>2</a:t>
                      </a:r>
                      <a:r>
                        <a:rPr kumimoji="0" lang="it-IT" altLang="it-IT" sz="15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d</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5834346-B6D7-407C-BB66-BFDF301B38DC}"/>
              </a:ext>
            </a:extLst>
          </p:cNvPr>
          <p:cNvSpPr>
            <a:spLocks noGrp="1" noChangeArrowheads="1"/>
          </p:cNvSpPr>
          <p:nvPr>
            <p:ph type="title"/>
          </p:nvPr>
        </p:nvSpPr>
        <p:spPr>
          <a:xfrm>
            <a:off x="304800" y="5410200"/>
            <a:ext cx="5029200" cy="1143000"/>
          </a:xfrm>
        </p:spPr>
        <p:txBody>
          <a:bodyPr/>
          <a:lstStyle/>
          <a:p>
            <a:pPr eaLnBrk="1" hangingPunct="1"/>
            <a:r>
              <a:rPr lang="it-IT" altLang="it-IT"/>
              <a:t>Canale al Ca</a:t>
            </a:r>
            <a:r>
              <a:rPr lang="it-IT" altLang="it-IT" baseline="30000"/>
              <a:t>2+</a:t>
            </a:r>
          </a:p>
        </p:txBody>
      </p:sp>
      <p:pic>
        <p:nvPicPr>
          <p:cNvPr id="58371" name="Immagine 2">
            <a:extLst>
              <a:ext uri="{FF2B5EF4-FFF2-40B4-BE49-F238E27FC236}">
                <a16:creationId xmlns:a16="http://schemas.microsoft.com/office/drawing/2014/main" id="{588201E0-C593-4AF7-957E-D41AEF99139B}"/>
              </a:ext>
            </a:extLst>
          </p:cNvPr>
          <p:cNvPicPr>
            <a:picLocks noChangeAspect="1"/>
          </p:cNvPicPr>
          <p:nvPr/>
        </p:nvPicPr>
        <p:blipFill>
          <a:blip r:embed="rId3">
            <a:extLst>
              <a:ext uri="{28A0092B-C50C-407E-A947-70E740481C1C}">
                <a14:useLocalDpi xmlns:a14="http://schemas.microsoft.com/office/drawing/2010/main" val="0"/>
              </a:ext>
            </a:extLst>
          </a:blip>
          <a:srcRect b="51181"/>
          <a:stretch>
            <a:fillRect/>
          </a:stretch>
        </p:blipFill>
        <p:spPr bwMode="auto">
          <a:xfrm>
            <a:off x="468313" y="3429000"/>
            <a:ext cx="81280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ttangolo 3">
            <a:extLst>
              <a:ext uri="{FF2B5EF4-FFF2-40B4-BE49-F238E27FC236}">
                <a16:creationId xmlns:a16="http://schemas.microsoft.com/office/drawing/2014/main" id="{AB700087-810C-4C12-A8E5-E90AC4D65126}"/>
              </a:ext>
            </a:extLst>
          </p:cNvPr>
          <p:cNvSpPr>
            <a:spLocks noChangeArrowheads="1"/>
          </p:cNvSpPr>
          <p:nvPr/>
        </p:nvSpPr>
        <p:spPr bwMode="auto">
          <a:xfrm>
            <a:off x="827088" y="1052513"/>
            <a:ext cx="7769225"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lnSpc>
                <a:spcPct val="90000"/>
              </a:lnSpc>
              <a:spcBef>
                <a:spcPct val="0"/>
              </a:spcBef>
              <a:buFontTx/>
              <a:buNone/>
            </a:pPr>
            <a:r>
              <a:rPr lang="it-IT" altLang="it-IT" sz="3600"/>
              <a:t>I principali calcio antagonisti sono attivi sui canali voltaggio dipendenti di tipo L</a:t>
            </a:r>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18">
            <a:extLst>
              <a:ext uri="{FF2B5EF4-FFF2-40B4-BE49-F238E27FC236}">
                <a16:creationId xmlns:a16="http://schemas.microsoft.com/office/drawing/2014/main" id="{DDD048BC-2A97-4AD7-8581-141EFA32EABA}"/>
              </a:ext>
            </a:extLst>
          </p:cNvPr>
          <p:cNvGrpSpPr>
            <a:grpSpLocks/>
          </p:cNvGrpSpPr>
          <p:nvPr/>
        </p:nvGrpSpPr>
        <p:grpSpPr bwMode="auto">
          <a:xfrm>
            <a:off x="533400" y="3141663"/>
            <a:ext cx="6248400" cy="3517900"/>
            <a:chOff x="533400" y="3337041"/>
            <a:chExt cx="5943600" cy="3329034"/>
          </a:xfrm>
        </p:grpSpPr>
        <p:pic>
          <p:nvPicPr>
            <p:cNvPr id="60421" name="Picture 4" descr="Untitled-1 copy">
              <a:extLst>
                <a:ext uri="{FF2B5EF4-FFF2-40B4-BE49-F238E27FC236}">
                  <a16:creationId xmlns:a16="http://schemas.microsoft.com/office/drawing/2014/main" id="{B0A42172-BD2E-41C0-A336-181724ACD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983"/>
            <a:stretch>
              <a:fillRect/>
            </a:stretch>
          </p:blipFill>
          <p:spPr bwMode="auto">
            <a:xfrm>
              <a:off x="533400" y="3337041"/>
              <a:ext cx="5318739" cy="332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5">
              <a:extLst>
                <a:ext uri="{FF2B5EF4-FFF2-40B4-BE49-F238E27FC236}">
                  <a16:creationId xmlns:a16="http://schemas.microsoft.com/office/drawing/2014/main" id="{70C88D54-421C-4E78-AB0A-DE2C03A2418B}"/>
                </a:ext>
              </a:extLst>
            </p:cNvPr>
            <p:cNvSpPr txBox="1">
              <a:spLocks noChangeArrowheads="1"/>
            </p:cNvSpPr>
            <p:nvPr/>
          </p:nvSpPr>
          <p:spPr bwMode="auto">
            <a:xfrm>
              <a:off x="643064" y="4668390"/>
              <a:ext cx="499935" cy="32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b="1">
                  <a:solidFill>
                    <a:schemeClr val="bg2"/>
                  </a:solidFill>
                  <a:sym typeface="Symbol" panose="05050102010706020507" pitchFamily="18" charset="2"/>
                </a:rPr>
                <a:t></a:t>
              </a:r>
              <a:r>
                <a:rPr lang="it-IT" altLang="it-IT" sz="1600" b="1" baseline="-25000">
                  <a:solidFill>
                    <a:schemeClr val="bg2"/>
                  </a:solidFill>
                  <a:sym typeface="Symbol" panose="05050102010706020507" pitchFamily="18" charset="2"/>
                </a:rPr>
                <a:t>1</a:t>
              </a:r>
              <a:endParaRPr lang="it-IT" altLang="it-IT" sz="1600" b="1">
                <a:solidFill>
                  <a:schemeClr val="bg2"/>
                </a:solidFill>
              </a:endParaRPr>
            </a:p>
          </p:txBody>
        </p:sp>
        <p:sp>
          <p:nvSpPr>
            <p:cNvPr id="60423" name="Text Box 6">
              <a:extLst>
                <a:ext uri="{FF2B5EF4-FFF2-40B4-BE49-F238E27FC236}">
                  <a16:creationId xmlns:a16="http://schemas.microsoft.com/office/drawing/2014/main" id="{B177B86A-6D20-472F-9D97-DE21B8535DEB}"/>
                </a:ext>
              </a:extLst>
            </p:cNvPr>
            <p:cNvSpPr txBox="1">
              <a:spLocks noChangeArrowheads="1"/>
            </p:cNvSpPr>
            <p:nvPr/>
          </p:nvSpPr>
          <p:spPr bwMode="auto">
            <a:xfrm>
              <a:off x="1304480" y="5722961"/>
              <a:ext cx="448120" cy="32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b="1">
                  <a:solidFill>
                    <a:schemeClr val="bg2"/>
                  </a:solidFill>
                  <a:sym typeface="Symbol" panose="05050102010706020507" pitchFamily="18" charset="2"/>
                </a:rPr>
                <a:t></a:t>
              </a:r>
              <a:r>
                <a:rPr lang="it-IT" altLang="it-IT" sz="1600" b="1" baseline="-25000">
                  <a:solidFill>
                    <a:schemeClr val="bg2"/>
                  </a:solidFill>
                  <a:sym typeface="Symbol" panose="05050102010706020507" pitchFamily="18" charset="2"/>
                </a:rPr>
                <a:t>1</a:t>
              </a:r>
              <a:endParaRPr lang="it-IT" altLang="it-IT" sz="1600" b="1" baseline="-25000">
                <a:solidFill>
                  <a:schemeClr val="bg2"/>
                </a:solidFill>
              </a:endParaRPr>
            </a:p>
          </p:txBody>
        </p:sp>
        <p:sp>
          <p:nvSpPr>
            <p:cNvPr id="60424" name="Line 7">
              <a:extLst>
                <a:ext uri="{FF2B5EF4-FFF2-40B4-BE49-F238E27FC236}">
                  <a16:creationId xmlns:a16="http://schemas.microsoft.com/office/drawing/2014/main" id="{B51D5DD4-5A42-471B-82FE-26F1753DFB7E}"/>
                </a:ext>
              </a:extLst>
            </p:cNvPr>
            <p:cNvSpPr>
              <a:spLocks noChangeShapeType="1"/>
            </p:cNvSpPr>
            <p:nvPr/>
          </p:nvSpPr>
          <p:spPr bwMode="auto">
            <a:xfrm rot="11703700" flipV="1">
              <a:off x="5029654" y="4016995"/>
              <a:ext cx="219329" cy="436728"/>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0425" name="Text Box 8">
              <a:extLst>
                <a:ext uri="{FF2B5EF4-FFF2-40B4-BE49-F238E27FC236}">
                  <a16:creationId xmlns:a16="http://schemas.microsoft.com/office/drawing/2014/main" id="{0343CCB9-E48D-4600-9C45-F388A0B2CFFB}"/>
                </a:ext>
              </a:extLst>
            </p:cNvPr>
            <p:cNvSpPr txBox="1">
              <a:spLocks noChangeArrowheads="1"/>
            </p:cNvSpPr>
            <p:nvPr/>
          </p:nvSpPr>
          <p:spPr bwMode="auto">
            <a:xfrm>
              <a:off x="4764631" y="3721621"/>
              <a:ext cx="1712369" cy="32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solidFill>
                    <a:schemeClr val="hlink"/>
                  </a:solidFill>
                </a:rPr>
                <a:t>fenilalchilamine</a:t>
              </a:r>
            </a:p>
          </p:txBody>
        </p:sp>
        <p:sp>
          <p:nvSpPr>
            <p:cNvPr id="60426" name="Line 9">
              <a:extLst>
                <a:ext uri="{FF2B5EF4-FFF2-40B4-BE49-F238E27FC236}">
                  <a16:creationId xmlns:a16="http://schemas.microsoft.com/office/drawing/2014/main" id="{494CEC9B-0B4D-4E20-BE31-49AF79E90DA9}"/>
                </a:ext>
              </a:extLst>
            </p:cNvPr>
            <p:cNvSpPr>
              <a:spLocks noChangeShapeType="1"/>
            </p:cNvSpPr>
            <p:nvPr/>
          </p:nvSpPr>
          <p:spPr bwMode="auto">
            <a:xfrm rot="10719521" flipV="1">
              <a:off x="4152336" y="3891145"/>
              <a:ext cx="219329" cy="436728"/>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0427" name="Line 10">
              <a:extLst>
                <a:ext uri="{FF2B5EF4-FFF2-40B4-BE49-F238E27FC236}">
                  <a16:creationId xmlns:a16="http://schemas.microsoft.com/office/drawing/2014/main" id="{D53EA762-C839-40C1-87FA-FDE564E67DBB}"/>
                </a:ext>
              </a:extLst>
            </p:cNvPr>
            <p:cNvSpPr>
              <a:spLocks noChangeShapeType="1"/>
            </p:cNvSpPr>
            <p:nvPr/>
          </p:nvSpPr>
          <p:spPr bwMode="auto">
            <a:xfrm rot="21005709" flipV="1">
              <a:off x="3844301" y="4927926"/>
              <a:ext cx="264078" cy="246898"/>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0428" name="Line 11">
              <a:extLst>
                <a:ext uri="{FF2B5EF4-FFF2-40B4-BE49-F238E27FC236}">
                  <a16:creationId xmlns:a16="http://schemas.microsoft.com/office/drawing/2014/main" id="{35309F01-837D-462D-865E-3A0753C1F494}"/>
                </a:ext>
              </a:extLst>
            </p:cNvPr>
            <p:cNvSpPr>
              <a:spLocks noChangeShapeType="1"/>
            </p:cNvSpPr>
            <p:nvPr/>
          </p:nvSpPr>
          <p:spPr bwMode="auto">
            <a:xfrm rot="7177275" flipV="1">
              <a:off x="4552638" y="3785602"/>
              <a:ext cx="218364" cy="603156"/>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0429" name="Text Box 12">
              <a:extLst>
                <a:ext uri="{FF2B5EF4-FFF2-40B4-BE49-F238E27FC236}">
                  <a16:creationId xmlns:a16="http://schemas.microsoft.com/office/drawing/2014/main" id="{E07E8ABB-B6D6-4E45-BAC6-8758147F9120}"/>
                </a:ext>
              </a:extLst>
            </p:cNvPr>
            <p:cNvSpPr txBox="1">
              <a:spLocks noChangeArrowheads="1"/>
            </p:cNvSpPr>
            <p:nvPr/>
          </p:nvSpPr>
          <p:spPr bwMode="auto">
            <a:xfrm>
              <a:off x="3658845" y="3577419"/>
              <a:ext cx="1504463" cy="32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solidFill>
                    <a:schemeClr val="hlink"/>
                  </a:solidFill>
                </a:rPr>
                <a:t>diidropiridine</a:t>
              </a:r>
            </a:p>
          </p:txBody>
        </p:sp>
        <p:sp>
          <p:nvSpPr>
            <p:cNvPr id="60430" name="Text Box 13">
              <a:extLst>
                <a:ext uri="{FF2B5EF4-FFF2-40B4-BE49-F238E27FC236}">
                  <a16:creationId xmlns:a16="http://schemas.microsoft.com/office/drawing/2014/main" id="{0B9FD0EF-2065-4E34-8831-0ADB9EA6F113}"/>
                </a:ext>
              </a:extLst>
            </p:cNvPr>
            <p:cNvSpPr txBox="1">
              <a:spLocks noChangeArrowheads="1"/>
            </p:cNvSpPr>
            <p:nvPr/>
          </p:nvSpPr>
          <p:spPr bwMode="auto">
            <a:xfrm>
              <a:off x="3275018" y="5177051"/>
              <a:ext cx="1659821" cy="32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solidFill>
                    <a:schemeClr val="hlink"/>
                  </a:solidFill>
                </a:rPr>
                <a:t>benzotiazepine</a:t>
              </a:r>
            </a:p>
          </p:txBody>
        </p:sp>
      </p:grpSp>
      <p:sp>
        <p:nvSpPr>
          <p:cNvPr id="60419" name="Rectangle 3">
            <a:extLst>
              <a:ext uri="{FF2B5EF4-FFF2-40B4-BE49-F238E27FC236}">
                <a16:creationId xmlns:a16="http://schemas.microsoft.com/office/drawing/2014/main" id="{3267210B-C45D-4975-B146-095494A09352}"/>
              </a:ext>
            </a:extLst>
          </p:cNvPr>
          <p:cNvSpPr>
            <a:spLocks noGrp="1" noChangeArrowheads="1"/>
          </p:cNvSpPr>
          <p:nvPr>
            <p:ph type="body" idx="1"/>
          </p:nvPr>
        </p:nvSpPr>
        <p:spPr>
          <a:xfrm>
            <a:off x="179388" y="228600"/>
            <a:ext cx="8812212" cy="1828800"/>
          </a:xfrm>
        </p:spPr>
        <p:txBody>
          <a:bodyPr/>
          <a:lstStyle/>
          <a:p>
            <a:pPr eaLnBrk="1" hangingPunct="1">
              <a:lnSpc>
                <a:spcPct val="90000"/>
              </a:lnSpc>
            </a:pPr>
            <a:r>
              <a:rPr lang="it-IT" altLang="it-IT" sz="2000"/>
              <a:t>Appartengono a tre distinte classi chimiche: </a:t>
            </a:r>
            <a:r>
              <a:rPr lang="it-IT" altLang="it-IT" sz="2000" b="1"/>
              <a:t>fenilalchilamine</a:t>
            </a:r>
            <a:r>
              <a:rPr lang="it-IT" altLang="it-IT" sz="2000"/>
              <a:t> (verapamil), </a:t>
            </a:r>
            <a:r>
              <a:rPr lang="it-IT" altLang="it-IT" sz="2000" b="1"/>
              <a:t>diidropiridine</a:t>
            </a:r>
            <a:r>
              <a:rPr lang="it-IT" altLang="it-IT" sz="2000"/>
              <a:t> (nifedipina, nicardipina, amlodipina..) e </a:t>
            </a:r>
            <a:r>
              <a:rPr lang="it-IT" altLang="it-IT" sz="2000" b="1"/>
              <a:t>benzotiazepine</a:t>
            </a:r>
            <a:r>
              <a:rPr lang="it-IT" altLang="it-IT" sz="2000"/>
              <a:t> (diltiazem)</a:t>
            </a:r>
          </a:p>
          <a:p>
            <a:pPr eaLnBrk="1" hangingPunct="1">
              <a:lnSpc>
                <a:spcPct val="90000"/>
              </a:lnSpc>
            </a:pPr>
            <a:r>
              <a:rPr lang="it-IT" altLang="it-IT" sz="2000"/>
              <a:t>Sulla subunità </a:t>
            </a:r>
            <a:r>
              <a:rPr lang="it-IT" altLang="it-IT" sz="2000">
                <a:sym typeface="Symbol" panose="05050102010706020507" pitchFamily="18" charset="2"/>
              </a:rPr>
              <a:t></a:t>
            </a:r>
            <a:r>
              <a:rPr lang="it-IT" altLang="it-IT" sz="2000" baseline="-25000">
                <a:sym typeface="Symbol" panose="05050102010706020507" pitchFamily="18" charset="2"/>
              </a:rPr>
              <a:t>1</a:t>
            </a:r>
            <a:r>
              <a:rPr lang="it-IT" altLang="it-IT" sz="2000">
                <a:sym typeface="Symbol" panose="05050102010706020507" pitchFamily="18" charset="2"/>
              </a:rPr>
              <a:t> del canale di tipo L vi sono tre siti di legame distinti per questi farmaci. Il legame di un farmaco al proprio sito influenza il legame degli altri farmaci agli altri siti, con effetti di sinergismo positivo o negativo. Si legano in maniera più efficace ai canali aperti e inattivati, riducendo la frequenza di apertura in risposta alla depolarizzazione.</a:t>
            </a:r>
            <a:endParaRPr lang="it-IT" altLang="it-IT" sz="2000"/>
          </a:p>
        </p:txBody>
      </p:sp>
      <p:pic>
        <p:nvPicPr>
          <p:cNvPr id="60420" name="Picture 14" descr="Senza titolo1">
            <a:extLst>
              <a:ext uri="{FF2B5EF4-FFF2-40B4-BE49-F238E27FC236}">
                <a16:creationId xmlns:a16="http://schemas.microsoft.com/office/drawing/2014/main" id="{9281C2D0-A4C3-49C9-A71A-6360C76D1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574" t="8809" r="14925" b="14922"/>
          <a:stretch>
            <a:fillRect/>
          </a:stretch>
        </p:blipFill>
        <p:spPr bwMode="auto">
          <a:xfrm>
            <a:off x="6324600" y="4400550"/>
            <a:ext cx="27432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3">
            <a:extLst>
              <a:ext uri="{FF2B5EF4-FFF2-40B4-BE49-F238E27FC236}">
                <a16:creationId xmlns:a16="http://schemas.microsoft.com/office/drawing/2014/main" id="{8E86A3CC-19C1-4E13-A8D4-3293B33FA807}"/>
              </a:ext>
            </a:extLst>
          </p:cNvPr>
          <p:cNvSpPr txBox="1">
            <a:spLocks noChangeArrowheads="1"/>
          </p:cNvSpPr>
          <p:nvPr/>
        </p:nvSpPr>
        <p:spPr bwMode="auto">
          <a:xfrm>
            <a:off x="250825" y="476250"/>
            <a:ext cx="3313113" cy="83185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0"/>
              </a:spcBef>
              <a:buFontTx/>
              <a:buNone/>
            </a:pPr>
            <a:r>
              <a:rPr lang="it-IT" altLang="it-IT" sz="2400"/>
              <a:t>Farmaci che riducono la richiesta di O</a:t>
            </a:r>
            <a:r>
              <a:rPr lang="it-IT" altLang="it-IT" sz="2400" baseline="-25000"/>
              <a:t>2</a:t>
            </a:r>
          </a:p>
        </p:txBody>
      </p:sp>
      <p:grpSp>
        <p:nvGrpSpPr>
          <p:cNvPr id="13315" name="Gruppo 45">
            <a:extLst>
              <a:ext uri="{FF2B5EF4-FFF2-40B4-BE49-F238E27FC236}">
                <a16:creationId xmlns:a16="http://schemas.microsoft.com/office/drawing/2014/main" id="{5288461B-01A5-435C-973E-767433A99573}"/>
              </a:ext>
            </a:extLst>
          </p:cNvPr>
          <p:cNvGrpSpPr>
            <a:grpSpLocks/>
          </p:cNvGrpSpPr>
          <p:nvPr/>
        </p:nvGrpSpPr>
        <p:grpSpPr bwMode="auto">
          <a:xfrm>
            <a:off x="250825" y="2384425"/>
            <a:ext cx="8713788" cy="3997325"/>
            <a:chOff x="251520" y="1517883"/>
            <a:chExt cx="8712968" cy="3996447"/>
          </a:xfrm>
        </p:grpSpPr>
        <p:sp>
          <p:nvSpPr>
            <p:cNvPr id="13317" name="CasellaDiTesto 5">
              <a:extLst>
                <a:ext uri="{FF2B5EF4-FFF2-40B4-BE49-F238E27FC236}">
                  <a16:creationId xmlns:a16="http://schemas.microsoft.com/office/drawing/2014/main" id="{4EE4F4FA-0563-4903-BA2D-472E23D87AEA}"/>
                </a:ext>
              </a:extLst>
            </p:cNvPr>
            <p:cNvSpPr txBox="1">
              <a:spLocks noChangeArrowheads="1"/>
            </p:cNvSpPr>
            <p:nvPr/>
          </p:nvSpPr>
          <p:spPr bwMode="auto">
            <a:xfrm>
              <a:off x="4644008" y="3259723"/>
              <a:ext cx="1516762" cy="338554"/>
            </a:xfrm>
            <a:prstGeom prst="rect">
              <a:avLst/>
            </a:prstGeom>
            <a:solidFill>
              <a:schemeClr val="accent2"/>
            </a:solidFill>
            <a:ln w="12700">
              <a:solidFill>
                <a:schemeClr val="tx1"/>
              </a:solidFill>
              <a:miter lim="800000"/>
              <a:headEnd/>
              <a:tailEnd/>
            </a:ln>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t>Offerta di O</a:t>
              </a:r>
              <a:r>
                <a:rPr lang="it-IT" altLang="it-IT" sz="1600" baseline="-25000"/>
                <a:t>2</a:t>
              </a:r>
            </a:p>
          </p:txBody>
        </p:sp>
        <p:sp>
          <p:nvSpPr>
            <p:cNvPr id="13318" name="CasellaDiTesto 6">
              <a:extLst>
                <a:ext uri="{FF2B5EF4-FFF2-40B4-BE49-F238E27FC236}">
                  <a16:creationId xmlns:a16="http://schemas.microsoft.com/office/drawing/2014/main" id="{2F2B12C9-6C7F-43FA-9D7F-6F4BBDD94C45}"/>
                </a:ext>
              </a:extLst>
            </p:cNvPr>
            <p:cNvSpPr txBox="1">
              <a:spLocks noChangeArrowheads="1"/>
            </p:cNvSpPr>
            <p:nvPr/>
          </p:nvSpPr>
          <p:spPr bwMode="auto">
            <a:xfrm>
              <a:off x="2703950" y="3259723"/>
              <a:ext cx="1612942" cy="338554"/>
            </a:xfrm>
            <a:prstGeom prst="rect">
              <a:avLst/>
            </a:prstGeom>
            <a:solidFill>
              <a:schemeClr val="accent2"/>
            </a:solidFill>
            <a:ln w="12700">
              <a:solidFill>
                <a:schemeClr val="tx1"/>
              </a:solidFill>
              <a:miter lim="800000"/>
              <a:headEnd/>
              <a:tailEnd/>
            </a:ln>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t>Richiesta di O</a:t>
              </a:r>
              <a:r>
                <a:rPr lang="it-IT" altLang="it-IT" sz="1600" baseline="-25000"/>
                <a:t>2</a:t>
              </a:r>
            </a:p>
          </p:txBody>
        </p:sp>
        <p:sp>
          <p:nvSpPr>
            <p:cNvPr id="13319" name="CasellaDiTesto 20">
              <a:extLst>
                <a:ext uri="{FF2B5EF4-FFF2-40B4-BE49-F238E27FC236}">
                  <a16:creationId xmlns:a16="http://schemas.microsoft.com/office/drawing/2014/main" id="{B2F10391-5A85-4F36-A9B2-49375C6AA62C}"/>
                </a:ext>
              </a:extLst>
            </p:cNvPr>
            <p:cNvSpPr txBox="1">
              <a:spLocks noChangeArrowheads="1"/>
            </p:cNvSpPr>
            <p:nvPr/>
          </p:nvSpPr>
          <p:spPr bwMode="auto">
            <a:xfrm>
              <a:off x="4370102" y="3136613"/>
              <a:ext cx="3497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t>= </a:t>
              </a:r>
            </a:p>
            <a:p>
              <a:pPr eaLnBrk="1" hangingPunct="1">
                <a:spcBef>
                  <a:spcPct val="0"/>
                </a:spcBef>
                <a:buFontTx/>
                <a:buNone/>
              </a:pPr>
              <a:r>
                <a:rPr lang="it-IT" altLang="it-IT" sz="1600"/>
                <a:t>&gt;</a:t>
              </a:r>
            </a:p>
          </p:txBody>
        </p:sp>
        <p:grpSp>
          <p:nvGrpSpPr>
            <p:cNvPr id="13320" name="Gruppo 33">
              <a:extLst>
                <a:ext uri="{FF2B5EF4-FFF2-40B4-BE49-F238E27FC236}">
                  <a16:creationId xmlns:a16="http://schemas.microsoft.com/office/drawing/2014/main" id="{4761C050-2B13-4E51-961E-448148C0F598}"/>
                </a:ext>
              </a:extLst>
            </p:cNvPr>
            <p:cNvGrpSpPr>
              <a:grpSpLocks/>
            </p:cNvGrpSpPr>
            <p:nvPr/>
          </p:nvGrpSpPr>
          <p:grpSpPr bwMode="auto">
            <a:xfrm>
              <a:off x="909965" y="1517883"/>
              <a:ext cx="1645811" cy="3996447"/>
              <a:chOff x="3749095" y="1517883"/>
              <a:chExt cx="1645811" cy="3996447"/>
            </a:xfrm>
          </p:grpSpPr>
          <p:grpSp>
            <p:nvGrpSpPr>
              <p:cNvPr id="13343" name="Gruppo 14">
                <a:extLst>
                  <a:ext uri="{FF2B5EF4-FFF2-40B4-BE49-F238E27FC236}">
                    <a16:creationId xmlns:a16="http://schemas.microsoft.com/office/drawing/2014/main" id="{1843DD37-41AD-4939-9AF6-7DEAFA0644A4}"/>
                  </a:ext>
                </a:extLst>
              </p:cNvPr>
              <p:cNvGrpSpPr>
                <a:grpSpLocks/>
              </p:cNvGrpSpPr>
              <p:nvPr/>
            </p:nvGrpSpPr>
            <p:grpSpPr bwMode="auto">
              <a:xfrm>
                <a:off x="3876938" y="2780928"/>
                <a:ext cx="1390124" cy="1296144"/>
                <a:chOff x="1043608" y="2708920"/>
                <a:chExt cx="1390124" cy="1296144"/>
              </a:xfrm>
            </p:grpSpPr>
            <p:sp>
              <p:nvSpPr>
                <p:cNvPr id="13346" name="CasellaDiTesto 7">
                  <a:extLst>
                    <a:ext uri="{FF2B5EF4-FFF2-40B4-BE49-F238E27FC236}">
                      <a16:creationId xmlns:a16="http://schemas.microsoft.com/office/drawing/2014/main" id="{01F300D8-9AB6-4CC0-A1C6-3A110510DFB7}"/>
                    </a:ext>
                  </a:extLst>
                </p:cNvPr>
                <p:cNvSpPr txBox="1">
                  <a:spLocks noChangeArrowheads="1"/>
                </p:cNvSpPr>
                <p:nvPr/>
              </p:nvSpPr>
              <p:spPr bwMode="auto">
                <a:xfrm>
                  <a:off x="1043608" y="2708920"/>
                  <a:ext cx="1389600" cy="338554"/>
                </a:xfrm>
                <a:prstGeom prst="rect">
                  <a:avLst/>
                </a:prstGeom>
                <a:solidFill>
                  <a:schemeClr val="accent2"/>
                </a:solidFill>
                <a:ln w="9525">
                  <a:solidFill>
                    <a:schemeClr val="tx2"/>
                  </a:solidFill>
                  <a:miter lim="800000"/>
                  <a:headEnd/>
                  <a:tailEnd/>
                </a:ln>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t>Frequenza</a:t>
                  </a:r>
                  <a:endParaRPr lang="it-IT" altLang="it-IT" sz="1600" baseline="-25000"/>
                </a:p>
              </p:txBody>
            </p:sp>
            <p:sp>
              <p:nvSpPr>
                <p:cNvPr id="13347" name="CasellaDiTesto 8">
                  <a:extLst>
                    <a:ext uri="{FF2B5EF4-FFF2-40B4-BE49-F238E27FC236}">
                      <a16:creationId xmlns:a16="http://schemas.microsoft.com/office/drawing/2014/main" id="{70E2B732-68C8-4058-A26F-1737E5A7195B}"/>
                    </a:ext>
                  </a:extLst>
                </p:cNvPr>
                <p:cNvSpPr txBox="1">
                  <a:spLocks noChangeArrowheads="1"/>
                </p:cNvSpPr>
                <p:nvPr/>
              </p:nvSpPr>
              <p:spPr bwMode="auto">
                <a:xfrm>
                  <a:off x="1043608" y="3018438"/>
                  <a:ext cx="1390124" cy="338554"/>
                </a:xfrm>
                <a:prstGeom prst="rect">
                  <a:avLst/>
                </a:prstGeom>
                <a:solidFill>
                  <a:schemeClr val="accent2"/>
                </a:solidFill>
                <a:ln w="9525">
                  <a:solidFill>
                    <a:schemeClr val="tx2"/>
                  </a:solidFill>
                  <a:miter lim="800000"/>
                  <a:headEnd/>
                  <a:tailEnd/>
                </a:ln>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t>Contrattilità</a:t>
                  </a:r>
                  <a:endParaRPr lang="it-IT" altLang="it-IT" sz="1600" baseline="-25000"/>
                </a:p>
              </p:txBody>
            </p:sp>
            <p:sp>
              <p:nvSpPr>
                <p:cNvPr id="13348" name="CasellaDiTesto 9">
                  <a:extLst>
                    <a:ext uri="{FF2B5EF4-FFF2-40B4-BE49-F238E27FC236}">
                      <a16:creationId xmlns:a16="http://schemas.microsoft.com/office/drawing/2014/main" id="{E81F832D-660B-4313-9374-E8FFB3010091}"/>
                    </a:ext>
                  </a:extLst>
                </p:cNvPr>
                <p:cNvSpPr txBox="1">
                  <a:spLocks noChangeArrowheads="1"/>
                </p:cNvSpPr>
                <p:nvPr/>
              </p:nvSpPr>
              <p:spPr bwMode="auto">
                <a:xfrm>
                  <a:off x="1043608" y="3356992"/>
                  <a:ext cx="1390124" cy="338554"/>
                </a:xfrm>
                <a:prstGeom prst="rect">
                  <a:avLst/>
                </a:prstGeom>
                <a:solidFill>
                  <a:schemeClr val="accent2"/>
                </a:solidFill>
                <a:ln w="9525">
                  <a:solidFill>
                    <a:schemeClr val="tx2"/>
                  </a:solidFill>
                  <a:miter lim="800000"/>
                  <a:headEnd/>
                  <a:tailEnd/>
                </a:ln>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t>Precarico     </a:t>
                  </a:r>
                  <a:endParaRPr lang="it-IT" altLang="it-IT" sz="1600" baseline="-25000"/>
                </a:p>
              </p:txBody>
            </p:sp>
            <p:sp>
              <p:nvSpPr>
                <p:cNvPr id="13349" name="CasellaDiTesto 10">
                  <a:extLst>
                    <a:ext uri="{FF2B5EF4-FFF2-40B4-BE49-F238E27FC236}">
                      <a16:creationId xmlns:a16="http://schemas.microsoft.com/office/drawing/2014/main" id="{57F466B9-107C-4280-A0A2-6D59EC5BC604}"/>
                    </a:ext>
                  </a:extLst>
                </p:cNvPr>
                <p:cNvSpPr txBox="1">
                  <a:spLocks noChangeArrowheads="1"/>
                </p:cNvSpPr>
                <p:nvPr/>
              </p:nvSpPr>
              <p:spPr bwMode="auto">
                <a:xfrm>
                  <a:off x="1043608" y="3666510"/>
                  <a:ext cx="1389600" cy="338554"/>
                </a:xfrm>
                <a:prstGeom prst="rect">
                  <a:avLst/>
                </a:prstGeom>
                <a:solidFill>
                  <a:schemeClr val="accent2"/>
                </a:solidFill>
                <a:ln w="9525">
                  <a:solidFill>
                    <a:schemeClr val="tx2"/>
                  </a:solidFill>
                  <a:miter lim="800000"/>
                  <a:headEnd/>
                  <a:tailEnd/>
                </a:ln>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t>Postcarico   </a:t>
                  </a:r>
                  <a:endParaRPr lang="it-IT" altLang="it-IT" sz="1600" baseline="-25000"/>
                </a:p>
              </p:txBody>
            </p:sp>
          </p:grpSp>
          <p:sp>
            <p:nvSpPr>
              <p:cNvPr id="13344" name="CasellaDiTesto 22">
                <a:extLst>
                  <a:ext uri="{FF2B5EF4-FFF2-40B4-BE49-F238E27FC236}">
                    <a16:creationId xmlns:a16="http://schemas.microsoft.com/office/drawing/2014/main" id="{AAE7BE63-2A84-4F78-8C5C-BA592626DF5A}"/>
                  </a:ext>
                </a:extLst>
              </p:cNvPr>
              <p:cNvSpPr txBox="1">
                <a:spLocks noChangeArrowheads="1"/>
              </p:cNvSpPr>
              <p:nvPr/>
            </p:nvSpPr>
            <p:spPr bwMode="auto">
              <a:xfrm>
                <a:off x="3749095" y="4437112"/>
                <a:ext cx="1645811" cy="1077218"/>
              </a:xfrm>
              <a:prstGeom prst="rect">
                <a:avLst/>
              </a:prstGeom>
              <a:solidFill>
                <a:schemeClr val="accent2"/>
              </a:solidFill>
              <a:ln w="12700">
                <a:solidFill>
                  <a:schemeClr val="tx1"/>
                </a:solidFill>
                <a:miter lim="800000"/>
                <a:headEnd/>
                <a:tailEnd/>
              </a:ln>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dirty="0"/>
                  <a:t>Nitrati organici e calcio antagonisti</a:t>
                </a:r>
                <a:endParaRPr lang="it-IT" altLang="it-IT" sz="1600" baseline="-25000" dirty="0"/>
              </a:p>
            </p:txBody>
          </p:sp>
          <p:sp>
            <p:nvSpPr>
              <p:cNvPr id="13345" name="CasellaDiTesto 23">
                <a:extLst>
                  <a:ext uri="{FF2B5EF4-FFF2-40B4-BE49-F238E27FC236}">
                    <a16:creationId xmlns:a16="http://schemas.microsoft.com/office/drawing/2014/main" id="{57FE669D-A7ED-4C7D-95A9-A241AD7BD0B1}"/>
                  </a:ext>
                </a:extLst>
              </p:cNvPr>
              <p:cNvSpPr txBox="1">
                <a:spLocks noChangeArrowheads="1"/>
              </p:cNvSpPr>
              <p:nvPr/>
            </p:nvSpPr>
            <p:spPr bwMode="auto">
              <a:xfrm>
                <a:off x="3749095" y="1517883"/>
                <a:ext cx="1645811" cy="830997"/>
              </a:xfrm>
              <a:prstGeom prst="rect">
                <a:avLst/>
              </a:prstGeom>
              <a:solidFill>
                <a:schemeClr val="accent2"/>
              </a:solidFill>
              <a:ln w="12700">
                <a:solidFill>
                  <a:schemeClr val="tx1"/>
                </a:solidFill>
                <a:miter lim="800000"/>
                <a:headEnd/>
                <a:tailEnd/>
              </a:ln>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t>Beta bloccanti e alcuni calcio antagonisti</a:t>
                </a:r>
                <a:endParaRPr lang="it-IT" altLang="it-IT" sz="1600" baseline="-25000"/>
              </a:p>
            </p:txBody>
          </p:sp>
        </p:grpSp>
        <p:grpSp>
          <p:nvGrpSpPr>
            <p:cNvPr id="13321" name="Gruppo 34">
              <a:extLst>
                <a:ext uri="{FF2B5EF4-FFF2-40B4-BE49-F238E27FC236}">
                  <a16:creationId xmlns:a16="http://schemas.microsoft.com/office/drawing/2014/main" id="{CE07B386-8EA9-40BA-B117-8288449D8D4B}"/>
                </a:ext>
              </a:extLst>
            </p:cNvPr>
            <p:cNvGrpSpPr>
              <a:grpSpLocks/>
            </p:cNvGrpSpPr>
            <p:nvPr/>
          </p:nvGrpSpPr>
          <p:grpSpPr bwMode="auto">
            <a:xfrm>
              <a:off x="6444208" y="1628800"/>
              <a:ext cx="1761441" cy="3312695"/>
              <a:chOff x="6482967" y="1670283"/>
              <a:chExt cx="1761441" cy="3312695"/>
            </a:xfrm>
          </p:grpSpPr>
          <p:grpSp>
            <p:nvGrpSpPr>
              <p:cNvPr id="13338" name="Gruppo 15">
                <a:extLst>
                  <a:ext uri="{FF2B5EF4-FFF2-40B4-BE49-F238E27FC236}">
                    <a16:creationId xmlns:a16="http://schemas.microsoft.com/office/drawing/2014/main" id="{DBEF68D7-D198-47EF-B0C6-DED41D1B36C8}"/>
                  </a:ext>
                </a:extLst>
              </p:cNvPr>
              <p:cNvGrpSpPr>
                <a:grpSpLocks/>
              </p:cNvGrpSpPr>
              <p:nvPr/>
            </p:nvGrpSpPr>
            <p:grpSpPr bwMode="auto">
              <a:xfrm>
                <a:off x="6482967" y="2721114"/>
                <a:ext cx="1761441" cy="1415772"/>
                <a:chOff x="1043608" y="2772217"/>
                <a:chExt cx="1761441" cy="1415772"/>
              </a:xfrm>
            </p:grpSpPr>
            <p:sp>
              <p:nvSpPr>
                <p:cNvPr id="13341" name="CasellaDiTesto 16">
                  <a:extLst>
                    <a:ext uri="{FF2B5EF4-FFF2-40B4-BE49-F238E27FC236}">
                      <a16:creationId xmlns:a16="http://schemas.microsoft.com/office/drawing/2014/main" id="{EA3917CC-2D1F-46FA-A9C3-64C4E91FC2E2}"/>
                    </a:ext>
                  </a:extLst>
                </p:cNvPr>
                <p:cNvSpPr txBox="1">
                  <a:spLocks noChangeArrowheads="1"/>
                </p:cNvSpPr>
                <p:nvPr/>
              </p:nvSpPr>
              <p:spPr bwMode="auto">
                <a:xfrm>
                  <a:off x="1043608" y="2772217"/>
                  <a:ext cx="1761441" cy="584775"/>
                </a:xfrm>
                <a:prstGeom prst="rect">
                  <a:avLst/>
                </a:prstGeom>
                <a:solidFill>
                  <a:schemeClr val="accent2"/>
                </a:solidFill>
                <a:ln w="9525">
                  <a:solidFill>
                    <a:schemeClr val="tx2"/>
                  </a:solidFill>
                  <a:miter lim="800000"/>
                  <a:headEnd/>
                  <a:tailEnd/>
                </a:ln>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t>Flusso sanguigno coronarico</a:t>
                  </a:r>
                  <a:endParaRPr lang="it-IT" altLang="it-IT" sz="1600" baseline="-25000"/>
                </a:p>
              </p:txBody>
            </p:sp>
            <p:sp>
              <p:nvSpPr>
                <p:cNvPr id="13342" name="CasellaDiTesto 18">
                  <a:extLst>
                    <a:ext uri="{FF2B5EF4-FFF2-40B4-BE49-F238E27FC236}">
                      <a16:creationId xmlns:a16="http://schemas.microsoft.com/office/drawing/2014/main" id="{13F8DEF5-54A4-44EE-81D4-285E39786721}"/>
                    </a:ext>
                  </a:extLst>
                </p:cNvPr>
                <p:cNvSpPr txBox="1">
                  <a:spLocks noChangeArrowheads="1"/>
                </p:cNvSpPr>
                <p:nvPr/>
              </p:nvSpPr>
              <p:spPr bwMode="auto">
                <a:xfrm>
                  <a:off x="1043608" y="3356992"/>
                  <a:ext cx="1761441" cy="830997"/>
                </a:xfrm>
                <a:prstGeom prst="rect">
                  <a:avLst/>
                </a:prstGeom>
                <a:solidFill>
                  <a:schemeClr val="accent2"/>
                </a:solidFill>
                <a:ln w="9525">
                  <a:solidFill>
                    <a:schemeClr val="tx2"/>
                  </a:solidFill>
                  <a:miter lim="800000"/>
                  <a:headEnd/>
                  <a:tailEnd/>
                </a:ln>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t>Flusso miocardico regionale</a:t>
                  </a:r>
                  <a:endParaRPr lang="it-IT" altLang="it-IT" sz="1600" baseline="-25000"/>
                </a:p>
              </p:txBody>
            </p:sp>
          </p:grpSp>
          <p:sp>
            <p:nvSpPr>
              <p:cNvPr id="13339" name="CasellaDiTesto 26">
                <a:extLst>
                  <a:ext uri="{FF2B5EF4-FFF2-40B4-BE49-F238E27FC236}">
                    <a16:creationId xmlns:a16="http://schemas.microsoft.com/office/drawing/2014/main" id="{B8B82A73-1061-476D-802C-7B18F5C59BBD}"/>
                  </a:ext>
                </a:extLst>
              </p:cNvPr>
              <p:cNvSpPr txBox="1">
                <a:spLocks noChangeArrowheads="1"/>
              </p:cNvSpPr>
              <p:nvPr/>
            </p:nvSpPr>
            <p:spPr bwMode="auto">
              <a:xfrm>
                <a:off x="6540782" y="1670283"/>
                <a:ext cx="1645811" cy="830997"/>
              </a:xfrm>
              <a:prstGeom prst="rect">
                <a:avLst/>
              </a:prstGeom>
              <a:solidFill>
                <a:schemeClr val="accent2"/>
              </a:solidFill>
              <a:ln w="12700">
                <a:solidFill>
                  <a:schemeClr val="tx1"/>
                </a:solidFill>
                <a:miter lim="800000"/>
                <a:headEnd/>
                <a:tailEnd/>
              </a:ln>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t>Vasodilatatori (spec. calcio antagonisti)</a:t>
                </a:r>
                <a:endParaRPr lang="it-IT" altLang="it-IT" sz="1600" baseline="-25000"/>
              </a:p>
            </p:txBody>
          </p:sp>
          <p:sp>
            <p:nvSpPr>
              <p:cNvPr id="13340" name="CasellaDiTesto 27">
                <a:extLst>
                  <a:ext uri="{FF2B5EF4-FFF2-40B4-BE49-F238E27FC236}">
                    <a16:creationId xmlns:a16="http://schemas.microsoft.com/office/drawing/2014/main" id="{8B58F35E-4C1A-48DD-AC43-F6C27B8EA5D1}"/>
                  </a:ext>
                </a:extLst>
              </p:cNvPr>
              <p:cNvSpPr txBox="1">
                <a:spLocks noChangeArrowheads="1"/>
              </p:cNvSpPr>
              <p:nvPr/>
            </p:nvSpPr>
            <p:spPr bwMode="auto">
              <a:xfrm>
                <a:off x="6540782" y="4398203"/>
                <a:ext cx="1645811" cy="584775"/>
              </a:xfrm>
              <a:prstGeom prst="rect">
                <a:avLst/>
              </a:prstGeom>
              <a:solidFill>
                <a:schemeClr val="accent2"/>
              </a:solidFill>
              <a:ln w="12700">
                <a:solidFill>
                  <a:schemeClr val="tx1"/>
                </a:solidFill>
                <a:miter lim="800000"/>
                <a:headEnd/>
                <a:tailEnd/>
              </a:ln>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600"/>
                  <a:t>Anche statine, antitrombotici</a:t>
                </a:r>
                <a:endParaRPr lang="it-IT" altLang="it-IT" sz="1600" baseline="-25000"/>
              </a:p>
            </p:txBody>
          </p:sp>
        </p:grpSp>
        <p:grpSp>
          <p:nvGrpSpPr>
            <p:cNvPr id="13322" name="Gruppo 35">
              <a:extLst>
                <a:ext uri="{FF2B5EF4-FFF2-40B4-BE49-F238E27FC236}">
                  <a16:creationId xmlns:a16="http://schemas.microsoft.com/office/drawing/2014/main" id="{4569D624-5CA8-4532-AFCA-8F4149331821}"/>
                </a:ext>
              </a:extLst>
            </p:cNvPr>
            <p:cNvGrpSpPr>
              <a:grpSpLocks/>
            </p:cNvGrpSpPr>
            <p:nvPr/>
          </p:nvGrpSpPr>
          <p:grpSpPr bwMode="auto">
            <a:xfrm>
              <a:off x="251520" y="1772816"/>
              <a:ext cx="504056" cy="3312368"/>
              <a:chOff x="251520" y="1772816"/>
              <a:chExt cx="504056" cy="3312368"/>
            </a:xfrm>
          </p:grpSpPr>
          <p:sp>
            <p:nvSpPr>
              <p:cNvPr id="13336" name="Freccia circolare a destra 21">
                <a:extLst>
                  <a:ext uri="{FF2B5EF4-FFF2-40B4-BE49-F238E27FC236}">
                    <a16:creationId xmlns:a16="http://schemas.microsoft.com/office/drawing/2014/main" id="{75AE0E43-8B4B-4FF6-A290-449614C9A9F4}"/>
                  </a:ext>
                </a:extLst>
              </p:cNvPr>
              <p:cNvSpPr>
                <a:spLocks noChangeArrowheads="1"/>
              </p:cNvSpPr>
              <p:nvPr/>
            </p:nvSpPr>
            <p:spPr bwMode="auto">
              <a:xfrm>
                <a:off x="251520" y="3717032"/>
                <a:ext cx="504056" cy="1368152"/>
              </a:xfrm>
              <a:prstGeom prst="curvedRightArrow">
                <a:avLst>
                  <a:gd name="adj1" fmla="val 24994"/>
                  <a:gd name="adj2" fmla="val 50001"/>
                  <a:gd name="adj3" fmla="val 25000"/>
                </a:avLst>
              </a:prstGeom>
              <a:solidFill>
                <a:schemeClr val="accent1"/>
              </a:solidFill>
              <a:ln w="12700">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endParaRPr lang="it-IT" altLang="it-IT" sz="3600">
                  <a:solidFill>
                    <a:srgbClr val="000000"/>
                  </a:solidFill>
                </a:endParaRPr>
              </a:p>
            </p:txBody>
          </p:sp>
          <p:sp>
            <p:nvSpPr>
              <p:cNvPr id="13337" name="Freccia circolare a destra 24">
                <a:extLst>
                  <a:ext uri="{FF2B5EF4-FFF2-40B4-BE49-F238E27FC236}">
                    <a16:creationId xmlns:a16="http://schemas.microsoft.com/office/drawing/2014/main" id="{A1C7C4B9-E398-4856-B01D-CE3B556677CE}"/>
                  </a:ext>
                </a:extLst>
              </p:cNvPr>
              <p:cNvSpPr>
                <a:spLocks noChangeArrowheads="1"/>
              </p:cNvSpPr>
              <p:nvPr/>
            </p:nvSpPr>
            <p:spPr bwMode="auto">
              <a:xfrm flipV="1">
                <a:off x="251520" y="1772816"/>
                <a:ext cx="504056" cy="1368152"/>
              </a:xfrm>
              <a:prstGeom prst="curvedRightArrow">
                <a:avLst>
                  <a:gd name="adj1" fmla="val 24994"/>
                  <a:gd name="adj2" fmla="val 50001"/>
                  <a:gd name="adj3" fmla="val 25000"/>
                </a:avLst>
              </a:prstGeom>
              <a:solidFill>
                <a:schemeClr val="accent1"/>
              </a:solidFill>
              <a:ln w="12700">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endParaRPr lang="it-IT" altLang="it-IT" sz="3600">
                  <a:solidFill>
                    <a:srgbClr val="000000"/>
                  </a:solidFill>
                </a:endParaRPr>
              </a:p>
            </p:txBody>
          </p:sp>
        </p:grpSp>
        <p:grpSp>
          <p:nvGrpSpPr>
            <p:cNvPr id="13323" name="Gruppo 38">
              <a:extLst>
                <a:ext uri="{FF2B5EF4-FFF2-40B4-BE49-F238E27FC236}">
                  <a16:creationId xmlns:a16="http://schemas.microsoft.com/office/drawing/2014/main" id="{C6056A44-313C-472A-B43D-A7B74FCCE09A}"/>
                </a:ext>
              </a:extLst>
            </p:cNvPr>
            <p:cNvGrpSpPr>
              <a:grpSpLocks/>
            </p:cNvGrpSpPr>
            <p:nvPr/>
          </p:nvGrpSpPr>
          <p:grpSpPr bwMode="auto">
            <a:xfrm>
              <a:off x="8460432" y="2132856"/>
              <a:ext cx="504056" cy="2880320"/>
              <a:chOff x="8460432" y="2132856"/>
              <a:chExt cx="504056" cy="2880320"/>
            </a:xfrm>
          </p:grpSpPr>
          <p:sp>
            <p:nvSpPr>
              <p:cNvPr id="13334" name="Freccia circolare a destra 25">
                <a:extLst>
                  <a:ext uri="{FF2B5EF4-FFF2-40B4-BE49-F238E27FC236}">
                    <a16:creationId xmlns:a16="http://schemas.microsoft.com/office/drawing/2014/main" id="{51C38A13-445F-47A7-8E3F-38431A547201}"/>
                  </a:ext>
                </a:extLst>
              </p:cNvPr>
              <p:cNvSpPr>
                <a:spLocks noChangeArrowheads="1"/>
              </p:cNvSpPr>
              <p:nvPr/>
            </p:nvSpPr>
            <p:spPr bwMode="auto">
              <a:xfrm flipH="1" flipV="1">
                <a:off x="8460432" y="2132856"/>
                <a:ext cx="504056" cy="1368152"/>
              </a:xfrm>
              <a:prstGeom prst="curvedRightArrow">
                <a:avLst>
                  <a:gd name="adj1" fmla="val 24994"/>
                  <a:gd name="adj2" fmla="val 50001"/>
                  <a:gd name="adj3" fmla="val 25000"/>
                </a:avLst>
              </a:prstGeom>
              <a:solidFill>
                <a:schemeClr val="accent1"/>
              </a:solidFill>
              <a:ln w="12700">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endParaRPr lang="it-IT" altLang="it-IT" sz="3600">
                  <a:solidFill>
                    <a:srgbClr val="000000"/>
                  </a:solidFill>
                </a:endParaRPr>
              </a:p>
            </p:txBody>
          </p:sp>
          <p:sp>
            <p:nvSpPr>
              <p:cNvPr id="13335" name="Freccia circolare a destra 28">
                <a:extLst>
                  <a:ext uri="{FF2B5EF4-FFF2-40B4-BE49-F238E27FC236}">
                    <a16:creationId xmlns:a16="http://schemas.microsoft.com/office/drawing/2014/main" id="{8D819807-4E29-4F3F-9937-8158019AA11B}"/>
                  </a:ext>
                </a:extLst>
              </p:cNvPr>
              <p:cNvSpPr>
                <a:spLocks noChangeArrowheads="1"/>
              </p:cNvSpPr>
              <p:nvPr/>
            </p:nvSpPr>
            <p:spPr bwMode="auto">
              <a:xfrm flipH="1">
                <a:off x="8460432" y="3645024"/>
                <a:ext cx="504056" cy="1368152"/>
              </a:xfrm>
              <a:prstGeom prst="curvedRightArrow">
                <a:avLst>
                  <a:gd name="adj1" fmla="val 24994"/>
                  <a:gd name="adj2" fmla="val 50001"/>
                  <a:gd name="adj3" fmla="val 25000"/>
                </a:avLst>
              </a:prstGeom>
              <a:solidFill>
                <a:schemeClr val="accent1"/>
              </a:solidFill>
              <a:ln w="12700">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endParaRPr lang="it-IT" altLang="it-IT" sz="3600">
                  <a:solidFill>
                    <a:srgbClr val="000000"/>
                  </a:solidFill>
                </a:endParaRPr>
              </a:p>
            </p:txBody>
          </p:sp>
        </p:grpSp>
        <p:grpSp>
          <p:nvGrpSpPr>
            <p:cNvPr id="13324" name="Gruppo 37">
              <a:extLst>
                <a:ext uri="{FF2B5EF4-FFF2-40B4-BE49-F238E27FC236}">
                  <a16:creationId xmlns:a16="http://schemas.microsoft.com/office/drawing/2014/main" id="{4E83D479-B2DE-4D33-9482-42051BDA7AA4}"/>
                </a:ext>
              </a:extLst>
            </p:cNvPr>
            <p:cNvGrpSpPr>
              <a:grpSpLocks/>
            </p:cNvGrpSpPr>
            <p:nvPr/>
          </p:nvGrpSpPr>
          <p:grpSpPr bwMode="auto">
            <a:xfrm>
              <a:off x="827583" y="2780928"/>
              <a:ext cx="144017" cy="1296144"/>
              <a:chOff x="971600" y="2780928"/>
              <a:chExt cx="144017" cy="1296144"/>
            </a:xfrm>
          </p:grpSpPr>
          <p:sp>
            <p:nvSpPr>
              <p:cNvPr id="13332" name="Parentesi graffa aperta 30">
                <a:extLst>
                  <a:ext uri="{FF2B5EF4-FFF2-40B4-BE49-F238E27FC236}">
                    <a16:creationId xmlns:a16="http://schemas.microsoft.com/office/drawing/2014/main" id="{1CC9DF0F-7903-4FE2-AA63-5B064BB3A017}"/>
                  </a:ext>
                </a:extLst>
              </p:cNvPr>
              <p:cNvSpPr>
                <a:spLocks/>
              </p:cNvSpPr>
              <p:nvPr/>
            </p:nvSpPr>
            <p:spPr bwMode="auto">
              <a:xfrm>
                <a:off x="971601" y="2780928"/>
                <a:ext cx="144016" cy="648072"/>
              </a:xfrm>
              <a:prstGeom prst="leftBrace">
                <a:avLst>
                  <a:gd name="adj1" fmla="val 83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endParaRPr lang="it-IT" altLang="it-IT" sz="3600">
                  <a:solidFill>
                    <a:srgbClr val="000000"/>
                  </a:solidFill>
                </a:endParaRPr>
              </a:p>
            </p:txBody>
          </p:sp>
          <p:sp>
            <p:nvSpPr>
              <p:cNvPr id="13333" name="Parentesi graffa aperta 31">
                <a:extLst>
                  <a:ext uri="{FF2B5EF4-FFF2-40B4-BE49-F238E27FC236}">
                    <a16:creationId xmlns:a16="http://schemas.microsoft.com/office/drawing/2014/main" id="{FEBC5E09-2A4A-4109-9BB8-FA669DFC5822}"/>
                  </a:ext>
                </a:extLst>
              </p:cNvPr>
              <p:cNvSpPr>
                <a:spLocks/>
              </p:cNvSpPr>
              <p:nvPr/>
            </p:nvSpPr>
            <p:spPr bwMode="auto">
              <a:xfrm>
                <a:off x="971600" y="3429000"/>
                <a:ext cx="144016" cy="648072"/>
              </a:xfrm>
              <a:prstGeom prst="leftBrace">
                <a:avLst>
                  <a:gd name="adj1" fmla="val 83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endParaRPr lang="it-IT" altLang="it-IT" sz="3600">
                  <a:solidFill>
                    <a:srgbClr val="000000"/>
                  </a:solidFill>
                </a:endParaRPr>
              </a:p>
            </p:txBody>
          </p:sp>
        </p:grpSp>
        <p:sp>
          <p:nvSpPr>
            <p:cNvPr id="13325" name="Parentesi graffa aperta 32">
              <a:extLst>
                <a:ext uri="{FF2B5EF4-FFF2-40B4-BE49-F238E27FC236}">
                  <a16:creationId xmlns:a16="http://schemas.microsoft.com/office/drawing/2014/main" id="{296C1859-2077-4780-BF0F-6E4D8FE41776}"/>
                </a:ext>
              </a:extLst>
            </p:cNvPr>
            <p:cNvSpPr>
              <a:spLocks/>
            </p:cNvSpPr>
            <p:nvPr/>
          </p:nvSpPr>
          <p:spPr bwMode="auto">
            <a:xfrm flipH="1">
              <a:off x="8244408" y="2708920"/>
              <a:ext cx="178587" cy="1427966"/>
            </a:xfrm>
            <a:prstGeom prst="leftBrace">
              <a:avLst>
                <a:gd name="adj1" fmla="val 832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endParaRPr lang="it-IT" altLang="it-IT" sz="3600">
                <a:solidFill>
                  <a:srgbClr val="000000"/>
                </a:solidFill>
              </a:endParaRPr>
            </a:p>
          </p:txBody>
        </p:sp>
        <p:sp>
          <p:nvSpPr>
            <p:cNvPr id="13326" name="Freccia destra 39">
              <a:extLst>
                <a:ext uri="{FF2B5EF4-FFF2-40B4-BE49-F238E27FC236}">
                  <a16:creationId xmlns:a16="http://schemas.microsoft.com/office/drawing/2014/main" id="{6AB37499-7C8D-4D5F-953B-D92D429FC090}"/>
                </a:ext>
              </a:extLst>
            </p:cNvPr>
            <p:cNvSpPr>
              <a:spLocks noChangeArrowheads="1"/>
            </p:cNvSpPr>
            <p:nvPr/>
          </p:nvSpPr>
          <p:spPr bwMode="auto">
            <a:xfrm>
              <a:off x="2506724" y="3293368"/>
              <a:ext cx="144016" cy="279648"/>
            </a:xfrm>
            <a:prstGeom prst="rightArrow">
              <a:avLst>
                <a:gd name="adj1" fmla="val 50000"/>
                <a:gd name="adj2" fmla="val 50000"/>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endParaRPr lang="it-IT" altLang="it-IT" sz="3600">
                <a:solidFill>
                  <a:srgbClr val="000000"/>
                </a:solidFill>
              </a:endParaRPr>
            </a:p>
          </p:txBody>
        </p:sp>
        <p:sp>
          <p:nvSpPr>
            <p:cNvPr id="13327" name="Freccia destra 40">
              <a:extLst>
                <a:ext uri="{FF2B5EF4-FFF2-40B4-BE49-F238E27FC236}">
                  <a16:creationId xmlns:a16="http://schemas.microsoft.com/office/drawing/2014/main" id="{206C9639-0F28-4498-BBC3-395C8E1FC968}"/>
                </a:ext>
              </a:extLst>
            </p:cNvPr>
            <p:cNvSpPr>
              <a:spLocks noChangeArrowheads="1"/>
            </p:cNvSpPr>
            <p:nvPr/>
          </p:nvSpPr>
          <p:spPr bwMode="auto">
            <a:xfrm flipH="1">
              <a:off x="6228184" y="3293368"/>
              <a:ext cx="144016" cy="279648"/>
            </a:xfrm>
            <a:prstGeom prst="rightArrow">
              <a:avLst>
                <a:gd name="adj1" fmla="val 50000"/>
                <a:gd name="adj2" fmla="val 50000"/>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endParaRPr lang="it-IT" altLang="it-IT" sz="3600">
                <a:solidFill>
                  <a:srgbClr val="000000"/>
                </a:solidFill>
              </a:endParaRPr>
            </a:p>
          </p:txBody>
        </p:sp>
        <p:sp>
          <p:nvSpPr>
            <p:cNvPr id="13328" name="Freccia su 41">
              <a:extLst>
                <a:ext uri="{FF2B5EF4-FFF2-40B4-BE49-F238E27FC236}">
                  <a16:creationId xmlns:a16="http://schemas.microsoft.com/office/drawing/2014/main" id="{AA9F38F6-2D1F-4D47-859B-15F552F577BA}"/>
                </a:ext>
              </a:extLst>
            </p:cNvPr>
            <p:cNvSpPr>
              <a:spLocks noChangeArrowheads="1"/>
            </p:cNvSpPr>
            <p:nvPr/>
          </p:nvSpPr>
          <p:spPr bwMode="auto">
            <a:xfrm>
              <a:off x="4458360" y="2679631"/>
              <a:ext cx="113640" cy="456982"/>
            </a:xfrm>
            <a:prstGeom prst="upArrow">
              <a:avLst>
                <a:gd name="adj1" fmla="val 50000"/>
                <a:gd name="adj2" fmla="val 50006"/>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endParaRPr lang="it-IT" altLang="it-IT" sz="3600">
                <a:solidFill>
                  <a:srgbClr val="000000"/>
                </a:solidFill>
              </a:endParaRPr>
            </a:p>
          </p:txBody>
        </p:sp>
        <p:sp>
          <p:nvSpPr>
            <p:cNvPr id="13329" name="Ovale 42">
              <a:extLst>
                <a:ext uri="{FF2B5EF4-FFF2-40B4-BE49-F238E27FC236}">
                  <a16:creationId xmlns:a16="http://schemas.microsoft.com/office/drawing/2014/main" id="{1FCAF2C6-592F-4353-8541-96FB7BDC6238}"/>
                </a:ext>
              </a:extLst>
            </p:cNvPr>
            <p:cNvSpPr>
              <a:spLocks noChangeArrowheads="1"/>
            </p:cNvSpPr>
            <p:nvPr/>
          </p:nvSpPr>
          <p:spPr bwMode="auto">
            <a:xfrm>
              <a:off x="3239852" y="1836440"/>
              <a:ext cx="2520280" cy="72008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2400">
                  <a:solidFill>
                    <a:srgbClr val="000000"/>
                  </a:solidFill>
                </a:rPr>
                <a:t>BILANCIO</a:t>
              </a:r>
            </a:p>
          </p:txBody>
        </p:sp>
        <p:sp>
          <p:nvSpPr>
            <p:cNvPr id="13330" name="Ovale 43">
              <a:extLst>
                <a:ext uri="{FF2B5EF4-FFF2-40B4-BE49-F238E27FC236}">
                  <a16:creationId xmlns:a16="http://schemas.microsoft.com/office/drawing/2014/main" id="{68DDD7B2-0500-4003-A800-CEEE1AEED3CE}"/>
                </a:ext>
              </a:extLst>
            </p:cNvPr>
            <p:cNvSpPr>
              <a:spLocks noChangeArrowheads="1"/>
            </p:cNvSpPr>
            <p:nvPr/>
          </p:nvSpPr>
          <p:spPr bwMode="auto">
            <a:xfrm>
              <a:off x="3203848" y="4362418"/>
              <a:ext cx="2592288" cy="794774"/>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2400">
                  <a:solidFill>
                    <a:srgbClr val="000000"/>
                  </a:solidFill>
                </a:rPr>
                <a:t>ISCHEMIA</a:t>
              </a:r>
            </a:p>
          </p:txBody>
        </p:sp>
        <p:sp>
          <p:nvSpPr>
            <p:cNvPr id="13331" name="Freccia su 44">
              <a:extLst>
                <a:ext uri="{FF2B5EF4-FFF2-40B4-BE49-F238E27FC236}">
                  <a16:creationId xmlns:a16="http://schemas.microsoft.com/office/drawing/2014/main" id="{5305F6E3-811F-4E78-993E-6821A1357300}"/>
                </a:ext>
              </a:extLst>
            </p:cNvPr>
            <p:cNvSpPr>
              <a:spLocks noChangeArrowheads="1"/>
            </p:cNvSpPr>
            <p:nvPr/>
          </p:nvSpPr>
          <p:spPr bwMode="auto">
            <a:xfrm flipV="1">
              <a:off x="4458360" y="3764106"/>
              <a:ext cx="113640" cy="456982"/>
            </a:xfrm>
            <a:prstGeom prst="upArrow">
              <a:avLst>
                <a:gd name="adj1" fmla="val 50000"/>
                <a:gd name="adj2" fmla="val 50006"/>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endParaRPr lang="it-IT" altLang="it-IT" sz="3600">
                <a:solidFill>
                  <a:srgbClr val="000000"/>
                </a:solidFill>
              </a:endParaRPr>
            </a:p>
          </p:txBody>
        </p:sp>
      </p:grpSp>
      <p:sp>
        <p:nvSpPr>
          <p:cNvPr id="13316" name="CasellaDiTesto 46">
            <a:extLst>
              <a:ext uri="{FF2B5EF4-FFF2-40B4-BE49-F238E27FC236}">
                <a16:creationId xmlns:a16="http://schemas.microsoft.com/office/drawing/2014/main" id="{2921BAD9-ABB7-4C13-A668-C0B0960B3A81}"/>
              </a:ext>
            </a:extLst>
          </p:cNvPr>
          <p:cNvSpPr txBox="1">
            <a:spLocks noChangeArrowheads="1"/>
          </p:cNvSpPr>
          <p:nvPr/>
        </p:nvSpPr>
        <p:spPr bwMode="auto">
          <a:xfrm>
            <a:off x="5364163" y="476250"/>
            <a:ext cx="3529012" cy="83185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hangingPunct="1">
              <a:spcBef>
                <a:spcPct val="0"/>
              </a:spcBef>
              <a:buFontTx/>
              <a:buNone/>
            </a:pPr>
            <a:r>
              <a:rPr lang="it-IT" altLang="it-IT" sz="2400"/>
              <a:t>Farmaci che aumentano l’offerta di O</a:t>
            </a:r>
            <a:r>
              <a:rPr lang="it-IT" altLang="it-IT" sz="2400" baseline="-25000"/>
              <a:t>2</a:t>
            </a:r>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178FF54-879B-4AEB-8811-11F6DAF82A2A}"/>
              </a:ext>
            </a:extLst>
          </p:cNvPr>
          <p:cNvSpPr>
            <a:spLocks noGrp="1" noChangeArrowheads="1"/>
          </p:cNvSpPr>
          <p:nvPr>
            <p:ph type="title"/>
          </p:nvPr>
        </p:nvSpPr>
        <p:spPr/>
        <p:txBody>
          <a:bodyPr/>
          <a:lstStyle/>
          <a:p>
            <a:pPr eaLnBrk="1" hangingPunct="1"/>
            <a:r>
              <a:rPr lang="it-IT" altLang="it-IT"/>
              <a:t>Azioni dei calcio antagonisti</a:t>
            </a:r>
          </a:p>
        </p:txBody>
      </p:sp>
      <p:sp>
        <p:nvSpPr>
          <p:cNvPr id="62467" name="Rectangle 3">
            <a:extLst>
              <a:ext uri="{FF2B5EF4-FFF2-40B4-BE49-F238E27FC236}">
                <a16:creationId xmlns:a16="http://schemas.microsoft.com/office/drawing/2014/main" id="{BFA06B6D-1CDE-4618-AF5A-E6FBD4DB1ECE}"/>
              </a:ext>
            </a:extLst>
          </p:cNvPr>
          <p:cNvSpPr>
            <a:spLocks noGrp="1" noChangeArrowheads="1"/>
          </p:cNvSpPr>
          <p:nvPr>
            <p:ph type="body" idx="1"/>
          </p:nvPr>
        </p:nvSpPr>
        <p:spPr/>
        <p:txBody>
          <a:bodyPr/>
          <a:lstStyle/>
          <a:p>
            <a:pPr eaLnBrk="1" hangingPunct="1">
              <a:lnSpc>
                <a:spcPct val="90000"/>
              </a:lnSpc>
            </a:pPr>
            <a:r>
              <a:rPr lang="it-IT" altLang="it-IT" sz="2400"/>
              <a:t>Il canale per il calcio di tipo L è il tipo di canale predominante nella muscolatura cardiaca e nelle cellule muscolari lisce.</a:t>
            </a:r>
          </a:p>
          <a:p>
            <a:pPr eaLnBrk="1" hangingPunct="1">
              <a:lnSpc>
                <a:spcPct val="90000"/>
              </a:lnSpc>
            </a:pPr>
            <a:r>
              <a:rPr lang="it-IT" altLang="it-IT" sz="2400"/>
              <a:t>A livello cardiaco bloccano i canali L del nodo del seno, del nodo atrioventricolare, delle fibre di conduzione, dei miociti</a:t>
            </a:r>
          </a:p>
          <a:p>
            <a:pPr eaLnBrk="1" hangingPunct="1">
              <a:lnSpc>
                <a:spcPct val="90000"/>
              </a:lnSpc>
            </a:pPr>
            <a:r>
              <a:rPr lang="it-IT" altLang="it-IT" sz="2400"/>
              <a:t>Agiscono selettivamente sui canali al calcio delle cellule muscolari lisce, </a:t>
            </a:r>
            <a:r>
              <a:rPr lang="it-IT" altLang="it-IT" sz="2400" b="1"/>
              <a:t>soprattutto vascolari</a:t>
            </a:r>
            <a:r>
              <a:rPr lang="it-IT" altLang="it-IT" sz="2400"/>
              <a:t>; sono più attivi sulla muscolatura liscia arteriosa che su quella venosa. </a:t>
            </a:r>
          </a:p>
          <a:p>
            <a:pPr eaLnBrk="1" hangingPunct="1">
              <a:lnSpc>
                <a:spcPct val="90000"/>
              </a:lnSpc>
            </a:pPr>
            <a:r>
              <a:rPr lang="it-IT" altLang="it-IT" sz="2400"/>
              <a:t>Le diidropiridine sono più attive a livello vascolare che cardiaco (arterie coronariche: nifedipina, cerebrali: nimodipina e nicardipina)</a:t>
            </a: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3A58811-7DF1-4F36-B25C-D7275978C469}"/>
              </a:ext>
            </a:extLst>
          </p:cNvPr>
          <p:cNvSpPr>
            <a:spLocks noGrp="1" noChangeArrowheads="1"/>
          </p:cNvSpPr>
          <p:nvPr>
            <p:ph type="title"/>
          </p:nvPr>
        </p:nvSpPr>
        <p:spPr>
          <a:xfrm>
            <a:off x="685800" y="76200"/>
            <a:ext cx="7772400" cy="1143000"/>
          </a:xfrm>
        </p:spPr>
        <p:txBody>
          <a:bodyPr/>
          <a:lstStyle/>
          <a:p>
            <a:pPr eaLnBrk="1" hangingPunct="1"/>
            <a:r>
              <a:rPr lang="it-IT" altLang="it-IT"/>
              <a:t>Calcio antagonisti</a:t>
            </a:r>
          </a:p>
        </p:txBody>
      </p:sp>
      <p:grpSp>
        <p:nvGrpSpPr>
          <p:cNvPr id="64515" name="Group 3">
            <a:extLst>
              <a:ext uri="{FF2B5EF4-FFF2-40B4-BE49-F238E27FC236}">
                <a16:creationId xmlns:a16="http://schemas.microsoft.com/office/drawing/2014/main" id="{4642A6C1-81A7-4EFE-AF88-CFEC5C22CD1D}"/>
              </a:ext>
            </a:extLst>
          </p:cNvPr>
          <p:cNvGrpSpPr>
            <a:grpSpLocks/>
          </p:cNvGrpSpPr>
          <p:nvPr/>
        </p:nvGrpSpPr>
        <p:grpSpPr bwMode="auto">
          <a:xfrm>
            <a:off x="457200" y="1295400"/>
            <a:ext cx="8382000" cy="5334000"/>
            <a:chOff x="672" y="1248"/>
            <a:chExt cx="4560" cy="2688"/>
          </a:xfrm>
        </p:grpSpPr>
        <p:pic>
          <p:nvPicPr>
            <p:cNvPr id="64516" name="Picture 4" descr="fig3 copy">
              <a:extLst>
                <a:ext uri="{FF2B5EF4-FFF2-40B4-BE49-F238E27FC236}">
                  <a16:creationId xmlns:a16="http://schemas.microsoft.com/office/drawing/2014/main" id="{9964D906-D607-46D2-9D7D-51840C487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097"/>
            <a:stretch>
              <a:fillRect/>
            </a:stretch>
          </p:blipFill>
          <p:spPr bwMode="auto">
            <a:xfrm>
              <a:off x="672" y="1248"/>
              <a:ext cx="4560"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5">
              <a:extLst>
                <a:ext uri="{FF2B5EF4-FFF2-40B4-BE49-F238E27FC236}">
                  <a16:creationId xmlns:a16="http://schemas.microsoft.com/office/drawing/2014/main" id="{03E240F0-2561-4462-A2C2-7C1F353FE925}"/>
                </a:ext>
              </a:extLst>
            </p:cNvPr>
            <p:cNvSpPr txBox="1">
              <a:spLocks noChangeArrowheads="1"/>
            </p:cNvSpPr>
            <p:nvPr/>
          </p:nvSpPr>
          <p:spPr bwMode="auto">
            <a:xfrm>
              <a:off x="3552" y="1499"/>
              <a:ext cx="111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2000" b="1">
                  <a:solidFill>
                    <a:schemeClr val="bg2"/>
                  </a:solidFill>
                </a:rPr>
                <a:t>fenilalchilamina</a:t>
              </a:r>
            </a:p>
          </p:txBody>
        </p:sp>
        <p:sp>
          <p:nvSpPr>
            <p:cNvPr id="64518" name="Text Box 6">
              <a:extLst>
                <a:ext uri="{FF2B5EF4-FFF2-40B4-BE49-F238E27FC236}">
                  <a16:creationId xmlns:a16="http://schemas.microsoft.com/office/drawing/2014/main" id="{1124B955-55ED-4D8D-9F64-10368DCDFA8A}"/>
                </a:ext>
              </a:extLst>
            </p:cNvPr>
            <p:cNvSpPr txBox="1">
              <a:spLocks noChangeArrowheads="1"/>
            </p:cNvSpPr>
            <p:nvPr/>
          </p:nvSpPr>
          <p:spPr bwMode="auto">
            <a:xfrm>
              <a:off x="672" y="2459"/>
              <a:ext cx="107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2000" b="1">
                  <a:solidFill>
                    <a:schemeClr val="bg2"/>
                  </a:solidFill>
                </a:rPr>
                <a:t>benzotiazepina</a:t>
              </a:r>
            </a:p>
          </p:txBody>
        </p:sp>
        <p:sp>
          <p:nvSpPr>
            <p:cNvPr id="64519" name="Text Box 7">
              <a:extLst>
                <a:ext uri="{FF2B5EF4-FFF2-40B4-BE49-F238E27FC236}">
                  <a16:creationId xmlns:a16="http://schemas.microsoft.com/office/drawing/2014/main" id="{9F916B89-C209-4FCB-B23E-430ABE720A87}"/>
                </a:ext>
              </a:extLst>
            </p:cNvPr>
            <p:cNvSpPr txBox="1">
              <a:spLocks noChangeArrowheads="1"/>
            </p:cNvSpPr>
            <p:nvPr/>
          </p:nvSpPr>
          <p:spPr bwMode="auto">
            <a:xfrm>
              <a:off x="3216" y="2459"/>
              <a:ext cx="96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2000" b="1">
                  <a:solidFill>
                    <a:schemeClr val="bg2"/>
                  </a:solidFill>
                </a:rPr>
                <a:t>diidropiridina</a:t>
              </a:r>
            </a:p>
          </p:txBody>
        </p:sp>
      </p:gr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magine 2">
            <a:extLst>
              <a:ext uri="{FF2B5EF4-FFF2-40B4-BE49-F238E27FC236}">
                <a16:creationId xmlns:a16="http://schemas.microsoft.com/office/drawing/2014/main" id="{8B5D4578-A518-4357-A38E-7AB0B31ECB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67400"/>
            <a:ext cx="198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2">
            <a:extLst>
              <a:ext uri="{FF2B5EF4-FFF2-40B4-BE49-F238E27FC236}">
                <a16:creationId xmlns:a16="http://schemas.microsoft.com/office/drawing/2014/main" id="{4498CAF9-0345-4487-8B9C-7023B6867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6250"/>
            <a:ext cx="86042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7CDC918E-8C77-4C7B-836B-A533027B99D4}"/>
              </a:ext>
            </a:extLst>
          </p:cNvPr>
          <p:cNvSpPr>
            <a:spLocks noGrp="1" noChangeArrowheads="1"/>
          </p:cNvSpPr>
          <p:nvPr>
            <p:ph type="title"/>
          </p:nvPr>
        </p:nvSpPr>
        <p:spPr>
          <a:xfrm>
            <a:off x="685800" y="304800"/>
            <a:ext cx="7772400" cy="387350"/>
          </a:xfrm>
        </p:spPr>
        <p:txBody>
          <a:bodyPr/>
          <a:lstStyle/>
          <a:p>
            <a:pPr eaLnBrk="1" hangingPunct="1"/>
            <a:r>
              <a:rPr lang="it-IT" altLang="it-IT"/>
              <a:t>Calcio antagonisti</a:t>
            </a:r>
          </a:p>
        </p:txBody>
      </p:sp>
      <p:sp>
        <p:nvSpPr>
          <p:cNvPr id="67587" name="Rectangle 3">
            <a:extLst>
              <a:ext uri="{FF2B5EF4-FFF2-40B4-BE49-F238E27FC236}">
                <a16:creationId xmlns:a16="http://schemas.microsoft.com/office/drawing/2014/main" id="{838C46D3-9572-45BF-A808-F6DBB160A910}"/>
              </a:ext>
            </a:extLst>
          </p:cNvPr>
          <p:cNvSpPr>
            <a:spLocks noGrp="1" noChangeArrowheads="1"/>
          </p:cNvSpPr>
          <p:nvPr>
            <p:ph type="body" idx="1"/>
          </p:nvPr>
        </p:nvSpPr>
        <p:spPr>
          <a:xfrm>
            <a:off x="179388" y="1052513"/>
            <a:ext cx="8785225" cy="4754562"/>
          </a:xfrm>
        </p:spPr>
        <p:txBody>
          <a:bodyPr/>
          <a:lstStyle/>
          <a:p>
            <a:pPr eaLnBrk="1" hangingPunct="1">
              <a:lnSpc>
                <a:spcPct val="90000"/>
              </a:lnSpc>
            </a:pPr>
            <a:r>
              <a:rPr lang="it-IT" altLang="it-IT" sz="2600"/>
              <a:t>Uso clinico</a:t>
            </a:r>
          </a:p>
          <a:p>
            <a:pPr lvl="1" eaLnBrk="1" hangingPunct="1">
              <a:lnSpc>
                <a:spcPct val="90000"/>
              </a:lnSpc>
            </a:pPr>
            <a:r>
              <a:rPr lang="it-IT" altLang="it-IT" sz="2300"/>
              <a:t>Angina (soprattutto angina variante)</a:t>
            </a:r>
          </a:p>
          <a:p>
            <a:pPr lvl="1" eaLnBrk="1" hangingPunct="1">
              <a:lnSpc>
                <a:spcPct val="90000"/>
              </a:lnSpc>
            </a:pPr>
            <a:r>
              <a:rPr lang="it-IT" altLang="it-IT" sz="2300"/>
              <a:t>Ipertensione</a:t>
            </a:r>
          </a:p>
          <a:p>
            <a:pPr lvl="1" eaLnBrk="1" hangingPunct="1">
              <a:lnSpc>
                <a:spcPct val="90000"/>
              </a:lnSpc>
            </a:pPr>
            <a:r>
              <a:rPr lang="it-IT" altLang="it-IT" sz="2300"/>
              <a:t>Tachiaritmie sopraventricolari (prevenzione delle tachicardie sopraventricolari parossistiche e per ridurre la frequenza ventricolare nella fibrillazione atriale, verapamil)</a:t>
            </a:r>
          </a:p>
          <a:p>
            <a:pPr lvl="1" eaLnBrk="1" hangingPunct="1">
              <a:lnSpc>
                <a:spcPct val="90000"/>
              </a:lnSpc>
            </a:pPr>
            <a:r>
              <a:rPr lang="it-IT" altLang="it-IT" sz="2300"/>
              <a:t>Nicardipina e.v. per impedire il vasospasmo cerebrale da stroke</a:t>
            </a:r>
          </a:p>
          <a:p>
            <a:pPr eaLnBrk="1" hangingPunct="1">
              <a:lnSpc>
                <a:spcPct val="90000"/>
              </a:lnSpc>
            </a:pPr>
            <a:r>
              <a:rPr lang="it-IT" altLang="it-IT" sz="2600"/>
              <a:t>Effetti collaterali</a:t>
            </a:r>
          </a:p>
          <a:p>
            <a:pPr lvl="1" eaLnBrk="1" hangingPunct="1">
              <a:lnSpc>
                <a:spcPct val="90000"/>
              </a:lnSpc>
            </a:pPr>
            <a:r>
              <a:rPr lang="it-IT" altLang="it-IT" sz="2300"/>
              <a:t>Ipotensione, cefalea, nausea, edema degli arti inferiori (diidropiridine), costipazione (verapamil), blocco cardiaco e peggioramento dell’</a:t>
            </a:r>
            <a:r>
              <a:rPr lang="it-IT" altLang="ja-JP" sz="2300"/>
              <a:t>insufficienza cardiaca (fenilalchilamine anche in associazione con </a:t>
            </a:r>
            <a:r>
              <a:rPr lang="it-IT" altLang="ja-JP" sz="2300">
                <a:latin typeface="Lucida Grande" pitchFamily="3" charset="0"/>
              </a:rPr>
              <a:t>β</a:t>
            </a:r>
            <a:r>
              <a:rPr lang="it-IT" altLang="ja-JP" sz="2300"/>
              <a:t>-bloccanti). Le diidropiridine a breve durata d</a:t>
            </a:r>
            <a:r>
              <a:rPr lang="ja-JP" altLang="it-IT" sz="2300"/>
              <a:t>’</a:t>
            </a:r>
            <a:r>
              <a:rPr lang="it-IT" altLang="ja-JP" sz="2300"/>
              <a:t>azione aumentano il rischio di eventi cardiaci sfavorevoli in pazienti ipertesi.</a:t>
            </a:r>
          </a:p>
          <a:p>
            <a:pPr lvl="1" eaLnBrk="1" hangingPunct="1">
              <a:lnSpc>
                <a:spcPct val="90000"/>
              </a:lnSpc>
            </a:pPr>
            <a:endParaRPr lang="it-IT" altLang="it-IT" sz="2400"/>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9909877-C904-42D1-91CB-FE3336A92D07}"/>
              </a:ext>
            </a:extLst>
          </p:cNvPr>
          <p:cNvSpPr>
            <a:spLocks noGrp="1" noChangeArrowheads="1"/>
          </p:cNvSpPr>
          <p:nvPr>
            <p:ph type="ctrTitle"/>
          </p:nvPr>
        </p:nvSpPr>
        <p:spPr/>
        <p:txBody>
          <a:bodyPr/>
          <a:lstStyle/>
          <a:p>
            <a:r>
              <a:rPr lang="it-IT" altLang="it-IT"/>
              <a:t>Farmaci che influenzano la contrattilità cardiaca</a:t>
            </a: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a:extLst>
              <a:ext uri="{FF2B5EF4-FFF2-40B4-BE49-F238E27FC236}">
                <a16:creationId xmlns:a16="http://schemas.microsoft.com/office/drawing/2014/main" id="{0CB9D078-D93E-4FE0-87BB-06D7C2CD5861}"/>
              </a:ext>
            </a:extLst>
          </p:cNvPr>
          <p:cNvSpPr>
            <a:spLocks noGrp="1" noChangeArrowheads="1"/>
          </p:cNvSpPr>
          <p:nvPr>
            <p:ph type="title"/>
          </p:nvPr>
        </p:nvSpPr>
        <p:spPr/>
        <p:txBody>
          <a:bodyPr/>
          <a:lstStyle/>
          <a:p>
            <a:r>
              <a:rPr lang="it-IT" altLang="it-IT"/>
              <a:t>Insufficienza cardiaca</a:t>
            </a:r>
          </a:p>
        </p:txBody>
      </p:sp>
      <p:sp>
        <p:nvSpPr>
          <p:cNvPr id="5123" name="Segnaposto contenuto 2">
            <a:extLst>
              <a:ext uri="{FF2B5EF4-FFF2-40B4-BE49-F238E27FC236}">
                <a16:creationId xmlns:a16="http://schemas.microsoft.com/office/drawing/2014/main" id="{1EBDD0B1-897C-412C-A3D6-F652639D9EB3}"/>
              </a:ext>
            </a:extLst>
          </p:cNvPr>
          <p:cNvSpPr>
            <a:spLocks noGrp="1" noChangeArrowheads="1"/>
          </p:cNvSpPr>
          <p:nvPr>
            <p:ph idx="1"/>
          </p:nvPr>
        </p:nvSpPr>
        <p:spPr/>
        <p:txBody>
          <a:bodyPr/>
          <a:lstStyle/>
          <a:p>
            <a:r>
              <a:rPr lang="it-IT" altLang="it-IT"/>
              <a:t>Graduale riduzione delle prestazioni cardiache con frequenti episodi di scompenso acuto</a:t>
            </a:r>
          </a:p>
          <a:p>
            <a:r>
              <a:rPr lang="it-IT" altLang="it-IT"/>
              <a:t>La terapia mira a:</a:t>
            </a:r>
          </a:p>
          <a:p>
            <a:pPr lvl="1"/>
            <a:r>
              <a:rPr lang="it-IT" altLang="it-IT"/>
              <a:t>Ridurre i sintomi e rallentare la progressione</a:t>
            </a:r>
          </a:p>
          <a:p>
            <a:pPr lvl="1"/>
            <a:r>
              <a:rPr lang="it-IT" altLang="it-IT"/>
              <a:t>Trattare gli episodi di scompenso acuto</a:t>
            </a:r>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a:extLst>
              <a:ext uri="{FF2B5EF4-FFF2-40B4-BE49-F238E27FC236}">
                <a16:creationId xmlns:a16="http://schemas.microsoft.com/office/drawing/2014/main" id="{4EAEF35F-82D1-4892-968C-5F374F71B80B}"/>
              </a:ext>
            </a:extLst>
          </p:cNvPr>
          <p:cNvSpPr>
            <a:spLocks noGrp="1" noChangeArrowheads="1"/>
          </p:cNvSpPr>
          <p:nvPr>
            <p:ph type="title"/>
          </p:nvPr>
        </p:nvSpPr>
        <p:spPr>
          <a:xfrm>
            <a:off x="395288" y="609600"/>
            <a:ext cx="8353425" cy="1143000"/>
          </a:xfrm>
        </p:spPr>
        <p:txBody>
          <a:bodyPr/>
          <a:lstStyle/>
          <a:p>
            <a:r>
              <a:rPr lang="it-IT" altLang="it-IT" sz="3200"/>
              <a:t>Farmaci impiegati correntemente nell’</a:t>
            </a:r>
            <a:r>
              <a:rPr lang="it-IT" altLang="ja-JP" sz="3200"/>
              <a:t>insufficienza cardiaca</a:t>
            </a:r>
            <a:endParaRPr lang="it-IT" altLang="it-IT" sz="3200"/>
          </a:p>
        </p:txBody>
      </p:sp>
      <p:graphicFrame>
        <p:nvGraphicFramePr>
          <p:cNvPr id="4" name="Segnaposto contenuto 3">
            <a:extLst>
              <a:ext uri="{FF2B5EF4-FFF2-40B4-BE49-F238E27FC236}">
                <a16:creationId xmlns:a16="http://schemas.microsoft.com/office/drawing/2014/main" id="{2769F253-BC19-4177-98BC-C01139910CC2}"/>
              </a:ext>
            </a:extLst>
          </p:cNvPr>
          <p:cNvGraphicFramePr>
            <a:graphicFrameLocks noGrp="1"/>
          </p:cNvGraphicFramePr>
          <p:nvPr>
            <p:ph idx="1"/>
          </p:nvPr>
        </p:nvGraphicFramePr>
        <p:xfrm>
          <a:off x="685800" y="2497138"/>
          <a:ext cx="7772400" cy="3240087"/>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1434">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x-none" sz="1800" b="1" i="0" u="none" strike="noStrike" cap="none" normalizeH="0" baseline="0">
                          <a:ln>
                            <a:noFill/>
                          </a:ln>
                          <a:solidFill>
                            <a:srgbClr val="FFFFFF"/>
                          </a:solidFill>
                          <a:effectLst/>
                          <a:latin typeface="Comic Sans MS" charset="0"/>
                          <a:ea typeface="ＭＳ Ｐゴシック" charset="-128"/>
                        </a:rPr>
                        <a:t>Insufficienza cardiaca cronica</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x-none" sz="1800" b="1" i="0" u="none" strike="noStrike" cap="none" normalizeH="0" baseline="0">
                          <a:ln>
                            <a:noFill/>
                          </a:ln>
                          <a:solidFill>
                            <a:srgbClr val="FFFFFF"/>
                          </a:solidFill>
                          <a:effectLst/>
                          <a:latin typeface="Comic Sans MS" charset="0"/>
                          <a:ea typeface="ＭＳ Ｐゴシック" charset="-128"/>
                        </a:rPr>
                        <a:t>Insufficienza cardiaca acuta</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34">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x-none" sz="1800" b="0" i="0" u="none" strike="noStrike" cap="none" normalizeH="0" baseline="0">
                          <a:ln>
                            <a:noFill/>
                          </a:ln>
                          <a:solidFill>
                            <a:srgbClr val="000000"/>
                          </a:solidFill>
                          <a:effectLst/>
                          <a:latin typeface="Comic Sans MS" charset="0"/>
                          <a:ea typeface="ＭＳ Ｐゴシック" charset="-128"/>
                        </a:rPr>
                        <a:t>Diuretici</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x-none" sz="1800" b="0" i="0" u="none" strike="noStrike" cap="none" normalizeH="0" baseline="0">
                          <a:ln>
                            <a:noFill/>
                          </a:ln>
                          <a:solidFill>
                            <a:srgbClr val="000000"/>
                          </a:solidFill>
                          <a:effectLst/>
                          <a:latin typeface="Comic Sans MS" charset="0"/>
                          <a:ea typeface="ＭＳ Ｐゴシック" charset="-128"/>
                        </a:rPr>
                        <a:t>Diuretici</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10001"/>
                  </a:ext>
                </a:extLst>
              </a:tr>
              <a:tr h="371434">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x-none" sz="1800" b="0" i="0" u="none" strike="noStrike" cap="none" normalizeH="0" baseline="0">
                          <a:ln>
                            <a:noFill/>
                          </a:ln>
                          <a:solidFill>
                            <a:srgbClr val="000000"/>
                          </a:solidFill>
                          <a:effectLst/>
                          <a:latin typeface="Comic Sans MS" charset="0"/>
                          <a:ea typeface="ＭＳ Ｐゴシック" charset="-128"/>
                        </a:rPr>
                        <a:t>Antialdosteronici</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x-none" sz="1800" b="0" i="0" u="none" strike="noStrike" cap="none" normalizeH="0" baseline="0">
                          <a:ln>
                            <a:noFill/>
                          </a:ln>
                          <a:solidFill>
                            <a:srgbClr val="000000"/>
                          </a:solidFill>
                          <a:effectLst/>
                          <a:latin typeface="Comic Sans MS" charset="0"/>
                          <a:ea typeface="ＭＳ Ｐゴシック" charset="-128"/>
                        </a:rPr>
                        <a:t>Vasodilatatori</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10002"/>
                  </a:ext>
                </a:extLst>
              </a:tr>
              <a:tr h="371434">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x-none" sz="1800" b="0" i="0" u="none" strike="noStrike" cap="none" normalizeH="0" baseline="0">
                          <a:ln>
                            <a:noFill/>
                          </a:ln>
                          <a:solidFill>
                            <a:srgbClr val="000000"/>
                          </a:solidFill>
                          <a:effectLst/>
                          <a:latin typeface="Comic Sans MS" charset="0"/>
                          <a:ea typeface="ＭＳ Ｐゴシック" charset="-128"/>
                        </a:rPr>
                        <a:t>ACE-inibitori</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x-none" sz="1800" b="0" i="0" u="none" strike="noStrike" cap="none" normalizeH="0" baseline="0">
                          <a:ln>
                            <a:noFill/>
                          </a:ln>
                          <a:solidFill>
                            <a:srgbClr val="000000"/>
                          </a:solidFill>
                          <a:effectLst/>
                          <a:latin typeface="Comic Sans MS" charset="0"/>
                          <a:ea typeface="ＭＳ Ｐゴシック" charset="-128"/>
                        </a:rPr>
                        <a:t>Beta-agonisti</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10003"/>
                  </a:ext>
                </a:extLst>
              </a:tr>
              <a:tr h="640050">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x-none" sz="1800" b="0" i="0" u="none" strike="noStrike" cap="none" normalizeH="0" baseline="0">
                          <a:ln>
                            <a:noFill/>
                          </a:ln>
                          <a:solidFill>
                            <a:srgbClr val="000000"/>
                          </a:solidFill>
                          <a:effectLst/>
                          <a:latin typeface="Comic Sans MS" charset="0"/>
                          <a:ea typeface="ＭＳ Ｐゴシック" charset="-128"/>
                        </a:rPr>
                        <a:t>Antagonisti del recettore AT1 dell</a:t>
                      </a:r>
                      <a:r>
                        <a:rPr kumimoji="0" lang="it-IT" altLang="it-IT" sz="1800" b="0" i="0" u="none" strike="noStrike" cap="none" normalizeH="0" baseline="0">
                          <a:ln>
                            <a:noFill/>
                          </a:ln>
                          <a:solidFill>
                            <a:srgbClr val="000000"/>
                          </a:solidFill>
                          <a:effectLst/>
                          <a:latin typeface="Comic Sans MS" charset="0"/>
                          <a:ea typeface="ＭＳ Ｐゴシック" charset="-128"/>
                        </a:rPr>
                        <a:t>’</a:t>
                      </a:r>
                      <a:r>
                        <a:rPr kumimoji="0" lang="it-IT" altLang="ja-JP" sz="1800" b="0" i="0" u="none" strike="noStrike" cap="none" normalizeH="0" baseline="0">
                          <a:ln>
                            <a:noFill/>
                          </a:ln>
                          <a:solidFill>
                            <a:srgbClr val="000000"/>
                          </a:solidFill>
                          <a:effectLst/>
                          <a:latin typeface="Comic Sans MS" charset="0"/>
                          <a:ea typeface="ＭＳ Ｐゴシック" charset="-128"/>
                        </a:rPr>
                        <a:t>angiotensina</a:t>
                      </a:r>
                      <a:endParaRPr kumimoji="0" lang="it-IT" altLang="x-none" sz="1800" b="0" i="0" u="none" strike="noStrike" cap="none" normalizeH="0" baseline="0">
                        <a:ln>
                          <a:noFill/>
                        </a:ln>
                        <a:solidFill>
                          <a:srgbClr val="000000"/>
                        </a:solidFill>
                        <a:effectLst/>
                        <a:latin typeface="Comic Sans MS" charset="0"/>
                        <a:ea typeface="ＭＳ Ｐゴシック" charset="-128"/>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x-none" sz="1800" b="0" i="0" u="none" strike="noStrike" cap="none" normalizeH="0" baseline="0">
                          <a:ln>
                            <a:noFill/>
                          </a:ln>
                          <a:solidFill>
                            <a:srgbClr val="000000"/>
                          </a:solidFill>
                          <a:effectLst/>
                          <a:latin typeface="Comic Sans MS" charset="0"/>
                          <a:ea typeface="ＭＳ Ｐゴシック" charset="-128"/>
                        </a:rPr>
                        <a:t>Bipiridine</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10004"/>
                  </a:ext>
                </a:extLst>
              </a:tr>
              <a:tr h="371434">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x-none" sz="1800" b="0" i="0" u="none" strike="noStrike" cap="none" normalizeH="0" baseline="0">
                          <a:ln>
                            <a:noFill/>
                          </a:ln>
                          <a:solidFill>
                            <a:srgbClr val="000000"/>
                          </a:solidFill>
                          <a:effectLst/>
                          <a:latin typeface="Comic Sans MS" charset="0"/>
                          <a:ea typeface="ＭＳ Ｐゴシック" charset="-128"/>
                        </a:rPr>
                        <a:t>Beta-bloccanti</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x-none" sz="1800" b="0" i="0" u="none" strike="noStrike" cap="none" normalizeH="0" baseline="0">
                          <a:ln>
                            <a:noFill/>
                          </a:ln>
                          <a:solidFill>
                            <a:srgbClr val="000000"/>
                          </a:solidFill>
                          <a:effectLst/>
                          <a:latin typeface="Comic Sans MS" charset="0"/>
                          <a:ea typeface="ＭＳ Ｐゴシック" charset="-128"/>
                        </a:rPr>
                        <a:t>Peptide natriuretico</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10005"/>
                  </a:ext>
                </a:extLst>
              </a:tr>
              <a:tr h="371434">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x-none" sz="1800" b="0" i="0" u="none" strike="noStrike" cap="none" normalizeH="0" baseline="0" dirty="0">
                          <a:ln>
                            <a:noFill/>
                          </a:ln>
                          <a:solidFill>
                            <a:srgbClr val="000000"/>
                          </a:solidFill>
                          <a:effectLst/>
                          <a:latin typeface="Comic Sans MS" charset="0"/>
                          <a:ea typeface="ＭＳ Ｐゴシック" charset="-128"/>
                        </a:rPr>
                        <a:t>Glicosidi cardioattivi</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rgbClr val="000000"/>
                        </a:solidFill>
                        <a:effectLst/>
                        <a:latin typeface="Comic Sans MS" charset="0"/>
                        <a:ea typeface="ＭＳ Ｐゴシック" charset="-128"/>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10006"/>
                  </a:ext>
                </a:extLst>
              </a:tr>
              <a:tr h="371434">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x-none" sz="1800" b="0" i="0" u="none" strike="noStrike" cap="none" normalizeH="0" baseline="0" dirty="0">
                          <a:ln>
                            <a:noFill/>
                          </a:ln>
                          <a:solidFill>
                            <a:srgbClr val="000000"/>
                          </a:solidFill>
                          <a:effectLst/>
                          <a:latin typeface="Comic Sans MS" charset="0"/>
                          <a:ea typeface="ＭＳ Ｐゴシック" charset="-128"/>
                        </a:rPr>
                        <a:t>Vasodilatatori </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lvl1pPr defTabSz="457200" eaLnBrk="0" hangingPunct="0">
                        <a:spcBef>
                          <a:spcPct val="20000"/>
                        </a:spcBef>
                        <a:defRPr sz="2800">
                          <a:solidFill>
                            <a:schemeClr val="tx1"/>
                          </a:solidFill>
                          <a:latin typeface="Comic Sans MS" charset="0"/>
                          <a:ea typeface="ＭＳ Ｐゴシック" charset="-128"/>
                        </a:defRPr>
                      </a:lvl1pPr>
                      <a:lvl2pPr marL="742950" indent="-285750" defTabSz="457200" eaLnBrk="0" hangingPunct="0">
                        <a:spcBef>
                          <a:spcPct val="20000"/>
                        </a:spcBef>
                        <a:defRPr sz="2400">
                          <a:solidFill>
                            <a:schemeClr val="tx1"/>
                          </a:solidFill>
                          <a:latin typeface="Comic Sans MS" charset="0"/>
                          <a:ea typeface="ＭＳ Ｐゴシック" charset="-128"/>
                        </a:defRPr>
                      </a:lvl2pPr>
                      <a:lvl3pPr marL="1143000" indent="-228600" defTabSz="457200" eaLnBrk="0" hangingPunct="0">
                        <a:spcBef>
                          <a:spcPct val="20000"/>
                        </a:spcBef>
                        <a:defRPr sz="2000">
                          <a:solidFill>
                            <a:schemeClr val="tx1"/>
                          </a:solidFill>
                          <a:latin typeface="Comic Sans MS" charset="0"/>
                          <a:ea typeface="ＭＳ Ｐゴシック" charset="-128"/>
                        </a:defRPr>
                      </a:lvl3pPr>
                      <a:lvl4pPr marL="1600200" indent="-228600" defTabSz="457200" eaLnBrk="0" hangingPunct="0">
                        <a:spcBef>
                          <a:spcPct val="20000"/>
                        </a:spcBef>
                        <a:defRPr>
                          <a:solidFill>
                            <a:schemeClr val="tx1"/>
                          </a:solidFill>
                          <a:latin typeface="Comic Sans MS" charset="0"/>
                          <a:ea typeface="ＭＳ Ｐゴシック" charset="-128"/>
                        </a:defRPr>
                      </a:lvl4pPr>
                      <a:lvl5pPr marL="2057400" indent="-228600" defTabSz="457200" eaLnBrk="0" hangingPunct="0">
                        <a:spcBef>
                          <a:spcPct val="20000"/>
                        </a:spcBef>
                        <a:defRPr>
                          <a:solidFill>
                            <a:schemeClr val="tx1"/>
                          </a:solidFill>
                          <a:latin typeface="Comic Sans MS"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Comic Sans MS"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Comic Sans MS"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Comic Sans MS"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Comic Sans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rgbClr val="000000"/>
                        </a:solidFill>
                        <a:effectLst/>
                        <a:latin typeface="Comic Sans MS" charset="0"/>
                        <a:ea typeface="ＭＳ Ｐゴシック" charset="-128"/>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10007"/>
                  </a:ext>
                </a:extLst>
              </a:tr>
            </a:tbl>
          </a:graphicData>
        </a:graphic>
      </p:graphicFrame>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3">
            <a:extLst>
              <a:ext uri="{FF2B5EF4-FFF2-40B4-BE49-F238E27FC236}">
                <a16:creationId xmlns:a16="http://schemas.microsoft.com/office/drawing/2014/main" id="{C8320B68-AF02-4F72-8C7F-2BE9C3BDB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ttangolo 4">
            <a:extLst>
              <a:ext uri="{FF2B5EF4-FFF2-40B4-BE49-F238E27FC236}">
                <a16:creationId xmlns:a16="http://schemas.microsoft.com/office/drawing/2014/main" id="{A6620354-2E04-43A8-96A9-8690D23B5BB4}"/>
              </a:ext>
            </a:extLst>
          </p:cNvPr>
          <p:cNvSpPr>
            <a:spLocks noChangeArrowheads="1"/>
          </p:cNvSpPr>
          <p:nvPr/>
        </p:nvSpPr>
        <p:spPr bwMode="auto">
          <a:xfrm>
            <a:off x="3200400" y="6457950"/>
            <a:ext cx="5959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http://www.onlinejacc.org/content/46/6/1116</a:t>
            </a: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5DE60F3-150F-42C7-A60A-182EBB583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85238"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id="{BCECCE36-3FE7-4CD1-8F04-006B15327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25" y="0"/>
            <a:ext cx="553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asellaDiTesto 1">
            <a:extLst>
              <a:ext uri="{FF2B5EF4-FFF2-40B4-BE49-F238E27FC236}">
                <a16:creationId xmlns:a16="http://schemas.microsoft.com/office/drawing/2014/main" id="{E49CF44B-C70F-430F-9049-35D921F71F1C}"/>
              </a:ext>
            </a:extLst>
          </p:cNvPr>
          <p:cNvSpPr txBox="1">
            <a:spLocks noChangeArrowheads="1"/>
          </p:cNvSpPr>
          <p:nvPr/>
        </p:nvSpPr>
        <p:spPr bwMode="auto">
          <a:xfrm>
            <a:off x="6084888" y="4581525"/>
            <a:ext cx="1427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levosimendan</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025C85A-3399-4690-9CA2-9B5DEE6B45A4}"/>
              </a:ext>
            </a:extLst>
          </p:cNvPr>
          <p:cNvSpPr>
            <a:spLocks noGrp="1" noChangeArrowheads="1"/>
          </p:cNvSpPr>
          <p:nvPr>
            <p:ph type="title"/>
          </p:nvPr>
        </p:nvSpPr>
        <p:spPr>
          <a:xfrm>
            <a:off x="685800" y="0"/>
            <a:ext cx="7772400" cy="1143000"/>
          </a:xfrm>
        </p:spPr>
        <p:txBody>
          <a:bodyPr/>
          <a:lstStyle/>
          <a:p>
            <a:pPr eaLnBrk="1" hangingPunct="1"/>
            <a:r>
              <a:rPr lang="it-IT" altLang="it-IT" dirty="0"/>
              <a:t>Nitroderivati</a:t>
            </a:r>
          </a:p>
        </p:txBody>
      </p:sp>
      <p:sp>
        <p:nvSpPr>
          <p:cNvPr id="14339" name="Rectangle 3">
            <a:extLst>
              <a:ext uri="{FF2B5EF4-FFF2-40B4-BE49-F238E27FC236}">
                <a16:creationId xmlns:a16="http://schemas.microsoft.com/office/drawing/2014/main" id="{5478AA2F-EE6D-4179-A2A8-448780846D33}"/>
              </a:ext>
            </a:extLst>
          </p:cNvPr>
          <p:cNvSpPr>
            <a:spLocks noGrp="1" noChangeArrowheads="1"/>
          </p:cNvSpPr>
          <p:nvPr>
            <p:ph type="body" idx="1"/>
          </p:nvPr>
        </p:nvSpPr>
        <p:spPr>
          <a:xfrm>
            <a:off x="0" y="793750"/>
            <a:ext cx="8316416" cy="3276600"/>
          </a:xfrm>
        </p:spPr>
        <p:txBody>
          <a:bodyPr/>
          <a:lstStyle/>
          <a:p>
            <a:pPr eaLnBrk="1" hangingPunct="1">
              <a:lnSpc>
                <a:spcPct val="90000"/>
              </a:lnSpc>
            </a:pPr>
            <a:r>
              <a:rPr lang="it-IT" altLang="it-IT" sz="2400" dirty="0"/>
              <a:t>1846 Sobrero sintetizza la trinitrina (glicerolo </a:t>
            </a:r>
            <a:r>
              <a:rPr lang="it-IT" altLang="it-IT" sz="2400" dirty="0" err="1"/>
              <a:t>trinitrato</a:t>
            </a:r>
            <a:r>
              <a:rPr lang="it-IT" altLang="it-IT" sz="2400" dirty="0"/>
              <a:t>) -&gt; piccola quantità su lingua = forte mal di testa</a:t>
            </a:r>
          </a:p>
          <a:p>
            <a:pPr eaLnBrk="1" hangingPunct="1">
              <a:lnSpc>
                <a:spcPct val="90000"/>
              </a:lnSpc>
            </a:pPr>
            <a:r>
              <a:rPr lang="it-IT" altLang="it-IT" sz="2400" dirty="0"/>
              <a:t>1857: viene somministrato per inalazione il                  nitrito di amile </a:t>
            </a:r>
            <a:r>
              <a:rPr lang="it-IT" altLang="it-IT" sz="2400" dirty="0" err="1"/>
              <a:t>nell</a:t>
            </a:r>
            <a:r>
              <a:rPr lang="ja-JP" altLang="it-IT" sz="2400" dirty="0"/>
              <a:t>’</a:t>
            </a:r>
            <a:r>
              <a:rPr lang="it-IT" altLang="ja-JP" sz="2400" dirty="0"/>
              <a:t>angina pectoris</a:t>
            </a:r>
          </a:p>
          <a:p>
            <a:pPr eaLnBrk="1" hangingPunct="1">
              <a:lnSpc>
                <a:spcPct val="90000"/>
              </a:lnSpc>
            </a:pPr>
            <a:r>
              <a:rPr lang="it-IT" altLang="it-IT" sz="2400" dirty="0"/>
              <a:t>1879 </a:t>
            </a:r>
            <a:r>
              <a:rPr lang="it-IT" altLang="it-IT" sz="2400" dirty="0" err="1"/>
              <a:t>Murrel</a:t>
            </a:r>
            <a:r>
              <a:rPr lang="it-IT" altLang="it-IT" sz="2400" dirty="0"/>
              <a:t> descrive su Lancet l</a:t>
            </a:r>
            <a:r>
              <a:rPr lang="ja-JP" altLang="it-IT" sz="2400" dirty="0"/>
              <a:t>’</a:t>
            </a:r>
            <a:r>
              <a:rPr lang="it-IT" altLang="ja-JP" sz="2400" dirty="0"/>
              <a:t>uso del trinitrina </a:t>
            </a:r>
            <a:r>
              <a:rPr lang="it-IT" altLang="ja-JP" sz="2400" dirty="0" err="1"/>
              <a:t>nell</a:t>
            </a:r>
            <a:r>
              <a:rPr lang="ja-JP" altLang="it-IT" sz="2400" dirty="0"/>
              <a:t>’</a:t>
            </a:r>
            <a:r>
              <a:rPr lang="it-IT" altLang="ja-JP" sz="2400" dirty="0"/>
              <a:t>angina </a:t>
            </a:r>
          </a:p>
          <a:p>
            <a:pPr eaLnBrk="1" hangingPunct="1">
              <a:lnSpc>
                <a:spcPct val="90000"/>
              </a:lnSpc>
            </a:pPr>
            <a:r>
              <a:rPr lang="it-IT" altLang="it-IT" sz="2400" dirty="0"/>
              <a:t>Nobel, mescolandola con la silice, ottiene la dinamite</a:t>
            </a:r>
          </a:p>
          <a:p>
            <a:pPr eaLnBrk="1" hangingPunct="1">
              <a:lnSpc>
                <a:spcPct val="90000"/>
              </a:lnSpc>
            </a:pPr>
            <a:r>
              <a:rPr lang="it-IT" altLang="it-IT" sz="2400" dirty="0"/>
              <a:t>20° secolo: vengono sintetizzati altri nitrocompos7i ad attività simile a quella della trinitrina: </a:t>
            </a:r>
            <a:r>
              <a:rPr lang="it-IT" altLang="it-IT" sz="2400" dirty="0" err="1"/>
              <a:t>isosorbide</a:t>
            </a:r>
            <a:r>
              <a:rPr lang="it-IT" altLang="it-IT" sz="2400" dirty="0"/>
              <a:t> </a:t>
            </a:r>
            <a:r>
              <a:rPr lang="it-IT" altLang="it-IT" sz="2400" dirty="0" err="1"/>
              <a:t>dinitrato</a:t>
            </a:r>
            <a:r>
              <a:rPr lang="it-IT" altLang="it-IT" sz="2400" dirty="0"/>
              <a:t>, isosorbide-5-mononitrato, sodio </a:t>
            </a:r>
            <a:r>
              <a:rPr lang="it-IT" altLang="it-IT" sz="2400" dirty="0" err="1"/>
              <a:t>nitroprusside</a:t>
            </a:r>
            <a:endParaRPr lang="it-IT" altLang="it-IT" sz="2400" dirty="0"/>
          </a:p>
          <a:p>
            <a:pPr eaLnBrk="1" hangingPunct="1">
              <a:lnSpc>
                <a:spcPct val="90000"/>
              </a:lnSpc>
            </a:pPr>
            <a:r>
              <a:rPr lang="it-IT" altLang="it-IT" sz="2400" dirty="0"/>
              <a:t>Si scopre l</a:t>
            </a:r>
            <a:r>
              <a:rPr lang="ja-JP" altLang="it-IT" sz="2400" dirty="0"/>
              <a:t>’</a:t>
            </a:r>
            <a:r>
              <a:rPr lang="it-IT" altLang="ja-JP" sz="2400" dirty="0"/>
              <a:t>importanza del NO come molecola segnale nel sistema cardiovascolare e in altre                                  sedi; Nobel per la medicina e                                   fisiologia a R. </a:t>
            </a:r>
            <a:r>
              <a:rPr lang="it-IT" altLang="ja-JP" sz="2400" dirty="0" err="1"/>
              <a:t>Furchgott</a:t>
            </a:r>
            <a:r>
              <a:rPr lang="it-IT" altLang="ja-JP" sz="2400" dirty="0"/>
              <a:t>, L. </a:t>
            </a:r>
            <a:r>
              <a:rPr lang="it-IT" altLang="ja-JP" sz="2400" dirty="0" err="1"/>
              <a:t>Ignarro</a:t>
            </a:r>
            <a:r>
              <a:rPr lang="it-IT" altLang="ja-JP" sz="2400" dirty="0"/>
              <a:t>                                 e F. Murad, 1998.</a:t>
            </a:r>
            <a:endParaRPr lang="it-IT" altLang="it-IT" sz="2400" dirty="0"/>
          </a:p>
        </p:txBody>
      </p:sp>
      <p:pic>
        <p:nvPicPr>
          <p:cNvPr id="14340" name="Picture 4" descr="1">
            <a:extLst>
              <a:ext uri="{FF2B5EF4-FFF2-40B4-BE49-F238E27FC236}">
                <a16:creationId xmlns:a16="http://schemas.microsoft.com/office/drawing/2014/main" id="{4AD8FAC5-C336-4099-B6A8-8D2D3CC45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590" y="5445224"/>
            <a:ext cx="2281409"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1">
            <a:extLst>
              <a:ext uri="{FF2B5EF4-FFF2-40B4-BE49-F238E27FC236}">
                <a16:creationId xmlns:a16="http://schemas.microsoft.com/office/drawing/2014/main" id="{CD89D427-322F-419F-B3CE-8DD0DA567B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650" y="76200"/>
            <a:ext cx="14541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enza titolo9">
            <a:extLst>
              <a:ext uri="{FF2B5EF4-FFF2-40B4-BE49-F238E27FC236}">
                <a16:creationId xmlns:a16="http://schemas.microsoft.com/office/drawing/2014/main" id="{A2C5E08F-A01D-4801-8218-1BCD15A17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477"/>
          <a:stretch>
            <a:fillRect/>
          </a:stretch>
        </p:blipFill>
        <p:spPr bwMode="auto">
          <a:xfrm>
            <a:off x="4038600" y="3530600"/>
            <a:ext cx="4876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B6670597-5910-4E20-B54E-FE6368361F9B}"/>
              </a:ext>
            </a:extLst>
          </p:cNvPr>
          <p:cNvSpPr>
            <a:spLocks noGrp="1" noChangeArrowheads="1"/>
          </p:cNvSpPr>
          <p:nvPr>
            <p:ph type="title"/>
          </p:nvPr>
        </p:nvSpPr>
        <p:spPr>
          <a:xfrm>
            <a:off x="304800" y="152400"/>
            <a:ext cx="8458200" cy="1143000"/>
          </a:xfrm>
        </p:spPr>
        <p:txBody>
          <a:bodyPr/>
          <a:lstStyle/>
          <a:p>
            <a:pPr eaLnBrk="1" hangingPunct="1"/>
            <a:r>
              <a:rPr lang="it-IT" altLang="it-IT"/>
              <a:t>Ossido nitrico</a:t>
            </a:r>
          </a:p>
        </p:txBody>
      </p:sp>
      <p:sp>
        <p:nvSpPr>
          <p:cNvPr id="16388" name="Rectangle 3">
            <a:extLst>
              <a:ext uri="{FF2B5EF4-FFF2-40B4-BE49-F238E27FC236}">
                <a16:creationId xmlns:a16="http://schemas.microsoft.com/office/drawing/2014/main" id="{14A79FFC-852F-4F7B-9365-D136984B88F7}"/>
              </a:ext>
            </a:extLst>
          </p:cNvPr>
          <p:cNvSpPr>
            <a:spLocks noGrp="1" noChangeArrowheads="1"/>
          </p:cNvSpPr>
          <p:nvPr>
            <p:ph type="body" idx="1"/>
          </p:nvPr>
        </p:nvSpPr>
        <p:spPr>
          <a:xfrm>
            <a:off x="457200" y="1295400"/>
            <a:ext cx="8305800" cy="2743200"/>
          </a:xfrm>
        </p:spPr>
        <p:txBody>
          <a:bodyPr/>
          <a:lstStyle/>
          <a:p>
            <a:pPr eaLnBrk="1" hangingPunct="1"/>
            <a:r>
              <a:rPr lang="it-IT" altLang="it-IT" sz="2400"/>
              <a:t>È un radicale libero gassoso dell</a:t>
            </a:r>
            <a:r>
              <a:rPr lang="ja-JP" altLang="it-IT" sz="2400"/>
              <a:t>’</a:t>
            </a:r>
            <a:r>
              <a:rPr lang="it-IT" altLang="ja-JP" sz="2400"/>
              <a:t>azoto presente come inquinante atmosferico e nel fumo di sigaretta</a:t>
            </a:r>
          </a:p>
          <a:p>
            <a:pPr eaLnBrk="1" hangingPunct="1"/>
            <a:r>
              <a:rPr lang="it-IT" altLang="it-IT" sz="2400"/>
              <a:t>Viene sintetizzato dall</a:t>
            </a:r>
            <a:r>
              <a:rPr lang="ja-JP" altLang="it-IT" sz="2400"/>
              <a:t>’</a:t>
            </a:r>
            <a:r>
              <a:rPr lang="it-IT" altLang="ja-JP" sz="2400"/>
              <a:t>ossigeno molecolare e dalla L-arginina nelle cellule endoteliali e in altri distretti dell’organismo ad opera delle NO sintasi (NOS); è un mediatore della regolazione del tono cardiovascolare</a:t>
            </a:r>
            <a:endParaRPr lang="it-IT" altLang="it-IT" sz="2400"/>
          </a:p>
        </p:txBody>
      </p:sp>
      <p:sp>
        <p:nvSpPr>
          <p:cNvPr id="16389" name="Rectangle 5">
            <a:extLst>
              <a:ext uri="{FF2B5EF4-FFF2-40B4-BE49-F238E27FC236}">
                <a16:creationId xmlns:a16="http://schemas.microsoft.com/office/drawing/2014/main" id="{A26502B4-974E-47EA-A095-593493A7A8CF}"/>
              </a:ext>
            </a:extLst>
          </p:cNvPr>
          <p:cNvSpPr>
            <a:spLocks noChangeArrowheads="1"/>
          </p:cNvSpPr>
          <p:nvPr/>
        </p:nvSpPr>
        <p:spPr bwMode="auto">
          <a:xfrm>
            <a:off x="457200" y="3657600"/>
            <a:ext cx="373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r>
              <a:rPr lang="it-IT" altLang="it-IT" sz="2400"/>
              <a:t>A pH acido (danno tissutale – ischemia) NO può essere generato anche per via non enzimatica per riduzione dei nitriti</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28B7152-7F05-45BA-AEBE-56A889B03FF7}"/>
              </a:ext>
            </a:extLst>
          </p:cNvPr>
          <p:cNvSpPr>
            <a:spLocks noGrp="1" noChangeArrowheads="1"/>
          </p:cNvSpPr>
          <p:nvPr>
            <p:ph type="title"/>
          </p:nvPr>
        </p:nvSpPr>
        <p:spPr>
          <a:xfrm>
            <a:off x="685800" y="228600"/>
            <a:ext cx="7772400" cy="762000"/>
          </a:xfrm>
        </p:spPr>
        <p:txBody>
          <a:bodyPr/>
          <a:lstStyle/>
          <a:p>
            <a:pPr eaLnBrk="1" hangingPunct="1"/>
            <a:r>
              <a:rPr lang="it-IT" altLang="it-IT"/>
              <a:t>NO sintasi</a:t>
            </a:r>
          </a:p>
        </p:txBody>
      </p:sp>
      <p:pic>
        <p:nvPicPr>
          <p:cNvPr id="18435" name="Picture 4" descr="Senza titolo10">
            <a:extLst>
              <a:ext uri="{FF2B5EF4-FFF2-40B4-BE49-F238E27FC236}">
                <a16:creationId xmlns:a16="http://schemas.microsoft.com/office/drawing/2014/main" id="{DFCA70D0-62A9-42FD-8523-F2D428670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144838"/>
            <a:ext cx="52578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a:extLst>
              <a:ext uri="{FF2B5EF4-FFF2-40B4-BE49-F238E27FC236}">
                <a16:creationId xmlns:a16="http://schemas.microsoft.com/office/drawing/2014/main" id="{7B6824B6-6BDD-461D-8757-9E123BB64B29}"/>
              </a:ext>
            </a:extLst>
          </p:cNvPr>
          <p:cNvSpPr>
            <a:spLocks noGrp="1" noChangeArrowheads="1"/>
          </p:cNvSpPr>
          <p:nvPr>
            <p:ph type="body" idx="1"/>
          </p:nvPr>
        </p:nvSpPr>
        <p:spPr>
          <a:xfrm>
            <a:off x="228600" y="1219200"/>
            <a:ext cx="8686800" cy="4876800"/>
          </a:xfrm>
        </p:spPr>
        <p:txBody>
          <a:bodyPr/>
          <a:lstStyle/>
          <a:p>
            <a:pPr eaLnBrk="1" hangingPunct="1">
              <a:lnSpc>
                <a:spcPct val="90000"/>
              </a:lnSpc>
            </a:pPr>
            <a:r>
              <a:rPr lang="it-IT" altLang="it-IT" sz="2800"/>
              <a:t>Funzionano solo se associate in omodimeri</a:t>
            </a:r>
          </a:p>
          <a:p>
            <a:pPr eaLnBrk="1" hangingPunct="1">
              <a:lnSpc>
                <a:spcPct val="90000"/>
              </a:lnSpc>
            </a:pPr>
            <a:r>
              <a:rPr lang="it-IT" altLang="it-IT" sz="2800"/>
              <a:t>NOS I (nNOS): nei neuroni del SNC e SNP, astrociti, cellule neurosecernenti, muscolo scheletrico…</a:t>
            </a:r>
          </a:p>
          <a:p>
            <a:pPr eaLnBrk="1" hangingPunct="1">
              <a:lnSpc>
                <a:spcPct val="90000"/>
              </a:lnSpc>
            </a:pPr>
            <a:r>
              <a:rPr lang="it-IT" altLang="it-IT" sz="2800"/>
              <a:t>NOS II (iNOS):                                                         nelle cellule dello                                                   stipite monocitico-                                   macrofagico; è                                                   inducibile, produce grandi quantità di NO</a:t>
            </a:r>
          </a:p>
          <a:p>
            <a:pPr eaLnBrk="1" hangingPunct="1">
              <a:lnSpc>
                <a:spcPct val="90000"/>
              </a:lnSpc>
            </a:pPr>
            <a:r>
              <a:rPr lang="it-IT" altLang="it-IT" sz="2800" b="1"/>
              <a:t>NOS III (eNOS):                                                        nell</a:t>
            </a:r>
            <a:r>
              <a:rPr lang="ja-JP" altLang="it-IT" sz="2800" b="1"/>
              <a:t>’</a:t>
            </a:r>
            <a:r>
              <a:rPr lang="it-IT" altLang="ja-JP" sz="2800" b="1"/>
              <a:t>endotelio,                                                         SNC, epitelio                                                       renale</a:t>
            </a:r>
            <a:endParaRPr lang="it-IT" altLang="it-IT" sz="28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14">
            <a:extLst>
              <a:ext uri="{FF2B5EF4-FFF2-40B4-BE49-F238E27FC236}">
                <a16:creationId xmlns:a16="http://schemas.microsoft.com/office/drawing/2014/main" id="{580EEFD7-36CF-40F2-9E3F-B14B6E73D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651" t="31104" b="26585"/>
          <a:stretch>
            <a:fillRect/>
          </a:stretch>
        </p:blipFill>
        <p:spPr bwMode="auto">
          <a:xfrm>
            <a:off x="251520" y="692696"/>
            <a:ext cx="57975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a:extLst>
              <a:ext uri="{FF2B5EF4-FFF2-40B4-BE49-F238E27FC236}">
                <a16:creationId xmlns:a16="http://schemas.microsoft.com/office/drawing/2014/main" id="{0EF5979C-E937-40C1-8122-40EE08D03AC0}"/>
              </a:ext>
            </a:extLst>
          </p:cNvPr>
          <p:cNvSpPr>
            <a:spLocks noGrp="1" noChangeArrowheads="1"/>
          </p:cNvSpPr>
          <p:nvPr>
            <p:ph type="title"/>
          </p:nvPr>
        </p:nvSpPr>
        <p:spPr>
          <a:xfrm>
            <a:off x="0" y="228600"/>
            <a:ext cx="9144000" cy="533400"/>
          </a:xfrm>
        </p:spPr>
        <p:txBody>
          <a:bodyPr/>
          <a:lstStyle/>
          <a:p>
            <a:pPr eaLnBrk="1" hangingPunct="1"/>
            <a:r>
              <a:rPr lang="it-IT" altLang="it-IT"/>
              <a:t>Attivazione della NOS costitutiva</a:t>
            </a:r>
          </a:p>
        </p:txBody>
      </p:sp>
      <p:sp>
        <p:nvSpPr>
          <p:cNvPr id="2" name="CasellaDiTesto 1">
            <a:extLst>
              <a:ext uri="{FF2B5EF4-FFF2-40B4-BE49-F238E27FC236}">
                <a16:creationId xmlns:a16="http://schemas.microsoft.com/office/drawing/2014/main" id="{37DF35BA-4BFE-419A-AB44-EFDAA0780C79}"/>
              </a:ext>
            </a:extLst>
          </p:cNvPr>
          <p:cNvSpPr txBox="1"/>
          <p:nvPr/>
        </p:nvSpPr>
        <p:spPr>
          <a:xfrm>
            <a:off x="5292080" y="1484784"/>
            <a:ext cx="3456384" cy="2677656"/>
          </a:xfrm>
          <a:prstGeom prst="rect">
            <a:avLst/>
          </a:prstGeom>
          <a:noFill/>
        </p:spPr>
        <p:txBody>
          <a:bodyPr wrap="square" rtlCol="0">
            <a:spAutoFit/>
          </a:bodyPr>
          <a:lstStyle/>
          <a:p>
            <a:pPr algn="just"/>
            <a:r>
              <a:rPr lang="it-IT" sz="2800" dirty="0"/>
              <a:t>NO attiva la forma solubile di </a:t>
            </a:r>
            <a:r>
              <a:rPr lang="it-IT" sz="2800" dirty="0" err="1"/>
              <a:t>guanilcilasi</a:t>
            </a:r>
            <a:endParaRPr lang="it-IT" sz="2800" dirty="0"/>
          </a:p>
          <a:p>
            <a:pPr algn="just"/>
            <a:r>
              <a:rPr lang="it-IT" sz="2800" dirty="0"/>
              <a:t>aumentando i livelli intracellulari di cGMP</a:t>
            </a:r>
          </a:p>
        </p:txBody>
      </p:sp>
      <p:sp>
        <p:nvSpPr>
          <p:cNvPr id="3" name="CasellaDiTesto 2">
            <a:extLst>
              <a:ext uri="{FF2B5EF4-FFF2-40B4-BE49-F238E27FC236}">
                <a16:creationId xmlns:a16="http://schemas.microsoft.com/office/drawing/2014/main" id="{D199EF51-0305-4E6A-A4E1-C66F2815D1AD}"/>
              </a:ext>
            </a:extLst>
          </p:cNvPr>
          <p:cNvSpPr txBox="1"/>
          <p:nvPr/>
        </p:nvSpPr>
        <p:spPr>
          <a:xfrm>
            <a:off x="5364088" y="4437112"/>
            <a:ext cx="3384376" cy="2246769"/>
          </a:xfrm>
          <a:prstGeom prst="rect">
            <a:avLst/>
          </a:prstGeom>
          <a:noFill/>
        </p:spPr>
        <p:txBody>
          <a:bodyPr wrap="square" rtlCol="0">
            <a:spAutoFit/>
          </a:bodyPr>
          <a:lstStyle/>
          <a:p>
            <a:r>
              <a:rPr lang="it-IT" sz="2000" dirty="0"/>
              <a:t>cGMP promuove la </a:t>
            </a:r>
            <a:r>
              <a:rPr lang="it-IT" sz="2000" dirty="0" err="1"/>
              <a:t>defosforilazione</a:t>
            </a:r>
            <a:r>
              <a:rPr lang="it-IT" sz="2000" dirty="0"/>
              <a:t> della catena leggera di miosina e la riduzione di Ca2+ </a:t>
            </a:r>
            <a:r>
              <a:rPr lang="it-IT" sz="2000" dirty="0" err="1"/>
              <a:t>citosolico</a:t>
            </a:r>
            <a:r>
              <a:rPr lang="it-IT" sz="2000" dirty="0"/>
              <a:t> determinando il rilassamento delle cellule muscolari lisce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0" descr="1">
            <a:extLst>
              <a:ext uri="{FF2B5EF4-FFF2-40B4-BE49-F238E27FC236}">
                <a16:creationId xmlns:a16="http://schemas.microsoft.com/office/drawing/2014/main" id="{7E820742-6E1F-463C-A61E-177697B35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0"/>
            <a:ext cx="6172200"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Senza titolo4">
            <a:extLst>
              <a:ext uri="{FF2B5EF4-FFF2-40B4-BE49-F238E27FC236}">
                <a16:creationId xmlns:a16="http://schemas.microsoft.com/office/drawing/2014/main" id="{DD2BD279-B8F2-4C8A-BC26-CD88F9CAF76A}"/>
              </a:ext>
            </a:extLst>
          </p:cNvPr>
          <p:cNvPicPr>
            <a:picLocks noChangeAspect="1" noChangeArrowheads="1"/>
          </p:cNvPicPr>
          <p:nvPr/>
        </p:nvPicPr>
        <p:blipFill>
          <a:blip r:embed="rId4">
            <a:clrChange>
              <a:clrFrom>
                <a:srgbClr val="FBFBFB"/>
              </a:clrFrom>
              <a:clrTo>
                <a:srgbClr val="FBFBFB">
                  <a:alpha val="0"/>
                </a:srgbClr>
              </a:clrTo>
            </a:clrChange>
            <a:extLst>
              <a:ext uri="{28A0092B-C50C-407E-A947-70E740481C1C}">
                <a14:useLocalDpi xmlns:a14="http://schemas.microsoft.com/office/drawing/2010/main" val="0"/>
              </a:ext>
            </a:extLst>
          </a:blip>
          <a:srcRect b="28787"/>
          <a:stretch>
            <a:fillRect/>
          </a:stretch>
        </p:blipFill>
        <p:spPr bwMode="auto">
          <a:xfrm>
            <a:off x="5105400" y="0"/>
            <a:ext cx="40386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FB7BF5C-677A-441F-9D7F-ED77BEC791BB}"/>
              </a:ext>
            </a:extLst>
          </p:cNvPr>
          <p:cNvSpPr>
            <a:spLocks noGrp="1" noChangeArrowheads="1"/>
          </p:cNvSpPr>
          <p:nvPr>
            <p:ph type="body" idx="1"/>
          </p:nvPr>
        </p:nvSpPr>
        <p:spPr>
          <a:xfrm>
            <a:off x="685800" y="457200"/>
            <a:ext cx="7772400" cy="1676400"/>
          </a:xfrm>
        </p:spPr>
        <p:txBody>
          <a:bodyPr/>
          <a:lstStyle/>
          <a:p>
            <a:pPr eaLnBrk="1" hangingPunct="1">
              <a:lnSpc>
                <a:spcPct val="90000"/>
              </a:lnSpc>
            </a:pPr>
            <a:r>
              <a:rPr lang="it-IT" altLang="it-IT" sz="2400"/>
              <a:t>Il cGMP viene degradato da una fosfodiesterasi</a:t>
            </a:r>
          </a:p>
          <a:p>
            <a:pPr eaLnBrk="1" hangingPunct="1">
              <a:lnSpc>
                <a:spcPct val="90000"/>
              </a:lnSpc>
            </a:pPr>
            <a:r>
              <a:rPr lang="it-IT" altLang="it-IT" sz="2400"/>
              <a:t>Il sildenafil (Viagra) è un inibitore della fosfodiesterasi di tipo 5, localizzata principalmente nel corpo cavernoso</a:t>
            </a:r>
          </a:p>
        </p:txBody>
      </p:sp>
      <p:grpSp>
        <p:nvGrpSpPr>
          <p:cNvPr id="24579" name="Group 3">
            <a:extLst>
              <a:ext uri="{FF2B5EF4-FFF2-40B4-BE49-F238E27FC236}">
                <a16:creationId xmlns:a16="http://schemas.microsoft.com/office/drawing/2014/main" id="{32983E64-8A4C-4639-96FF-1AA4A3EB32FA}"/>
              </a:ext>
            </a:extLst>
          </p:cNvPr>
          <p:cNvGrpSpPr>
            <a:grpSpLocks/>
          </p:cNvGrpSpPr>
          <p:nvPr/>
        </p:nvGrpSpPr>
        <p:grpSpPr bwMode="auto">
          <a:xfrm>
            <a:off x="1066800" y="2081213"/>
            <a:ext cx="7042150" cy="4624387"/>
            <a:chOff x="480" y="1714"/>
            <a:chExt cx="4125" cy="2447"/>
          </a:xfrm>
        </p:grpSpPr>
        <p:pic>
          <p:nvPicPr>
            <p:cNvPr id="24580" name="Picture 4" descr="Senza titolo2">
              <a:extLst>
                <a:ext uri="{FF2B5EF4-FFF2-40B4-BE49-F238E27FC236}">
                  <a16:creationId xmlns:a16="http://schemas.microsoft.com/office/drawing/2014/main" id="{108DC012-C3FC-4EE7-B77D-9EF8F6FF9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714"/>
              <a:ext cx="3240" cy="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a:extLst>
                <a:ext uri="{FF2B5EF4-FFF2-40B4-BE49-F238E27FC236}">
                  <a16:creationId xmlns:a16="http://schemas.microsoft.com/office/drawing/2014/main" id="{8A060FDB-CFC7-4C25-9C21-0AF5508B0DC0}"/>
                </a:ext>
              </a:extLst>
            </p:cNvPr>
            <p:cNvSpPr txBox="1">
              <a:spLocks noChangeArrowheads="1"/>
            </p:cNvSpPr>
            <p:nvPr/>
          </p:nvSpPr>
          <p:spPr bwMode="auto">
            <a:xfrm>
              <a:off x="3744" y="3216"/>
              <a:ext cx="86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spcBef>
                  <a:spcPct val="0"/>
                </a:spcBef>
                <a:buFontTx/>
                <a:buNone/>
              </a:pPr>
              <a:r>
                <a:rPr lang="it-IT" altLang="it-IT" sz="1400"/>
                <a:t>fosfodiesterasi</a:t>
              </a:r>
            </a:p>
          </p:txBody>
        </p:sp>
        <p:sp>
          <p:nvSpPr>
            <p:cNvPr id="24582" name="Line 6">
              <a:extLst>
                <a:ext uri="{FF2B5EF4-FFF2-40B4-BE49-F238E27FC236}">
                  <a16:creationId xmlns:a16="http://schemas.microsoft.com/office/drawing/2014/main" id="{8096E9F0-1C7E-4EF8-A232-6D777F5E77FD}"/>
                </a:ext>
              </a:extLst>
            </p:cNvPr>
            <p:cNvSpPr>
              <a:spLocks noChangeShapeType="1"/>
            </p:cNvSpPr>
            <p:nvPr/>
          </p:nvSpPr>
          <p:spPr bwMode="auto">
            <a:xfrm>
              <a:off x="3456" y="3408"/>
              <a:ext cx="624" cy="0"/>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sld>
</file>

<file path=ppt/theme/theme1.xml><?xml version="1.0" encoding="utf-8"?>
<a:theme xmlns:a="http://schemas.openxmlformats.org/drawingml/2006/main" name="Struttura predefinita">
  <a:themeElements>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Struttura predefinita">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3600" b="0" i="0" u="none" strike="noStrike" cap="none" normalizeH="0" baseline="0">
            <a:ln>
              <a:noFill/>
            </a:ln>
            <a:solidFill>
              <a:srgbClr val="000000"/>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3600" b="0" i="0" u="none" strike="noStrike" cap="none" normalizeH="0" baseline="0">
            <a:ln>
              <a:noFill/>
            </a:ln>
            <a:solidFill>
              <a:srgbClr val="000000"/>
            </a:solidFill>
            <a:effectLst/>
            <a:latin typeface="Comic Sans MS" charset="0"/>
            <a:ea typeface="ＭＳ Ｐゴシック"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Struttura predefinita">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3600" b="0" i="0" u="none" strike="noStrike" cap="none" normalizeH="0" baseline="0">
            <a:ln>
              <a:noFill/>
            </a:ln>
            <a:solidFill>
              <a:srgbClr val="000000"/>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3600" b="0" i="0" u="none" strike="noStrike" cap="none" normalizeH="0" baseline="0">
            <a:ln>
              <a:noFill/>
            </a:ln>
            <a:solidFill>
              <a:srgbClr val="000000"/>
            </a:solidFill>
            <a:effectLst/>
            <a:latin typeface="Comic Sans MS" charset="0"/>
            <a:ea typeface="ＭＳ Ｐゴシック"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8700</TotalTime>
  <Words>1509</Words>
  <Application>Microsoft Office PowerPoint</Application>
  <PresentationFormat>Presentazione su schermo (4:3)</PresentationFormat>
  <Paragraphs>230</Paragraphs>
  <Slides>39</Slides>
  <Notes>26</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39</vt:i4>
      </vt:variant>
    </vt:vector>
  </HeadingPairs>
  <TitlesOfParts>
    <vt:vector size="46" baseType="lpstr">
      <vt:lpstr>MS PGothic</vt:lpstr>
      <vt:lpstr>Arial</vt:lpstr>
      <vt:lpstr>Comic Sans MS</vt:lpstr>
      <vt:lpstr>Helvetica</vt:lpstr>
      <vt:lpstr>Lucida Grande</vt:lpstr>
      <vt:lpstr>Struttura predefinita</vt:lpstr>
      <vt:lpstr>1_Struttura predefinita</vt:lpstr>
      <vt:lpstr>Angina pectoris: squilibrio tra apporto e richiesta di ossigeno del miocardio</vt:lpstr>
      <vt:lpstr>Farmaci antianginosi</vt:lpstr>
      <vt:lpstr>Presentazione standard di PowerPoint</vt:lpstr>
      <vt:lpstr>Nitroderivati</vt:lpstr>
      <vt:lpstr>Ossido nitrico</vt:lpstr>
      <vt:lpstr>NO sintasi</vt:lpstr>
      <vt:lpstr>Attivazione della NOS costitutiva</vt:lpstr>
      <vt:lpstr>Presentazione standard di PowerPoint</vt:lpstr>
      <vt:lpstr>Presentazione standard di PowerPoint</vt:lpstr>
      <vt:lpstr>Effetti cellulari dei nitroderivati</vt:lpstr>
      <vt:lpstr>Presentazione standard di PowerPoint</vt:lpstr>
      <vt:lpstr>Effetti dei nitroderivati </vt:lpstr>
      <vt:lpstr>Confronto tra gli effetti dei nitrati e quelli di un vasodilatatore arteriolare</vt:lpstr>
      <vt:lpstr>Presentazione standard di PowerPoint</vt:lpstr>
      <vt:lpstr>Presentazione standard di PowerPoint</vt:lpstr>
      <vt:lpstr>Classificazione dei nitroderivati</vt:lpstr>
      <vt:lpstr>Nitrati organici disponibili in clinica</vt:lpstr>
      <vt:lpstr>Vie metaboliche della nitroglicerina ad opera delle nitrato reduttasi</vt:lpstr>
      <vt:lpstr>Vie metaboliche dell’ isosorbide dinitrato</vt:lpstr>
      <vt:lpstr>Effetti collaterali dei nitrati</vt:lpstr>
      <vt:lpstr>Tolleranza ai nitrati</vt:lpstr>
      <vt:lpstr>Usi clinici dei nitroderivati</vt:lpstr>
      <vt:lpstr>Presentazione standard di PowerPoint</vt:lpstr>
      <vt:lpstr>Presentazione standard di PowerPoint</vt:lpstr>
      <vt:lpstr>Calcio antagonisti</vt:lpstr>
      <vt:lpstr>Canale al Ca2+</vt:lpstr>
      <vt:lpstr>Canale al Ca2+ </vt:lpstr>
      <vt:lpstr>Canale al Ca2+</vt:lpstr>
      <vt:lpstr>Presentazione standard di PowerPoint</vt:lpstr>
      <vt:lpstr>Azioni dei calcio antagonisti</vt:lpstr>
      <vt:lpstr>Calcio antagonisti</vt:lpstr>
      <vt:lpstr>Presentazione standard di PowerPoint</vt:lpstr>
      <vt:lpstr>Calcio antagonisti</vt:lpstr>
      <vt:lpstr>Farmaci che influenzano la contrattilità cardiaca</vt:lpstr>
      <vt:lpstr>Insufficienza cardiaca</vt:lpstr>
      <vt:lpstr>Farmaci impiegati correntemente nell’insufficienza cardiaca</vt:lpstr>
      <vt:lpstr>Presentazione standard di PowerPoint</vt:lpstr>
      <vt:lpstr>Presentazione standard di PowerPoint</vt:lpstr>
      <vt:lpstr>Presentazione standard di PowerPoint</vt:lpstr>
    </vt:vector>
  </TitlesOfParts>
  <Company>Farmacologia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Scambiatori o trasportatori</dc:title>
  <dc:creator>Giuly</dc:creator>
  <cp:lastModifiedBy>Gabriele Stocco</cp:lastModifiedBy>
  <cp:revision>270</cp:revision>
  <cp:lastPrinted>2008-03-09T13:52:35Z</cp:lastPrinted>
  <dcterms:created xsi:type="dcterms:W3CDTF">2002-03-07T18:30:37Z</dcterms:created>
  <dcterms:modified xsi:type="dcterms:W3CDTF">2021-10-28T17:30:56Z</dcterms:modified>
</cp:coreProperties>
</file>