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5" r:id="rId4"/>
    <p:sldMasterId id="2147483699" r:id="rId5"/>
  </p:sldMasterIdLst>
  <p:notesMasterIdLst>
    <p:notesMasterId r:id="rId27"/>
  </p:notesMasterIdLst>
  <p:sldIdLst>
    <p:sldId id="256" r:id="rId6"/>
    <p:sldId id="257" r:id="rId7"/>
    <p:sldId id="263" r:id="rId8"/>
    <p:sldId id="315" r:id="rId9"/>
    <p:sldId id="355" r:id="rId10"/>
    <p:sldId id="259" r:id="rId11"/>
    <p:sldId id="731" r:id="rId12"/>
    <p:sldId id="262" r:id="rId13"/>
    <p:sldId id="313" r:id="rId14"/>
    <p:sldId id="316" r:id="rId15"/>
    <p:sldId id="356" r:id="rId16"/>
    <p:sldId id="324" r:id="rId17"/>
    <p:sldId id="266" r:id="rId18"/>
    <p:sldId id="267" r:id="rId19"/>
    <p:sldId id="268" r:id="rId20"/>
    <p:sldId id="269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36" autoAdjust="0"/>
    <p:restoredTop sz="94580"/>
  </p:normalViewPr>
  <p:slideViewPr>
    <p:cSldViewPr>
      <p:cViewPr>
        <p:scale>
          <a:sx n="100" d="100"/>
          <a:sy n="100" d="100"/>
        </p:scale>
        <p:origin x="784" y="6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C5E7E77A-7FF4-4666-8E80-FD390971E9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5995025-847B-4A5D-A3B5-E6B96A40D66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DEBFD8E-7F3C-4329-9E76-A3EED1497D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2228DB3-7CE3-46E4-AE05-302B8E6D18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C3DA5914-5DF5-4279-AC43-EA0061AD40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27CD644-66C5-4588-A633-C331F690C4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96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CA808F5C-19E1-4789-A67A-494D613EB2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F324EE7-8823-4F4A-9E36-EF37EF2107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908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38894D34-AC2F-4521-80FB-672327DF4D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9A0855F-1CD5-4E25-9DFB-0EED1F6951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362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EC64B6E8-D042-41EA-9D88-C861503245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47373B0-929F-4ABD-862A-8F7C4E2C79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18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FDB31DB5-5824-4301-9143-392E2FDF6D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E403442-CC59-41A8-9113-0859ECFADF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9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22536625-D191-44D6-BE12-1649D6314B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4BD78BD-DDC3-44EE-B8A4-DE503649A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797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B3F68A51-D29E-4EB4-B84B-877C6FE5C2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9C97C52-55C7-4249-8CD5-5FC42DE85E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18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592240A2-25AA-4A8A-A800-97F9BE696B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B675944-43E1-4795-B837-5875B756DE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516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22EC82E1-28BE-48C2-A797-D12BF885DB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01FD523-414E-427C-85C9-F9C297DBF3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488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AF32795F-1436-4AA9-9271-20E757276E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ECB4C67-C318-459D-A98F-EFE922BEF4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52E4690E-8DAE-48FF-A924-653BB0427F3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6CC8764-4008-49C8-B5BA-EF64DA1A48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1C3918EE-9D1F-4334-8685-1FB43E4561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75DE57E-5521-4251-9AA1-6C675CD84E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313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A8B677AD-CF76-4EC8-921B-6D72141FEC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C867AC0-2C82-4ACA-AEF6-D43011AC5A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9307F6B5-9CCA-384B-8A75-7F5F7EB258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84D7D-F0BB-324E-907C-F39B526DEEF8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1EAC9420-6157-844F-90C1-AAF1AADD6D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189E0F80-9B46-1E44-8E72-25709D21CA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005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8A4D328-C542-40A3-8360-5A68F09405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B648617-487D-4D7F-BC43-066E5BBB6B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393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43EEF294-321B-4A34-B676-D144F905B9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42109CE-5F42-4C60-9856-516D9516B5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035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343AE8-821D-447A-99E6-509BBE4F70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768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C6720-BF12-4BD8-932C-521B05A9CC7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768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935DCADF-4047-4596-BE6A-46D8AF7B01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E48BCCA-F8A8-4443-BC71-C262425BAD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50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51304-4840-491D-BBAE-1A51024B1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5BD746-1B84-4CC3-B1FF-0ACB297FF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826E1B-91B2-46D5-B6B2-C20F8307B7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4D374-538B-4B55-B4B3-8F3DD551CD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9C3C4-BC0D-443A-BA5F-C49DF216D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8A4E12-9628-4A35-8D58-81AF8A2C88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794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31851-32B5-4263-B0B2-D109D900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2304BA-BF27-41BF-86A7-257931A05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D62412-7463-42D4-A1C0-A4A7B78337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E3A3C-59CC-493B-B17F-3431EA1E23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AC2481-38AB-4909-85B0-02144AE58A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75937F-E0F5-48E9-BACE-EBB89AB25F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5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E46624-76BB-463F-8363-538412767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82550"/>
            <a:ext cx="2054225" cy="60039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DA9F86-44E0-494A-8A4D-ECD51A20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3450" cy="60039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30BFC1-4088-4AD5-8529-6EB3986FB3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62BC5-9F41-4390-AB6F-31B4A246D9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A751A1-660F-4687-8D02-7FEBFEA8D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2ADEFB-6DCA-4B2A-A17E-2305BB8637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231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51C66-F944-42B1-BC44-657AD3BCA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BE9763-4301-432E-9CD1-C41FBB8DA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9F0B4-BAF4-43C3-8162-B33470953D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C585AE-88BF-452A-B7F7-4C1DD797C4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22BA22-8C54-4A8A-94E7-D5E4C2E7BF3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663918-EF8E-4D0C-9D82-2D8E1C4E086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428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21ABD-EDC3-4FCD-AF33-CBCF7367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40ADA-B4E1-4029-AAC9-AA4D2B79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67029-3C2A-4B87-8550-7E739A790E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BE08E8-33FB-481B-8DF4-B69C9F1290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7B9FCE-A43B-4990-8209-C96A89962B8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4AB814-017F-455D-8A5B-D636D8D1BDB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208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7E723-5594-45B5-9AB1-A328D84B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2318A0-EC8F-4591-880A-16B9AAC8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C8D99-B011-4420-B013-88D510493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7269EF-3A0D-4419-891B-36A87DCF01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7F0517-686F-4057-B86B-B2A87F37E09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4CF8CE-08C4-4493-AB61-D6DF145C9D0B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038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5F05B-E50F-46BA-8C98-1AE9103C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E9E2E-CD6E-4FB8-95B6-A2201C509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1BFF70-8751-41A9-B2D9-C58A90FF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CCB02C-05F9-4A1D-A7BC-83F2681F33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BD20A7-67A2-4EA7-BD49-EE6BE55ECE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A4DD06-747F-413E-9602-1040404BE33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57836F-DE7A-4C24-9534-F2970768108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332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B4942-A974-4F6C-868D-1A65AC70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B32129-2625-462F-964A-F00370AF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AA705C-4D68-4513-8A05-39FB0F857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4124E8-7786-401D-AFEE-0EFC3428E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D1BD5D-EB00-4129-B624-90E8A02E9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7A61FE-66D5-4A4C-9178-B6EC352ABF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D1F0691-27BE-4067-89A4-1D1BC36205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C1388E-4EB1-437B-AD78-1A43DA300FD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55367C88-0A91-4A7E-9D7F-741A2D011DB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046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D0CFB-0A2B-46FC-8A34-3058E697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8EFE9B-3EC4-401F-A7D9-AE931A6040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6BE038-18F1-420A-8487-2B7C212405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77C209-A60B-4D37-9C90-F2F8A75B2E6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9C3872-ACA7-4BC0-8263-AB0CE840974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586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766DEF-FBBB-4F91-A0AF-A02B8E2757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AD4D56-5970-4CA3-8127-D77642F57E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FA5B97-FCBF-4C9A-97EE-E077B78062C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B32440-C0DD-45A2-B86D-984681A86005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732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5E6E7-522F-4E51-94B3-244B969E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1868B4-60BF-427F-8380-A0DBFDD6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428BE3-3764-4059-9D2A-60B4DBF58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88ED92-982D-4033-89B9-5208467BC4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20B32C-2150-4E69-800C-6B2AD12225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F7105C-0783-44D0-9FEB-A1AFCEA8666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B0D463B-5F5E-4248-BA4F-BE98336832A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62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3E326-DDB3-429F-96BE-EE0E4769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6DB93C-34D9-41C0-8387-34466697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E857BE-4A7A-4F67-87E1-F3A96CA9FC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8480A-C378-481F-8044-FB1FABB13B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645D22-5216-4609-83B5-3E4EA063A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2C76AA-3170-4AEE-B067-C450FEE519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452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98B39-2D26-42DF-97EB-C8844A93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1CDCCD-6554-413F-BC3D-81370B3FE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CBE6BE-3463-41FD-B2A0-79B4AA40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0E7D19-088F-4F67-BDB0-6FE98A5521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C021E4-2CBF-441A-A9D9-EBD5FC71BD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829EDE-4359-4264-B9C1-CD5E0F5731C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C1D6B2C-E74D-4643-BD54-AC1F8FFC9E4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686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DC731-1C0D-4359-B193-DF7D605B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7BAA08-91B3-4A0A-97A5-116B4791E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8C2560-2568-40F9-A55B-00F8D719AA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D2ECD2-2F10-44CC-B42C-F9DE55FFF5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5B8124-61A5-47A7-96E7-1A094DBBE42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4E4C91-84B7-4B44-A8D8-FEC33CED852F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961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9FD055-973B-4745-82CD-B0979EE46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1447800"/>
            <a:ext cx="2054225" cy="4673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B9CDE-13BE-48CB-91B8-A95546E85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3450" cy="46736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9AF51-63B7-4F94-83DE-17DD9BD513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3C4632-AD6F-4773-BD19-B4BA2BC01E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B51D40-C908-45C2-8B85-01126BCA9C1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5E156-68D5-4641-B672-AD9A96D5CAE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20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27627-09B2-477A-BFBB-8303DE476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71E9FB-C00A-4A31-99B9-0ACD0370F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3029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E7E4B-BD01-4054-A415-56824825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7DBDCF-5D4E-4EB8-BB60-7EBDB750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9747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CD998-ACD1-40B5-A13F-79F40F0D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3F4E45-1AE0-4AD8-9C87-45CDBBEE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9043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376D0-1BBC-435B-B587-494F763C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06033-001D-4B67-BF39-58660C54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985A5E-2A7A-40B4-B52D-FEFFF12B6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149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6ABED-3CA3-41D0-A3ED-8D493275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79CB60-E3AA-494B-BC39-536220DF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9A3FED-803B-49E5-825D-1FD28F89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C012B6-84C0-453B-8E88-9B17F1E9E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384215-AF9C-4471-BC45-FDCEA9ACB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6618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CCBF-EBF4-4D45-ADDE-502E8B3D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097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20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181C6-83B5-4B06-917F-9F732C0E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C141A-BEEF-4BBE-9BD3-245A302D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8A13C-992A-4AA1-B386-783726653E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C221F-24D2-4090-9CCD-F8029E87D0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BF460-1A0B-45A8-A04B-29B2875A2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0C9B51-F017-43DD-8F8B-C3FB5E2A9C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715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2447A-E091-482E-A35A-12AAE3CB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F0195-DC06-4C2C-81BB-5B564C92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E0B91A-DF48-4713-ADB0-C9D0369C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41480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CA59-232D-4C6A-BD93-65E7B110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5A6976-A0B2-418C-99D8-FA953E4BC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84CEF3-5BC0-4EE7-AF25-381EC526C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3477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7DF2A-8CA2-4025-AE0F-E68A6AC5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EA4234-0314-465D-802F-68E06BB22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9611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148188-20FD-43D7-8CBF-D0941756B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255588"/>
            <a:ext cx="1989138" cy="60023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5E3494-B0EA-4DA7-B590-EFA023C9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15012" cy="60023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91140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F65C0-BB7B-4FAA-BA75-EB824C8F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747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99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167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599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5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76AE2-6642-47BF-96AC-9747B35D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FFBF84-B1C5-4065-B17F-77B6E56DC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00446B-25E1-4764-818B-557A9536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432F22-5919-40DC-B560-FE9C89FCAC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CC7D5C-C8FC-49DD-8A6C-0F19EA36B3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524B5B-17BC-429B-8E51-19DB8EB0A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DCF0FA-CE7B-41B9-B98A-22D78A5A4F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4613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536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50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866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996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435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0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6AB47387-07AD-034D-A074-94EED5B432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E7BF02DF-F646-4641-91E7-1A5671B5446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33D36993-E2AA-B541-9A07-82E2CFD3A4BE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821961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523AAF74-6E62-8E4C-9F55-6640E891F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50516F-A0D0-844C-ADDA-37458B42A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C6CC5-D0F8-F642-ACA4-3A770F8F9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99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9FC25-EBF2-E944-A911-245775FED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07091-9722-1644-BF10-336CEDE4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613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A59BA-654B-0943-9A45-CA26CAD2B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37992-775B-6E44-9A74-3B289430A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8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6BD1D2-12DC-4F85-8B8E-E5E52FCD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69EBE8-68C3-4771-9D13-1AAFAE4B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59E331-A194-4B1B-B951-E62C70786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011D0E-A46F-42D7-B870-AE0340F20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2655FB-967E-4135-A8B4-28A3809D0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7B99A6-DA18-4C02-B07C-7BA2174DB9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F5B15E-F075-45DE-9669-DAA3EADABA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586C67-226C-4E94-9553-2997A5C3DA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AB4F73-8E1B-4C8E-8F50-4C282AF3FB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256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E7440B-DBE6-0043-B5FA-248450040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0F1D33-FB3D-A349-96CC-617A37EF7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24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0D2D3A-EEFC-FB4D-989A-6F4DAD640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D7C4CC7-465E-2A4D-93B9-048A85898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555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17C0BD-FA80-7C4C-B769-B3C9FCED9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7C621-7DAB-9044-8894-8B3D08E40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254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623D18-BA72-E84E-87C6-1717543F1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6C15D6-C7C4-9C47-B1E4-B68D46A8F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0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184756-55B2-0945-9128-A8751ADA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5984F2-AB48-C64D-8545-232EDFBC2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842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2D9C02-29DC-A747-B902-7FA4D3940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1DAFDF-63B0-A64F-A4FC-14299C1ED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10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15967-7CDE-BC42-A56A-BE24AF3D2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0EA79-6CB8-FE46-972E-BAFFBBA32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833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35005"/>
            <a:ext cx="6029325" cy="53943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43964-6A96-8A4D-8F74-AD5825D0B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35D5E-D812-D046-95ED-63ACCC8DF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785794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AEFA7E-6B54-0B4E-9FA4-601AD5E89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843D5-F52F-6E46-9A03-F4A9A5439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91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4E9C0FA-B7F3-544A-8C4A-C7522B65C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88097-F375-6D45-805D-D6DA34F60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506A9-6112-4081-A81D-CFB36273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9DB5D9-AE8F-44EB-B41A-8E22608D34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CE69F8-5F86-4BEE-BCE1-86E4287D9A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018EC2-7A05-4597-B6DF-745A53E12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816E1-E7A5-4EE4-9EEB-6E3BE82165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47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E0F565-A21B-4FEE-BFFC-66C7EF1E95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96F30C-8BF8-408F-B13A-0803E6D26E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715DB0-3A07-4623-A9CA-D8A2856DCA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4A44BE-9D17-404B-A4F7-CCCC2668B1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99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D5992-5740-44B3-B052-B359B30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C29D6B-CF8A-43F6-808A-6C42394D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4016E1-CD28-43B1-B45F-C5B1DB7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97E528-7D13-4A7E-9640-3FAF782232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57295D-BA01-4D00-99C8-EEC8418FB5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88BE4E-D4EB-4DE8-8FA6-C402BDB5E5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2B8E7A-7966-4B81-90D2-68656AB63A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879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C875E-7B21-4C64-B26C-CF995C0F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3B86E7-6EB1-4F81-899F-B598733BC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327474-6CC1-41D3-8227-7CC365F07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8C96E0-1E2E-4F3E-9F8A-A203CCFE39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D1DE67-0105-42BB-B613-CDCCD71AB3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4C18E1-7E54-4808-B6E7-8A2892926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70C1EC-6B31-46C9-A966-D25F4F9841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62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A6726EE2-C009-480E-B62F-734A46A398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9238" cy="6853238"/>
            <a:chOff x="0" y="0"/>
            <a:chExt cx="5757" cy="4317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29EB4180-1A13-4E87-84FF-810952BA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1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51CEE767-C9FE-4956-9E60-DD5008C8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7" cy="3069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>
            <a:extLst>
              <a:ext uri="{FF2B5EF4-FFF2-40B4-BE49-F238E27FC236}">
                <a16:creationId xmlns:a16="http://schemas.microsoft.com/office/drawing/2014/main" id="{D67BA9CF-C021-42B6-8540-3BB955C7F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>
            <a:extLst>
              <a:ext uri="{FF2B5EF4-FFF2-40B4-BE49-F238E27FC236}">
                <a16:creationId xmlns:a16="http://schemas.microsoft.com/office/drawing/2014/main" id="{F2FE14FA-7FAF-48D1-A3DD-CB6905336EE1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3838" cy="852488"/>
            <a:chOff x="0" y="3792"/>
            <a:chExt cx="4941" cy="537"/>
          </a:xfrm>
        </p:grpSpPr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2E286F11-0E07-4CA9-BE44-540F227F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792"/>
              <a:ext cx="3238" cy="534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>
              <a:extLst>
                <a:ext uri="{FF2B5EF4-FFF2-40B4-BE49-F238E27FC236}">
                  <a16:creationId xmlns:a16="http://schemas.microsoft.com/office/drawing/2014/main" id="{780F8BED-8026-4ED0-BCB2-4196BBB4A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" y="3792"/>
              <a:ext cx="2455" cy="537"/>
              <a:chOff x="2486" y="3792"/>
              <a:chExt cx="2455" cy="537"/>
            </a:xfrm>
          </p:grpSpPr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3757EE53-CA92-4555-ADDD-30553617C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799"/>
                <a:ext cx="993" cy="530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104DCE1D-8E72-4192-8110-76238A81A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20E33675-503D-4210-98E6-0495FE396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893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427FFB2C-A266-4038-B710-2EFF536CE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66"/>
                <a:ext cx="153" cy="72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F20A062A-F038-4C28-8A7E-099F5D67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>
              <a:extLst>
                <a:ext uri="{FF2B5EF4-FFF2-40B4-BE49-F238E27FC236}">
                  <a16:creationId xmlns:a16="http://schemas.microsoft.com/office/drawing/2014/main" id="{137BA98D-52C1-41F3-967F-C8CA2E86B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2"/>
              <a:ext cx="3974" cy="533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>
            <a:extLst>
              <a:ext uri="{FF2B5EF4-FFF2-40B4-BE49-F238E27FC236}">
                <a16:creationId xmlns:a16="http://schemas.microsoft.com/office/drawing/2014/main" id="{3EA8DD05-BBBE-47C7-B0E1-1D1301B540E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CD994E9A-9203-41FA-99AB-2A71CC29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EDF06048-F718-4030-8109-6D0199171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F7525E30-9195-4089-81D3-8112BF1F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1E087288-FC61-40DA-934E-DC217C5A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8A2F0169-9E1D-47C0-98D8-408F7ED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C19BADC1-298C-4577-844B-F2415117B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>
            <a:extLst>
              <a:ext uri="{FF2B5EF4-FFF2-40B4-BE49-F238E27FC236}">
                <a16:creationId xmlns:a16="http://schemas.microsoft.com/office/drawing/2014/main" id="{BC493FF6-2061-4137-9FCE-CDADB39C3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0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34373590-20D1-4332-A2BE-D68DA806B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99ACDB5E-A1EA-4E15-A575-4FE99346D5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4CED87E9-3F18-4E85-B9A5-CDE3AD8B873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>
            <a:extLst>
              <a:ext uri="{FF2B5EF4-FFF2-40B4-BE49-F238E27FC236}">
                <a16:creationId xmlns:a16="http://schemas.microsoft.com/office/drawing/2014/main" id="{17D809DF-07A4-4740-AC7D-55E698422C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457F527-BC45-44C2-8E3B-1014D6F492F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DEC04FB0-FC0D-4208-BEB7-D19C728ACF1A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39238" cy="6853237"/>
            <a:chOff x="-4" y="13"/>
            <a:chExt cx="5757" cy="4317"/>
          </a:xfrm>
        </p:grpSpPr>
        <p:sp>
          <p:nvSpPr>
            <p:cNvPr id="2050" name="Freeform 2">
              <a:extLst>
                <a:ext uri="{FF2B5EF4-FFF2-40B4-BE49-F238E27FC236}">
                  <a16:creationId xmlns:a16="http://schemas.microsoft.com/office/drawing/2014/main" id="{A1F4489A-4B63-4B4E-94BF-F2177BAF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3085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71A5A4DD-1C60-4242-963F-A6644700B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13"/>
              <a:ext cx="5757" cy="3070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52" name="Freeform 4">
            <a:extLst>
              <a:ext uri="{FF2B5EF4-FFF2-40B4-BE49-F238E27FC236}">
                <a16:creationId xmlns:a16="http://schemas.microsoft.com/office/drawing/2014/main" id="{DD45780F-D1A9-45B6-ADBA-B4DC0452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53" name="Group 5">
            <a:extLst>
              <a:ext uri="{FF2B5EF4-FFF2-40B4-BE49-F238E27FC236}">
                <a16:creationId xmlns:a16="http://schemas.microsoft.com/office/drawing/2014/main" id="{5C937A6F-36FD-4B3F-91BE-4B445549977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0663" cy="846137"/>
            <a:chOff x="-1" y="3801"/>
            <a:chExt cx="4939" cy="533"/>
          </a:xfrm>
        </p:grpSpPr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id="{CCB2BEF5-A61A-49E9-84E1-A2AE60F01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801"/>
              <a:ext cx="3238" cy="533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055" name="Group 7">
              <a:extLst>
                <a:ext uri="{FF2B5EF4-FFF2-40B4-BE49-F238E27FC236}">
                  <a16:creationId xmlns:a16="http://schemas.microsoft.com/office/drawing/2014/main" id="{7436545F-3B50-4246-8A57-2009895D6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5" y="3801"/>
              <a:ext cx="2453" cy="532"/>
              <a:chOff x="2485" y="3801"/>
              <a:chExt cx="2453" cy="532"/>
            </a:xfrm>
          </p:grpSpPr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874F2FD9-12F6-4324-B660-0CC68FA26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808"/>
                <a:ext cx="991" cy="525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A28EAE26-6389-48E0-BABF-3FCB5DAC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801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E19A845F-D0D6-41D5-9967-C3B769164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902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3BBFA11D-804E-4D28-8705-2E22D42D7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75"/>
                <a:ext cx="153" cy="71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AF1F202-7111-4F6B-B703-9394E07D9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3868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61" name="Freeform 13">
              <a:extLst>
                <a:ext uri="{FF2B5EF4-FFF2-40B4-BE49-F238E27FC236}">
                  <a16:creationId xmlns:a16="http://schemas.microsoft.com/office/drawing/2014/main" id="{DEE1E6FD-8AFE-4F4A-996D-07E90992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3801"/>
              <a:ext cx="3974" cy="532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CC4410E1-357E-4C29-8CAA-DB6DC2488E7A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2063" name="Freeform 15">
              <a:extLst>
                <a:ext uri="{FF2B5EF4-FFF2-40B4-BE49-F238E27FC236}">
                  <a16:creationId xmlns:a16="http://schemas.microsoft.com/office/drawing/2014/main" id="{30C726F7-7BFC-4958-B98A-59B5EDD2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4" name="Freeform 16">
              <a:extLst>
                <a:ext uri="{FF2B5EF4-FFF2-40B4-BE49-F238E27FC236}">
                  <a16:creationId xmlns:a16="http://schemas.microsoft.com/office/drawing/2014/main" id="{16A0E0C5-DD32-4F3D-9D8F-401C93D7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5" name="Freeform 17">
              <a:extLst>
                <a:ext uri="{FF2B5EF4-FFF2-40B4-BE49-F238E27FC236}">
                  <a16:creationId xmlns:a16="http://schemas.microsoft.com/office/drawing/2014/main" id="{220B63E5-8ED0-40F2-961D-409594C05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6" name="Freeform 18">
              <a:extLst>
                <a:ext uri="{FF2B5EF4-FFF2-40B4-BE49-F238E27FC236}">
                  <a16:creationId xmlns:a16="http://schemas.microsoft.com/office/drawing/2014/main" id="{F155F8BA-F5CD-482B-9A16-8BC114A66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7" name="Freeform 19">
              <a:extLst>
                <a:ext uri="{FF2B5EF4-FFF2-40B4-BE49-F238E27FC236}">
                  <a16:creationId xmlns:a16="http://schemas.microsoft.com/office/drawing/2014/main" id="{85911CB4-18F0-4376-BB5E-3E1B9278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8" name="Freeform 20">
              <a:extLst>
                <a:ext uri="{FF2B5EF4-FFF2-40B4-BE49-F238E27FC236}">
                  <a16:creationId xmlns:a16="http://schemas.microsoft.com/office/drawing/2014/main" id="{E5CF88B8-D652-4E2E-93DE-3122ECC11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9" name="Rectangle 21">
            <a:extLst>
              <a:ext uri="{FF2B5EF4-FFF2-40B4-BE49-F238E27FC236}">
                <a16:creationId xmlns:a16="http://schemas.microsoft.com/office/drawing/2014/main" id="{032B2F66-A708-44DD-B3EC-C7A21312B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00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F3F0CB4D-CEFC-4002-BED2-82140EBCC6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FB5A3534-30F4-4F1D-98E0-2B2A0192A1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fld id="{E9500389-F5BC-4192-86FA-A68D46FB05A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CD8B1E43-F25B-42F9-81E5-06B54EB4DD9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DDAA9ABF-67C4-483D-8D6D-CBBB6CCA9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628AF67-8AEF-4336-B1BE-779EFF6C4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2A63993-E9C6-4EEC-8627-5574A2DCB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65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0C924E38-652D-4E45-91F7-31DF3751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34B50102-9027-4B7B-8740-9E42405A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0A52-980D-7348-941B-7B366755FB78}" type="datetimeFigureOut">
              <a:rPr lang="it-IT" smtClean="0"/>
              <a:t>24/10/21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8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AF4FD2D-B0F6-5D4A-9D5A-39C1C9A14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4BB416D-CC4F-4844-973D-133C47598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A760929-829B-084F-BDF9-E1E0D1DC9B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1EF329AC-CFBA-9C48-95AB-58E7C7A574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214313"/>
            <a:ext cx="9105901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i="1" dirty="0">
                <a:latin typeface="Tahoma" charset="0"/>
              </a:rPr>
              <a:t>Michael </a:t>
            </a:r>
            <a:r>
              <a:rPr lang="de-DE" sz="1100" i="1" dirty="0" err="1">
                <a:latin typeface="Tahoma" charset="0"/>
              </a:rPr>
              <a:t>Schüenke</a:t>
            </a:r>
            <a:r>
              <a:rPr lang="de-DE" sz="1100" i="1" dirty="0">
                <a:latin typeface="Tahoma" charset="0"/>
              </a:rPr>
              <a:t>, Erik Schulte, Udo Schumacher </a:t>
            </a:r>
            <a:r>
              <a:rPr lang="it-IT" sz="1100" i="1" dirty="0">
                <a:latin typeface="Tahoma" charset="0"/>
              </a:rPr>
              <a:t>– </a:t>
            </a:r>
            <a:r>
              <a:rPr lang="it-IT" sz="1100" i="1" dirty="0" err="1">
                <a:latin typeface="Tahoma" charset="0"/>
              </a:rPr>
              <a:t>Prometheus</a:t>
            </a:r>
            <a:r>
              <a:rPr lang="it-IT" sz="1100" i="1" dirty="0">
                <a:latin typeface="Tahoma" charset="0"/>
              </a:rPr>
              <a:t> - Testo Atlante di Anatomia  -  Testa, Collo e Neuroanatomia – Capitolo 2.6</a:t>
            </a:r>
          </a:p>
        </p:txBody>
      </p:sp>
      <p:pic>
        <p:nvPicPr>
          <p:cNvPr id="1030" name="Picture 8" descr="logo">
            <a:extLst>
              <a:ext uri="{FF2B5EF4-FFF2-40B4-BE49-F238E27FC236}">
                <a16:creationId xmlns:a16="http://schemas.microsoft.com/office/drawing/2014/main" id="{99E53CB8-0084-C249-9179-3FEC9D6A2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61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977908B4-D02D-4EF7-AE71-79442E362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229600" cy="17399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5400" dirty="0">
                <a:solidFill>
                  <a:schemeClr val="tx1"/>
                </a:solidFill>
              </a:rPr>
              <a:t>NUCLEI [</a:t>
            </a:r>
            <a:r>
              <a:rPr lang="it-IT" altLang="it-IT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GANGLI</a:t>
            </a:r>
            <a:r>
              <a:rPr lang="it-IT" altLang="it-IT" sz="5400" dirty="0">
                <a:solidFill>
                  <a:schemeClr val="tx1"/>
                </a:solidFill>
              </a:rPr>
              <a:t>] DELLA BASE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90DCD02-7114-402D-99E7-CC6EBB5A881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2400" dirty="0">
                <a:solidFill>
                  <a:srgbClr val="CCCCCC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3CB2684-2A18-4F8B-96EC-0B57C7AEA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989" y="637344"/>
            <a:ext cx="8668011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  <a:tab pos="6514858" algn="l"/>
              </a:tabLst>
            </a:pPr>
            <a:r>
              <a:rPr lang="it-IT" altLang="it-IT" sz="2800" dirty="0">
                <a:latin typeface="Copperplate Gothic Bold" panose="020E0705020206020404" pitchFamily="34" charset="77"/>
              </a:rPr>
              <a:t>I NUCLEI DELLA BASE sono coinvolti in 4 circuiti principali</a:t>
            </a:r>
            <a:r>
              <a:rPr lang="it-IT" altLang="it-IT" sz="3200" dirty="0">
                <a:latin typeface="Copperplate Gothic Bold" panose="020E0705020206020404" pitchFamily="34" charset="77"/>
              </a:rPr>
              <a:t>: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DFD0826-64D8-42F1-A1C4-AF60EA0F76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989" y="1741118"/>
            <a:ext cx="8555277" cy="4396635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/>
              <a:t>	-</a:t>
            </a:r>
            <a:r>
              <a:rPr lang="it-IT" altLang="it-IT" b="1" dirty="0">
                <a:latin typeface="Chalkboard" panose="03050602040202020205" pitchFamily="66" charset="77"/>
              </a:rPr>
              <a:t>CIRCUITO MOTORIO SCHELETRICO (clinicamente il più rilevante);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OCULOMOTORE (regolazione dei movimenti oculari);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DELLA CORTECCIA PREFRONTALE (o CIRCUITO COGNITIVO);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LIMBICO.</a:t>
            </a:r>
          </a:p>
        </p:txBody>
      </p:sp>
    </p:spTree>
    <p:extLst>
      <p:ext uri="{BB962C8B-B14F-4D97-AF65-F5344CB8AC3E}">
        <p14:creationId xmlns:p14="http://schemas.microsoft.com/office/powerpoint/2010/main" val="727653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84E5C-1C2A-584E-B157-E12BCC1E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6614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CIRCUITO MOTORIO SCHELETRICO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15729-158D-8A4B-BB8D-33B8AAF1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1" y="1039660"/>
            <a:ext cx="8442542" cy="581834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A partire da diverse AREE TELENCEFALICHE del Lobo Frontale (Area Motrice Primaria e correlate) e Parietale (Area Sensitiva Primaria), gli impulsi raggiungono il PUTAMEN del CORPO STRIATO, assieme ad afferenze che provengono dalla PARS COMPACTA della SUBSTANTIA NIGRA (Via NIGRO-STRIATALE, Dopaminergica).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Dal </a:t>
            </a:r>
            <a:r>
              <a:rPr lang="it-IT" dirty="0" err="1">
                <a:latin typeface="Comic Sans MS" panose="030F0902030302020204" pitchFamily="66" charset="0"/>
              </a:rPr>
              <a:t>Putamen</a:t>
            </a:r>
            <a:r>
              <a:rPr lang="it-IT" dirty="0">
                <a:latin typeface="Comic Sans MS" panose="030F0902030302020204" pitchFamily="66" charset="0"/>
              </a:rPr>
              <a:t>, si raggiungono specifici Nuclei di Ritrasmissione del Talamo, per proiettare da qui verso le Aree MOTRICE PRIMARIA, PREMOTORIA e MOTORIA SUPPLEMENTARE.</a:t>
            </a:r>
          </a:p>
        </p:txBody>
      </p:sp>
    </p:spTree>
    <p:extLst>
      <p:ext uri="{BB962C8B-B14F-4D97-AF65-F5344CB8AC3E}">
        <p14:creationId xmlns:p14="http://schemas.microsoft.com/office/powerpoint/2010/main" val="80817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1B7832A7-86DA-47F2-BDE3-1BE9FBB9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2110" r="3860" b="13791"/>
          <a:stretch>
            <a:fillRect/>
          </a:stretch>
        </p:blipFill>
        <p:spPr bwMode="auto">
          <a:xfrm>
            <a:off x="350728" y="97076"/>
            <a:ext cx="8693063" cy="666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38" t="2110" r="3860" b="13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20195B2-D850-458C-BD87-6A43E44CAC45}"/>
              </a:ext>
            </a:extLst>
          </p:cNvPr>
          <p:cNvSpPr/>
          <p:nvPr/>
        </p:nvSpPr>
        <p:spPr bwMode="auto">
          <a:xfrm>
            <a:off x="354609" y="2143742"/>
            <a:ext cx="8689181" cy="1288389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36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9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70C4EAD1-A4CB-424B-A592-ECEA8801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56165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C234C392-B09B-4A2B-A95C-7D9A853B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13138"/>
            <a:ext cx="85693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Line 3">
            <a:extLst>
              <a:ext uri="{FF2B5EF4-FFF2-40B4-BE49-F238E27FC236}">
                <a16:creationId xmlns:a16="http://schemas.microsoft.com/office/drawing/2014/main" id="{A702505B-8358-4622-8552-0615318FB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5138" y="6742113"/>
            <a:ext cx="5976937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0C24955-6E11-4267-A758-4ABD2B3D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1727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Controllo della muscolatura del tronco, degli arti, del volto</a:t>
            </a: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39E3CCEC-46EB-4A92-A60F-9D1D7D1A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0163"/>
            <a:ext cx="3379788" cy="1022350"/>
          </a:xfrm>
          <a:prstGeom prst="ellipse">
            <a:avLst/>
          </a:prstGeom>
          <a:noFill/>
          <a:ln w="2844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2D477383-B055-42D8-A1B1-AE0670C5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5734050"/>
            <a:ext cx="1979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AFFERENTE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D8DFD1D5-EFE6-4BC9-BC25-BB063572A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5734050"/>
            <a:ext cx="1800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EFFERENTE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74364F44-60F4-4182-A5A4-D25DF324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31321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MOTORIO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SCHELETRICO</a:t>
            </a:r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EC96496A-51C7-4893-A5B0-77AA82F39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4188" y="6515100"/>
            <a:ext cx="5922962" cy="92075"/>
          </a:xfrm>
          <a:prstGeom prst="line">
            <a:avLst/>
          </a:prstGeom>
          <a:noFill/>
          <a:ln w="9360" cap="sq">
            <a:solidFill>
              <a:srgbClr val="2929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E0D418B6-3211-48AA-8DEB-B808729C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440113"/>
            <a:ext cx="371638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GPi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Globus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Pallidus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“interno” (mediale)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SNr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“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reticulata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SNc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«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compacta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594E59E2-0475-4188-B95F-75E0BD24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4679950"/>
            <a:ext cx="5778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VL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84414C-7F89-384E-94EB-7502A0F2E104}"/>
              </a:ext>
            </a:extLst>
          </p:cNvPr>
          <p:cNvSpPr txBox="1"/>
          <p:nvPr/>
        </p:nvSpPr>
        <p:spPr>
          <a:xfrm>
            <a:off x="3432598" y="387690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6BA9A5C8-9FA8-9D4E-89FB-B1CAFB697DFB}"/>
              </a:ext>
            </a:extLst>
          </p:cNvPr>
          <p:cNvSpPr/>
          <p:nvPr/>
        </p:nvSpPr>
        <p:spPr bwMode="auto">
          <a:xfrm>
            <a:off x="3514318" y="4203962"/>
            <a:ext cx="484632" cy="34448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77869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95411FE5-B1A7-4F82-AD84-A447A9BE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82015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Oval 2">
            <a:extLst>
              <a:ext uri="{FF2B5EF4-FFF2-40B4-BE49-F238E27FC236}">
                <a16:creationId xmlns:a16="http://schemas.microsoft.com/office/drawing/2014/main" id="{C923BBCC-EA9F-4790-B1D7-522EE9A6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365625"/>
            <a:ext cx="1512887" cy="935038"/>
          </a:xfrm>
          <a:prstGeom prst="ellips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73EE047-55F8-41D4-95B6-1EA02662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92575"/>
            <a:ext cx="2873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?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79C2842-7598-4B72-903D-C35A667F0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30" y="606425"/>
            <a:ext cx="608055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 DIRETTO ed INDIRETTO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BE733BB-98B2-46DF-AD0D-5D983D2B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13013"/>
            <a:ext cx="1909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FACILITAZIONE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9ED9410A-79AC-41B9-A79B-A3CCC8C9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537200"/>
            <a:ext cx="1401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INIBIZIONE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4C070E-D433-7644-BBE5-CB677665436B}"/>
              </a:ext>
            </a:extLst>
          </p:cNvPr>
          <p:cNvSpPr txBox="1"/>
          <p:nvPr/>
        </p:nvSpPr>
        <p:spPr>
          <a:xfrm>
            <a:off x="4535855" y="1949097"/>
            <a:ext cx="304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della SUBSTANTIA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«PARS COMPACTA»</a:t>
            </a:r>
          </a:p>
        </p:txBody>
      </p:sp>
    </p:spTree>
    <p:extLst>
      <p:ext uri="{BB962C8B-B14F-4D97-AF65-F5344CB8AC3E}">
        <p14:creationId xmlns:p14="http://schemas.microsoft.com/office/powerpoint/2010/main" val="2870786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FB2306EB-32E1-4FB8-8D0D-B5EFDA3A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2753"/>
          <a:stretch>
            <a:fillRect/>
          </a:stretch>
        </p:blipFill>
        <p:spPr bwMode="auto">
          <a:xfrm>
            <a:off x="5429250" y="0"/>
            <a:ext cx="371475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 l="5490" t="27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EDA1961F-C17E-490E-A295-9A4E93E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5219700" cy="61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DIRETTA</a:t>
            </a:r>
            <a:endParaRPr kumimoji="0" lang="it-IT" altLang="it-IT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Pars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della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TELENCEFALO                                   sostanza nera  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        (Dopamina)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utamen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del Corpo Striato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Segmento interno del pallido / Pars </a:t>
            </a:r>
            <a:r>
              <a:rPr kumimoji="0" lang="it-IT" altLang="it-I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reticulata</a:t>
            </a:r>
            <a:endParaRPr kumimoji="0" lang="it-IT" altLang="it-IT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Talamo  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le proiezioni talamo-corticali (effetto: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FACILITAZIONE DEL MOVIMENTO</a:t>
            </a:r>
            <a:r>
              <a:rPr kumimoji="0" lang="it-IT" alt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578F8CAE-6323-40F0-8A52-03797861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5219700"/>
            <a:ext cx="248443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E8B5A0B-6671-B944-BB02-F84B2DC64B16}"/>
              </a:ext>
            </a:extLst>
          </p:cNvPr>
          <p:cNvCxnSpPr>
            <a:cxnSpLocks/>
          </p:cNvCxnSpPr>
          <p:nvPr/>
        </p:nvCxnSpPr>
        <p:spPr bwMode="auto">
          <a:xfrm>
            <a:off x="1619672" y="2168951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D535067-11E8-6F44-A1D2-EC0C9ADF1EB4}"/>
              </a:ext>
            </a:extLst>
          </p:cNvPr>
          <p:cNvCxnSpPr/>
          <p:nvPr/>
        </p:nvCxnSpPr>
        <p:spPr bwMode="auto">
          <a:xfrm>
            <a:off x="8024400" y="2877344"/>
            <a:ext cx="9144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F787361-BCAC-FC4A-8B85-8506D347D1F6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32372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20EB3DE-4368-EC42-9E61-F1DEF5283FB9}"/>
              </a:ext>
            </a:extLst>
          </p:cNvPr>
          <p:cNvCxnSpPr>
            <a:cxnSpLocks/>
          </p:cNvCxnSpPr>
          <p:nvPr/>
        </p:nvCxnSpPr>
        <p:spPr bwMode="auto">
          <a:xfrm>
            <a:off x="2339752" y="3068960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167073A-EBA9-384C-9F43-54275B0325B7}"/>
              </a:ext>
            </a:extLst>
          </p:cNvPr>
          <p:cNvCxnSpPr>
            <a:cxnSpLocks/>
          </p:cNvCxnSpPr>
          <p:nvPr/>
        </p:nvCxnSpPr>
        <p:spPr bwMode="auto">
          <a:xfrm>
            <a:off x="2627784" y="386104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8519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2B217E90-F993-49A3-871D-6447338D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BCFE24EC-3D1A-4923-BA7E-894B1C264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774"/>
            <a:ext cx="4681538" cy="655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INDIRETTA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TELENCEFALO           Pars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                     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Substantia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(Dopamina)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Putamen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Esterno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Nucleo Subtalamico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INTERNO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il nucleo subtalamico, il quale eccita il segmento interno del pallido che può così esercitare la sua azioni inibitoria sulle proiezioni talamo-corticali (effetto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INIBIZIONE DEL MOVIMENTO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FD821ECA-0F39-4838-9F56-58251293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251" y="1508507"/>
            <a:ext cx="287338" cy="433388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D911492B-B2E8-4222-A6AE-26AC93C2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2368697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B465352D-E7BF-4075-A7AB-8E41A4EB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400675"/>
            <a:ext cx="24844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1C9ED42-C48D-45FA-8AC7-B5CB8174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3191932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F8E496C-B1CC-4263-B2F6-424E4E75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5240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AE8B9101-4D7F-6647-B704-ADC2A98559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39975" y="4112767"/>
            <a:ext cx="159614" cy="350781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63366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E1C81F24-8207-4F8D-BF49-F374C984E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1438" y="115888"/>
            <a:ext cx="9072563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CONNESSIONI CON IL  TRONCO ENCEFALICO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(Formazione Reticolare)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1775788-E54E-413A-867E-4EF698B2A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  <a:ln/>
        </p:spPr>
        <p:txBody>
          <a:bodyPr lIns="90000" tIns="46800" rIns="90000" bIns="46800"/>
          <a:lstStyle/>
          <a:p>
            <a:pPr indent="-333375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/>
              <a:t>     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DELLA BASE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Reticolari Pontini    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Nuclei Reticolari Bulbari 							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8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	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per la regolazione dello stato di vigilanza e per il controllo del movimento attraverso la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FORMAZIONE RETICOLARE</a:t>
            </a: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B246F924-A250-4474-BB92-B7726B49C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019" y="1533921"/>
            <a:ext cx="288925" cy="1008063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2A7A009D-E978-483E-8478-957FA209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1533922"/>
            <a:ext cx="288925" cy="1008062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B494E6EB-C581-4C74-985F-0DF799AC9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240088"/>
            <a:ext cx="360362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DB6698C9-BA38-4609-8447-FD1FE99B2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600450"/>
            <a:ext cx="360362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D2FDD1DC-D3C1-4535-8F79-B4103A3B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825081"/>
            <a:ext cx="35639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Fasci Reticolo-Spinale Anteriore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 Laterale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71171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65B9802-4CA3-44AF-8071-C5E16A085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LESIONI DEI NUCLEI DELLA BASE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comportano :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6F1E44F-7829-451F-AC57-4364427C4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424936" cy="4968552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dirty="0"/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800" dirty="0"/>
              <a:t>	</a:t>
            </a:r>
            <a:r>
              <a:rPr lang="it-IT" altLang="it-IT" sz="2800" dirty="0">
                <a:solidFill>
                  <a:schemeClr val="tx1"/>
                </a:solidFill>
              </a:rPr>
              <a:t>-</a:t>
            </a:r>
            <a:r>
              <a:rPr lang="it-IT" altLang="it-IT" sz="3200" dirty="0">
                <a:solidFill>
                  <a:schemeClr val="tx1"/>
                </a:solidFill>
              </a:rPr>
              <a:t>disturbi del movimento, di notevole impatto clinico;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32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	-disturbi psichiatrici 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    (spesso ad insorgenza tardiva).</a:t>
            </a:r>
          </a:p>
        </p:txBody>
      </p:sp>
    </p:spTree>
    <p:extLst>
      <p:ext uri="{BB962C8B-B14F-4D97-AF65-F5344CB8AC3E}">
        <p14:creationId xmlns:p14="http://schemas.microsoft.com/office/powerpoint/2010/main" val="137607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6CEEE8D1-2420-45F2-B52A-373E7ADF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90" y="1065185"/>
            <a:ext cx="4257675" cy="577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697C549B-F5DA-4305-A62B-35833B2F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0648"/>
            <a:ext cx="8856984" cy="8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COREA O MALATTIA DI HUNTINGTON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INDIRETTA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DA8C55-D325-574C-9C3B-8328358AA605}"/>
              </a:ext>
            </a:extLst>
          </p:cNvPr>
          <p:cNvSpPr txBox="1"/>
          <p:nvPr/>
        </p:nvSpPr>
        <p:spPr>
          <a:xfrm>
            <a:off x="0" y="1295894"/>
            <a:ext cx="306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COREA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HUNGTINGTON</a:t>
            </a:r>
          </a:p>
        </p:txBody>
      </p:sp>
    </p:spTree>
    <p:extLst>
      <p:ext uri="{BB962C8B-B14F-4D97-AF65-F5344CB8AC3E}">
        <p14:creationId xmlns:p14="http://schemas.microsoft.com/office/powerpoint/2010/main" val="2346443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EBF2F1A-BAE6-4A21-855C-CB92CA47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02"/>
            <a:ext cx="9142413" cy="65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C23CAEFB-B2CC-459E-BCF0-7ED8433E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692696"/>
            <a:ext cx="36877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NUCLEI DELLA BASE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B579EDEA-2679-4285-AE1B-3C864F99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1064717"/>
            <a:ext cx="409892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48EC8D45-17A1-49D9-AD62-D9CD9E1C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9348"/>
            <a:ext cx="888701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EMIBALLISMO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 NUCLEO SUBTALAMICO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4595B2-FABB-F04A-9669-6149ED673BAF}"/>
              </a:ext>
            </a:extLst>
          </p:cNvPr>
          <p:cNvSpPr txBox="1"/>
          <p:nvPr/>
        </p:nvSpPr>
        <p:spPr>
          <a:xfrm>
            <a:off x="365509" y="1995179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EMIBALLISMO</a:t>
            </a:r>
          </a:p>
        </p:txBody>
      </p:sp>
    </p:spTree>
    <p:extLst>
      <p:ext uri="{BB962C8B-B14F-4D97-AF65-F5344CB8AC3E}">
        <p14:creationId xmlns:p14="http://schemas.microsoft.com/office/powerpoint/2010/main" val="180816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654BE694-4E63-45C1-9EE1-438FBA91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2091"/>
            <a:ext cx="4575175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B65DFB4D-078E-4A82-906B-A94210B40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540"/>
            <a:ext cx="903649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IPOCINETICI: MORBO DI PARKINSON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RIDUZIONE ANOMALA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NIGRO-STRIATALE (CIRCUITO INTRINSECO)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0CB470-48F3-0F4F-85A2-D8DC81351674}"/>
              </a:ext>
            </a:extLst>
          </p:cNvPr>
          <p:cNvSpPr txBox="1"/>
          <p:nvPr/>
        </p:nvSpPr>
        <p:spPr>
          <a:xfrm>
            <a:off x="365509" y="1995179"/>
            <a:ext cx="23775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MORBO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PARKINSON</a:t>
            </a:r>
          </a:p>
        </p:txBody>
      </p:sp>
    </p:spTree>
    <p:extLst>
      <p:ext uri="{BB962C8B-B14F-4D97-AF65-F5344CB8AC3E}">
        <p14:creationId xmlns:p14="http://schemas.microsoft.com/office/powerpoint/2010/main" val="968545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626F985F-5B5F-42ED-8C33-AC63D1981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CIRCUITI  FONDAMENTALI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relativi ai Nuclei della Base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E0F70C9-5662-40FF-9B5C-CA1B93DDB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371600"/>
            <a:ext cx="8928992" cy="5081736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dirty="0"/>
              <a:t> </a:t>
            </a:r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id="{7B0B6716-0E57-4753-82CC-6799915A7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08275"/>
            <a:ext cx="1873250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1663E8AF-47A8-4F09-B04B-BBCA36C4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708275"/>
            <a:ext cx="1871663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A39CC1D-4862-49F5-9044-1A112736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924175"/>
            <a:ext cx="2016125" cy="865188"/>
          </a:xfrm>
          <a:prstGeom prst="rect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28CDF54-49AD-4DE9-A54D-D3EC5747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68638"/>
            <a:ext cx="1800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CORTECCIA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400" b="1">
                <a:solidFill>
                  <a:srgbClr val="000000"/>
                </a:solidFill>
              </a:rPr>
              <a:t>Telencefalo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0B2C154B-3435-4C67-8665-6FA50A70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068638"/>
            <a:ext cx="1273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it-IT" altLang="it-IT" b="1"/>
              <a:t>TALAMO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DDE1131-9CDA-4C33-8E50-EF2319B1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32125"/>
            <a:ext cx="20161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E6FF00"/>
                </a:solidFill>
              </a:rPr>
              <a:t>NUCLEI DELLA BASE</a:t>
            </a:r>
          </a:p>
        </p:txBody>
      </p:sp>
      <p:sp>
        <p:nvSpPr>
          <p:cNvPr id="12297" name="AutoShape 9">
            <a:extLst>
              <a:ext uri="{FF2B5EF4-FFF2-40B4-BE49-F238E27FC236}">
                <a16:creationId xmlns:a16="http://schemas.microsoft.com/office/drawing/2014/main" id="{43D91211-C67F-4667-A2A0-EF7A2CA9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68638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1A4AE93F-49D6-476C-85BE-84003840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141663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FD0D5F45-F7B0-433C-9BC9-D2CA6C084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260975"/>
            <a:ext cx="1587" cy="647700"/>
          </a:xfrm>
          <a:prstGeom prst="line">
            <a:avLst/>
          </a:prstGeom>
          <a:noFill/>
          <a:ln w="190440" cap="sq">
            <a:solidFill>
              <a:srgbClr val="3399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E2DACB89-A087-4B1B-B6ED-4003519D9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4988" y="5734050"/>
            <a:ext cx="5975350" cy="1588"/>
          </a:xfrm>
          <a:prstGeom prst="line">
            <a:avLst/>
          </a:prstGeom>
          <a:noFill/>
          <a:ln w="190440" cap="sq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2DA41AFC-BDC3-4188-9D96-66DECCE043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6350" y="3995738"/>
            <a:ext cx="1588" cy="1603375"/>
          </a:xfrm>
          <a:prstGeom prst="line">
            <a:avLst/>
          </a:prstGeom>
          <a:noFill/>
          <a:ln w="190440" cap="sq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2" name="AutoShape 14">
            <a:extLst>
              <a:ext uri="{FF2B5EF4-FFF2-40B4-BE49-F238E27FC236}">
                <a16:creationId xmlns:a16="http://schemas.microsoft.com/office/drawing/2014/main" id="{5BE1DA07-C191-4B60-8F28-64C06EF442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00113" y="4437063"/>
            <a:ext cx="12954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5A690EB-6BC6-4A90-8394-982DC2CD3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89" y="150312"/>
            <a:ext cx="9144000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CIRCUITI NEURONALI DEI </a:t>
            </a:r>
            <a:b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DELLA BASE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5CE9B89-DB1F-4C5D-B6D9-DB495D27DF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729" y="1146132"/>
            <a:ext cx="8480120" cy="5711868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Ogni circuito si fonda su 3 aspetti essenziali:</a:t>
            </a: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avere origine da NUMEROSE AREE CORTICALI TELENCEFALICHE accomunate da funzioni </a:t>
            </a:r>
            <a:r>
              <a:rPr lang="it-IT" altLang="it-IT" sz="2400" b="1" dirty="0" err="1">
                <a:latin typeface="Comic Sans MS" panose="030F0902030302020204" pitchFamily="66" charset="0"/>
              </a:rPr>
              <a:t>neurofunzionali</a:t>
            </a:r>
            <a:r>
              <a:rPr lang="it-IT" altLang="it-IT" sz="2400" b="1" dirty="0">
                <a:latin typeface="Comic Sans MS" panose="030F0902030302020204" pitchFamily="66" charset="0"/>
              </a:rPr>
              <a:t> simili;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 SPECIFICI NUCLEI DELLA BASE e, successivamente, NUCLEI DI RITRASMISSIONE SPECIFICI DEL TALAMO;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raggiungere, come proiezione finale, aree del LOBO FRONTALE del Telencefalo.</a:t>
            </a:r>
          </a:p>
        </p:txBody>
      </p:sp>
    </p:spTree>
    <p:extLst>
      <p:ext uri="{BB962C8B-B14F-4D97-AF65-F5344CB8AC3E}">
        <p14:creationId xmlns:p14="http://schemas.microsoft.com/office/powerpoint/2010/main" val="231341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51761-CFF4-FA43-BA2B-000D0493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[</a:t>
            </a:r>
            <a:r>
              <a:rPr lang="it-IT" altLang="it-IT" sz="3200" b="1" i="1" dirty="0">
                <a:latin typeface="Gurmukhi MN" panose="02020600050405020304" pitchFamily="18" charset="0"/>
                <a:cs typeface="Gurmukhi MN" panose="02020600050405020304" pitchFamily="18" charset="0"/>
              </a:rPr>
              <a:t>GANGLI </a:t>
            </a: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] DELLA BASE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CDE61D-9F2C-B94F-BD8D-18CD435C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8" y="914400"/>
            <a:ext cx="8310623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Formazioni Telencefaliche Sottocorticali di Sostanza Grigia.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I NUCLEI costituenti, localizzati in stretta vicinanza del Talamo, sono:</a:t>
            </a:r>
          </a:p>
          <a:p>
            <a:pPr marL="0" indent="0">
              <a:buNone/>
            </a:pPr>
            <a:endParaRPr lang="it-IT" sz="2600" b="1" dirty="0">
              <a:latin typeface="Chalkboard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CAUDATO</a:t>
            </a: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LENTICOLARE (o LENTIFORME), suddiviso in PUTAMEN e GLOBO PALLIDO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Morfo-funzionalmente il NUCLEO CAUDATO con il PUTAMEN del Nucleo Lenticolare costituisce il CORPO STRIATO.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Correlati funzionalmente a queste strutture telencefaliche sono il NUCLEO SUBTALAMICO (Diencefalo) e la SUBSTANTIA NIGRA (con una Pars </a:t>
            </a:r>
            <a:r>
              <a:rPr lang="it-IT" sz="2600" b="1" dirty="0" err="1">
                <a:latin typeface="Chalkboard" panose="03050602040202020205" pitchFamily="66" charset="77"/>
              </a:rPr>
              <a:t>Compacta</a:t>
            </a:r>
            <a:r>
              <a:rPr lang="it-IT" sz="2600" b="1" dirty="0">
                <a:latin typeface="Chalkboard" panose="03050602040202020205" pitchFamily="66" charset="77"/>
              </a:rPr>
              <a:t> e una Pars </a:t>
            </a:r>
            <a:r>
              <a:rPr lang="it-IT" sz="2600" b="1" dirty="0" err="1">
                <a:latin typeface="Chalkboard" panose="03050602040202020205" pitchFamily="66" charset="77"/>
              </a:rPr>
              <a:t>Reticulata</a:t>
            </a:r>
            <a:r>
              <a:rPr lang="it-IT" sz="2600" b="1" dirty="0">
                <a:latin typeface="Chalkboard" panose="03050602040202020205" pitchFamily="66" charset="77"/>
              </a:rPr>
              <a:t>). </a:t>
            </a:r>
          </a:p>
          <a:p>
            <a:pPr>
              <a:buFontTx/>
              <a:buChar char="-"/>
            </a:pPr>
            <a:endParaRPr lang="it-IT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88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A8D225F8-64C2-43D0-B8AB-9D6A31CD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88"/>
            <a:ext cx="91440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586DE4C2-B45A-44EC-B22C-D0FEB3AE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078" y="4868863"/>
            <a:ext cx="54737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compacta</a:t>
            </a: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 e 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reticulata</a:t>
            </a:r>
            <a:endParaRPr lang="it-IT" altLang="it-IT" sz="2000" dirty="0">
              <a:solidFill>
                <a:srgbClr val="292929"/>
              </a:solidFill>
              <a:latin typeface="Arial Black" panose="020B0A040201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0B1AB9-1FA4-4A34-92F0-353E1EB2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88" y="107768"/>
            <a:ext cx="459322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panose="02000504000000020004" pitchFamily="2" charset="77"/>
                <a:cs typeface="Arial" panose="020B0604020202020204" pitchFamily="34" charset="0"/>
              </a:rPr>
              <a:t>NUCLEI DELLA BASE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FD5B254-5ECD-401A-A124-CD660637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652838"/>
            <a:ext cx="2160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29292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(LENTICOLARE)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9E4A921-400C-8F4F-92D0-ADFBA4815C44}"/>
              </a:ext>
            </a:extLst>
          </p:cNvPr>
          <p:cNvSpPr/>
          <p:nvPr/>
        </p:nvSpPr>
        <p:spPr bwMode="auto">
          <a:xfrm>
            <a:off x="0" y="1707287"/>
            <a:ext cx="3275856" cy="356651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975980-E94F-9B4F-8E6D-6581F299EA0D}"/>
              </a:ext>
            </a:extLst>
          </p:cNvPr>
          <p:cNvSpPr txBox="1"/>
          <p:nvPr/>
        </p:nvSpPr>
        <p:spPr>
          <a:xfrm>
            <a:off x="323528" y="787647"/>
            <a:ext cx="2376264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SUDDIVISIONE ANATOMICA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E3F91F-F45C-4848-9B9D-6770B135416C}"/>
              </a:ext>
            </a:extLst>
          </p:cNvPr>
          <p:cNvSpPr/>
          <p:nvPr/>
        </p:nvSpPr>
        <p:spPr bwMode="auto">
          <a:xfrm>
            <a:off x="3473078" y="1693350"/>
            <a:ext cx="5670922" cy="3017857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0AC73B-D631-4C43-B969-FF1222683796}"/>
              </a:ext>
            </a:extLst>
          </p:cNvPr>
          <p:cNvSpPr txBox="1"/>
          <p:nvPr/>
        </p:nvSpPr>
        <p:spPr>
          <a:xfrm>
            <a:off x="4631684" y="778539"/>
            <a:ext cx="2376264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/>
                </a:solidFill>
              </a:rPr>
              <a:t>SUDDIVISIONE </a:t>
            </a:r>
          </a:p>
          <a:p>
            <a:pPr algn="ctr"/>
            <a:r>
              <a:rPr lang="it-IT" sz="2400" b="1" dirty="0">
                <a:solidFill>
                  <a:schemeClr val="accent6"/>
                </a:solidFill>
              </a:rPr>
              <a:t>FUNZIONALE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egnaposto contenuto 3" descr="0630.gif">
            <a:extLst>
              <a:ext uri="{FF2B5EF4-FFF2-40B4-BE49-F238E27FC236}">
                <a16:creationId xmlns:a16="http://schemas.microsoft.com/office/drawing/2014/main" id="{50B1D9E4-4E0F-5B42-9D20-7B9B17E99BDB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7614" r="49193" b="57274"/>
          <a:stretch/>
        </p:blipFill>
        <p:spPr>
          <a:xfrm>
            <a:off x="-10147" y="1412776"/>
            <a:ext cx="9146761" cy="3995137"/>
          </a:xfrm>
        </p:spPr>
      </p:pic>
    </p:spTree>
    <p:extLst>
      <p:ext uri="{BB962C8B-B14F-4D97-AF65-F5344CB8AC3E}">
        <p14:creationId xmlns:p14="http://schemas.microsoft.com/office/powerpoint/2010/main" val="126247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072A0587-BA71-584A-9B96-AFE4FA3B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4392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2B19192C-0D54-5548-A2CB-C2271B9A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10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COMPONENTI DEI NUCLEI DELLA BASE</a:t>
            </a:r>
          </a:p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(suddivisi a seconda delle loro connessioni)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036574-806C-8F41-8C02-45D08A0AB006}"/>
              </a:ext>
            </a:extLst>
          </p:cNvPr>
          <p:cNvSpPr txBox="1"/>
          <p:nvPr/>
        </p:nvSpPr>
        <p:spPr>
          <a:xfrm>
            <a:off x="6804248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CORPO STRIATO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BB26CA2-ACBC-BB48-AA62-A3103723132F}"/>
              </a:ext>
            </a:extLst>
          </p:cNvPr>
          <p:cNvSpPr/>
          <p:nvPr/>
        </p:nvSpPr>
        <p:spPr bwMode="auto">
          <a:xfrm>
            <a:off x="4572000" y="2780928"/>
            <a:ext cx="27363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53881B7-E0CE-0043-B8D3-13126C93EBA6}"/>
              </a:ext>
            </a:extLst>
          </p:cNvPr>
          <p:cNvSpPr/>
          <p:nvPr/>
        </p:nvSpPr>
        <p:spPr bwMode="auto">
          <a:xfrm>
            <a:off x="5796136" y="3861048"/>
            <a:ext cx="115212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4C6E13-C2E5-1946-B063-25976455266F}"/>
              </a:ext>
            </a:extLst>
          </p:cNvPr>
          <p:cNvSpPr/>
          <p:nvPr/>
        </p:nvSpPr>
        <p:spPr bwMode="auto">
          <a:xfrm>
            <a:off x="4572000" y="6021288"/>
            <a:ext cx="3348372" cy="3604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E83BD0-6A59-A940-9C4D-E6F134961A24}"/>
              </a:ext>
            </a:extLst>
          </p:cNvPr>
          <p:cNvSpPr/>
          <p:nvPr/>
        </p:nvSpPr>
        <p:spPr bwMode="auto">
          <a:xfrm>
            <a:off x="8892480" y="3429000"/>
            <a:ext cx="14401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775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960AFE48-AC03-4B2B-B39F-7EEB6FF85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4301"/>
            <a:ext cx="8981162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SUBSTANTIA NIGRA (SOSTANZA NERA)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215909E-AEAD-4B52-8868-C895D0974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838" y="971551"/>
            <a:ext cx="8981162" cy="5792504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dirty="0">
                <a:latin typeface="Copperplate Gothic Bold" panose="020E0705020206020404" pitchFamily="34" charset="77"/>
              </a:rPr>
              <a:t>Costituita da due parti: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dirty="0">
                <a:latin typeface="Copperplate Gothic Bold" panose="020E0705020206020404" pitchFamily="34" charset="77"/>
              </a:rPr>
              <a:t>PARS RETICULATA (appartiene ai nuclei </a:t>
            </a:r>
            <a:r>
              <a:rPr lang="it-IT" altLang="it-IT" b="1" dirty="0">
                <a:latin typeface="Copperplate Gothic Bold" panose="020E0705020206020404" pitchFamily="34" charset="77"/>
              </a:rPr>
              <a:t>EFFERENTI dai Nuclei della Base,</a:t>
            </a:r>
            <a:r>
              <a:rPr lang="it-IT" altLang="it-IT" dirty="0">
                <a:latin typeface="Copperplate Gothic Bold" panose="020E0705020206020404" pitchFamily="34" charset="77"/>
              </a:rPr>
              <a:t> che proiettano al talamo e al tronco encefalico);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dirty="0">
                <a:latin typeface="Copperplate Gothic Bold" panose="020E0705020206020404" pitchFamily="34" charset="77"/>
              </a:rPr>
              <a:t>PARS COMPACTA (appartiene ai </a:t>
            </a:r>
            <a:r>
              <a:rPr lang="it-IT" altLang="it-IT" b="1" dirty="0">
                <a:latin typeface="Copperplate Gothic Bold" panose="020E0705020206020404" pitchFamily="34" charset="77"/>
              </a:rPr>
              <a:t>NUCLEI INTRINSECI</a:t>
            </a:r>
            <a:r>
              <a:rPr lang="it-IT" altLang="it-IT" dirty="0">
                <a:latin typeface="Copperplate Gothic Bold" panose="020E0705020206020404" pitchFamily="34" charset="77"/>
              </a:rPr>
              <a:t> dei Nuclei della Base e contiene neuroni dopaminergici i cui assoni formano il FASCIO NIGROSTRIATALE, raggiungendo il CORPO STRIATO).</a:t>
            </a:r>
          </a:p>
        </p:txBody>
      </p:sp>
    </p:spTree>
    <p:extLst>
      <p:ext uri="{BB962C8B-B14F-4D97-AF65-F5344CB8AC3E}">
        <p14:creationId xmlns:p14="http://schemas.microsoft.com/office/powerpoint/2010/main" val="196388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605</Words>
  <Application>Microsoft Macintosh PowerPoint</Application>
  <PresentationFormat>Presentazione su schermo (4:3)</PresentationFormat>
  <Paragraphs>141</Paragraphs>
  <Slides>21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21</vt:i4>
      </vt:variant>
    </vt:vector>
  </HeadingPairs>
  <TitlesOfParts>
    <vt:vector size="43" baseType="lpstr">
      <vt:lpstr>Arial Unicode MS</vt:lpstr>
      <vt:lpstr>ＭＳ Ｐゴシック</vt:lpstr>
      <vt:lpstr>SimSun</vt:lpstr>
      <vt:lpstr>Arial</vt:lpstr>
      <vt:lpstr>Arial Black</vt:lpstr>
      <vt:lpstr>Arial Rounded MT Bold</vt:lpstr>
      <vt:lpstr>Calibri</vt:lpstr>
      <vt:lpstr>Calibri Light</vt:lpstr>
      <vt:lpstr>Chalkboard</vt:lpstr>
      <vt:lpstr>Comic Sans MS</vt:lpstr>
      <vt:lpstr>Copperplate</vt:lpstr>
      <vt:lpstr>Copperplate Gothic Bold</vt:lpstr>
      <vt:lpstr>Gurmukhi MN</vt:lpstr>
      <vt:lpstr>Lucida Sans Unicode</vt:lpstr>
      <vt:lpstr>Tahoma</vt:lpstr>
      <vt:lpstr>Times New Roman</vt:lpstr>
      <vt:lpstr>Wingdings</vt:lpstr>
      <vt:lpstr>Tema di Office</vt:lpstr>
      <vt:lpstr>Tema di Office</vt:lpstr>
      <vt:lpstr>Tema di Office</vt:lpstr>
      <vt:lpstr>1_Tema di Office</vt:lpstr>
      <vt:lpstr>1_Strutturato</vt:lpstr>
      <vt:lpstr>NUCLEI [GANGLI] DELLA BASE</vt:lpstr>
      <vt:lpstr>Presentazione standard di PowerPoint</vt:lpstr>
      <vt:lpstr>CIRCUITI  FONDAMENTALI relativi ai Nuclei della Base</vt:lpstr>
      <vt:lpstr>CIRCUITI NEURONALI DEI  NUCLEI DELLA BASE</vt:lpstr>
      <vt:lpstr>NUCLEI [GANGLI ] DELLA BASE</vt:lpstr>
      <vt:lpstr>Presentazione standard di PowerPoint</vt:lpstr>
      <vt:lpstr>Presentazione standard di PowerPoint</vt:lpstr>
      <vt:lpstr>Presentazione standard di PowerPoint</vt:lpstr>
      <vt:lpstr>SUBSTANTIA NIGRA (SOSTANZA NERA)</vt:lpstr>
      <vt:lpstr>I NUCLEI DELLA BASE sono coinvolti in 4 circuiti principali:</vt:lpstr>
      <vt:lpstr>CIRCUITO MOTORIO SCHELETRICO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CONNESSIONI CON IL  TRONCO ENCEFALICO (Formazione Reticolare)</vt:lpstr>
      <vt:lpstr>LESIONI DEI NUCLEI DELLA BASE  comportano :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GANGLI DELLA BASE</dc:title>
  <dc:creator>unife</dc:creator>
  <cp:lastModifiedBy>Utente di Microsoft Office</cp:lastModifiedBy>
  <cp:revision>156</cp:revision>
  <cp:lastPrinted>2010-05-21T09:50:40Z</cp:lastPrinted>
  <dcterms:created xsi:type="dcterms:W3CDTF">2005-05-23T08:04:26Z</dcterms:created>
  <dcterms:modified xsi:type="dcterms:W3CDTF">2021-10-24T18:36:00Z</dcterms:modified>
</cp:coreProperties>
</file>