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27" r:id="rId3"/>
    <p:sldId id="337" r:id="rId4"/>
    <p:sldId id="339" r:id="rId5"/>
    <p:sldId id="340" r:id="rId6"/>
    <p:sldId id="345" r:id="rId7"/>
    <p:sldId id="383" r:id="rId8"/>
    <p:sldId id="341" r:id="rId9"/>
    <p:sldId id="344" r:id="rId10"/>
    <p:sldId id="346" r:id="rId11"/>
    <p:sldId id="347" r:id="rId12"/>
    <p:sldId id="428" r:id="rId13"/>
    <p:sldId id="377" r:id="rId14"/>
    <p:sldId id="395" r:id="rId15"/>
    <p:sldId id="378" r:id="rId16"/>
    <p:sldId id="429" r:id="rId17"/>
    <p:sldId id="379" r:id="rId18"/>
    <p:sldId id="385" r:id="rId19"/>
    <p:sldId id="401" r:id="rId20"/>
    <p:sldId id="402" r:id="rId21"/>
    <p:sldId id="430" r:id="rId22"/>
    <p:sldId id="40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0E7DDD-1208-4FB4-9B64-09600640B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8AC37D-61B2-4D6D-ADB3-67B96F7140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117102-6A1E-4A89-BA66-02911255348E}" type="datetimeFigureOut">
              <a:rPr lang="it-IT"/>
              <a:pPr>
                <a:defRPr/>
              </a:pPr>
              <a:t>27/10/2021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F475EBA-ACDE-42A8-A030-6EA77B849A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D96E181D-A0DF-4CE4-B8F6-D224C1EEB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C66E2-E69B-4DC3-A2E0-ADEC0C1507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1F1229-7230-4B7A-AB8C-5858091C3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2CE1C-9C46-48E0-9AE9-A090864B06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CD33-98A7-4D84-8F45-D0C85B04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D0CD-86DF-4547-98F3-31E032CCDDB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34519-0F81-4F79-BBF3-0A96E66D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0CB8-8BF5-4768-8DEF-31367CB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D6B7-F836-444F-802D-E2F1E2F3F16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147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2F25-568C-4A4B-A7FE-E297861D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7A2D-A10E-472A-95F7-9868D804253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D80F-6C3C-4759-B8B5-81EC0269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6548-9B27-45F2-BD9F-BC64DECA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DA92-4C18-412B-A707-BB792F79AC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51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164A-A178-487F-A102-F5FB0146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4CC9-7E8A-456A-A657-939DE185A4B4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20AD-A626-4668-B3B3-6A1F4BC7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402E-C7CE-4570-B875-08F4E9D3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EC63-EE5D-4243-A462-2F6E0201A6D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695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9941-6F3B-4619-A8C3-1F5E52F4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6314-6D0E-4520-8843-57E7703EC4C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F447-78EC-4C0A-B5BA-48464178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0E4B-DC0C-4335-A49F-A43B6337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0A19-29F3-42E5-9B06-429D641B481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8959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90E6-B6D4-4DB2-81AA-58288C64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D4E4-6983-4ECB-A2DE-1D28948E94B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3CD6-73C9-42E3-9580-FF710C1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1661-BE67-464A-812D-A4B82FAC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31F8-4DEF-4A2D-BB93-8B479A3B8D2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3825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E370-9AFD-4D72-A248-8E70EE7A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7090-AFEF-4EB6-A47F-9A46FD07D7D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1295-3B40-4B3E-8105-2A5551E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8C83-601A-4476-99C9-64F7297F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298-8491-4F64-B470-1B0740DAD8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3571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E06768-AC00-45BA-A88C-1BFEC33E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4BEC-3DE2-4DE8-89B2-A5938F34A9F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1B25B7-6A62-4F67-85DE-89324E2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4E071-B926-47DC-B4D8-BFD0BA91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B2CE-4609-4932-9E0C-838977FE0E9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072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451523-E7FD-4F64-BF31-02A3C71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FD8F-E883-494E-96BB-4890F3DCA7A4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230793-1E61-49B9-B46D-C6B02769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F8782C-4E91-4B80-A7BB-73180CBB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21B2-C43B-4A65-BC45-D711B8F13DB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6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367375-2AA7-437F-B67F-0DD28648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592D-01EA-491B-AD61-BD63125CD6F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EF8287-F1A3-462B-9787-57996623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576E83-AF51-466C-AE28-7F2BA53F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EF88-8E82-46FA-8535-53339218B0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3817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A61194-6F52-4F11-9E81-EBA15162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74A-02F7-42EC-B967-37B06B232FE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94C46A-9808-4C3F-81C4-3689B1E5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B6199F-5A14-4B7A-9C5B-E78D00BE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6D74-AE52-4BC5-A969-04B1D8563C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10018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B6892-2E57-4CE8-84F1-1DED0B2B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FD6D-5912-4185-8959-E8F026B5C3B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B5DED-33B1-4F8C-9B06-6C98CE8F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DB968C-F5F7-4006-91E4-A085DFCA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49DF-B712-407D-A4B3-40A240C953E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302A-5EF2-4E1E-BEC3-B25E7F9E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89C6-2712-4015-9C09-E90F2B01302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B120A-52D9-4C4D-9CC2-0C09CA9B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2E0B-1E3B-4758-BD70-87209DAC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D9B7-66D9-4A7B-B98D-CBA065B9B2A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7807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F15A27-BFDA-4E75-AB36-A002B7E9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C556-C72C-4475-9105-8ECA0A5FDF6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FCC63-081D-45C2-B6FA-85A397C4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DD342-2C35-4FE7-A0AF-A8574A46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6BD0-A84E-472A-8E00-66887EB10D7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313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37A2-BEC6-4D83-B1B2-8E898D55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279-B004-486D-8E13-EB285B973E6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4E52-8C18-4953-87E3-36A82513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3509-34BE-42D6-8464-7A0DA1C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1E00-B78B-4C21-BA21-EBCEEB9062D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4448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3F4AA-7BDC-4E45-B5E3-DA0A8191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644F-8FDC-47DA-A2A3-F4A61A25695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81CA-AFE4-42F4-8990-8BB26D3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216F-05AE-4570-8DBE-971761F6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9B23-9130-4A5B-95AC-CBAFE828169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8156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9476A-AE91-42AC-9A7C-FB3EE85A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7233-8564-4EA4-A012-1B5F0082C0F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6680-FE81-4810-A839-EB935962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8A249-3D8C-42D4-A3B0-5AC6014D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A849-0A11-4173-8B23-578480226B9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2D6D50-6A95-4C39-A79A-2611388A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C303-8F63-4341-91C5-89878954047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580EEF-5385-40E4-9E9C-2F910309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1286A-5AC7-4881-9A6E-7FC7F479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BEC9-D289-4251-BB3E-86A349A8229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092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342E18-504C-4531-8EFE-503464D9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F444-55EB-4869-98F7-722AF2613F8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7AEBE-A603-472D-9379-30BDFA2E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846662-F4B7-422E-935D-AE167561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9B23-E308-4DA4-9471-DAE8AA43930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9839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C96862-DC0C-4164-9C93-4C86FF6F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FA8F-F756-44D9-8C9D-32FAEFF170D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6E4EA-6BA6-4D02-8DC5-3E5E34E9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EC66E-FD2E-4CB1-A1E9-78A297F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C5F9-1EB2-46D0-A6C1-27019DFE4BB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1770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EBA3FC-5630-4DCB-8A8C-E4F63F19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92CD-3DC7-4C95-94B8-9F62C473AF5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75019D-657C-4695-94CE-965C4F7A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57EA4C-DD36-429D-8A10-E4CBB3B5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3A1F-F34D-488D-84B7-D7C5583F20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69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1220D-6AF9-4C00-9F5E-392B3326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3266-0D72-42A6-BEC4-E66A7EC38B9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E3741B-DA49-4DDE-A91A-E7A58B35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D91D6-DB48-4BD6-AC0D-8D533495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3E93-315E-451A-9D5E-C9DBF0A331C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070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83EC9B-EA62-4B91-BECF-61297295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6172-E64C-467E-83E2-262B5956DE9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060B3-4971-4784-BA82-93687ACE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6E06D6-7F82-4D24-8F50-D2973CE4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49A1-5126-46A7-AB33-3A645C5C95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929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9118CC-B41C-42F4-9895-7E47882E13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73809F-1ADF-4129-A5CE-FCBD852AB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A9550-9174-4197-A67A-7B7CD6C30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EE457-02A8-4246-A3FB-8A6F1D6A545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4198-AE50-4CC9-AC5D-9E70033B1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DEB0-6F27-49D1-ABD5-C3704D98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38E657-6829-4309-BF04-31C90707E9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1DDE2A4-2E28-4B37-9FF9-9F6C855092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AF93BD-A948-49BD-8FFD-4DC4B3B00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1F832-86EB-49B1-90F9-81C762F24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28D32-2FCB-48C7-9F74-F3B7F715680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3390-4CEE-4AF1-A29E-811C05682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EF9C-3061-40BF-9A41-E2DB821D3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A27E9-DFDD-4E9A-89D8-413E2773309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>
            <a:extLst>
              <a:ext uri="{FF2B5EF4-FFF2-40B4-BE49-F238E27FC236}">
                <a16:creationId xmlns:a16="http://schemas.microsoft.com/office/drawing/2014/main" id="{A41F343C-98E2-4F73-B50A-6BCE4902C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28575"/>
            <a:ext cx="579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sellaDiTesto 4">
            <a:extLst>
              <a:ext uri="{FF2B5EF4-FFF2-40B4-BE49-F238E27FC236}">
                <a16:creationId xmlns:a16="http://schemas.microsoft.com/office/drawing/2014/main" id="{4023DDFF-24BF-40D1-8663-6651011D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477000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Goodman &amp; Gilman, 2011</a:t>
            </a:r>
          </a:p>
        </p:txBody>
      </p:sp>
      <p:sp>
        <p:nvSpPr>
          <p:cNvPr id="36868" name="CasellaDiTesto 5">
            <a:extLst>
              <a:ext uri="{FF2B5EF4-FFF2-40B4-BE49-F238E27FC236}">
                <a16:creationId xmlns:a16="http://schemas.microsoft.com/office/drawing/2014/main" id="{F637FF03-C3DD-4C9F-8507-58761E67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0"/>
            <a:ext cx="32004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</a:rPr>
              <a:t>Antagonismo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</a:rPr>
              <a:t>recettoriale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>
            <a:extLst>
              <a:ext uri="{FF2B5EF4-FFF2-40B4-BE49-F238E27FC236}">
                <a16:creationId xmlns:a16="http://schemas.microsoft.com/office/drawing/2014/main" id="{F937BA28-B5A0-486B-9156-085812A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allosterici</a:t>
            </a:r>
          </a:p>
        </p:txBody>
      </p:sp>
      <p:sp>
        <p:nvSpPr>
          <p:cNvPr id="46083" name="Segnaposto contenuto 2">
            <a:extLst>
              <a:ext uri="{FF2B5EF4-FFF2-40B4-BE49-F238E27FC236}">
                <a16:creationId xmlns:a16="http://schemas.microsoft.com/office/drawing/2014/main" id="{625AFE18-7528-4423-A48C-DBBEDD88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27288"/>
            <a:ext cx="3048000" cy="2514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Ruolo delle benzodiazepine nella modulazione del recettore GABA.</a:t>
            </a:r>
          </a:p>
        </p:txBody>
      </p:sp>
      <p:pic>
        <p:nvPicPr>
          <p:cNvPr id="46084" name="Immagine 2">
            <a:extLst>
              <a:ext uri="{FF2B5EF4-FFF2-40B4-BE49-F238E27FC236}">
                <a16:creationId xmlns:a16="http://schemas.microsoft.com/office/drawing/2014/main" id="{15A36B4A-6A99-4A5C-95F4-F9B9B385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268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>
            <a:extLst>
              <a:ext uri="{FF2B5EF4-FFF2-40B4-BE49-F238E27FC236}">
                <a16:creationId xmlns:a16="http://schemas.microsoft.com/office/drawing/2014/main" id="{EEC1E6C1-397B-463D-9DD3-187ABE35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Efficacia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3D36D7-AADF-4E78-84AD-1C4136AB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dirty="0"/>
              <a:t>Capacità del complesso farmaco – recettore di evocare la risposta tissutale.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dirty="0"/>
              <a:t>Descrive quindi la tendenza del complesso farmaco – recettore nell’adottare la forma attiva AR* anziché la forma a riposo AR.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dirty="0"/>
              <a:t>Quantitativamente può essere definita come l’inverso dell’occupazione recettoriale necessaria a dare il 50% di attivazione.</a:t>
            </a:r>
          </a:p>
        </p:txBody>
      </p:sp>
      <p:pic>
        <p:nvPicPr>
          <p:cNvPr id="47108" name="Immagine 3">
            <a:extLst>
              <a:ext uri="{FF2B5EF4-FFF2-40B4-BE49-F238E27FC236}">
                <a16:creationId xmlns:a16="http://schemas.microsoft.com/office/drawing/2014/main" id="{565FCCA6-C2C9-4B93-A8C5-CB18F6A1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43333" r="5006" b="41113"/>
          <a:stretch>
            <a:fillRect/>
          </a:stretch>
        </p:blipFill>
        <p:spPr bwMode="auto">
          <a:xfrm>
            <a:off x="2514600" y="23622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E26063BC-0813-4A7A-9DC3-E014B9A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Agonisti sono provvisti di varie gradazioni di efficacia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92EAF93E-A9CA-48FC-A1AA-0F73EC07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/>
              <a:t>Agonisti completi: possono indurre l’effetto massimo</a:t>
            </a:r>
          </a:p>
          <a:p>
            <a:pPr algn="just"/>
            <a:endParaRPr lang="en-US" altLang="it-IT"/>
          </a:p>
          <a:p>
            <a:pPr algn="just"/>
            <a:r>
              <a:rPr lang="en-US" altLang="it-IT"/>
              <a:t>Agonisti parziali: riescono ad indurre solo parte dell’effetto massimo</a:t>
            </a:r>
          </a:p>
          <a:p>
            <a:pPr algn="just"/>
            <a:endParaRPr lang="en-US" altLang="it-IT"/>
          </a:p>
          <a:p>
            <a:pPr algn="just"/>
            <a:r>
              <a:rPr lang="en-US" altLang="it-IT"/>
              <a:t>A parita’ di effetto massimo, il parametro che discrimina l’efficacia e’ l’ED50: dose efficace mediana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>
            <a:extLst>
              <a:ext uri="{FF2B5EF4-FFF2-40B4-BE49-F238E27FC236}">
                <a16:creationId xmlns:a16="http://schemas.microsoft.com/office/drawing/2014/main" id="{7EB59562-7AA6-4188-91FC-D93313B9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altLang="it-IT" b="1"/>
            </a:br>
            <a:r>
              <a:rPr lang="it-IT" altLang="it-IT" b="1"/>
              <a:t>Agonisti parziali</a:t>
            </a:r>
          </a:p>
        </p:txBody>
      </p:sp>
      <p:pic>
        <p:nvPicPr>
          <p:cNvPr id="49155" name="Segnaposto contenuto 5">
            <a:extLst>
              <a:ext uri="{FF2B5EF4-FFF2-40B4-BE49-F238E27FC236}">
                <a16:creationId xmlns:a16="http://schemas.microsoft.com/office/drawing/2014/main" id="{211C8EE0-E96B-4F30-ABE3-8C8661AE22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1"/>
          <a:stretch>
            <a:fillRect/>
          </a:stretch>
        </p:blipFill>
        <p:spPr>
          <a:xfrm>
            <a:off x="685800" y="1795463"/>
            <a:ext cx="3630613" cy="2700337"/>
          </a:xfrm>
        </p:spPr>
      </p:pic>
      <p:sp>
        <p:nvSpPr>
          <p:cNvPr id="49156" name="Segnaposto contenuto 4">
            <a:extLst>
              <a:ext uri="{FF2B5EF4-FFF2-40B4-BE49-F238E27FC236}">
                <a16:creationId xmlns:a16="http://schemas.microsoft.com/office/drawing/2014/main" id="{28656BE6-D462-478B-B129-20EC1327E9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In realtà, l’attivazione di un recettore da parte di una molecola di farmaco è un processo graduale…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Agonisti completi = risposta massimale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Agonisti parziali = risposte submassimali</a:t>
            </a:r>
          </a:p>
        </p:txBody>
      </p:sp>
      <p:pic>
        <p:nvPicPr>
          <p:cNvPr id="49157" name="Immagine 2">
            <a:extLst>
              <a:ext uri="{FF2B5EF4-FFF2-40B4-BE49-F238E27FC236}">
                <a16:creationId xmlns:a16="http://schemas.microsoft.com/office/drawing/2014/main" id="{DFA345B4-C000-44EA-B5B0-8C4DF9F4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5" b="-2"/>
          <a:stretch>
            <a:fillRect/>
          </a:stretch>
        </p:blipFill>
        <p:spPr bwMode="auto">
          <a:xfrm>
            <a:off x="179388" y="4800600"/>
            <a:ext cx="41370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D8A0EEB-5222-40E6-BA11-DACCF138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Attivazione costitutiva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F335912-BE82-49F3-9D19-F6D090B6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/>
              <a:t>Esistono recettori che presentano un livello basale di attivazione anche in assenza di un ligando = attivazione costitutiva.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/>
              <a:t>Esempi sono: recettore per le benzodiazepine o dei cannabinoidi.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/>
              <a:t>Mutazioni spontanee possono anche rendere I recettori costitutivamente attivi (in certi tumori).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i="1"/>
              <a:t>Dal punto di vista sperimentale si possono indurre mutazioni oppure l’over-espressione.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17E88CE-7F3A-4917-A374-ABD47609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Agonisti inversi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0D7C2761-6AD2-4A7F-898F-BA8FD0103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/>
              <a:t>Sono farmaci che si legano a recettori costitutivamente attivi e li stabilizzano nella forma inattiva.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26A914D-F241-4873-94E6-2091AC11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Sistemi con attivazione costitutiva = agonisti inversi</a:t>
            </a:r>
          </a:p>
        </p:txBody>
      </p:sp>
      <p:pic>
        <p:nvPicPr>
          <p:cNvPr id="52227" name="Content Placeholder 3" descr="F69116-002-f006.jpg">
            <a:extLst>
              <a:ext uri="{FF2B5EF4-FFF2-40B4-BE49-F238E27FC236}">
                <a16:creationId xmlns:a16="http://schemas.microsoft.com/office/drawing/2014/main" id="{2C782B95-4B70-46A3-8BC8-7E3A8D460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"/>
          <a:stretch>
            <a:fillRect/>
          </a:stretch>
        </p:blipFill>
        <p:spPr>
          <a:xfrm>
            <a:off x="457200" y="1785938"/>
            <a:ext cx="8229600" cy="40052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magine 3">
            <a:extLst>
              <a:ext uri="{FF2B5EF4-FFF2-40B4-BE49-F238E27FC236}">
                <a16:creationId xmlns:a16="http://schemas.microsoft.com/office/drawing/2014/main" id="{EA2C9D09-C75D-4AAC-89FF-93A1EE543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81813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03FB380F-50AF-4893-98FA-76C5E95C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it-IT" sz="3600" b="1"/>
              <a:t>Altre forme di antagonismo non propriamente recettoriali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6A3A0E6-34A6-4639-B079-5F30EF31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sz="2600" dirty="0" err="1"/>
              <a:t>Oltre</a:t>
            </a:r>
            <a:r>
              <a:rPr lang="en-US" sz="2600" dirty="0"/>
              <a:t> ad </a:t>
            </a:r>
            <a:r>
              <a:rPr lang="en-US" sz="2600" dirty="0" err="1"/>
              <a:t>antagonismo</a:t>
            </a:r>
            <a:r>
              <a:rPr lang="en-US" sz="2600" dirty="0"/>
              <a:t> </a:t>
            </a:r>
            <a:r>
              <a:rPr lang="en-US" sz="2600" dirty="0" err="1"/>
              <a:t>competitivo</a:t>
            </a:r>
            <a:r>
              <a:rPr lang="en-US" sz="2600" dirty="0"/>
              <a:t> </a:t>
            </a:r>
            <a:r>
              <a:rPr lang="en-US" sz="2600" dirty="0" err="1"/>
              <a:t>reversibile</a:t>
            </a:r>
            <a:r>
              <a:rPr lang="en-US" sz="2600" dirty="0"/>
              <a:t> </a:t>
            </a:r>
            <a:r>
              <a:rPr lang="en-US" sz="2600" dirty="0" err="1"/>
              <a:t>ed</a:t>
            </a:r>
            <a:r>
              <a:rPr lang="en-US" sz="2600" dirty="0"/>
              <a:t> </a:t>
            </a:r>
            <a:r>
              <a:rPr lang="en-US" sz="2600" dirty="0" err="1"/>
              <a:t>irreversibile</a:t>
            </a:r>
            <a:r>
              <a:rPr lang="en-US" sz="2600" dirty="0"/>
              <a:t>:</a:t>
            </a:r>
          </a:p>
          <a:p>
            <a:pPr algn="just">
              <a:defRPr/>
            </a:pPr>
            <a:r>
              <a:rPr lang="en-US" sz="2600" dirty="0" err="1"/>
              <a:t>Antagonismo</a:t>
            </a:r>
            <a:r>
              <a:rPr lang="en-US" sz="2600" dirty="0"/>
              <a:t> </a:t>
            </a:r>
            <a:r>
              <a:rPr lang="en-US" sz="2600" dirty="0" err="1"/>
              <a:t>chimico</a:t>
            </a:r>
            <a:r>
              <a:rPr lang="en-US" sz="2600" dirty="0"/>
              <a:t>: due </a:t>
            </a:r>
            <a:r>
              <a:rPr lang="en-US" sz="2600" dirty="0" err="1"/>
              <a:t>sostanze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legano</a:t>
            </a:r>
            <a:r>
              <a:rPr lang="en-US" sz="2600" dirty="0"/>
              <a:t> in </a:t>
            </a:r>
            <a:r>
              <a:rPr lang="en-US" sz="2600" dirty="0" err="1"/>
              <a:t>soluzione</a:t>
            </a:r>
            <a:r>
              <a:rPr lang="en-US" sz="2600" dirty="0"/>
              <a:t> con </a:t>
            </a:r>
            <a:r>
              <a:rPr lang="en-US" sz="2600" dirty="0" err="1"/>
              <a:t>conseguente</a:t>
            </a:r>
            <a:r>
              <a:rPr lang="en-US" sz="2600" dirty="0"/>
              <a:t> </a:t>
            </a:r>
            <a:r>
              <a:rPr lang="en-US" sz="2600" dirty="0" err="1"/>
              <a:t>perdita</a:t>
            </a:r>
            <a:r>
              <a:rPr lang="en-US" sz="2600" dirty="0"/>
              <a:t> </a:t>
            </a:r>
            <a:r>
              <a:rPr lang="en-US" sz="2600" dirty="0" err="1"/>
              <a:t>dell’effetto</a:t>
            </a:r>
            <a:r>
              <a:rPr lang="en-US" sz="2600" dirty="0"/>
              <a:t> </a:t>
            </a:r>
            <a:r>
              <a:rPr lang="en-US" sz="2600" dirty="0" err="1"/>
              <a:t>dell’effetto</a:t>
            </a:r>
            <a:r>
              <a:rPr lang="en-US" sz="2600" dirty="0"/>
              <a:t> di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delle</a:t>
            </a:r>
            <a:r>
              <a:rPr lang="en-US" sz="2600" dirty="0"/>
              <a:t> due </a:t>
            </a:r>
            <a:r>
              <a:rPr lang="en-US" sz="2600" dirty="0" err="1"/>
              <a:t>sostanze</a:t>
            </a:r>
            <a:r>
              <a:rPr lang="en-US" sz="2600" dirty="0"/>
              <a:t>; </a:t>
            </a:r>
            <a:r>
              <a:rPr lang="en-US" sz="2600" dirty="0" err="1"/>
              <a:t>es</a:t>
            </a:r>
            <a:r>
              <a:rPr lang="en-US" sz="2600" dirty="0"/>
              <a:t>. infliximab e </a:t>
            </a:r>
            <a:r>
              <a:rPr lang="en-US" sz="2600" dirty="0" err="1"/>
              <a:t>recettore</a:t>
            </a:r>
            <a:r>
              <a:rPr lang="en-US" sz="2600" dirty="0"/>
              <a:t> per </a:t>
            </a:r>
            <a:r>
              <a:rPr lang="en-US" sz="2600" dirty="0" err="1"/>
              <a:t>il</a:t>
            </a:r>
            <a:r>
              <a:rPr lang="en-US" sz="2600" dirty="0"/>
              <a:t> TNF-</a:t>
            </a:r>
            <a:r>
              <a:rPr lang="en-US" sz="2600" dirty="0">
                <a:latin typeface="Symbol" panose="05050102010706020507" pitchFamily="18" charset="2"/>
              </a:rPr>
              <a:t>a</a:t>
            </a:r>
            <a:r>
              <a:rPr lang="en-US" sz="2600" dirty="0"/>
              <a:t>.</a:t>
            </a:r>
          </a:p>
          <a:p>
            <a:pPr algn="just">
              <a:defRPr/>
            </a:pPr>
            <a:r>
              <a:rPr lang="en-US" sz="2600" dirty="0" err="1"/>
              <a:t>Antagonismo</a:t>
            </a:r>
            <a:r>
              <a:rPr lang="en-US" sz="2600" dirty="0"/>
              <a:t> </a:t>
            </a:r>
            <a:r>
              <a:rPr lang="en-US" sz="2600" dirty="0" err="1"/>
              <a:t>farmacocinetico</a:t>
            </a:r>
            <a:r>
              <a:rPr lang="en-US" sz="2600" dirty="0"/>
              <a:t>: </a:t>
            </a:r>
            <a:r>
              <a:rPr lang="en-US" sz="2600" dirty="0" err="1"/>
              <a:t>antagonista</a:t>
            </a:r>
            <a:r>
              <a:rPr lang="en-US" sz="2600" dirty="0"/>
              <a:t> </a:t>
            </a:r>
            <a:r>
              <a:rPr lang="en-US" sz="2600" dirty="0" err="1"/>
              <a:t>riduce</a:t>
            </a:r>
            <a:r>
              <a:rPr lang="en-US" sz="2600" dirty="0"/>
              <a:t> la </a:t>
            </a:r>
            <a:r>
              <a:rPr lang="en-US" sz="2600" dirty="0" err="1"/>
              <a:t>concentrazione</a:t>
            </a:r>
            <a:r>
              <a:rPr lang="en-US" sz="2600" dirty="0"/>
              <a:t> </a:t>
            </a:r>
            <a:r>
              <a:rPr lang="en-US" sz="2600" dirty="0" err="1"/>
              <a:t>dell’agonista</a:t>
            </a:r>
            <a:r>
              <a:rPr lang="en-US" sz="2600" dirty="0"/>
              <a:t> a </a:t>
            </a:r>
            <a:r>
              <a:rPr lang="en-US" sz="2600" dirty="0" err="1"/>
              <a:t>livello</a:t>
            </a:r>
            <a:r>
              <a:rPr lang="en-US" sz="2600" dirty="0"/>
              <a:t> del </a:t>
            </a:r>
            <a:r>
              <a:rPr lang="en-US" sz="2600" dirty="0" err="1"/>
              <a:t>sito</a:t>
            </a:r>
            <a:r>
              <a:rPr lang="en-US" sz="2600" dirty="0"/>
              <a:t> </a:t>
            </a:r>
            <a:r>
              <a:rPr lang="en-US" sz="2600" dirty="0" err="1"/>
              <a:t>d’azione</a:t>
            </a:r>
            <a:r>
              <a:rPr lang="en-US" sz="2600" dirty="0"/>
              <a:t> (</a:t>
            </a:r>
            <a:r>
              <a:rPr lang="en-US" sz="2600" dirty="0" err="1"/>
              <a:t>aumentandone</a:t>
            </a:r>
            <a:r>
              <a:rPr lang="en-US" sz="2600" dirty="0"/>
              <a:t> </a:t>
            </a:r>
            <a:r>
              <a:rPr lang="en-US" sz="2600" dirty="0" err="1"/>
              <a:t>l’eliminazione</a:t>
            </a:r>
            <a:r>
              <a:rPr lang="en-US" sz="2600" dirty="0"/>
              <a:t>); </a:t>
            </a:r>
            <a:r>
              <a:rPr lang="en-US" sz="2600" dirty="0" err="1"/>
              <a:t>es</a:t>
            </a:r>
            <a:r>
              <a:rPr lang="en-US" sz="2600" dirty="0"/>
              <a:t>. </a:t>
            </a:r>
            <a:r>
              <a:rPr lang="en-US" sz="2600" dirty="0" err="1"/>
              <a:t>warfarina</a:t>
            </a:r>
            <a:r>
              <a:rPr lang="en-US" sz="2600" dirty="0"/>
              <a:t> e </a:t>
            </a:r>
            <a:r>
              <a:rPr lang="en-US" sz="2600" dirty="0" err="1"/>
              <a:t>barbiturici</a:t>
            </a:r>
            <a:r>
              <a:rPr lang="en-US" sz="2600" dirty="0"/>
              <a:t>.</a:t>
            </a:r>
          </a:p>
          <a:p>
            <a:pPr algn="just">
              <a:defRPr/>
            </a:pPr>
            <a:r>
              <a:rPr lang="en-US" sz="2600" dirty="0" err="1"/>
              <a:t>Antagonismo</a:t>
            </a:r>
            <a:r>
              <a:rPr lang="en-US" sz="2600" dirty="0"/>
              <a:t> </a:t>
            </a:r>
            <a:r>
              <a:rPr lang="en-US" sz="2600" dirty="0" err="1"/>
              <a:t>fisiologico</a:t>
            </a:r>
            <a:r>
              <a:rPr lang="en-US" sz="2600" dirty="0"/>
              <a:t>: </a:t>
            </a:r>
            <a:r>
              <a:rPr lang="en-US" sz="2600" dirty="0" err="1"/>
              <a:t>interazione</a:t>
            </a:r>
            <a:r>
              <a:rPr lang="en-US" sz="2600" dirty="0"/>
              <a:t> </a:t>
            </a:r>
            <a:r>
              <a:rPr lang="en-US" sz="2600" dirty="0" err="1"/>
              <a:t>tra</a:t>
            </a:r>
            <a:r>
              <a:rPr lang="en-US" sz="2600" dirty="0"/>
              <a:t> </a:t>
            </a:r>
            <a:r>
              <a:rPr lang="en-US" sz="2600" dirty="0" err="1"/>
              <a:t>farmaci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nell’organismo</a:t>
            </a:r>
            <a:r>
              <a:rPr lang="en-US" sz="2600" dirty="0"/>
              <a:t> </a:t>
            </a:r>
            <a:r>
              <a:rPr lang="en-US" sz="2600" dirty="0" err="1"/>
              <a:t>hanno</a:t>
            </a:r>
            <a:r>
              <a:rPr lang="en-US" sz="2600" dirty="0"/>
              <a:t> </a:t>
            </a:r>
            <a:r>
              <a:rPr lang="en-US" sz="2600" dirty="0" err="1"/>
              <a:t>azioni</a:t>
            </a:r>
            <a:r>
              <a:rPr lang="en-US" sz="2600" dirty="0"/>
              <a:t> </a:t>
            </a:r>
            <a:r>
              <a:rPr lang="en-US" sz="2600" dirty="0" err="1"/>
              <a:t>opposte</a:t>
            </a:r>
            <a:r>
              <a:rPr lang="en-US" sz="2600" dirty="0"/>
              <a:t>; </a:t>
            </a:r>
            <a:r>
              <a:rPr lang="en-US" sz="2600" dirty="0" err="1"/>
              <a:t>es</a:t>
            </a:r>
            <a:r>
              <a:rPr lang="en-US" sz="2600" dirty="0"/>
              <a:t>. </a:t>
            </a:r>
            <a:r>
              <a:rPr lang="en-US" sz="2600" dirty="0" err="1"/>
              <a:t>Istamina</a:t>
            </a:r>
            <a:r>
              <a:rPr lang="en-US" sz="2600" dirty="0"/>
              <a:t> </a:t>
            </a:r>
            <a:r>
              <a:rPr lang="en-US" sz="2600" dirty="0" err="1"/>
              <a:t>ed</a:t>
            </a:r>
            <a:r>
              <a:rPr lang="en-US" sz="2600" dirty="0"/>
              <a:t> </a:t>
            </a:r>
            <a:r>
              <a:rPr lang="en-US" sz="2600" dirty="0" err="1"/>
              <a:t>omeprazolo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>
            <a:extLst>
              <a:ext uri="{FF2B5EF4-FFF2-40B4-BE49-F238E27FC236}">
                <a16:creationId xmlns:a16="http://schemas.microsoft.com/office/drawing/2014/main" id="{6DDFD6AD-5FD9-479C-9117-182B1F7F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chimico</a:t>
            </a:r>
          </a:p>
        </p:txBody>
      </p:sp>
      <p:sp>
        <p:nvSpPr>
          <p:cNvPr id="55299" name="Segnaposto contenuto 5">
            <a:extLst>
              <a:ext uri="{FF2B5EF4-FFF2-40B4-BE49-F238E27FC236}">
                <a16:creationId xmlns:a16="http://schemas.microsoft.com/office/drawing/2014/main" id="{8790BB9D-738B-420C-816A-8F4EA4328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300" name="Segnaposto contenuto 6">
            <a:extLst>
              <a:ext uri="{FF2B5EF4-FFF2-40B4-BE49-F238E27FC236}">
                <a16:creationId xmlns:a16="http://schemas.microsoft.com/office/drawing/2014/main" id="{CF16D5B6-74B1-4EC2-BD6A-462116A0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L’azione immunosoppressiva dell’anticorpo monoclonale infliximab è dovuta al legame con la citochina TNF-a e conseguentemente all’inibizione della sua azione pro-infiammatoria.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Anticorpi contro l’infliximab possono ridurre l’efficacia del trattamento.</a:t>
            </a:r>
          </a:p>
        </p:txBody>
      </p:sp>
      <p:pic>
        <p:nvPicPr>
          <p:cNvPr id="55301" name="Immagine 3">
            <a:extLst>
              <a:ext uri="{FF2B5EF4-FFF2-40B4-BE49-F238E27FC236}">
                <a16:creationId xmlns:a16="http://schemas.microsoft.com/office/drawing/2014/main" id="{1D6CBB97-3ADB-4FFA-8121-41FA9E4C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Immagine 4">
            <a:extLst>
              <a:ext uri="{FF2B5EF4-FFF2-40B4-BE49-F238E27FC236}">
                <a16:creationId xmlns:a16="http://schemas.microsoft.com/office/drawing/2014/main" id="{8BFDCB9B-8341-4F7B-86D1-D6F2D78E0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849688"/>
            <a:ext cx="403225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46E291A5-A114-45FD-8181-7276C4B3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competitivo</a:t>
            </a:r>
          </a:p>
        </p:txBody>
      </p:sp>
      <p:sp>
        <p:nvSpPr>
          <p:cNvPr id="37891" name="Segnaposto contenuto 7">
            <a:extLst>
              <a:ext uri="{FF2B5EF4-FFF2-40B4-BE49-F238E27FC236}">
                <a16:creationId xmlns:a16="http://schemas.microsoft.com/office/drawing/2014/main" id="{1BBAE9A7-E657-49F3-8CAC-6C3A7EFF8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it-IT" altLang="it-IT" sz="2000"/>
              <a:t>Spostamento della curva logaritmica concentrazione – effetto verso destra, senza cambiamento di pendenza o effetto massimo.</a:t>
            </a:r>
          </a:p>
          <a:p>
            <a:pPr algn="just">
              <a:buFontTx/>
              <a:buChar char="-"/>
            </a:pPr>
            <a:r>
              <a:rPr lang="it-IT" altLang="it-IT" sz="2000"/>
              <a:t>Relazione lineare fra il rapporto dei dosaggi dell’agonista e la concentrazione dell’antagonista.</a:t>
            </a:r>
          </a:p>
          <a:p>
            <a:pPr algn="just">
              <a:buFontTx/>
              <a:buChar char="-"/>
            </a:pPr>
            <a:r>
              <a:rPr lang="it-IT" altLang="it-IT" sz="2000"/>
              <a:t>Evidenza di competizione diretta derivata da studi di legame.</a:t>
            </a:r>
          </a:p>
        </p:txBody>
      </p:sp>
      <p:pic>
        <p:nvPicPr>
          <p:cNvPr id="37892" name="Segnaposto contenuto 10">
            <a:extLst>
              <a:ext uri="{FF2B5EF4-FFF2-40B4-BE49-F238E27FC236}">
                <a16:creationId xmlns:a16="http://schemas.microsoft.com/office/drawing/2014/main" id="{98ECDA13-3EBB-4EBB-AF95-14F716097E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981200"/>
            <a:ext cx="4281488" cy="3251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>
            <a:extLst>
              <a:ext uri="{FF2B5EF4-FFF2-40B4-BE49-F238E27FC236}">
                <a16:creationId xmlns:a16="http://schemas.microsoft.com/office/drawing/2014/main" id="{676F8508-EB30-475C-B7DB-8E5C44D2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farmacocinetico</a:t>
            </a:r>
          </a:p>
        </p:txBody>
      </p:sp>
      <p:pic>
        <p:nvPicPr>
          <p:cNvPr id="56323" name="Segnaposto contenuto 4">
            <a:extLst>
              <a:ext uri="{FF2B5EF4-FFF2-40B4-BE49-F238E27FC236}">
                <a16:creationId xmlns:a16="http://schemas.microsoft.com/office/drawing/2014/main" id="{7215EA12-8A24-45D5-9F12-6BFEA1E024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79650"/>
            <a:ext cx="4038600" cy="3167063"/>
          </a:xfrm>
        </p:spPr>
      </p:pic>
      <p:sp>
        <p:nvSpPr>
          <p:cNvPr id="56324" name="Segnaposto contenuto 3">
            <a:extLst>
              <a:ext uri="{FF2B5EF4-FFF2-40B4-BE49-F238E27FC236}">
                <a16:creationId xmlns:a16="http://schemas.microsoft.com/office/drawing/2014/main" id="{D8ED3BC7-EAB1-44C4-B04E-9E85226412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Warfarina è un anticoagulante per via orale, metabolizzato da citocromi.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Sostanze che aumentano l’espressione dei citocromi (es. fenobarbital) potenziano il metabolismo della warfarina.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>
            <a:extLst>
              <a:ext uri="{FF2B5EF4-FFF2-40B4-BE49-F238E27FC236}">
                <a16:creationId xmlns:a16="http://schemas.microsoft.com/office/drawing/2014/main" id="{B5D2888F-C6FC-4410-A869-37E6B6A3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fisiologico</a:t>
            </a:r>
          </a:p>
        </p:txBody>
      </p:sp>
      <p:pic>
        <p:nvPicPr>
          <p:cNvPr id="57347" name="Immagine 4">
            <a:extLst>
              <a:ext uri="{FF2B5EF4-FFF2-40B4-BE49-F238E27FC236}">
                <a16:creationId xmlns:a16="http://schemas.microsoft.com/office/drawing/2014/main" id="{0FD249C7-6A2F-43F7-B22A-4E265FDAA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001838"/>
            <a:ext cx="1619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CasellaDiTesto 5">
            <a:extLst>
              <a:ext uri="{FF2B5EF4-FFF2-40B4-BE49-F238E27FC236}">
                <a16:creationId xmlns:a16="http://schemas.microsoft.com/office/drawing/2014/main" id="{C7AC9ABC-02FC-4986-B6F0-D2D02074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2154238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Istamina</a:t>
            </a:r>
          </a:p>
        </p:txBody>
      </p:sp>
      <p:pic>
        <p:nvPicPr>
          <p:cNvPr id="57349" name="Immagine 6">
            <a:extLst>
              <a:ext uri="{FF2B5EF4-FFF2-40B4-BE49-F238E27FC236}">
                <a16:creationId xmlns:a16="http://schemas.microsoft.com/office/drawing/2014/main" id="{2DF1A432-C459-42BC-8C60-4FC498889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04800" y="5173663"/>
            <a:ext cx="23685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CasellaDiTesto 7">
            <a:extLst>
              <a:ext uri="{FF2B5EF4-FFF2-40B4-BE49-F238E27FC236}">
                <a16:creationId xmlns:a16="http://schemas.microsoft.com/office/drawing/2014/main" id="{8CE3015E-5890-4A4D-8A4B-E3A3A9820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7213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Omeprazolo</a:t>
            </a:r>
          </a:p>
        </p:txBody>
      </p:sp>
      <p:pic>
        <p:nvPicPr>
          <p:cNvPr id="57351" name="Immagine 8">
            <a:extLst>
              <a:ext uri="{FF2B5EF4-FFF2-40B4-BE49-F238E27FC236}">
                <a16:creationId xmlns:a16="http://schemas.microsoft.com/office/drawing/2014/main" id="{3273468B-FB30-4C86-A891-90E5F517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2669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CasellaDiTesto 9">
            <a:extLst>
              <a:ext uri="{FF2B5EF4-FFF2-40B4-BE49-F238E27FC236}">
                <a16:creationId xmlns:a16="http://schemas.microsoft.com/office/drawing/2014/main" id="{E2E80DBA-45B7-4A01-AB43-ED4D13C3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38525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Secrezione acida (H</a:t>
            </a:r>
            <a:r>
              <a:rPr lang="it-IT" altLang="it-IT" sz="1800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E31A375-0A62-4F07-A6F0-43E9F7A3B873}"/>
              </a:ext>
            </a:extLst>
          </p:cNvPr>
          <p:cNvCxnSpPr/>
          <p:nvPr/>
        </p:nvCxnSpPr>
        <p:spPr>
          <a:xfrm>
            <a:off x="2286000" y="2792413"/>
            <a:ext cx="990600" cy="646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A63BD31-FAAA-4F17-843C-DEB2B685BB0D}"/>
              </a:ext>
            </a:extLst>
          </p:cNvPr>
          <p:cNvCxnSpPr/>
          <p:nvPr/>
        </p:nvCxnSpPr>
        <p:spPr>
          <a:xfrm flipV="1">
            <a:off x="2743200" y="4800600"/>
            <a:ext cx="1066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5" name="CasellaDiTesto 14">
            <a:extLst>
              <a:ext uri="{FF2B5EF4-FFF2-40B4-BE49-F238E27FC236}">
                <a16:creationId xmlns:a16="http://schemas.microsoft.com/office/drawing/2014/main" id="{5A4A964B-5DF5-44A1-B858-041BA2BC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614613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Aumenta (recettori H</a:t>
            </a:r>
            <a:r>
              <a:rPr lang="it-IT" altLang="it-IT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7356" name="CasellaDiTesto 15">
            <a:extLst>
              <a:ext uri="{FF2B5EF4-FFF2-40B4-BE49-F238E27FC236}">
                <a16:creationId xmlns:a16="http://schemas.microsoft.com/office/drawing/2014/main" id="{16947160-BFC1-49E7-ADDE-4791CB8C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981575"/>
            <a:ext cx="380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Riduce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(pompa protonica H</a:t>
            </a:r>
            <a:r>
              <a:rPr lang="it-IT" altLang="it-IT" sz="1600" i="1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/K</a:t>
            </a:r>
            <a:r>
              <a:rPr lang="it-IT" altLang="it-IT" sz="1600" i="1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it-IT" altLang="it-IT" sz="1600" i="1">
                <a:solidFill>
                  <a:srgbClr val="000000"/>
                </a:solidFill>
                <a:latin typeface="Arial" panose="020B0604020202020204" pitchFamily="34" charset="0"/>
              </a:rPr>
              <a:t>-ATPasi)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5">
            <a:extLst>
              <a:ext uri="{FF2B5EF4-FFF2-40B4-BE49-F238E27FC236}">
                <a16:creationId xmlns:a16="http://schemas.microsoft.com/office/drawing/2014/main" id="{EEC7A30A-4E6B-4241-9D5D-C083D61E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it-IT" altLang="it-IT" b="1"/>
              <a:t>Antagonismo competitivo</a:t>
            </a:r>
          </a:p>
        </p:txBody>
      </p:sp>
      <p:pic>
        <p:nvPicPr>
          <p:cNvPr id="38915" name="Segnaposto contenuto 9">
            <a:extLst>
              <a:ext uri="{FF2B5EF4-FFF2-40B4-BE49-F238E27FC236}">
                <a16:creationId xmlns:a16="http://schemas.microsoft.com/office/drawing/2014/main" id="{6742C21C-D94E-4914-AF13-24D77BB7C1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6154" r="-897" b="26154"/>
          <a:stretch>
            <a:fillRect/>
          </a:stretch>
        </p:blipFill>
        <p:spPr>
          <a:xfrm>
            <a:off x="17463" y="1016000"/>
            <a:ext cx="9190037" cy="3627438"/>
          </a:xfrm>
        </p:spPr>
      </p:pic>
      <p:sp>
        <p:nvSpPr>
          <p:cNvPr id="38916" name="CasellaDiTesto 10">
            <a:extLst>
              <a:ext uri="{FF2B5EF4-FFF2-40B4-BE49-F238E27FC236}">
                <a16:creationId xmlns:a16="http://schemas.microsoft.com/office/drawing/2014/main" id="{A438DFF5-E83D-4293-9F8A-476B5A6D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778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000000"/>
                </a:solidFill>
                <a:latin typeface="Arial" panose="020B0604020202020204" pitchFamily="34" charset="0"/>
              </a:rPr>
              <a:t>Grafico di Schild</a:t>
            </a:r>
          </a:p>
        </p:txBody>
      </p:sp>
      <p:sp>
        <p:nvSpPr>
          <p:cNvPr id="38917" name="Rettangolo 1">
            <a:extLst>
              <a:ext uri="{FF2B5EF4-FFF2-40B4-BE49-F238E27FC236}">
                <a16:creationId xmlns:a16="http://schemas.microsoft.com/office/drawing/2014/main" id="{F3D8602A-2D1F-48AE-869B-8739EDE7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440363"/>
            <a:ext cx="9126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rial" panose="020B0604020202020204" pitchFamily="34" charset="0"/>
              </a:rPr>
              <a:t>Relazione lineare fra: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rial" panose="020B0604020202020204" pitchFamily="34" charset="0"/>
              </a:rPr>
              <a:t>- il rapporto (r) dei dosaggi dell’agonista (con e senza antagonista) per ottenere lo stesso effetto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rial" panose="020B0604020202020204" pitchFamily="34" charset="0"/>
              </a:rPr>
              <a:t>- la concentrazione dell’antagonista.</a:t>
            </a:r>
          </a:p>
        </p:txBody>
      </p:sp>
      <p:sp>
        <p:nvSpPr>
          <p:cNvPr id="38918" name="CasellaDiTesto 1">
            <a:extLst>
              <a:ext uri="{FF2B5EF4-FFF2-40B4-BE49-F238E27FC236}">
                <a16:creationId xmlns:a16="http://schemas.microsoft.com/office/drawing/2014/main" id="{B92CAA2C-5567-4D07-A733-5ADED91AF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05325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Log[antagonista]</a:t>
            </a:r>
          </a:p>
        </p:txBody>
      </p:sp>
      <p:sp>
        <p:nvSpPr>
          <p:cNvPr id="38919" name="CasellaDiTesto 6">
            <a:extLst>
              <a:ext uri="{FF2B5EF4-FFF2-40B4-BE49-F238E27FC236}">
                <a16:creationId xmlns:a16="http://schemas.microsoft.com/office/drawing/2014/main" id="{DF793BC2-3E03-4BB9-AB11-96104F2B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05325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Log[antagonista]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5BA232-1BF4-4A1B-9FA4-3AA90ABEFEAF}"/>
              </a:ext>
            </a:extLst>
          </p:cNvPr>
          <p:cNvSpPr/>
          <p:nvPr/>
        </p:nvSpPr>
        <p:spPr>
          <a:xfrm>
            <a:off x="5867400" y="677863"/>
            <a:ext cx="3124200" cy="450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FE681F93-018D-4C05-BB21-01047BEE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competitivo irreversibile</a:t>
            </a:r>
          </a:p>
        </p:txBody>
      </p:sp>
      <p:sp>
        <p:nvSpPr>
          <p:cNvPr id="12291" name="Segnaposto contenuto 3">
            <a:extLst>
              <a:ext uri="{FF2B5EF4-FFF2-40B4-BE49-F238E27FC236}">
                <a16:creationId xmlns:a16="http://schemas.microsoft.com/office/drawing/2014/main" id="{7465E86D-E12F-4400-82B7-69E62B67F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it-IT" dirty="0"/>
              <a:t>Antagonista si stacca dai recettori in maniera molto lenta o non si dissocia.</a:t>
            </a:r>
          </a:p>
          <a:p>
            <a:pPr>
              <a:buFontTx/>
              <a:buChar char="-"/>
              <a:defRPr/>
            </a:pPr>
            <a:r>
              <a:rPr lang="it-IT" dirty="0"/>
              <a:t>L’effetto dell’antagonista è insormontabile.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pic>
        <p:nvPicPr>
          <p:cNvPr id="39940" name="Segnaposto contenuto 4">
            <a:extLst>
              <a:ext uri="{FF2B5EF4-FFF2-40B4-BE49-F238E27FC236}">
                <a16:creationId xmlns:a16="http://schemas.microsoft.com/office/drawing/2014/main" id="{2E86A801-C628-4CED-ABDD-C6570C7938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4"/>
          <a:stretch>
            <a:fillRect/>
          </a:stretch>
        </p:blipFill>
        <p:spPr>
          <a:xfrm>
            <a:off x="225425" y="2362200"/>
            <a:ext cx="4332288" cy="3124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>
            <a:extLst>
              <a:ext uri="{FF2B5EF4-FFF2-40B4-BE49-F238E27FC236}">
                <a16:creationId xmlns:a16="http://schemas.microsoft.com/office/drawing/2014/main" id="{408427D9-22C0-487F-A8EC-55D1E6CB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Antagonismo competitivo irreversibile</a:t>
            </a:r>
          </a:p>
        </p:txBody>
      </p:sp>
      <p:sp>
        <p:nvSpPr>
          <p:cNvPr id="40963" name="Segnaposto contenuto 2">
            <a:extLst>
              <a:ext uri="{FF2B5EF4-FFF2-40B4-BE49-F238E27FC236}">
                <a16:creationId xmlns:a16="http://schemas.microsoft.com/office/drawing/2014/main" id="{19F7D28E-B9B9-4DAC-A490-6FE8063E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Sostanze in grado di determinare questi effetti non reversibili nei confronti dei bersagli molecolari dei farmaci recettori in genere trovano impiego in ambito sperimentale ma non come farmaci.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Inibitori irreversibili di enzimi/trasportatori sono invece ampiamente utilizzati come farmaci: acido acetil salicilico (inibisce cicloossigenasi), omeprazolo (bloccante di pompa), antidepressivi inibitori monoamminoossidasi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3">
            <a:extLst>
              <a:ext uri="{FF2B5EF4-FFF2-40B4-BE49-F238E27FC236}">
                <a16:creationId xmlns:a16="http://schemas.microsoft.com/office/drawing/2014/main" id="{B61E4FA6-5D89-43F2-950A-5537FF02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0"/>
            <a:ext cx="6650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asellaDiTesto 1">
            <a:extLst>
              <a:ext uri="{FF2B5EF4-FFF2-40B4-BE49-F238E27FC236}">
                <a16:creationId xmlns:a16="http://schemas.microsoft.com/office/drawing/2014/main" id="{B8523ABE-53B1-4CF4-93A1-47F8569B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Modulazione competitiva</a:t>
            </a:r>
          </a:p>
        </p:txBody>
      </p:sp>
      <p:sp>
        <p:nvSpPr>
          <p:cNvPr id="41988" name="CasellaDiTesto 3">
            <a:extLst>
              <a:ext uri="{FF2B5EF4-FFF2-40B4-BE49-F238E27FC236}">
                <a16:creationId xmlns:a16="http://schemas.microsoft.com/office/drawing/2014/main" id="{03C8C4F8-3F18-43A3-8993-26F38075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Modulazione non competitiva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(irreversibile o allosterica)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>
            <a:extLst>
              <a:ext uri="{FF2B5EF4-FFF2-40B4-BE49-F238E27FC236}">
                <a16:creationId xmlns:a16="http://schemas.microsoft.com/office/drawing/2014/main" id="{AA84F5A5-6120-42FD-A897-A48D6E10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/>
              <a:t>Recettori di riserva («spare receptors»)</a:t>
            </a:r>
          </a:p>
        </p:txBody>
      </p:sp>
      <p:sp>
        <p:nvSpPr>
          <p:cNvPr id="43011" name="Segnaposto contenuto 4">
            <a:extLst>
              <a:ext uri="{FF2B5EF4-FFF2-40B4-BE49-F238E27FC236}">
                <a16:creationId xmlns:a16="http://schemas.microsoft.com/office/drawing/2014/main" id="{E5E5CDEE-7355-4C88-91CE-8D2A117A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La differenza fra antagonisti competitivi reversibili e non reversibili, nei sistemi biologici non è sempre chiara.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b="1"/>
              <a:t>Infatti, in molti casi, è presente un eccesso di recettori, rispetto al numero necessario per ottenere l’effetto massimo.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In questi casi, anche un antagonista irreversibile, non sormontabile, determina degli effetti simili a quelli dell’antagonista reversibile.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>
            <a:extLst>
              <a:ext uri="{FF2B5EF4-FFF2-40B4-BE49-F238E27FC236}">
                <a16:creationId xmlns:a16="http://schemas.microsoft.com/office/drawing/2014/main" id="{F8F63143-D67C-4B10-9C44-C66FAADE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/>
              <a:t>Recettori di riserva («spare receptors»)</a:t>
            </a:r>
          </a:p>
        </p:txBody>
      </p:sp>
      <p:sp>
        <p:nvSpPr>
          <p:cNvPr id="44035" name="Segnaposto contenuto 2">
            <a:extLst>
              <a:ext uri="{FF2B5EF4-FFF2-40B4-BE49-F238E27FC236}">
                <a16:creationId xmlns:a16="http://schemas.microsoft.com/office/drawing/2014/main" id="{7C5A8F59-F18D-4ACE-8106-3F33EEB4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/>
              <a:t>Fenomeno comune per farmaci che stimolano la contrazione della muscolatura liscia.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Fenomeno meno comune per altre risposte mediate dai recettori come la secrezione, il rilasciamento della muscolatura liscia o la stimolazione cardiaca.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>
            <a:extLst>
              <a:ext uri="{FF2B5EF4-FFF2-40B4-BE49-F238E27FC236}">
                <a16:creationId xmlns:a16="http://schemas.microsoft.com/office/drawing/2014/main" id="{E0570883-948A-45DA-BF89-6DB7F5EE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allosterici</a:t>
            </a:r>
          </a:p>
        </p:txBody>
      </p:sp>
      <p:sp>
        <p:nvSpPr>
          <p:cNvPr id="45059" name="Segnaposto contenuto 2">
            <a:extLst>
              <a:ext uri="{FF2B5EF4-FFF2-40B4-BE49-F238E27FC236}">
                <a16:creationId xmlns:a16="http://schemas.microsoft.com/office/drawing/2014/main" id="{29A72DFE-F67A-478E-89D0-A8D752D9E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Bersagli molecolari di natura proteica contengono anche siti di legame in cui il farmaco modula l’attività del bersaglio senza agire direttamente sul meccanismo primario del bersaglio.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718</Words>
  <Application>Microsoft Office PowerPoint</Application>
  <PresentationFormat>Presentazione su schermo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1_Office Theme</vt:lpstr>
      <vt:lpstr>Presentazione standard di PowerPoint</vt:lpstr>
      <vt:lpstr>Antagonismo competitivo</vt:lpstr>
      <vt:lpstr>Antagonismo competitivo</vt:lpstr>
      <vt:lpstr>Antagonismo competitivo irreversibile</vt:lpstr>
      <vt:lpstr>Antagonismo competitivo irreversibile</vt:lpstr>
      <vt:lpstr>Presentazione standard di PowerPoint</vt:lpstr>
      <vt:lpstr>Recettori di riserva («spare receptors»)</vt:lpstr>
      <vt:lpstr>Recettori di riserva («spare receptors»)</vt:lpstr>
      <vt:lpstr>Effetti allosterici</vt:lpstr>
      <vt:lpstr>Effetti allosterici</vt:lpstr>
      <vt:lpstr>Efficacia</vt:lpstr>
      <vt:lpstr>Agonisti sono provvisti di varie gradazioni di efficacia</vt:lpstr>
      <vt:lpstr> Agonisti parziali</vt:lpstr>
      <vt:lpstr>Attivazione costitutiva</vt:lpstr>
      <vt:lpstr>Agonisti inversi</vt:lpstr>
      <vt:lpstr>Sistemi con attivazione costitutiva = agonisti inversi</vt:lpstr>
      <vt:lpstr>Presentazione standard di PowerPoint</vt:lpstr>
      <vt:lpstr>Altre forme di antagonismo non propriamente recettoriali</vt:lpstr>
      <vt:lpstr>Antagonismo chimico</vt:lpstr>
      <vt:lpstr>Antagonismo farmacocinetico</vt:lpstr>
      <vt:lpstr>Antagonismo fisiologico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87</cp:revision>
  <dcterms:created xsi:type="dcterms:W3CDTF">2012-03-01T12:06:30Z</dcterms:created>
  <dcterms:modified xsi:type="dcterms:W3CDTF">2021-10-27T05:34:16Z</dcterms:modified>
</cp:coreProperties>
</file>