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815" r:id="rId3"/>
  </p:sldMasterIdLst>
  <p:notesMasterIdLst>
    <p:notesMasterId r:id="rId49"/>
  </p:notesMasterIdLst>
  <p:sldIdLst>
    <p:sldId id="782" r:id="rId4"/>
    <p:sldId id="785" r:id="rId5"/>
    <p:sldId id="787" r:id="rId6"/>
    <p:sldId id="783" r:id="rId7"/>
    <p:sldId id="405" r:id="rId8"/>
    <p:sldId id="406" r:id="rId9"/>
    <p:sldId id="431" r:id="rId10"/>
    <p:sldId id="432" r:id="rId11"/>
    <p:sldId id="433" r:id="rId12"/>
    <p:sldId id="434" r:id="rId13"/>
    <p:sldId id="435" r:id="rId14"/>
    <p:sldId id="436" r:id="rId15"/>
    <p:sldId id="437" r:id="rId16"/>
    <p:sldId id="438" r:id="rId17"/>
    <p:sldId id="439" r:id="rId18"/>
    <p:sldId id="440" r:id="rId19"/>
    <p:sldId id="384" r:id="rId20"/>
    <p:sldId id="441" r:id="rId21"/>
    <p:sldId id="388" r:id="rId22"/>
    <p:sldId id="389" r:id="rId23"/>
    <p:sldId id="390" r:id="rId24"/>
    <p:sldId id="391" r:id="rId25"/>
    <p:sldId id="392" r:id="rId26"/>
    <p:sldId id="442" r:id="rId27"/>
    <p:sldId id="443" r:id="rId28"/>
    <p:sldId id="444" r:id="rId29"/>
    <p:sldId id="396" r:id="rId30"/>
    <p:sldId id="397" r:id="rId31"/>
    <p:sldId id="398" r:id="rId32"/>
    <p:sldId id="399" r:id="rId33"/>
    <p:sldId id="445" r:id="rId34"/>
    <p:sldId id="446" r:id="rId35"/>
    <p:sldId id="447" r:id="rId36"/>
    <p:sldId id="485" r:id="rId37"/>
    <p:sldId id="486" r:id="rId38"/>
    <p:sldId id="487" r:id="rId39"/>
    <p:sldId id="488" r:id="rId40"/>
    <p:sldId id="489" r:id="rId41"/>
    <p:sldId id="490" r:id="rId42"/>
    <p:sldId id="491" r:id="rId43"/>
    <p:sldId id="492" r:id="rId44"/>
    <p:sldId id="493" r:id="rId45"/>
    <p:sldId id="449" r:id="rId46"/>
    <p:sldId id="450" r:id="rId47"/>
    <p:sldId id="451" r:id="rId4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656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60E7DDD-1208-4FB4-9B64-09600640BA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E8AC37D-61B2-4D6D-ADB3-67B96F7140C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117102-6A1E-4A89-BA66-02911255348E}" type="datetimeFigureOut">
              <a:rPr lang="it-IT"/>
              <a:pPr>
                <a:defRPr/>
              </a:pPr>
              <a:t>27/10/2021</a:t>
            </a:fld>
            <a:endParaRPr lang="it-IT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id="{3F475EBA-ACDE-42A8-A030-6EA77B849A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D96E181D-A0DF-4CE4-B8F6-D224C1EEBA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4EC66E2-E69B-4DC3-A2E0-ADEC0C1507F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91F1229-7230-4B7A-AB8C-5858091C35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EA2CE1C-9C46-48E0-9AE9-A090864B064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4AEE1880-5C22-4A9D-A2CC-359746953B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AB07C9-6457-4F32-B4D3-9FB65FDAA5AC}" type="slidenum">
              <a:rPr lang="en-US" altLang="it-IT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37</a:t>
            </a:fld>
            <a:endParaRPr lang="en-US" altLang="it-IT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B156E850-3618-4086-91C5-DE46EAA9EA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4C7D0100-1522-4F54-B463-61AB12C4D0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730E9733-66E7-4AFE-B837-6FFDDABABA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DAAFAA-522B-4071-87DA-7A61CE01F84E}" type="slidenum">
              <a:rPr lang="en-US" altLang="it-IT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39</a:t>
            </a:fld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AFBB69BD-6282-4A10-BF46-7A4302B1B8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42607B16-63BA-45C1-BAEB-8E1B7FA0DC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67AB1007-BB54-41A4-9E8C-12069ABFF0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D41063-7D4F-414D-9B0C-85C998B6258F}" type="slidenum">
              <a:rPr lang="en-GB" altLang="it-IT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45</a:t>
            </a:fld>
            <a:endParaRPr lang="en-GB" altLang="it-IT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2AE05D0A-CC63-4CAB-9178-EA25F61281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70AC4545-16C8-4F63-9032-774881FCFF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6CD33-98A7-4D84-8F45-D0C85B044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CD0CD-86DF-4547-98F3-31E032CCDDBE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34519-0F81-4F79-BBF3-0A96E66D3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E0CB8-8BF5-4768-8DEF-31367CB21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7D6B7-F836-444F-802D-E2F1E2F3F168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514781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52F25-568C-4A4B-A7FE-E297861D1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57A2D-A10E-472A-95F7-9868D8042532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9D80F-6C3C-4759-B8B5-81EC02691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56548-9B27-45F2-BD9F-BC64DECA4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ADA92-4C18-412B-A707-BB792F79ACF9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04515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2164A-A178-487F-A102-F5FB0146D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E4CC9-7E8A-456A-A657-939DE185A4B4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920AD-A626-4668-B3B3-6A1F4BC76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E402E-C7CE-4570-B875-08F4E9D35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CEC63-EE5D-4243-A462-2F6E0201A6D9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136950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B9941-6F3B-4619-A8C3-1F5E52F40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46314-6D0E-4520-8843-57E7703EC4CF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CF447-78EC-4C0A-B5BA-48464178E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A0E4B-DC0C-4335-A49F-A43B63373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B0A19-29F3-42E5-9B06-429D641B481C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189598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090E6-B6D4-4DB2-81AA-58288C646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1D4E4-6983-4ECB-A2DE-1D28948E94B6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A3CD6-73C9-42E3-9580-FF710C13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91661-BE67-464A-812D-A4B82FACB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231F8-4DEF-4A2D-BB93-8B479A3B8D2D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438250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DE370-9AFD-4D72-A248-8E70EE7A6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37090-AFEF-4EB6-A47F-9A46FD07D7DD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A1295-3B40-4B3E-8105-2A5551E27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58C83-601A-4476-99C9-64F7297F7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09298-8491-4F64-B470-1B0740DAD82C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335717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BE06768-AC00-45BA-A88C-1BFEC33E6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24BEC-3DE2-4DE8-89B2-A5938F34A9F2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1B25B7-6A62-4F67-85DE-89324E218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7B4E071-B926-47DC-B4D8-BFD0BA91D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BB2CE-4609-4932-9E0C-838977FE0E91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907229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2451523-E7FD-4F64-BF31-02A3C71F4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BFD8F-E883-494E-96BB-4890F3DCA7A4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B230793-1E61-49B9-B46D-C6B02769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1F8782C-4E91-4B80-A7BB-73180CBB2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021B2-C43B-4A65-BC45-D711B8F13DBB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3864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E367375-2AA7-437F-B67F-0DD286487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B592D-01EA-491B-AD61-BD63125CD6FC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1EF8287-F1A3-462B-9787-579966231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F576E83-AF51-466C-AE28-7F2BA53F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9EF88-8E82-46FA-8535-53339218B0CE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238174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4A61194-6F52-4F11-9E81-EBA15162A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A274A-02F7-42EC-B967-37B06B232FE1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C94C46A-9808-4C3F-81C4-3689B1E5F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5B6199F-5A14-4B7A-9C5B-E78D00BEE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06D74-AE52-4BC5-A969-04B1D8563CB8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110018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88B6892-2E57-4CE8-84F1-1DED0B2B3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6FD6D-5912-4185-8959-E8F026B5C3B7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AB5DED-33B1-4F8C-9B06-6C98CE8FC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4DB968C-F5F7-4006-91E4-A085DFCA0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C49DF-B712-407D-A4B3-40A240C953EA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0780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7302A-5EF2-4E1E-BEC3-B25E7F9E8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B89C6-2712-4015-9C09-E90F2B01302C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B120A-52D9-4C4D-9CC2-0C09CA9B6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92E0B-1E3B-4758-BD70-87209DACA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5D9B7-66D9-4A7B-B98D-CBA065B9B2A7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9780704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CF15A27-BFDA-4E75-AB36-A002B7E9B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4C556-C72C-4475-9105-8ECA0A5FDF62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BFCC63-081D-45C2-B6FA-85A397C45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DDD342-2C35-4FE7-A0AF-A8574A465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06BD0-A84E-472A-8E00-66887EB10D70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0731355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B37A2-BEC6-4D83-B1B2-8E898D55E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E3279-B004-486D-8E13-EB285B973E67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94E52-8C18-4953-87E3-36A82513B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43509-34BE-42D6-8464-7A0DA1C36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11E00-B78B-4C21-BA21-EBCEEB9062D4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4444810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3F4AA-7BDC-4E45-B5E3-DA0A81912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D644F-8FDC-47DA-A2A3-F4A61A256958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781CA-AFE4-42F4-8990-8BB26D3B9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9216F-05AE-4570-8DBE-971761F66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89B23-9130-4A5B-95AC-CBAFE828169B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081562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BLU edificio">
    <p:bg>
      <p:bgPr>
        <a:solidFill>
          <a:srgbClr val="1F29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107665E-DE6F-D94B-835B-AE4260F105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392" y="3821054"/>
            <a:ext cx="9157496" cy="3019473"/>
          </a:xfrm>
          <a:prstGeom prst="rect">
            <a:avLst/>
          </a:prstGeom>
        </p:spPr>
      </p:pic>
      <p:pic>
        <p:nvPicPr>
          <p:cNvPr id="16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2053" y="-1543798"/>
            <a:ext cx="2429734" cy="1090988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Titolo Testo"/>
          <p:cNvSpPr txBox="1">
            <a:spLocks noGrp="1"/>
          </p:cNvSpPr>
          <p:nvPr>
            <p:ph type="title"/>
          </p:nvPr>
        </p:nvSpPr>
        <p:spPr>
          <a:xfrm>
            <a:off x="1428750" y="1657532"/>
            <a:ext cx="7024365" cy="1557576"/>
          </a:xfrm>
          <a:prstGeom prst="rect">
            <a:avLst/>
          </a:prstGeom>
        </p:spPr>
        <p:txBody>
          <a:bodyPr/>
          <a:lstStyle>
            <a:lvl1pPr>
              <a:defRPr sz="2888" cap="none" spc="116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20" name="Sottotitolo"/>
          <p:cNvSpPr txBox="1">
            <a:spLocks noGrp="1"/>
          </p:cNvSpPr>
          <p:nvPr>
            <p:ph type="body" sz="quarter" idx="14"/>
          </p:nvPr>
        </p:nvSpPr>
        <p:spPr>
          <a:xfrm>
            <a:off x="1433413" y="3309767"/>
            <a:ext cx="7037065" cy="26797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algn="l">
              <a:buClrTx/>
              <a:buSzTx/>
              <a:buNone/>
              <a:defRPr sz="3400" cap="none" spc="300">
                <a:solidFill>
                  <a:srgbClr val="FFFFFF"/>
                </a:solidFill>
                <a:latin typeface="Avenir LT Std 55 Roman"/>
                <a:ea typeface="Avenir LT Std 55 Roman"/>
                <a:cs typeface="Avenir LT Std 55 Roman"/>
                <a:sym typeface="Avenir LT Std 55 Roman"/>
              </a:defRPr>
            </a:pPr>
            <a:r>
              <a:rPr lang="it-IT"/>
              <a:t>Fare clic per modificare gli stili del testo dello schema</a:t>
            </a:r>
          </a:p>
        </p:txBody>
      </p:sp>
      <p:pic>
        <p:nvPicPr>
          <p:cNvPr id="21" name="Immagine 1" descr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312" y="600540"/>
            <a:ext cx="1757385" cy="78990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23274198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ice fondo sigi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>
            <a:alphaModFix amt="71000"/>
          </a:blip>
          <a:stretch>
            <a:fillRect/>
          </a:stretch>
        </p:blipFill>
        <p:spPr>
          <a:xfrm>
            <a:off x="4712413" y="995364"/>
            <a:ext cx="4791416" cy="6376636"/>
          </a:xfrm>
          <a:prstGeom prst="rect">
            <a:avLst/>
          </a:prstGeom>
        </p:spPr>
      </p:pic>
      <p:sp>
        <p:nvSpPr>
          <p:cNvPr id="30" name="Titolo Testo"/>
          <p:cNvSpPr txBox="1">
            <a:spLocks noGrp="1"/>
          </p:cNvSpPr>
          <p:nvPr>
            <p:ph type="title"/>
          </p:nvPr>
        </p:nvSpPr>
        <p:spPr>
          <a:xfrm>
            <a:off x="1416050" y="-465684"/>
            <a:ext cx="7254900" cy="1862701"/>
          </a:xfrm>
          <a:prstGeom prst="rect">
            <a:avLst/>
          </a:prstGeom>
        </p:spPr>
        <p:txBody>
          <a:bodyPr/>
          <a:lstStyle>
            <a:lvl1pPr>
              <a:defRPr sz="2250" cap="none" spc="90"/>
            </a:lvl1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10" name="Rettangolo"/>
          <p:cNvSpPr/>
          <p:nvPr userDrawn="1"/>
        </p:nvSpPr>
        <p:spPr>
          <a:xfrm>
            <a:off x="0" y="6131389"/>
            <a:ext cx="9144000" cy="726613"/>
          </a:xfrm>
          <a:prstGeom prst="rect">
            <a:avLst/>
          </a:prstGeom>
          <a:solidFill>
            <a:srgbClr val="1D355E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2400" cap="all" spc="48">
                <a:solidFill>
                  <a:srgbClr val="1D355E"/>
                </a:solidFill>
                <a:latin typeface="Avenir LT Std 65 Medium"/>
                <a:ea typeface="Avenir LT Std 65 Medium"/>
                <a:cs typeface="Avenir LT Std 65 Medium"/>
                <a:sym typeface="Avenir LT Std 65 Medium"/>
              </a:defRPr>
            </a:pPr>
            <a:endParaRPr sz="900"/>
          </a:p>
        </p:txBody>
      </p:sp>
      <p:pic>
        <p:nvPicPr>
          <p:cNvPr id="11" name="Immagine 8" descr="Immagin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77268" y="6230101"/>
            <a:ext cx="1162938" cy="522713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orpo livello uno…">
            <a:extLst>
              <a:ext uri="{FF2B5EF4-FFF2-40B4-BE49-F238E27FC236}">
                <a16:creationId xmlns:a16="http://schemas.microsoft.com/office/drawing/2014/main" id="{CE3C4E78-649F-5845-8ECF-6038E6742A6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416050" y="1480966"/>
            <a:ext cx="7254900" cy="2679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ClrTx/>
              <a:buSzTx/>
              <a:buNone/>
              <a:defRPr sz="1275" cap="none" spc="115">
                <a:latin typeface="Avenir LT Std 55 Roman"/>
                <a:ea typeface="Avenir LT Std 55 Roman"/>
                <a:cs typeface="Avenir LT Std 55 Roman"/>
                <a:sym typeface="Avenir LT Std 55 Roman"/>
              </a:defRPr>
            </a:lvl1pPr>
            <a:lvl2pPr marL="344714" indent="-154214" algn="l">
              <a:buClrTx/>
              <a:defRPr sz="1275" cap="none" spc="115">
                <a:latin typeface="Avenir LT Std 55 Roman"/>
                <a:ea typeface="Avenir LT Std 55 Roman"/>
                <a:cs typeface="Avenir LT Std 55 Roman"/>
                <a:sym typeface="Avenir LT Std 55 Roman"/>
              </a:defRPr>
            </a:lvl2pPr>
            <a:lvl3pPr marL="535214" indent="-154214" algn="l">
              <a:buClrTx/>
              <a:defRPr sz="1275" cap="none" spc="115">
                <a:latin typeface="Avenir LT Std 55 Roman"/>
                <a:ea typeface="Avenir LT Std 55 Roman"/>
                <a:cs typeface="Avenir LT Std 55 Roman"/>
                <a:sym typeface="Avenir LT Std 55 Roman"/>
              </a:defRPr>
            </a:lvl3pPr>
            <a:lvl4pPr marL="725714" indent="-154214" algn="l">
              <a:buClrTx/>
              <a:defRPr sz="1275" cap="none" spc="115">
                <a:latin typeface="Avenir LT Std 55 Roman"/>
                <a:ea typeface="Avenir LT Std 55 Roman"/>
                <a:cs typeface="Avenir LT Std 55 Roman"/>
                <a:sym typeface="Avenir LT Std 55 Roman"/>
              </a:defRPr>
            </a:lvl4pPr>
            <a:lvl5pPr marL="916214" indent="-154214" algn="l">
              <a:buClrTx/>
              <a:defRPr sz="1275" cap="none" spc="115">
                <a:latin typeface="Avenir LT Std 55 Roman"/>
                <a:ea typeface="Avenir LT Std 55 Roman"/>
                <a:cs typeface="Avenir LT Std 55 Roman"/>
                <a:sym typeface="Avenir LT Std 55 Roman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7969139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st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Linea"/>
          <p:cNvSpPr/>
          <p:nvPr/>
        </p:nvSpPr>
        <p:spPr>
          <a:xfrm flipV="1">
            <a:off x="976312" y="6357473"/>
            <a:ext cx="1" cy="26797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17144" tIns="17144" rIns="17144" bIns="17144"/>
          <a:lstStyle/>
          <a:p>
            <a:endParaRPr/>
          </a:p>
        </p:txBody>
      </p:sp>
      <p:sp>
        <p:nvSpPr>
          <p:cNvPr id="91" name="Trieste_3.jpg"/>
          <p:cNvSpPr>
            <a:spLocks noGrp="1"/>
          </p:cNvSpPr>
          <p:nvPr>
            <p:ph type="pic" sz="half" idx="13"/>
          </p:nvPr>
        </p:nvSpPr>
        <p:spPr>
          <a:xfrm>
            <a:off x="4012660" y="1516605"/>
            <a:ext cx="4632798" cy="4395245"/>
          </a:xfrm>
          <a:prstGeom prst="rect">
            <a:avLst/>
          </a:prstGeom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  <p:txBody>
          <a:bodyPr lIns="91439" rIns="91439"/>
          <a:lstStyle/>
          <a:p>
            <a:r>
              <a:rPr lang="it-IT"/>
              <a:t>Fare clic sull'icona per inserire un'immagine</a:t>
            </a:r>
            <a:endParaRPr/>
          </a:p>
        </p:txBody>
      </p:sp>
      <p:sp>
        <p:nvSpPr>
          <p:cNvPr id="93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9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724884" y="6370912"/>
            <a:ext cx="260199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  <p:sp>
        <p:nvSpPr>
          <p:cNvPr id="10" name="Sottotitolo">
            <a:extLst>
              <a:ext uri="{FF2B5EF4-FFF2-40B4-BE49-F238E27FC236}">
                <a16:creationId xmlns:a16="http://schemas.microsoft.com/office/drawing/2014/main" id="{CA2F66F3-F564-A44B-9E1F-161752AD2EC8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713185" y="990600"/>
            <a:ext cx="7927022" cy="28854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ClrTx/>
              <a:buSzTx/>
              <a:buNone/>
              <a:defRPr sz="1275" cap="none" spc="115">
                <a:solidFill>
                  <a:srgbClr val="9A958E"/>
                </a:solidFill>
                <a:latin typeface="Avenir LT Std 55 Roman"/>
                <a:ea typeface="Avenir LT Std 55 Roman"/>
                <a:cs typeface="Avenir LT Std 55 Roman"/>
                <a:sym typeface="Avenir LT Std 55 Roman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Itatureium niendit et int qui quibus, toruptat harum explacc aerovitia nissentius  dolorerum qui reri apelloribus et ut fuga.…">
            <a:extLst>
              <a:ext uri="{FF2B5EF4-FFF2-40B4-BE49-F238E27FC236}">
                <a16:creationId xmlns:a16="http://schemas.microsoft.com/office/drawing/2014/main" id="{0A335F79-4ED8-3F4E-90B2-2FE9F2F06E01}"/>
              </a:ext>
            </a:extLst>
          </p:cNvPr>
          <p:cNvSpPr txBox="1">
            <a:spLocks noGrp="1"/>
          </p:cNvSpPr>
          <p:nvPr>
            <p:ph type="body" sz="half" idx="15"/>
          </p:nvPr>
        </p:nvSpPr>
        <p:spPr>
          <a:xfrm>
            <a:off x="716483" y="1524000"/>
            <a:ext cx="2956142" cy="48474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0" indent="0" algn="l">
              <a:spcBef>
                <a:spcPts val="1800"/>
              </a:spcBef>
              <a:buClrTx/>
              <a:buSzTx/>
              <a:buNone/>
              <a:defRPr sz="4200" cap="none" spc="84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lang="it-IT" dirty="0"/>
              <a:t>Fare clic per modificare gli stili del testo dello schema</a:t>
            </a:r>
          </a:p>
          <a:p>
            <a:pPr marL="0" lvl="1" indent="0" algn="l">
              <a:spcBef>
                <a:spcPts val="1800"/>
              </a:spcBef>
              <a:buClrTx/>
              <a:buSzTx/>
              <a:buNone/>
              <a:defRPr sz="4200" cap="none" spc="84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lang="it-IT" dirty="0"/>
              <a:t>Secondo livello</a:t>
            </a:r>
          </a:p>
        </p:txBody>
      </p:sp>
    </p:spTree>
    <p:extLst>
      <p:ext uri="{BB962C8B-B14F-4D97-AF65-F5344CB8AC3E}">
        <p14:creationId xmlns:p14="http://schemas.microsoft.com/office/powerpoint/2010/main" val="1300737972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D45D-CBAB-4FDD-A2E3-F93DFF0BC156}" type="datetime1">
              <a:rPr lang="it-IT" smtClean="0"/>
              <a:t>27/10/2021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58" y="6374320"/>
            <a:ext cx="260199" cy="241092"/>
          </a:xfrm>
        </p:spPr>
        <p:txBody>
          <a:bodyPr/>
          <a:lstStyle/>
          <a:p>
            <a:fld id="{C53C1BCE-4D48-44FE-A4A7-6B64D46055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073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9476A-AE91-42AC-9A7C-FB3EE85A2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27233-8564-4EA4-A012-1B5F0082C0F1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36680-FE81-4810-A839-EB935962B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8A249-3D8C-42D4-A3B0-5AC6014D6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6A849-0A11-4173-8B23-578480226B95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0527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42D6D50-6A95-4C39-A79A-2611388A5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6C303-8F63-4341-91C5-898789540479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B580EEF-5385-40E4-9E9C-2F910309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81286A-5AC7-4881-9A6E-7FC7F479F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FBEC9-D289-4251-BB3E-86A349A82290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709205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0342E18-504C-4531-8EFE-503464D90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CF444-55EB-4869-98F7-722AF2613F86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787AEBE-A603-472D-9379-30BDFA2E5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846662-F4B7-422E-935D-AE1675614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29B23-E308-4DA4-9471-DAE8AA43930C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698394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4C96862-DC0C-4164-9C93-4C86FF6FA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1FA8F-F756-44D9-8C9D-32FAEFF170D6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9C6E4EA-6BA6-4D02-8DC5-3E5E34E9D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9EC66E-FD2E-4CB1-A1E9-78A297FBF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CC5F9-1EB2-46D0-A6C1-27019DFE4BBC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817702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3EBA3FC-5630-4DCB-8A8C-E4F63F19F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592CD-3DC7-4C95-94B8-9F62C473AF5B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375019D-657C-4695-94CE-965C4F7AD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B57EA4C-DD36-429D-8A10-E4CBB3B56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F3A1F-F34D-488D-84B7-D7C5583F207B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766908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721220D-6AF9-4C00-9F5E-392B33264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93266-0D72-42A6-BEC4-E66A7EC38B9F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DE3741B-DA49-4DDE-A91A-E7A58B35A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1D91D6-DB48-4BD6-AC0D-8D5334956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53E93-315E-451A-9D5E-C9DBF0A331C5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40702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883EC9B-EA62-4B91-BECF-612972956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F6172-E64C-467E-83E2-262B5956DE98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2B060B3-4971-4784-BA82-93687ACE5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86E06D6-7F82-4D24-8F50-D2973CE45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349A1-5126-46A7-AB33-3A645C5C9518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992925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89118CC-B41C-42F4-9895-7E47882E139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D73809F-1ADF-4129-A5CE-FCBD852AB5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A9550-9174-4197-A67A-7B7CD6C30F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BEE457-02A8-4246-A3FB-8A6F1D6A5459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84198-AE50-4CC9-AC5D-9E70033B1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1DEB0-6F27-49D1-ABD5-C3704D989A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638E657-6829-4309-BF04-31C90707E9CA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C1DDE2A4-2E28-4B37-9FF9-9F6C8550920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31AF93BD-A948-49BD-8FFD-4DC4B3B000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1F832-86EB-49B1-90F9-81C762F243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A28D32-2FCB-48C7-9F74-F3B7F715680C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E3390-4CEE-4AF1-A29E-811C056821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DEF9C-3061-40BF-9A41-E2DB821D3F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DDA27E9-DFDD-4E9A-89D8-413E27733094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28D26903-2C60-DD43-BF5A-96413FE9D46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392" y="2837377"/>
            <a:ext cx="9157496" cy="3019473"/>
          </a:xfrm>
          <a:prstGeom prst="rect">
            <a:avLst/>
          </a:prstGeom>
        </p:spPr>
      </p:pic>
      <p:sp>
        <p:nvSpPr>
          <p:cNvPr id="2" name="Rettangolo"/>
          <p:cNvSpPr/>
          <p:nvPr/>
        </p:nvSpPr>
        <p:spPr>
          <a:xfrm>
            <a:off x="0" y="6131389"/>
            <a:ext cx="9144000" cy="726613"/>
          </a:xfrm>
          <a:prstGeom prst="rect">
            <a:avLst/>
          </a:prstGeom>
          <a:solidFill>
            <a:srgbClr val="1D355E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2400" cap="all" spc="48">
                <a:solidFill>
                  <a:srgbClr val="1D355E"/>
                </a:solidFill>
                <a:latin typeface="Avenir LT Std 65 Medium"/>
                <a:ea typeface="Avenir LT Std 65 Medium"/>
                <a:cs typeface="Avenir LT Std 65 Medium"/>
                <a:sym typeface="Avenir LT Std 65 Medium"/>
              </a:defRPr>
            </a:pPr>
            <a:endParaRPr sz="900"/>
          </a:p>
        </p:txBody>
      </p:sp>
      <p:pic>
        <p:nvPicPr>
          <p:cNvPr id="3" name="Immagine 8" descr="Immagin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7268" y="6230101"/>
            <a:ext cx="1162938" cy="52271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Linea"/>
          <p:cNvSpPr/>
          <p:nvPr/>
        </p:nvSpPr>
        <p:spPr>
          <a:xfrm flipV="1">
            <a:off x="976312" y="6357473"/>
            <a:ext cx="1" cy="26797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17144" tIns="17144" rIns="17144" bIns="17144"/>
          <a:lstStyle/>
          <a:p>
            <a:endParaRPr/>
          </a:p>
        </p:txBody>
      </p:sp>
      <p:sp>
        <p:nvSpPr>
          <p:cNvPr id="5" name="Linea"/>
          <p:cNvSpPr/>
          <p:nvPr/>
        </p:nvSpPr>
        <p:spPr>
          <a:xfrm flipV="1">
            <a:off x="976312" y="6357473"/>
            <a:ext cx="1" cy="26797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17144" tIns="17144" rIns="17144" bIns="17144"/>
          <a:lstStyle/>
          <a:p>
            <a:endParaRPr/>
          </a:p>
        </p:txBody>
      </p:sp>
      <p:sp>
        <p:nvSpPr>
          <p:cNvPr id="6" name="Titolo Testo"/>
          <p:cNvSpPr txBox="1">
            <a:spLocks noGrp="1"/>
          </p:cNvSpPr>
          <p:nvPr>
            <p:ph type="title"/>
          </p:nvPr>
        </p:nvSpPr>
        <p:spPr>
          <a:xfrm>
            <a:off x="713184" y="-312396"/>
            <a:ext cx="7927022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/>
          </a:bodyPr>
          <a:lstStyle/>
          <a:p>
            <a:r>
              <a:t>Titolo Testo</a:t>
            </a:r>
          </a:p>
        </p:txBody>
      </p:sp>
      <p:sp>
        <p:nvSpPr>
          <p:cNvPr id="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716947" y="6374320"/>
            <a:ext cx="260199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900" cap="all" spc="18">
                <a:solidFill>
                  <a:srgbClr val="FFFFFF"/>
                </a:solidFill>
                <a:latin typeface="Avenir LT Std 35 Light"/>
                <a:ea typeface="Avenir LT Std 35 Light"/>
                <a:cs typeface="Avenir LT Std 35 Light"/>
                <a:sym typeface="Avenir LT Std 35 Light"/>
              </a:defRPr>
            </a:lvl1pPr>
          </a:lstStyle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850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</p:sldLayoutIdLst>
  <p:transition spd="med"/>
  <p:hf hdr="0" ftr="0" dt="0"/>
  <p:txStyles>
    <p:titleStyle>
      <a:lvl1pPr marL="0" marR="0" indent="0" algn="l" defTabSz="242888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25" b="0" i="0" u="none" strike="noStrike" cap="all" spc="112" baseline="0">
          <a:ln>
            <a:noFill/>
          </a:ln>
          <a:solidFill>
            <a:srgbClr val="1D355E"/>
          </a:solidFill>
          <a:uFillTx/>
          <a:latin typeface="AvenirLTStd-Medium"/>
          <a:ea typeface="AvenirLTStd-Medium"/>
          <a:cs typeface="AvenirLTStd-Medium"/>
          <a:sym typeface="AvenirLTStd-Medium"/>
        </a:defRPr>
      </a:lvl1pPr>
      <a:lvl2pPr marL="0" marR="0" indent="0" algn="l" defTabSz="242888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25" b="0" i="0" u="none" strike="noStrike" cap="all" spc="112" baseline="0">
          <a:ln>
            <a:noFill/>
          </a:ln>
          <a:solidFill>
            <a:srgbClr val="1D355E"/>
          </a:solidFill>
          <a:uFillTx/>
          <a:latin typeface="AvenirLTStd-Medium"/>
          <a:ea typeface="AvenirLTStd-Medium"/>
          <a:cs typeface="AvenirLTStd-Medium"/>
          <a:sym typeface="AvenirLTStd-Medium"/>
        </a:defRPr>
      </a:lvl2pPr>
      <a:lvl3pPr marL="0" marR="0" indent="0" algn="l" defTabSz="242888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25" b="0" i="0" u="none" strike="noStrike" cap="all" spc="112" baseline="0">
          <a:ln>
            <a:noFill/>
          </a:ln>
          <a:solidFill>
            <a:srgbClr val="1D355E"/>
          </a:solidFill>
          <a:uFillTx/>
          <a:latin typeface="AvenirLTStd-Medium"/>
          <a:ea typeface="AvenirLTStd-Medium"/>
          <a:cs typeface="AvenirLTStd-Medium"/>
          <a:sym typeface="AvenirLTStd-Medium"/>
        </a:defRPr>
      </a:lvl3pPr>
      <a:lvl4pPr marL="0" marR="0" indent="0" algn="l" defTabSz="242888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25" b="0" i="0" u="none" strike="noStrike" cap="all" spc="112" baseline="0">
          <a:ln>
            <a:noFill/>
          </a:ln>
          <a:solidFill>
            <a:srgbClr val="1D355E"/>
          </a:solidFill>
          <a:uFillTx/>
          <a:latin typeface="AvenirLTStd-Medium"/>
          <a:ea typeface="AvenirLTStd-Medium"/>
          <a:cs typeface="AvenirLTStd-Medium"/>
          <a:sym typeface="AvenirLTStd-Medium"/>
        </a:defRPr>
      </a:lvl4pPr>
      <a:lvl5pPr marL="0" marR="0" indent="0" algn="l" defTabSz="242888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25" b="0" i="0" u="none" strike="noStrike" cap="all" spc="112" baseline="0">
          <a:ln>
            <a:noFill/>
          </a:ln>
          <a:solidFill>
            <a:srgbClr val="1D355E"/>
          </a:solidFill>
          <a:uFillTx/>
          <a:latin typeface="AvenirLTStd-Medium"/>
          <a:ea typeface="AvenirLTStd-Medium"/>
          <a:cs typeface="AvenirLTStd-Medium"/>
          <a:sym typeface="AvenirLTStd-Medium"/>
        </a:defRPr>
      </a:lvl5pPr>
      <a:lvl6pPr marL="0" marR="0" indent="0" algn="l" defTabSz="242888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25" b="0" i="0" u="none" strike="noStrike" cap="all" spc="112" baseline="0">
          <a:ln>
            <a:noFill/>
          </a:ln>
          <a:solidFill>
            <a:srgbClr val="1D355E"/>
          </a:solidFill>
          <a:uFillTx/>
          <a:latin typeface="AvenirLTStd-Medium"/>
          <a:ea typeface="AvenirLTStd-Medium"/>
          <a:cs typeface="AvenirLTStd-Medium"/>
          <a:sym typeface="AvenirLTStd-Medium"/>
        </a:defRPr>
      </a:lvl6pPr>
      <a:lvl7pPr marL="0" marR="0" indent="0" algn="l" defTabSz="242888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25" b="0" i="0" u="none" strike="noStrike" cap="all" spc="112" baseline="0">
          <a:ln>
            <a:noFill/>
          </a:ln>
          <a:solidFill>
            <a:srgbClr val="1D355E"/>
          </a:solidFill>
          <a:uFillTx/>
          <a:latin typeface="AvenirLTStd-Medium"/>
          <a:ea typeface="AvenirLTStd-Medium"/>
          <a:cs typeface="AvenirLTStd-Medium"/>
          <a:sym typeface="AvenirLTStd-Medium"/>
        </a:defRPr>
      </a:lvl7pPr>
      <a:lvl8pPr marL="0" marR="0" indent="0" algn="l" defTabSz="242888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25" b="0" i="0" u="none" strike="noStrike" cap="all" spc="112" baseline="0">
          <a:ln>
            <a:noFill/>
          </a:ln>
          <a:solidFill>
            <a:srgbClr val="1D355E"/>
          </a:solidFill>
          <a:uFillTx/>
          <a:latin typeface="AvenirLTStd-Medium"/>
          <a:ea typeface="AvenirLTStd-Medium"/>
          <a:cs typeface="AvenirLTStd-Medium"/>
          <a:sym typeface="AvenirLTStd-Medium"/>
        </a:defRPr>
      </a:lvl8pPr>
      <a:lvl9pPr marL="0" marR="0" indent="0" algn="l" defTabSz="242888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25" b="0" i="0" u="none" strike="noStrike" cap="all" spc="112" baseline="0">
          <a:ln>
            <a:noFill/>
          </a:ln>
          <a:solidFill>
            <a:srgbClr val="1D355E"/>
          </a:solidFill>
          <a:uFillTx/>
          <a:latin typeface="AvenirLTStd-Medium"/>
          <a:ea typeface="AvenirLTStd-Medium"/>
          <a:cs typeface="AvenirLTStd-Medium"/>
          <a:sym typeface="AvenirLTStd-Medium"/>
        </a:defRPr>
      </a:lvl9pPr>
    </p:titleStyle>
    <p:bodyStyle>
      <a:lvl1pPr marL="108857" marR="0" indent="-108857" algn="ctr" defTabSz="242888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sz="900" b="0" i="0" u="none" strike="noStrike" cap="all" spc="18" baseline="0">
          <a:ln>
            <a:noFill/>
          </a:ln>
          <a:solidFill>
            <a:srgbClr val="1D355E"/>
          </a:solidFill>
          <a:uFillTx/>
          <a:latin typeface="Avenir LT Std 35 Light"/>
          <a:ea typeface="Avenir LT Std 35 Light"/>
          <a:cs typeface="Avenir LT Std 35 Light"/>
          <a:sym typeface="Avenir LT Std 35 Light"/>
        </a:defRPr>
      </a:lvl1pPr>
      <a:lvl2pPr marL="299357" marR="0" indent="-108857" algn="ctr" defTabSz="242888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sz="900" b="0" i="0" u="none" strike="noStrike" cap="all" spc="18" baseline="0">
          <a:ln>
            <a:noFill/>
          </a:ln>
          <a:solidFill>
            <a:srgbClr val="1D355E"/>
          </a:solidFill>
          <a:uFillTx/>
          <a:latin typeface="Avenir LT Std 35 Light"/>
          <a:ea typeface="Avenir LT Std 35 Light"/>
          <a:cs typeface="Avenir LT Std 35 Light"/>
          <a:sym typeface="Avenir LT Std 35 Light"/>
        </a:defRPr>
      </a:lvl2pPr>
      <a:lvl3pPr marL="489857" marR="0" indent="-108857" algn="ctr" defTabSz="242888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sz="900" b="0" i="0" u="none" strike="noStrike" cap="all" spc="18" baseline="0">
          <a:ln>
            <a:noFill/>
          </a:ln>
          <a:solidFill>
            <a:srgbClr val="1D355E"/>
          </a:solidFill>
          <a:uFillTx/>
          <a:latin typeface="Avenir LT Std 35 Light"/>
          <a:ea typeface="Avenir LT Std 35 Light"/>
          <a:cs typeface="Avenir LT Std 35 Light"/>
          <a:sym typeface="Avenir LT Std 35 Light"/>
        </a:defRPr>
      </a:lvl3pPr>
      <a:lvl4pPr marL="680357" marR="0" indent="-108857" algn="ctr" defTabSz="242888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sz="900" b="0" i="0" u="none" strike="noStrike" cap="all" spc="18" baseline="0">
          <a:ln>
            <a:noFill/>
          </a:ln>
          <a:solidFill>
            <a:srgbClr val="1D355E"/>
          </a:solidFill>
          <a:uFillTx/>
          <a:latin typeface="Avenir LT Std 35 Light"/>
          <a:ea typeface="Avenir LT Std 35 Light"/>
          <a:cs typeface="Avenir LT Std 35 Light"/>
          <a:sym typeface="Avenir LT Std 35 Light"/>
        </a:defRPr>
      </a:lvl4pPr>
      <a:lvl5pPr marL="870857" marR="0" indent="-108857" algn="ctr" defTabSz="242888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sz="900" b="0" i="0" u="none" strike="noStrike" cap="all" spc="18" baseline="0">
          <a:ln>
            <a:noFill/>
          </a:ln>
          <a:solidFill>
            <a:srgbClr val="1D355E"/>
          </a:solidFill>
          <a:uFillTx/>
          <a:latin typeface="Avenir LT Std 35 Light"/>
          <a:ea typeface="Avenir LT Std 35 Light"/>
          <a:cs typeface="Avenir LT Std 35 Light"/>
          <a:sym typeface="Avenir LT Std 35 Light"/>
        </a:defRPr>
      </a:lvl5pPr>
      <a:lvl6pPr marL="1061357" marR="0" indent="-108857" algn="ctr" defTabSz="242888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sz="900" b="0" i="0" u="none" strike="noStrike" cap="all" spc="18" baseline="0">
          <a:ln>
            <a:noFill/>
          </a:ln>
          <a:solidFill>
            <a:srgbClr val="1D355E"/>
          </a:solidFill>
          <a:uFillTx/>
          <a:latin typeface="Avenir LT Std 35 Light"/>
          <a:ea typeface="Avenir LT Std 35 Light"/>
          <a:cs typeface="Avenir LT Std 35 Light"/>
          <a:sym typeface="Avenir LT Std 35 Light"/>
        </a:defRPr>
      </a:lvl6pPr>
      <a:lvl7pPr marL="1251857" marR="0" indent="-108857" algn="ctr" defTabSz="242888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sz="900" b="0" i="0" u="none" strike="noStrike" cap="all" spc="18" baseline="0">
          <a:ln>
            <a:noFill/>
          </a:ln>
          <a:solidFill>
            <a:srgbClr val="1D355E"/>
          </a:solidFill>
          <a:uFillTx/>
          <a:latin typeface="Avenir LT Std 35 Light"/>
          <a:ea typeface="Avenir LT Std 35 Light"/>
          <a:cs typeface="Avenir LT Std 35 Light"/>
          <a:sym typeface="Avenir LT Std 35 Light"/>
        </a:defRPr>
      </a:lvl7pPr>
      <a:lvl8pPr marL="1442357" marR="0" indent="-108857" algn="ctr" defTabSz="242888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sz="900" b="0" i="0" u="none" strike="noStrike" cap="all" spc="18" baseline="0">
          <a:ln>
            <a:noFill/>
          </a:ln>
          <a:solidFill>
            <a:srgbClr val="1D355E"/>
          </a:solidFill>
          <a:uFillTx/>
          <a:latin typeface="Avenir LT Std 35 Light"/>
          <a:ea typeface="Avenir LT Std 35 Light"/>
          <a:cs typeface="Avenir LT Std 35 Light"/>
          <a:sym typeface="Avenir LT Std 35 Light"/>
        </a:defRPr>
      </a:lvl8pPr>
      <a:lvl9pPr marL="1632857" marR="0" indent="-108857" algn="ctr" defTabSz="242888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sz="900" b="0" i="0" u="none" strike="noStrike" cap="all" spc="18" baseline="0">
          <a:ln>
            <a:noFill/>
          </a:ln>
          <a:solidFill>
            <a:srgbClr val="1D355E"/>
          </a:solidFill>
          <a:uFillTx/>
          <a:latin typeface="Avenir LT Std 35 Light"/>
          <a:ea typeface="Avenir LT Std 35 Light"/>
          <a:cs typeface="Avenir LT Std 35 Light"/>
          <a:sym typeface="Avenir LT Std 35 Light"/>
        </a:defRPr>
      </a:lvl9pPr>
    </p:bodyStyle>
    <p:otherStyle>
      <a:lvl1pPr marL="0" marR="0" indent="0" algn="ctr" defTabSz="242888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all" spc="18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T Std 35 Light"/>
        </a:defRPr>
      </a:lvl1pPr>
      <a:lvl2pPr marL="0" marR="0" indent="0" algn="ctr" defTabSz="242888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all" spc="18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T Std 35 Light"/>
        </a:defRPr>
      </a:lvl2pPr>
      <a:lvl3pPr marL="0" marR="0" indent="0" algn="ctr" defTabSz="242888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all" spc="18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T Std 35 Light"/>
        </a:defRPr>
      </a:lvl3pPr>
      <a:lvl4pPr marL="0" marR="0" indent="0" algn="ctr" defTabSz="242888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all" spc="18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T Std 35 Light"/>
        </a:defRPr>
      </a:lvl4pPr>
      <a:lvl5pPr marL="0" marR="0" indent="0" algn="ctr" defTabSz="242888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all" spc="18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T Std 35 Light"/>
        </a:defRPr>
      </a:lvl5pPr>
      <a:lvl6pPr marL="0" marR="0" indent="0" algn="ctr" defTabSz="242888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all" spc="18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T Std 35 Light"/>
        </a:defRPr>
      </a:lvl6pPr>
      <a:lvl7pPr marL="0" marR="0" indent="0" algn="ctr" defTabSz="242888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all" spc="18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T Std 35 Light"/>
        </a:defRPr>
      </a:lvl7pPr>
      <a:lvl8pPr marL="0" marR="0" indent="0" algn="ctr" defTabSz="242888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all" spc="18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T Std 35 Light"/>
        </a:defRPr>
      </a:lvl8pPr>
      <a:lvl9pPr marL="0" marR="0" indent="0" algn="ctr" defTabSz="242888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all" spc="18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T Std 35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7.w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6.wmf"/><Relationship Id="rId4" Type="http://schemas.openxmlformats.org/officeDocument/2006/relationships/notesSlide" Target="../notesSlides/notesSlide2.xml"/><Relationship Id="rId9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56ADFA-960D-427D-A37F-634F1D946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90B6AA1-28BC-4F76-9B47-EC80B1CF4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0380" y="3172279"/>
            <a:ext cx="162609" cy="241092"/>
          </a:xfrm>
        </p:spPr>
        <p:txBody>
          <a:bodyPr/>
          <a:lstStyle/>
          <a:p>
            <a:pPr algn="ctr" defTabSz="242888" eaLnBrk="1" fontAlgn="auto">
              <a:spcBef>
                <a:spcPts val="0"/>
              </a:spcBef>
              <a:spcAft>
                <a:spcPts val="0"/>
              </a:spcAft>
            </a:pPr>
            <a:fld id="{C53C1BCE-4D48-44FE-A4A7-6B64D46055FB}" type="slidenum">
              <a:rPr lang="it-IT" kern="0"/>
              <a:pPr algn="ctr" defTabSz="242888" eaLnBrk="1" fontAlgn="auto">
                <a:spcBef>
                  <a:spcPts val="0"/>
                </a:spcBef>
                <a:spcAft>
                  <a:spcPts val="0"/>
                </a:spcAft>
              </a:pPr>
              <a:t>1</a:t>
            </a:fld>
            <a:endParaRPr lang="it-IT" kern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DEF8247-0597-4D10-94ED-0D8492D81C55}"/>
              </a:ext>
            </a:extLst>
          </p:cNvPr>
          <p:cNvSpPr txBox="1"/>
          <p:nvPr/>
        </p:nvSpPr>
        <p:spPr>
          <a:xfrm>
            <a:off x="0" y="1485900"/>
            <a:ext cx="9144000" cy="2215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7145" tIns="17145" rIns="17145" bIns="17145" numCol="1" spcCol="38100" rtlCol="0" anchor="t">
            <a:spAutoFit/>
          </a:bodyPr>
          <a:lstStyle/>
          <a:p>
            <a:pPr algn="ctr" defTabSz="242888" eaLnBrk="1" fontAlgn="auto">
              <a:spcBef>
                <a:spcPts val="0"/>
              </a:spcBef>
              <a:spcAft>
                <a:spcPts val="0"/>
              </a:spcAft>
            </a:pPr>
            <a:r>
              <a:rPr lang="it-IT" sz="2025" b="1" kern="0" cap="all" spc="112" dirty="0">
                <a:solidFill>
                  <a:srgbClr val="1D355E"/>
                </a:solidFill>
                <a:latin typeface="AvenirLTStd-Medium"/>
                <a:sym typeface="Avenir LT Std 85 Heavy"/>
              </a:rPr>
              <a:t>TOLLERANZA AI FARMACI</a:t>
            </a:r>
            <a:br>
              <a:rPr lang="it-IT" sz="2025" kern="0" dirty="0">
                <a:solidFill>
                  <a:srgbClr val="5B5854"/>
                </a:solidFill>
                <a:latin typeface="Avenir LT Std 85 Heavy"/>
                <a:ea typeface="Avenir LT Std 85 Heavy"/>
                <a:cs typeface="Avenir LT Std 85 Heavy"/>
                <a:sym typeface="Avenir LT Std 85 Heavy"/>
              </a:rPr>
            </a:br>
            <a:br>
              <a:rPr lang="it-IT" sz="2025" kern="0" dirty="0">
                <a:solidFill>
                  <a:srgbClr val="5B5854"/>
                </a:solidFill>
                <a:latin typeface="Avenir LT Std 85 Heavy"/>
                <a:ea typeface="Avenir LT Std 85 Heavy"/>
                <a:cs typeface="Avenir LT Std 85 Heavy"/>
                <a:sym typeface="Avenir LT Std 85 Heavy"/>
              </a:rPr>
            </a:br>
            <a:r>
              <a:rPr lang="it-IT" sz="2025" kern="0" dirty="0">
                <a:solidFill>
                  <a:srgbClr val="5B5854"/>
                </a:solidFill>
                <a:latin typeface="Avenir LT Std 85 Heavy"/>
                <a:ea typeface="Avenir LT Std 85 Heavy"/>
                <a:cs typeface="Avenir LT Std 85 Heavy"/>
                <a:sym typeface="Avenir LT Std 85 Heavy"/>
              </a:rPr>
              <a:t>Progressivo adattamento farmacologico al farmaco/sostanza provocando tolleranza</a:t>
            </a:r>
            <a:br>
              <a:rPr lang="it-IT" sz="2025" kern="0" dirty="0">
                <a:solidFill>
                  <a:srgbClr val="5B5854"/>
                </a:solidFill>
                <a:latin typeface="Avenir LT Std 85 Heavy"/>
                <a:ea typeface="Avenir LT Std 85 Heavy"/>
                <a:cs typeface="Avenir LT Std 85 Heavy"/>
                <a:sym typeface="Avenir LT Std 85 Heavy"/>
              </a:rPr>
            </a:br>
            <a:br>
              <a:rPr lang="it-IT" sz="2025" kern="0" dirty="0">
                <a:solidFill>
                  <a:srgbClr val="5B5854"/>
                </a:solidFill>
                <a:latin typeface="Avenir LT Std 85 Heavy"/>
                <a:ea typeface="Avenir LT Std 85 Heavy"/>
                <a:cs typeface="Avenir LT Std 85 Heavy"/>
                <a:sym typeface="Avenir LT Std 85 Heavy"/>
              </a:rPr>
            </a:br>
            <a:r>
              <a:rPr lang="it-IT" sz="2025" kern="0" dirty="0">
                <a:solidFill>
                  <a:srgbClr val="5B5854"/>
                </a:solidFill>
                <a:latin typeface="Avenir LT Std 85 Heavy"/>
                <a:sym typeface="Avenir LT Std 85 Heavy"/>
              </a:rPr>
              <a:t>R</a:t>
            </a:r>
            <a:r>
              <a:rPr lang="it-IT" sz="2025" kern="0" dirty="0">
                <a:solidFill>
                  <a:srgbClr val="5B5854"/>
                </a:solidFill>
                <a:latin typeface="Avenir LT Std 85 Heavy"/>
                <a:ea typeface="Avenir LT Std 85 Heavy"/>
                <a:cs typeface="Avenir LT Std 85 Heavy"/>
                <a:sym typeface="Avenir LT Std 85 Heavy"/>
              </a:rPr>
              <a:t>eazione normale per cui la somministrazione ripetuta di uno stesso farmaco produce un effetto minore in considerazione delle risposte adattative dell’organismo</a:t>
            </a:r>
          </a:p>
          <a:p>
            <a:pPr algn="ctr" defTabSz="242888" eaLnBrk="1" fontAlgn="auto">
              <a:spcBef>
                <a:spcPts val="0"/>
              </a:spcBef>
              <a:spcAft>
                <a:spcPts val="0"/>
              </a:spcAft>
            </a:pPr>
            <a:endParaRPr lang="it-IT" sz="2025" kern="0" dirty="0">
              <a:solidFill>
                <a:srgbClr val="5B5854"/>
              </a:solidFill>
              <a:latin typeface="Avenir LT Std 85 Heavy"/>
              <a:sym typeface="Avenir LT Std 85 Heavy"/>
            </a:endParaRPr>
          </a:p>
        </p:txBody>
      </p:sp>
    </p:spTree>
    <p:extLst>
      <p:ext uri="{BB962C8B-B14F-4D97-AF65-F5344CB8AC3E}">
        <p14:creationId xmlns:p14="http://schemas.microsoft.com/office/powerpoint/2010/main" val="494248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>
            <a:extLst>
              <a:ext uri="{FF2B5EF4-FFF2-40B4-BE49-F238E27FC236}">
                <a16:creationId xmlns:a16="http://schemas.microsoft.com/office/drawing/2014/main" id="{58492B0A-26E0-4AC4-8E1F-CB07A44FF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b="1"/>
              <a:t>Tolleranza agli oppioidi</a:t>
            </a:r>
          </a:p>
        </p:txBody>
      </p:sp>
      <p:sp>
        <p:nvSpPr>
          <p:cNvPr id="20483" name="Content Placeholder 4">
            <a:extLst>
              <a:ext uri="{FF2B5EF4-FFF2-40B4-BE49-F238E27FC236}">
                <a16:creationId xmlns:a16="http://schemas.microsoft.com/office/drawing/2014/main" id="{303F07A5-1A0C-432E-A695-1ED02BE68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it-IT" sz="2600"/>
              <a:t>Attivazione protratta recettori (giorni/settimane)  porta alla perdita degli effetti farmacologici = riduzione dell’effetto massimo ottenuto  o spostamento a destra della curva dose effetto.</a:t>
            </a:r>
          </a:p>
          <a:p>
            <a:pPr algn="just"/>
            <a:r>
              <a:rPr lang="en-US" altLang="it-IT" sz="2600"/>
              <a:t>Reversibile in diverse settimane, sospendendo l’agonista.</a:t>
            </a:r>
          </a:p>
          <a:p>
            <a:pPr algn="just"/>
            <a:r>
              <a:rPr lang="en-US" altLang="it-IT" sz="2600"/>
              <a:t>Le varie risposte fisiologiche sviluppano tolleranza con velocita’ diversa: 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en-US" altLang="it-IT" sz="2600" i="1"/>
              <a:t>- tolleranza rapida (effetti euforizzanti)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en-US" altLang="it-IT" sz="2600" i="1"/>
              <a:t>- tolleranza moderata (analgesia)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en-US" altLang="it-IT" sz="2600" i="1"/>
              <a:t>- tolleranza ridotta (stipsi)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en-US" altLang="it-IT" sz="2600" i="1"/>
              <a:t>- nessuna tolleranza (miosi della pupilla).</a:t>
            </a:r>
          </a:p>
          <a:p>
            <a:endParaRPr lang="en-US" altLang="it-IT" sz="2600"/>
          </a:p>
        </p:txBody>
      </p:sp>
      <p:sp>
        <p:nvSpPr>
          <p:cNvPr id="67588" name="CasellaDiTesto 3">
            <a:extLst>
              <a:ext uri="{FF2B5EF4-FFF2-40B4-BE49-F238E27FC236}">
                <a16:creationId xmlns:a16="http://schemas.microsoft.com/office/drawing/2014/main" id="{9FA614A2-5530-4ED0-876E-EF7836A7B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6477000"/>
            <a:ext cx="4648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0000"/>
                </a:solidFill>
                <a:latin typeface="Arial" panose="020B0604020202020204" pitchFamily="34" charset="0"/>
              </a:rPr>
              <a:t>Esempio tolleranza con implicazioni cliniche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3C5521D4-A301-41AD-852F-6C9AA14D0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Dipendenza</a:t>
            </a:r>
            <a:r>
              <a:rPr lang="en-US" dirty="0"/>
              <a:t> </a:t>
            </a:r>
            <a:r>
              <a:rPr lang="en-US" dirty="0" err="1"/>
              <a:t>fisica</a:t>
            </a:r>
            <a:r>
              <a:rPr lang="en-US" dirty="0"/>
              <a:t>, </a:t>
            </a:r>
            <a:r>
              <a:rPr lang="en-US" dirty="0" err="1"/>
              <a:t>sempre</a:t>
            </a:r>
            <a:r>
              <a:rPr lang="en-US" dirty="0"/>
              <a:t> </a:t>
            </a:r>
            <a:r>
              <a:rPr lang="en-US" dirty="0" err="1"/>
              <a:t>associata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tolleranza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n-US" dirty="0" err="1"/>
              <a:t>Dipendenza</a:t>
            </a:r>
            <a:r>
              <a:rPr lang="en-US" dirty="0"/>
              <a:t> </a:t>
            </a:r>
            <a:r>
              <a:rPr lang="en-US" dirty="0" err="1"/>
              <a:t>fisica</a:t>
            </a:r>
            <a:r>
              <a:rPr lang="en-US" dirty="0"/>
              <a:t> non </a:t>
            </a:r>
            <a:r>
              <a:rPr lang="en-US" dirty="0" err="1"/>
              <a:t>determina</a:t>
            </a:r>
            <a:r>
              <a:rPr lang="en-US" dirty="0"/>
              <a:t> “Addiction”/ </a:t>
            </a:r>
            <a:r>
              <a:rPr lang="en-US" dirty="0" err="1"/>
              <a:t>abuso</a:t>
            </a:r>
            <a:r>
              <a:rPr lang="en-US" dirty="0"/>
              <a:t>,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hanno</a:t>
            </a:r>
            <a:r>
              <a:rPr lang="en-US" dirty="0"/>
              <a:t> cause </a:t>
            </a:r>
            <a:r>
              <a:rPr lang="en-US" dirty="0" err="1"/>
              <a:t>psicologiche</a:t>
            </a:r>
            <a:r>
              <a:rPr lang="en-US" dirty="0"/>
              <a:t>/</a:t>
            </a:r>
            <a:r>
              <a:rPr lang="en-US" dirty="0" err="1"/>
              <a:t>sociali</a:t>
            </a:r>
            <a:r>
              <a:rPr lang="en-US" dirty="0"/>
              <a:t>.</a:t>
            </a:r>
          </a:p>
          <a:p>
            <a:pPr algn="just">
              <a:defRPr/>
            </a:pPr>
            <a:r>
              <a:rPr lang="en-US" dirty="0" err="1"/>
              <a:t>Dipendenza</a:t>
            </a:r>
            <a:r>
              <a:rPr lang="en-US" dirty="0"/>
              <a:t> </a:t>
            </a:r>
            <a:r>
              <a:rPr lang="en-US" dirty="0" err="1"/>
              <a:t>fisica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prevenuta</a:t>
            </a:r>
            <a:r>
              <a:rPr lang="en-US" dirty="0"/>
              <a:t> con un </a:t>
            </a:r>
            <a:r>
              <a:rPr lang="en-US" dirty="0" err="1"/>
              <a:t>opportuno</a:t>
            </a:r>
            <a:r>
              <a:rPr lang="en-US" dirty="0"/>
              <a:t> </a:t>
            </a:r>
            <a:r>
              <a:rPr lang="en-US" dirty="0" err="1"/>
              <a:t>scalo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dosi</a:t>
            </a:r>
            <a:r>
              <a:rPr lang="en-US" dirty="0"/>
              <a:t> di </a:t>
            </a:r>
            <a:r>
              <a:rPr lang="en-US" dirty="0" err="1"/>
              <a:t>farmaco</a:t>
            </a:r>
            <a:r>
              <a:rPr lang="en-US" dirty="0"/>
              <a:t>.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Le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dosi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di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oppioidi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non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hanno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un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massimo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assoluto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come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quelle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dei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FANS,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proprio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per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il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fenomeno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della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tolleranza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: la dose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va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aggiustata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sulla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base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della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risposta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68611" name="Title 1">
            <a:extLst>
              <a:ext uri="{FF2B5EF4-FFF2-40B4-BE49-F238E27FC236}">
                <a16:creationId xmlns:a16="http://schemas.microsoft.com/office/drawing/2014/main" id="{535B25FF-9B68-4960-B048-C5C0AB55D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b="1"/>
              <a:t>Dipendenza da oppioidi</a:t>
            </a:r>
          </a:p>
        </p:txBody>
      </p:sp>
      <p:sp>
        <p:nvSpPr>
          <p:cNvPr id="68612" name="CasellaDiTesto 3">
            <a:extLst>
              <a:ext uri="{FF2B5EF4-FFF2-40B4-BE49-F238E27FC236}">
                <a16:creationId xmlns:a16="http://schemas.microsoft.com/office/drawing/2014/main" id="{1D3DFBF3-837D-44E7-924D-6F8D281BD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6477000"/>
            <a:ext cx="4648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0000"/>
                </a:solidFill>
                <a:latin typeface="Arial" panose="020B0604020202020204" pitchFamily="34" charset="0"/>
              </a:rPr>
              <a:t>Esempio tolleranza con implicazioni cliniche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>
            <a:extLst>
              <a:ext uri="{FF2B5EF4-FFF2-40B4-BE49-F238E27FC236}">
                <a16:creationId xmlns:a16="http://schemas.microsoft.com/office/drawing/2014/main" id="{DA09F114-E91E-429F-8392-54EA49BE8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b="1"/>
              <a:t>Meccanismi della tolleranza/dipendenza da oppioidi</a:t>
            </a:r>
          </a:p>
        </p:txBody>
      </p:sp>
      <p:sp>
        <p:nvSpPr>
          <p:cNvPr id="69635" name="Content Placeholder 2">
            <a:extLst>
              <a:ext uri="{FF2B5EF4-FFF2-40B4-BE49-F238E27FC236}">
                <a16:creationId xmlns:a16="http://schemas.microsoft.com/office/drawing/2014/main" id="{6DD03B1B-AB27-40EF-A374-06EE1A0A0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t-IT"/>
              <a:t>Molecolari: endocitosi e/o fosforilazione del recettore, aumento espressione adenilato ciclasi.</a:t>
            </a:r>
          </a:p>
          <a:p>
            <a:r>
              <a:rPr lang="en-US" altLang="it-IT"/>
              <a:t>Esistono meccanismi fisiologici.</a:t>
            </a:r>
          </a:p>
        </p:txBody>
      </p:sp>
      <p:sp>
        <p:nvSpPr>
          <p:cNvPr id="69636" name="CasellaDiTesto 3">
            <a:extLst>
              <a:ext uri="{FF2B5EF4-FFF2-40B4-BE49-F238E27FC236}">
                <a16:creationId xmlns:a16="http://schemas.microsoft.com/office/drawing/2014/main" id="{C99BF5B8-8281-4EC6-B5D5-7199102D5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6477000"/>
            <a:ext cx="4648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0000"/>
                </a:solidFill>
                <a:latin typeface="Arial" panose="020B0604020202020204" pitchFamily="34" charset="0"/>
              </a:rPr>
              <a:t>Esempio tolleranza con implicazioni cliniche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olo 1">
            <a:extLst>
              <a:ext uri="{FF2B5EF4-FFF2-40B4-BE49-F238E27FC236}">
                <a16:creationId xmlns:a16="http://schemas.microsoft.com/office/drawing/2014/main" id="{3B22DAD0-027B-438D-880E-92FAAEC8B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it-IT" altLang="it-IT" sz="3600" b="1"/>
              <a:t>Mortalità da abuso di oppiodi negli USA</a:t>
            </a:r>
          </a:p>
        </p:txBody>
      </p:sp>
      <p:sp>
        <p:nvSpPr>
          <p:cNvPr id="70659" name="Rettangolo 3">
            <a:extLst>
              <a:ext uri="{FF2B5EF4-FFF2-40B4-BE49-F238E27FC236}">
                <a16:creationId xmlns:a16="http://schemas.microsoft.com/office/drawing/2014/main" id="{ABABC06D-B28D-4CA6-9A64-7A808C263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583363"/>
            <a:ext cx="88392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it-IT" altLang="it-IT" sz="1100">
                <a:solidFill>
                  <a:srgbClr val="000000"/>
                </a:solidFill>
                <a:latin typeface="Arial" panose="020B0604020202020204" pitchFamily="34" charset="0"/>
              </a:rPr>
              <a:t>https://www.washingtonpost.com/graphics/2019/national/fentanyl-epidemic-obama-administration/?utm_term=.e2b5e9f67f0d&amp;noredirect=on</a:t>
            </a:r>
          </a:p>
        </p:txBody>
      </p:sp>
      <p:pic>
        <p:nvPicPr>
          <p:cNvPr id="70660" name="Immagine 4">
            <a:extLst>
              <a:ext uri="{FF2B5EF4-FFF2-40B4-BE49-F238E27FC236}">
                <a16:creationId xmlns:a16="http://schemas.microsoft.com/office/drawing/2014/main" id="{95C778E3-5EA9-4C13-A875-42C6144D4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 t="26295" r="24167" b="7037"/>
          <a:stretch>
            <a:fillRect/>
          </a:stretch>
        </p:blipFill>
        <p:spPr bwMode="auto">
          <a:xfrm>
            <a:off x="1371600" y="1676400"/>
            <a:ext cx="6683375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Immagine 3">
            <a:extLst>
              <a:ext uri="{FF2B5EF4-FFF2-40B4-BE49-F238E27FC236}">
                <a16:creationId xmlns:a16="http://schemas.microsoft.com/office/drawing/2014/main" id="{12F055FF-BF14-4EA7-AEA0-BB2BCF491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762000"/>
            <a:ext cx="9029700" cy="572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Immagine 4">
            <a:extLst>
              <a:ext uri="{FF2B5EF4-FFF2-40B4-BE49-F238E27FC236}">
                <a16:creationId xmlns:a16="http://schemas.microsoft.com/office/drawing/2014/main" id="{82DF9FB3-2CA2-43BB-B674-750918BCF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152400"/>
            <a:ext cx="70739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olo 7">
            <a:extLst>
              <a:ext uri="{FF2B5EF4-FFF2-40B4-BE49-F238E27FC236}">
                <a16:creationId xmlns:a16="http://schemas.microsoft.com/office/drawing/2014/main" id="{685B40A6-17B3-40A6-8A6F-A44FC1589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/>
              <a:t>Desensibilizzazione recettoriale</a:t>
            </a:r>
          </a:p>
        </p:txBody>
      </p:sp>
      <p:pic>
        <p:nvPicPr>
          <p:cNvPr id="72707" name="Segnaposto contenuto 10">
            <a:extLst>
              <a:ext uri="{FF2B5EF4-FFF2-40B4-BE49-F238E27FC236}">
                <a16:creationId xmlns:a16="http://schemas.microsoft.com/office/drawing/2014/main" id="{10ED6069-9624-4102-8E69-66CF407D315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24"/>
          <a:stretch>
            <a:fillRect/>
          </a:stretch>
        </p:blipFill>
        <p:spPr>
          <a:xfrm>
            <a:off x="603250" y="2209800"/>
            <a:ext cx="3889375" cy="2773363"/>
          </a:xfrm>
        </p:spPr>
      </p:pic>
      <p:sp>
        <p:nvSpPr>
          <p:cNvPr id="72708" name="Segnaposto contenuto 9">
            <a:extLst>
              <a:ext uri="{FF2B5EF4-FFF2-40B4-BE49-F238E27FC236}">
                <a16:creationId xmlns:a16="http://schemas.microsoft.com/office/drawing/2014/main" id="{F46EA69F-0A47-41B3-9FA3-38D0531E38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endParaRPr lang="it-IT" altLang="it-IT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altLang="it-IT"/>
              <a:t>Recettori </a:t>
            </a:r>
            <a:r>
              <a:rPr lang="it-IT" altLang="it-IT">
                <a:latin typeface="Symbol" panose="05050102010706020507" pitchFamily="18" charset="2"/>
              </a:rPr>
              <a:t>b</a:t>
            </a:r>
            <a:r>
              <a:rPr lang="it-IT" altLang="it-IT"/>
              <a:t>-adrenergici di cellule di glioma di ratto in coltura.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altLang="it-IT"/>
              <a:t>I fase = disaccoppiamento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altLang="it-IT"/>
              <a:t>II fase = internalizzazione recettoriale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Immagine 5">
            <a:extLst>
              <a:ext uri="{FF2B5EF4-FFF2-40B4-BE49-F238E27FC236}">
                <a16:creationId xmlns:a16="http://schemas.microsoft.com/office/drawing/2014/main" id="{39CE49FB-3D95-4B84-A0B6-70362ECD5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33400"/>
            <a:ext cx="3975100" cy="587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CasellaDiTesto 6">
            <a:extLst>
              <a:ext uri="{FF2B5EF4-FFF2-40B4-BE49-F238E27FC236}">
                <a16:creationId xmlns:a16="http://schemas.microsoft.com/office/drawing/2014/main" id="{F9FF322E-78F6-47C7-9682-AA0EDB4EE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590800"/>
            <a:ext cx="3581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000000"/>
                </a:solidFill>
                <a:latin typeface="Arial" panose="020B0604020202020204" pitchFamily="34" charset="0"/>
              </a:rPr>
              <a:t>Desensibilizzazione dei recettori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olo 1">
            <a:extLst>
              <a:ext uri="{FF2B5EF4-FFF2-40B4-BE49-F238E27FC236}">
                <a16:creationId xmlns:a16="http://schemas.microsoft.com/office/drawing/2014/main" id="{DE2BCF46-7F83-4376-8421-16309C9C5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/>
              <a:t>Effetti dei farmaci acuti e ritardati</a:t>
            </a:r>
          </a:p>
        </p:txBody>
      </p:sp>
      <p:sp>
        <p:nvSpPr>
          <p:cNvPr id="74755" name="Segnaposto contenuto 2">
            <a:extLst>
              <a:ext uri="{FF2B5EF4-FFF2-40B4-BE49-F238E27FC236}">
                <a16:creationId xmlns:a16="http://schemas.microsoft.com/office/drawing/2014/main" id="{5FC4BE45-83AE-45FA-98D4-23AF0EC83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/>
              <a:t>I farmaci agiscono prevalentemente su bersagli cellulari, producendo effetti a diversi livelli funzionali (per esempio: biochimico, strutturale e fisiologico).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/>
              <a:t>Effetto diretto del farmaco porta alla </a:t>
            </a:r>
            <a:r>
              <a:rPr lang="it-IT" altLang="it-IT" b="1"/>
              <a:t>risposta acuta</a:t>
            </a:r>
            <a:r>
              <a:rPr lang="it-IT" altLang="it-IT"/>
              <a:t>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/>
              <a:t>Risposte acute portano </a:t>
            </a:r>
            <a:r>
              <a:rPr lang="it-IT" altLang="it-IT" b="1"/>
              <a:t>effetti ritardati a lungo termine</a:t>
            </a:r>
            <a:r>
              <a:rPr lang="it-IT" altLang="it-IT"/>
              <a:t> (risultanti da modificazioni dell’espressione genica).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olo 1">
            <a:extLst>
              <a:ext uri="{FF2B5EF4-FFF2-40B4-BE49-F238E27FC236}">
                <a16:creationId xmlns:a16="http://schemas.microsoft.com/office/drawing/2014/main" id="{457CFF4A-DCAE-4FB1-A5C7-D2920638B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/>
              <a:t>Effetti dei farmaci acuti e ritardati</a:t>
            </a:r>
          </a:p>
        </p:txBody>
      </p:sp>
      <p:sp>
        <p:nvSpPr>
          <p:cNvPr id="75779" name="Segnaposto contenuto 2">
            <a:extLst>
              <a:ext uri="{FF2B5EF4-FFF2-40B4-BE49-F238E27FC236}">
                <a16:creationId xmlns:a16="http://schemas.microsoft.com/office/drawing/2014/main" id="{829D7F93-7A05-4A1B-8AF6-D8CA0B94E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/>
              <a:t>Gli effetti terapeutici dei farmaci si possono basare sulla risposta acuta (per esempio uso dei broncodilatatori nell’asma) o sulle risposte ritardate (per esempio, antidepressivi).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olo 4">
            <a:extLst>
              <a:ext uri="{FF2B5EF4-FFF2-40B4-BE49-F238E27FC236}">
                <a16:creationId xmlns:a16="http://schemas.microsoft.com/office/drawing/2014/main" id="{2BED0676-FDFE-444A-B466-A32AD88FA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/>
              <a:t>Risposta precoce e tardiva ai farmaci</a:t>
            </a:r>
          </a:p>
        </p:txBody>
      </p:sp>
      <p:pic>
        <p:nvPicPr>
          <p:cNvPr id="76803" name="Segnaposto contenuto 6">
            <a:extLst>
              <a:ext uri="{FF2B5EF4-FFF2-40B4-BE49-F238E27FC236}">
                <a16:creationId xmlns:a16="http://schemas.microsoft.com/office/drawing/2014/main" id="{5B94E4B3-0FE5-4F77-A284-A75A41A2F2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54"/>
          <a:stretch>
            <a:fillRect/>
          </a:stretch>
        </p:blipFill>
        <p:spPr>
          <a:xfrm>
            <a:off x="1685925" y="1676400"/>
            <a:ext cx="5772150" cy="46482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56ADFA-960D-427D-A37F-634F1D946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90B6AA1-28BC-4F76-9B47-EC80B1CF4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0380" y="3172279"/>
            <a:ext cx="162609" cy="241092"/>
          </a:xfrm>
        </p:spPr>
        <p:txBody>
          <a:bodyPr/>
          <a:lstStyle/>
          <a:p>
            <a:pPr algn="ctr" defTabSz="242888" eaLnBrk="1" fontAlgn="auto">
              <a:spcBef>
                <a:spcPts val="0"/>
              </a:spcBef>
              <a:spcAft>
                <a:spcPts val="0"/>
              </a:spcAft>
            </a:pPr>
            <a:fld id="{C53C1BCE-4D48-44FE-A4A7-6B64D46055FB}" type="slidenum">
              <a:rPr lang="it-IT" kern="0"/>
              <a:pPr algn="ctr" defTabSz="242888" eaLnBrk="1" fontAlgn="auto"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lang="it-IT" kern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DEF8247-0597-4D10-94ED-0D8492D81C55}"/>
              </a:ext>
            </a:extLst>
          </p:cNvPr>
          <p:cNvSpPr txBox="1"/>
          <p:nvPr/>
        </p:nvSpPr>
        <p:spPr>
          <a:xfrm>
            <a:off x="0" y="1485900"/>
            <a:ext cx="9144000" cy="3774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7145" tIns="17145" rIns="17145" bIns="17145" numCol="1" spcCol="38100" rtlCol="0" anchor="t">
            <a:spAutoFit/>
          </a:bodyPr>
          <a:lstStyle/>
          <a:p>
            <a:pPr algn="ctr" defTabSz="242888" eaLnBrk="1" fontAlgn="auto">
              <a:spcBef>
                <a:spcPts val="0"/>
              </a:spcBef>
              <a:spcAft>
                <a:spcPts val="0"/>
              </a:spcAft>
            </a:pPr>
            <a:r>
              <a:rPr lang="it-IT" sz="2025" b="1" kern="0" cap="all" spc="112" dirty="0">
                <a:solidFill>
                  <a:srgbClr val="1D355E"/>
                </a:solidFill>
                <a:latin typeface="AvenirLTStd-Medium"/>
                <a:sym typeface="Avenir LT Std 85 Heavy"/>
              </a:rPr>
              <a:t>MECCANISMI TOLLERANZA AI FARMACI</a:t>
            </a:r>
            <a:br>
              <a:rPr lang="it-IT" sz="2025" b="1" kern="0" dirty="0">
                <a:solidFill>
                  <a:srgbClr val="5B5854"/>
                </a:solidFill>
                <a:latin typeface="Avenir LT Std 85 Heavy"/>
                <a:ea typeface="Avenir LT Std 85 Heavy"/>
                <a:cs typeface="Avenir LT Std 85 Heavy"/>
                <a:sym typeface="Avenir LT Std 85 Heavy"/>
              </a:rPr>
            </a:br>
            <a:br>
              <a:rPr lang="it-IT" sz="2025" kern="0" dirty="0">
                <a:solidFill>
                  <a:srgbClr val="5B5854"/>
                </a:solidFill>
                <a:latin typeface="Avenir LT Std 85 Heavy"/>
                <a:ea typeface="Avenir LT Std 85 Heavy"/>
                <a:cs typeface="Avenir LT Std 85 Heavy"/>
                <a:sym typeface="Avenir LT Std 85 Heavy"/>
              </a:rPr>
            </a:br>
            <a:r>
              <a:rPr lang="it-IT" sz="2025" kern="0" dirty="0">
                <a:solidFill>
                  <a:srgbClr val="5B5854"/>
                </a:solidFill>
                <a:latin typeface="Avenir LT Std 85 Heavy"/>
                <a:ea typeface="Avenir LT Std 85 Heavy"/>
                <a:cs typeface="Avenir LT Std 85 Heavy"/>
                <a:sym typeface="Avenir LT Std 85 Heavy"/>
              </a:rPr>
              <a:t>esistono molte forme di tolleranza acquisita che si basano su molteplici meccanismi:</a:t>
            </a:r>
          </a:p>
          <a:p>
            <a:pPr algn="ctr" defTabSz="242888" eaLnBrk="1" fontAlgn="auto">
              <a:spcBef>
                <a:spcPts val="0"/>
              </a:spcBef>
              <a:spcAft>
                <a:spcPts val="0"/>
              </a:spcAft>
            </a:pPr>
            <a:endParaRPr lang="it-IT" sz="2025" kern="0" dirty="0">
              <a:solidFill>
                <a:srgbClr val="5B5854"/>
              </a:solidFill>
              <a:latin typeface="Avenir LT Std 85 Heavy"/>
              <a:sym typeface="Avenir LT Std 85 Heavy"/>
            </a:endParaRPr>
          </a:p>
          <a:p>
            <a:pPr algn="ctr" defTabSz="242888" eaLnBrk="1" fontAlgn="auto">
              <a:spcBef>
                <a:spcPts val="0"/>
              </a:spcBef>
              <a:spcAft>
                <a:spcPts val="0"/>
              </a:spcAft>
            </a:pPr>
            <a:r>
              <a:rPr lang="it-IT" sz="2025" kern="0" dirty="0">
                <a:solidFill>
                  <a:srgbClr val="5B5854"/>
                </a:solidFill>
                <a:latin typeface="Avenir LT Std 85 Heavy"/>
                <a:sym typeface="Avenir LT Std 85 Heavy"/>
              </a:rPr>
              <a:t>-farmacocinetica: cambiamenti nella distribuzione o nel metabolismo del farmaco dopo somministrazioni ripetute in modo che una determinata dose produca concentrazioni ematiche più basse</a:t>
            </a:r>
          </a:p>
          <a:p>
            <a:pPr algn="ctr" defTabSz="242888" eaLnBrk="1" fontAlgn="auto">
              <a:spcBef>
                <a:spcPts val="0"/>
              </a:spcBef>
              <a:spcAft>
                <a:spcPts val="0"/>
              </a:spcAft>
            </a:pPr>
            <a:endParaRPr lang="it-IT" sz="2025" kern="0" dirty="0">
              <a:solidFill>
                <a:srgbClr val="5B5854"/>
              </a:solidFill>
              <a:latin typeface="Avenir LT Std 85 Heavy"/>
              <a:sym typeface="Avenir LT Std 85 Heavy"/>
            </a:endParaRPr>
          </a:p>
          <a:p>
            <a:pPr algn="ctr" defTabSz="242888" eaLnBrk="1" fontAlgn="auto">
              <a:spcBef>
                <a:spcPts val="0"/>
              </a:spcBef>
              <a:spcAft>
                <a:spcPts val="0"/>
              </a:spcAft>
            </a:pPr>
            <a:r>
              <a:rPr lang="it-IT" sz="2025" kern="0" dirty="0">
                <a:solidFill>
                  <a:srgbClr val="5B5854"/>
                </a:solidFill>
                <a:latin typeface="Avenir LT Std 85 Heavy"/>
                <a:sym typeface="Avenir LT Std 85 Heavy"/>
              </a:rPr>
              <a:t>-farmacodinamica: cambiamenti adattativi dei bersagli molecolari (densità, efficienza accoppiamento con sistema di trasduzione del segnale)</a:t>
            </a:r>
          </a:p>
          <a:p>
            <a:pPr algn="ctr" defTabSz="242888" eaLnBrk="1" fontAlgn="auto">
              <a:spcBef>
                <a:spcPts val="0"/>
              </a:spcBef>
              <a:spcAft>
                <a:spcPts val="0"/>
              </a:spcAft>
            </a:pPr>
            <a:endParaRPr lang="it-IT" sz="2025" kern="0" dirty="0">
              <a:solidFill>
                <a:srgbClr val="5B5854"/>
              </a:solidFill>
              <a:latin typeface="Avenir LT Std 85 Heavy"/>
              <a:sym typeface="Avenir LT Std 85 Heavy"/>
            </a:endParaRPr>
          </a:p>
          <a:p>
            <a:pPr algn="ctr" defTabSz="242888" eaLnBrk="1" fontAlgn="auto">
              <a:spcBef>
                <a:spcPts val="0"/>
              </a:spcBef>
              <a:spcAft>
                <a:spcPts val="0"/>
              </a:spcAft>
            </a:pPr>
            <a:endParaRPr lang="it-IT" sz="2025" kern="0" dirty="0">
              <a:solidFill>
                <a:srgbClr val="5B5854"/>
              </a:solidFill>
              <a:latin typeface="Avenir LT Std 85 Heavy"/>
              <a:sym typeface="Avenir LT Std 85 Heavy"/>
            </a:endParaRPr>
          </a:p>
        </p:txBody>
      </p:sp>
    </p:spTree>
    <p:extLst>
      <p:ext uri="{BB962C8B-B14F-4D97-AF65-F5344CB8AC3E}">
        <p14:creationId xmlns:p14="http://schemas.microsoft.com/office/powerpoint/2010/main" val="3392706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olo 1">
            <a:extLst>
              <a:ext uri="{FF2B5EF4-FFF2-40B4-BE49-F238E27FC236}">
                <a16:creationId xmlns:a16="http://schemas.microsoft.com/office/drawing/2014/main" id="{234FD931-1680-418A-92F9-0E84A2AC0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/>
              <a:t>Effetti dei farmaci acuti e ritardati</a:t>
            </a:r>
          </a:p>
        </p:txBody>
      </p:sp>
      <p:sp>
        <p:nvSpPr>
          <p:cNvPr id="77827" name="Segnaposto contenuto 2">
            <a:extLst>
              <a:ext uri="{FF2B5EF4-FFF2-40B4-BE49-F238E27FC236}">
                <a16:creationId xmlns:a16="http://schemas.microsoft.com/office/drawing/2014/main" id="{35941D9B-346D-4B18-8D54-37B7F57BA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/>
              <a:t>I farmaci agiscono prevalentemente su bersagli cellulari, producendo effetti a diversi livelli funzionali (per esempio: biochimico, strutturale e fisiologico).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/>
              <a:t>Effetto diretto del farmaco porta alla </a:t>
            </a:r>
            <a:r>
              <a:rPr lang="it-IT" altLang="it-IT" b="1"/>
              <a:t>risposta acuta</a:t>
            </a:r>
            <a:r>
              <a:rPr lang="it-IT" altLang="it-IT"/>
              <a:t>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/>
              <a:t>Risposte acute portano </a:t>
            </a:r>
            <a:r>
              <a:rPr lang="it-IT" altLang="it-IT" b="1"/>
              <a:t>effetti ritardati a lungo termine</a:t>
            </a:r>
            <a:r>
              <a:rPr lang="it-IT" altLang="it-IT"/>
              <a:t> (risultanti da modificazioni dell’espressione genica).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olo 1">
            <a:extLst>
              <a:ext uri="{FF2B5EF4-FFF2-40B4-BE49-F238E27FC236}">
                <a16:creationId xmlns:a16="http://schemas.microsoft.com/office/drawing/2014/main" id="{4078F472-326E-4B05-A829-47983F83D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/>
              <a:t>Effetti dei farmaci acuti e ritardati</a:t>
            </a:r>
          </a:p>
        </p:txBody>
      </p:sp>
      <p:sp>
        <p:nvSpPr>
          <p:cNvPr id="78851" name="Segnaposto contenuto 2">
            <a:extLst>
              <a:ext uri="{FF2B5EF4-FFF2-40B4-BE49-F238E27FC236}">
                <a16:creationId xmlns:a16="http://schemas.microsoft.com/office/drawing/2014/main" id="{4056CAF6-2941-4652-B563-56C341A31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/>
              <a:t>Gli effetti terapeutici dei farmaci si possono basare sulla risposta acuta (per esempio uso dei broncodilatatori nell’asma) o sulle risposte ritardate (per esempio, antidepressivi).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olo 1">
            <a:extLst>
              <a:ext uri="{FF2B5EF4-FFF2-40B4-BE49-F238E27FC236}">
                <a16:creationId xmlns:a16="http://schemas.microsoft.com/office/drawing/2014/main" id="{624FA351-BCB7-4797-89F3-804D5F0A2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/>
              <a:t>Espressione genica ed effetti dei farmaci</a:t>
            </a:r>
          </a:p>
        </p:txBody>
      </p:sp>
      <p:pic>
        <p:nvPicPr>
          <p:cNvPr id="79875" name="Segnaposto contenuto 3">
            <a:extLst>
              <a:ext uri="{FF2B5EF4-FFF2-40B4-BE49-F238E27FC236}">
                <a16:creationId xmlns:a16="http://schemas.microsoft.com/office/drawing/2014/main" id="{1B113018-155E-4904-B059-5BAB283D5B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674813"/>
            <a:ext cx="6096000" cy="5062537"/>
          </a:xfrm>
        </p:spPr>
      </p:pic>
      <p:sp>
        <p:nvSpPr>
          <p:cNvPr id="79876" name="CasellaDiTesto 4">
            <a:extLst>
              <a:ext uri="{FF2B5EF4-FFF2-40B4-BE49-F238E27FC236}">
                <a16:creationId xmlns:a16="http://schemas.microsoft.com/office/drawing/2014/main" id="{05FA4234-EA93-461F-A0E3-34AE91179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6199188"/>
            <a:ext cx="2438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0000"/>
                </a:solidFill>
                <a:latin typeface="Arial" panose="020B0604020202020204" pitchFamily="34" charset="0"/>
              </a:rPr>
              <a:t>Cheok et al., Nat Genet 2003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Immagine 3">
            <a:extLst>
              <a:ext uri="{FF2B5EF4-FFF2-40B4-BE49-F238E27FC236}">
                <a16:creationId xmlns:a16="http://schemas.microsoft.com/office/drawing/2014/main" id="{77517B3E-0C58-4914-9382-9B4E17EC6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45"/>
          <a:stretch>
            <a:fillRect/>
          </a:stretch>
        </p:blipFill>
        <p:spPr bwMode="auto">
          <a:xfrm>
            <a:off x="5715000" y="152400"/>
            <a:ext cx="3309938" cy="663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CasellaDiTesto 4">
            <a:extLst>
              <a:ext uri="{FF2B5EF4-FFF2-40B4-BE49-F238E27FC236}">
                <a16:creationId xmlns:a16="http://schemas.microsoft.com/office/drawing/2014/main" id="{461AE183-CE18-4FF9-B0D8-64751F32B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928938"/>
            <a:ext cx="4495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rgbClr val="000000"/>
                </a:solidFill>
                <a:latin typeface="Arial" panose="020B0604020202020204" pitchFamily="34" charset="0"/>
              </a:rPr>
              <a:t>Tipi di bersaglio per l’azione dei farmaci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egnaposto contenuto 2">
            <a:extLst>
              <a:ext uri="{FF2B5EF4-FFF2-40B4-BE49-F238E27FC236}">
                <a16:creationId xmlns:a16="http://schemas.microsoft.com/office/drawing/2014/main" id="{66D2A89D-F552-4D0B-B361-F169E2065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/>
              <a:t>Esistono anche eccezzioni!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/>
              <a:t>Colchichina, vinblastina = si legano a proteine strutturali del citoscheletro.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/>
              <a:t>Agenti alchilanti, cisplatino = antitumorali, si legano agli acidi nucleici.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it-IT" altLang="it-IT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/>
              <a:t>Farmaci biologici =  bersagli specifici di varia natura, per esempio citochine (TNF-</a:t>
            </a:r>
            <a:r>
              <a:rPr lang="it-IT" altLang="it-IT">
                <a:latin typeface="Symbol" panose="05050102010706020507" pitchFamily="18" charset="2"/>
              </a:rPr>
              <a:t>a</a:t>
            </a:r>
            <a:r>
              <a:rPr lang="it-IT" altLang="it-IT"/>
              <a:t>)</a:t>
            </a:r>
          </a:p>
        </p:txBody>
      </p:sp>
      <p:sp>
        <p:nvSpPr>
          <p:cNvPr id="81923" name="Titolo 3">
            <a:extLst>
              <a:ext uri="{FF2B5EF4-FFF2-40B4-BE49-F238E27FC236}">
                <a16:creationId xmlns:a16="http://schemas.microsoft.com/office/drawing/2014/main" id="{9049C953-1F21-440A-AB92-C297C3AAE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it-IT" altLang="it-IT" sz="3200" b="1"/>
              <a:t>Tipi di bersaglio per l’azione dei farmaci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Immagine 3">
            <a:extLst>
              <a:ext uri="{FF2B5EF4-FFF2-40B4-BE49-F238E27FC236}">
                <a16:creationId xmlns:a16="http://schemas.microsoft.com/office/drawing/2014/main" id="{ADB044FD-925B-487E-A6ED-2ECD0015B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45"/>
          <a:stretch>
            <a:fillRect/>
          </a:stretch>
        </p:blipFill>
        <p:spPr bwMode="auto">
          <a:xfrm>
            <a:off x="5715000" y="152400"/>
            <a:ext cx="3309938" cy="663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CasellaDiTesto 4">
            <a:extLst>
              <a:ext uri="{FF2B5EF4-FFF2-40B4-BE49-F238E27FC236}">
                <a16:creationId xmlns:a16="http://schemas.microsoft.com/office/drawing/2014/main" id="{F88C53A4-5E7E-4C8C-B79E-E01AD3A3A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928938"/>
            <a:ext cx="4495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rgbClr val="000000"/>
                </a:solidFill>
                <a:latin typeface="Arial" panose="020B0604020202020204" pitchFamily="34" charset="0"/>
              </a:rPr>
              <a:t>Tipi di bersaglio per l’azione dei farmaci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>
            <a:extLst>
              <a:ext uri="{FF2B5EF4-FFF2-40B4-BE49-F238E27FC236}">
                <a16:creationId xmlns:a16="http://schemas.microsoft.com/office/drawing/2014/main" id="{792CD142-CE50-4B98-846B-D668C66FD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/>
              <a:t>Recettori</a:t>
            </a:r>
          </a:p>
        </p:txBody>
      </p:sp>
      <p:pic>
        <p:nvPicPr>
          <p:cNvPr id="83971" name="Picture 2">
            <a:extLst>
              <a:ext uri="{FF2B5EF4-FFF2-40B4-BE49-F238E27FC236}">
                <a16:creationId xmlns:a16="http://schemas.microsoft.com/office/drawing/2014/main" id="{FC119A3C-07F4-4EB8-935A-ACA99404B6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22" t="48825" r="14075" b="18404"/>
          <a:stretch>
            <a:fillRect/>
          </a:stretch>
        </p:blipFill>
        <p:spPr>
          <a:xfrm>
            <a:off x="2176463" y="2614613"/>
            <a:ext cx="4791075" cy="2497137"/>
          </a:xfrm>
          <a:noFill/>
        </p:spPr>
      </p:pic>
      <p:pic>
        <p:nvPicPr>
          <p:cNvPr id="83972" name="Segnaposto contenuto 4" descr="F69116-003-f001.jpg">
            <a:extLst>
              <a:ext uri="{FF2B5EF4-FFF2-40B4-BE49-F238E27FC236}">
                <a16:creationId xmlns:a16="http://schemas.microsoft.com/office/drawing/2014/main" id="{0655ABA5-385E-421C-9B5C-3D6C028131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76" b="2322"/>
          <a:stretch>
            <a:fillRect/>
          </a:stretch>
        </p:blipFill>
        <p:spPr bwMode="auto">
          <a:xfrm>
            <a:off x="2133600" y="5943600"/>
            <a:ext cx="4775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>
            <a:extLst>
              <a:ext uri="{FF2B5EF4-FFF2-40B4-BE49-F238E27FC236}">
                <a16:creationId xmlns:a16="http://schemas.microsoft.com/office/drawing/2014/main" id="{298081DA-2CF8-4766-80CF-B18CD0EB9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Recettori</a:t>
            </a:r>
          </a:p>
        </p:txBody>
      </p:sp>
      <p:sp>
        <p:nvSpPr>
          <p:cNvPr id="84995" name="Content Placeholder 2">
            <a:extLst>
              <a:ext uri="{FF2B5EF4-FFF2-40B4-BE49-F238E27FC236}">
                <a16:creationId xmlns:a16="http://schemas.microsoft.com/office/drawing/2014/main" id="{C40AE549-FB8E-4E4B-B93B-9747FF99D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altLang="it-IT"/>
              <a:t>Funzione dei bersagli molecolari attraverso cui le molecole endogene solubili come ormoni, neurotrasmettitori, citochine, esplicano i loro effetti.</a:t>
            </a:r>
          </a:p>
          <a:p>
            <a:pPr algn="just" eaLnBrk="1" hangingPunct="1"/>
            <a:r>
              <a:rPr lang="en-US" altLang="it-IT"/>
              <a:t>In generale, molecola riconosciuta da un mediatore chimico.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>
            <a:extLst>
              <a:ext uri="{FF2B5EF4-FFF2-40B4-BE49-F238E27FC236}">
                <a16:creationId xmlns:a16="http://schemas.microsoft.com/office/drawing/2014/main" id="{BC781FFE-2CE0-42EB-A53C-08E994056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/>
              <a:t>Recettori</a:t>
            </a:r>
          </a:p>
        </p:txBody>
      </p:sp>
      <p:sp>
        <p:nvSpPr>
          <p:cNvPr id="86019" name="Content Placeholder 3">
            <a:extLst>
              <a:ext uri="{FF2B5EF4-FFF2-40B4-BE49-F238E27FC236}">
                <a16:creationId xmlns:a16="http://schemas.microsoft.com/office/drawing/2014/main" id="{6D3794AC-1B9C-4767-8CC3-CFDA71BCDE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it-IT"/>
          </a:p>
          <a:p>
            <a:endParaRPr lang="en-US" altLang="it-IT"/>
          </a:p>
          <a:p>
            <a:r>
              <a:rPr lang="en-US" altLang="it-IT"/>
              <a:t>oppiaceo (µ)</a:t>
            </a:r>
          </a:p>
          <a:p>
            <a:endParaRPr lang="en-US" altLang="it-IT"/>
          </a:p>
          <a:p>
            <a:endParaRPr lang="en-US" altLang="it-IT"/>
          </a:p>
          <a:p>
            <a:r>
              <a:rPr lang="en-US" altLang="it-IT">
                <a:latin typeface="Symbol" panose="05050102010706020507" pitchFamily="18" charset="2"/>
              </a:rPr>
              <a:t>b</a:t>
            </a:r>
            <a:r>
              <a:rPr lang="en-US" altLang="it-IT"/>
              <a:t>-adrenergico</a:t>
            </a:r>
          </a:p>
        </p:txBody>
      </p:sp>
      <p:sp>
        <p:nvSpPr>
          <p:cNvPr id="86020" name="TextBox 6">
            <a:extLst>
              <a:ext uri="{FF2B5EF4-FFF2-40B4-BE49-F238E27FC236}">
                <a16:creationId xmlns:a16="http://schemas.microsoft.com/office/drawing/2014/main" id="{640D0F9C-DAAD-4631-8305-B2380B5FD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600200"/>
            <a:ext cx="487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rgbClr val="000000"/>
                </a:solidFill>
                <a:latin typeface="Arial" panose="020B0604020202020204" pitchFamily="34" charset="0"/>
              </a:rPr>
              <a:t>AGONISTA                       ANTAGONISTA</a:t>
            </a:r>
          </a:p>
        </p:txBody>
      </p:sp>
      <p:sp>
        <p:nvSpPr>
          <p:cNvPr id="86021" name="TextBox 8">
            <a:extLst>
              <a:ext uri="{FF2B5EF4-FFF2-40B4-BE49-F238E27FC236}">
                <a16:creationId xmlns:a16="http://schemas.microsoft.com/office/drawing/2014/main" id="{7F56C3E7-5D80-4AB0-B93C-D787AA3DB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6670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rgbClr val="000000"/>
                </a:solidFill>
                <a:latin typeface="Arial" panose="020B0604020202020204" pitchFamily="34" charset="0"/>
              </a:rPr>
              <a:t>morfina</a:t>
            </a:r>
          </a:p>
        </p:txBody>
      </p:sp>
      <p:sp>
        <p:nvSpPr>
          <p:cNvPr id="86022" name="TextBox 9">
            <a:extLst>
              <a:ext uri="{FF2B5EF4-FFF2-40B4-BE49-F238E27FC236}">
                <a16:creationId xmlns:a16="http://schemas.microsoft.com/office/drawing/2014/main" id="{121D4ED1-90B9-4A8B-B5A4-7DFA8B884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6670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rgbClr val="000000"/>
                </a:solidFill>
                <a:latin typeface="Arial" panose="020B0604020202020204" pitchFamily="34" charset="0"/>
              </a:rPr>
              <a:t>naloxone</a:t>
            </a:r>
          </a:p>
        </p:txBody>
      </p:sp>
      <p:sp>
        <p:nvSpPr>
          <p:cNvPr id="86023" name="TextBox 10">
            <a:extLst>
              <a:ext uri="{FF2B5EF4-FFF2-40B4-BE49-F238E27FC236}">
                <a16:creationId xmlns:a16="http://schemas.microsoft.com/office/drawing/2014/main" id="{4580CE18-3510-498F-8EFE-FCF7D204E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2672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rgbClr val="000000"/>
                </a:solidFill>
                <a:latin typeface="Arial" panose="020B0604020202020204" pitchFamily="34" charset="0"/>
              </a:rPr>
              <a:t>nor-adrenalina</a:t>
            </a:r>
          </a:p>
        </p:txBody>
      </p:sp>
      <p:sp>
        <p:nvSpPr>
          <p:cNvPr id="86024" name="TextBox 11">
            <a:extLst>
              <a:ext uri="{FF2B5EF4-FFF2-40B4-BE49-F238E27FC236}">
                <a16:creationId xmlns:a16="http://schemas.microsoft.com/office/drawing/2014/main" id="{FFAA251A-BDA1-4830-8A39-D21B0D8C0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2672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rgbClr val="000000"/>
                </a:solidFill>
                <a:latin typeface="Arial" panose="020B0604020202020204" pitchFamily="34" charset="0"/>
              </a:rPr>
              <a:t>propranololo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olo 1">
            <a:extLst>
              <a:ext uri="{FF2B5EF4-FFF2-40B4-BE49-F238E27FC236}">
                <a16:creationId xmlns:a16="http://schemas.microsoft.com/office/drawing/2014/main" id="{427C7F5A-2F54-4783-92EE-110AF6482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Recettori</a:t>
            </a:r>
          </a:p>
        </p:txBody>
      </p:sp>
      <p:sp>
        <p:nvSpPr>
          <p:cNvPr id="87043" name="Segnaposto contenuto 4">
            <a:extLst>
              <a:ext uri="{FF2B5EF4-FFF2-40B4-BE49-F238E27FC236}">
                <a16:creationId xmlns:a16="http://schemas.microsoft.com/office/drawing/2014/main" id="{59FD1D3D-B7B2-40C3-998C-3ACDF7EA2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/>
              <a:t>In diversi casi sono stati scoperti prima i ligandi farmacologici dei recettori oppure dei ligandi endogeni.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/>
              <a:t>Per esempio: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/>
              <a:t>- Recettori per gli oppioidi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/>
              <a:t>- Recettori per i cannabinoidi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56ADFA-960D-427D-A37F-634F1D946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90B6AA1-28BC-4F76-9B47-EC80B1CF4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0380" y="3172279"/>
            <a:ext cx="162609" cy="241092"/>
          </a:xfrm>
        </p:spPr>
        <p:txBody>
          <a:bodyPr/>
          <a:lstStyle/>
          <a:p>
            <a:pPr algn="ctr" defTabSz="242888" eaLnBrk="1" fontAlgn="auto">
              <a:spcBef>
                <a:spcPts val="0"/>
              </a:spcBef>
              <a:spcAft>
                <a:spcPts val="0"/>
              </a:spcAft>
            </a:pPr>
            <a:fld id="{C53C1BCE-4D48-44FE-A4A7-6B64D46055FB}" type="slidenum">
              <a:rPr lang="it-IT" kern="0"/>
              <a:pPr algn="ctr" defTabSz="242888" eaLnBrk="1" fontAlgn="auto"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it-IT" kern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DEF8247-0597-4D10-94ED-0D8492D81C55}"/>
              </a:ext>
            </a:extLst>
          </p:cNvPr>
          <p:cNvSpPr txBox="1"/>
          <p:nvPr/>
        </p:nvSpPr>
        <p:spPr>
          <a:xfrm>
            <a:off x="0" y="1485900"/>
            <a:ext cx="9144000" cy="3774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7145" tIns="17145" rIns="17145" bIns="17145" numCol="1" spcCol="38100" rtlCol="0" anchor="t">
            <a:spAutoFit/>
          </a:bodyPr>
          <a:lstStyle/>
          <a:p>
            <a:pPr algn="ctr" defTabSz="242888" eaLnBrk="1" fontAlgn="auto">
              <a:spcBef>
                <a:spcPts val="0"/>
              </a:spcBef>
              <a:spcAft>
                <a:spcPts val="0"/>
              </a:spcAft>
            </a:pPr>
            <a:r>
              <a:rPr lang="it-IT" sz="2025" b="1" kern="0" cap="all" spc="112" dirty="0">
                <a:solidFill>
                  <a:srgbClr val="1D355E"/>
                </a:solidFill>
                <a:latin typeface="AvenirLTStd-Medium"/>
                <a:sym typeface="Avenir LT Std 85 Heavy"/>
              </a:rPr>
              <a:t>DIPENDENZA AI FARMACI</a:t>
            </a:r>
            <a:br>
              <a:rPr lang="it-IT" sz="2025" kern="0" dirty="0">
                <a:solidFill>
                  <a:srgbClr val="5B5854"/>
                </a:solidFill>
                <a:latin typeface="Avenir LT Std 85 Heavy"/>
                <a:ea typeface="Avenir LT Std 85 Heavy"/>
                <a:cs typeface="Avenir LT Std 85 Heavy"/>
                <a:sym typeface="Avenir LT Std 85 Heavy"/>
              </a:rPr>
            </a:br>
            <a:br>
              <a:rPr lang="it-IT" sz="2025" kern="0" dirty="0">
                <a:solidFill>
                  <a:srgbClr val="5B5854"/>
                </a:solidFill>
                <a:latin typeface="Avenir LT Std 85 Heavy"/>
                <a:ea typeface="Avenir LT Std 85 Heavy"/>
                <a:cs typeface="Avenir LT Std 85 Heavy"/>
                <a:sym typeface="Avenir LT Std 85 Heavy"/>
              </a:rPr>
            </a:br>
            <a:r>
              <a:rPr lang="it-IT" sz="2025" kern="0" dirty="0">
                <a:solidFill>
                  <a:srgbClr val="5B5854"/>
                </a:solidFill>
                <a:latin typeface="Avenir LT Std 85 Heavy"/>
                <a:ea typeface="Avenir LT Std 85 Heavy"/>
                <a:cs typeface="Avenir LT Std 85 Heavy"/>
                <a:sym typeface="Avenir LT Std 85 Heavy"/>
              </a:rPr>
              <a:t>i</a:t>
            </a:r>
            <a:r>
              <a:rPr lang="it-IT" sz="2025" kern="0" dirty="0">
                <a:solidFill>
                  <a:srgbClr val="5B5854"/>
                </a:solidFill>
                <a:latin typeface="Avenir LT Std 85 Heavy"/>
                <a:sym typeface="Avenir LT Std 85 Heavy"/>
              </a:rPr>
              <a:t>n un paziente che ha sviluppato tolleranza, se il farmaco viene sospeso improvvisamente insorge una sindrome da astinenza in cui le risposte adattative non sono contrastate dal farmaco</a:t>
            </a:r>
          </a:p>
          <a:p>
            <a:pPr algn="ctr" defTabSz="242888" eaLnBrk="1" fontAlgn="auto">
              <a:spcBef>
                <a:spcPts val="0"/>
              </a:spcBef>
              <a:spcAft>
                <a:spcPts val="0"/>
              </a:spcAft>
            </a:pPr>
            <a:endParaRPr lang="it-IT" sz="2025" kern="0" dirty="0">
              <a:solidFill>
                <a:srgbClr val="5B5854"/>
              </a:solidFill>
              <a:latin typeface="Avenir LT Std 85 Heavy"/>
              <a:sym typeface="Avenir LT Std 85 Heavy"/>
            </a:endParaRPr>
          </a:p>
          <a:p>
            <a:pPr algn="ctr" defTabSz="242888" eaLnBrk="1" fontAlgn="auto">
              <a:spcBef>
                <a:spcPts val="0"/>
              </a:spcBef>
              <a:spcAft>
                <a:spcPts val="0"/>
              </a:spcAft>
            </a:pPr>
            <a:r>
              <a:rPr lang="it-IT" sz="2025" kern="0" dirty="0">
                <a:solidFill>
                  <a:srgbClr val="5B5854"/>
                </a:solidFill>
                <a:latin typeface="Avenir LT Std 85 Heavy"/>
                <a:sym typeface="Avenir LT Std 85 Heavy"/>
              </a:rPr>
              <a:t>tale sindrome è la manifestazione di una dipendenza fisica ai farmaci</a:t>
            </a:r>
          </a:p>
          <a:p>
            <a:pPr algn="ctr" defTabSz="242888" eaLnBrk="1" fontAlgn="auto">
              <a:spcBef>
                <a:spcPts val="0"/>
              </a:spcBef>
              <a:spcAft>
                <a:spcPts val="0"/>
              </a:spcAft>
            </a:pPr>
            <a:endParaRPr lang="it-IT" sz="2025" kern="0" dirty="0">
              <a:solidFill>
                <a:srgbClr val="5B5854"/>
              </a:solidFill>
              <a:latin typeface="Avenir LT Std 85 Heavy"/>
              <a:sym typeface="Avenir LT Std 85 Heavy"/>
            </a:endParaRPr>
          </a:p>
          <a:p>
            <a:pPr algn="ctr" defTabSz="242888" eaLnBrk="1" fontAlgn="auto">
              <a:spcBef>
                <a:spcPts val="0"/>
              </a:spcBef>
              <a:spcAft>
                <a:spcPts val="0"/>
              </a:spcAft>
            </a:pPr>
            <a:r>
              <a:rPr lang="it-IT" sz="2025" kern="0" dirty="0">
                <a:solidFill>
                  <a:srgbClr val="5B5854"/>
                </a:solidFill>
                <a:latin typeface="Avenir LT Std 85 Heavy"/>
                <a:sym typeface="Avenir LT Std 85 Heavy"/>
              </a:rPr>
              <a:t>è conseguenza dell’adattamento (tolleranza) prodotto da un riequilibrio di meccanismo omeostatici in risposta all’uso ripetuto di farmaci</a:t>
            </a:r>
          </a:p>
          <a:p>
            <a:pPr algn="ctr" defTabSz="242888" eaLnBrk="1" fontAlgn="auto">
              <a:spcBef>
                <a:spcPts val="0"/>
              </a:spcBef>
              <a:spcAft>
                <a:spcPts val="0"/>
              </a:spcAft>
            </a:pPr>
            <a:endParaRPr lang="it-IT" sz="2025" kern="0" dirty="0">
              <a:solidFill>
                <a:srgbClr val="5B5854"/>
              </a:solidFill>
              <a:latin typeface="Avenir LT Std 85 Heavy"/>
              <a:sym typeface="Avenir LT Std 85 Heavy"/>
            </a:endParaRPr>
          </a:p>
          <a:p>
            <a:pPr algn="ctr" defTabSz="242888" eaLnBrk="1" fontAlgn="auto">
              <a:spcBef>
                <a:spcPts val="0"/>
              </a:spcBef>
              <a:spcAft>
                <a:spcPts val="0"/>
              </a:spcAft>
            </a:pPr>
            <a:endParaRPr lang="it-IT" sz="2025" kern="0" dirty="0">
              <a:solidFill>
                <a:srgbClr val="5B5854"/>
              </a:solidFill>
              <a:latin typeface="Avenir LT Std 85 Heavy"/>
              <a:sym typeface="Avenir LT Std 85 Heavy"/>
            </a:endParaRPr>
          </a:p>
        </p:txBody>
      </p:sp>
    </p:spTree>
    <p:extLst>
      <p:ext uri="{BB962C8B-B14F-4D97-AF65-F5344CB8AC3E}">
        <p14:creationId xmlns:p14="http://schemas.microsoft.com/office/powerpoint/2010/main" val="8750704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olo 1">
            <a:extLst>
              <a:ext uri="{FF2B5EF4-FFF2-40B4-BE49-F238E27FC236}">
                <a16:creationId xmlns:a16="http://schemas.microsoft.com/office/drawing/2014/main" id="{F50FD062-F588-4801-A28B-8EDDEC881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Recettori</a:t>
            </a:r>
          </a:p>
        </p:txBody>
      </p:sp>
      <p:sp>
        <p:nvSpPr>
          <p:cNvPr id="88067" name="Segnaposto contenuto 2">
            <a:extLst>
              <a:ext uri="{FF2B5EF4-FFF2-40B4-BE49-F238E27FC236}">
                <a16:creationId xmlns:a16="http://schemas.microsoft.com/office/drawing/2014/main" id="{6326E968-EEF6-4D57-9E58-813F5EC87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/>
              <a:t>Analisi genetica ha permesso di individuare i geni per molti recettori di cui non si conoscono i ligandi o gli effetti biologici = recettori orfani</a:t>
            </a:r>
          </a:p>
        </p:txBody>
      </p:sp>
      <p:pic>
        <p:nvPicPr>
          <p:cNvPr id="88068" name="Immagine 4">
            <a:extLst>
              <a:ext uri="{FF2B5EF4-FFF2-40B4-BE49-F238E27FC236}">
                <a16:creationId xmlns:a16="http://schemas.microsoft.com/office/drawing/2014/main" id="{A1821D76-D4B6-464D-9D14-93E1118CE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306763"/>
            <a:ext cx="4411663" cy="300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>
            <a:extLst>
              <a:ext uri="{FF2B5EF4-FFF2-40B4-BE49-F238E27FC236}">
                <a16:creationId xmlns:a16="http://schemas.microsoft.com/office/drawing/2014/main" id="{A5CE2B91-FACD-41E0-AAF9-0E2D7C581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/>
              <a:t>Canali Ionici</a:t>
            </a:r>
          </a:p>
        </p:txBody>
      </p:sp>
      <p:pic>
        <p:nvPicPr>
          <p:cNvPr id="89091" name="Picture 2">
            <a:extLst>
              <a:ext uri="{FF2B5EF4-FFF2-40B4-BE49-F238E27FC236}">
                <a16:creationId xmlns:a16="http://schemas.microsoft.com/office/drawing/2014/main" id="{0CBBA978-8F01-4B67-AD57-9B9175DFDD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01" t="59000" r="18124" b="21001"/>
          <a:stretch>
            <a:fillRect/>
          </a:stretch>
        </p:blipFill>
        <p:spPr>
          <a:xfrm>
            <a:off x="736600" y="2393950"/>
            <a:ext cx="7874000" cy="2863850"/>
          </a:xfrm>
          <a:noFill/>
        </p:spPr>
      </p:pic>
      <p:pic>
        <p:nvPicPr>
          <p:cNvPr id="89092" name="Segnaposto contenuto 4" descr="F69116-003-f001.jpg">
            <a:extLst>
              <a:ext uri="{FF2B5EF4-FFF2-40B4-BE49-F238E27FC236}">
                <a16:creationId xmlns:a16="http://schemas.microsoft.com/office/drawing/2014/main" id="{2EEDF948-BB48-42CA-A357-12D03217C8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76" b="2322"/>
          <a:stretch>
            <a:fillRect/>
          </a:stretch>
        </p:blipFill>
        <p:spPr bwMode="auto">
          <a:xfrm>
            <a:off x="2133600" y="5943600"/>
            <a:ext cx="4775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>
            <a:extLst>
              <a:ext uri="{FF2B5EF4-FFF2-40B4-BE49-F238E27FC236}">
                <a16:creationId xmlns:a16="http://schemas.microsoft.com/office/drawing/2014/main" id="{3151E64B-CB9C-4DE4-90D4-333B69961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/>
              <a:t>Canali Ionici</a:t>
            </a:r>
          </a:p>
        </p:txBody>
      </p:sp>
      <p:sp>
        <p:nvSpPr>
          <p:cNvPr id="90115" name="Content Placeholder 3">
            <a:extLst>
              <a:ext uri="{FF2B5EF4-FFF2-40B4-BE49-F238E27FC236}">
                <a16:creationId xmlns:a16="http://schemas.microsoft.com/office/drawing/2014/main" id="{21FC9BA2-954A-4C6F-85CA-EF55C52F10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it-IT"/>
          </a:p>
          <a:p>
            <a:endParaRPr lang="en-US" altLang="it-IT"/>
          </a:p>
          <a:p>
            <a:r>
              <a:rPr lang="en-US" altLang="it-IT"/>
              <a:t>Na+ (voltaggio attivato)</a:t>
            </a:r>
          </a:p>
          <a:p>
            <a:endParaRPr lang="en-US" altLang="it-IT"/>
          </a:p>
          <a:p>
            <a:endParaRPr lang="en-US" altLang="it-IT"/>
          </a:p>
          <a:p>
            <a:r>
              <a:rPr lang="en-US" altLang="it-IT"/>
              <a:t>Cl- (GABA-attivato)</a:t>
            </a:r>
          </a:p>
        </p:txBody>
      </p:sp>
      <p:sp>
        <p:nvSpPr>
          <p:cNvPr id="90116" name="TextBox 8">
            <a:extLst>
              <a:ext uri="{FF2B5EF4-FFF2-40B4-BE49-F238E27FC236}">
                <a16:creationId xmlns:a16="http://schemas.microsoft.com/office/drawing/2014/main" id="{E9E37D04-BDE0-439F-A515-997D28C5D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590800"/>
            <a:ext cx="2590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rgbClr val="000000"/>
                </a:solidFill>
                <a:latin typeface="Arial" panose="020B0604020202020204" pitchFamily="34" charset="0"/>
              </a:rPr>
              <a:t>Anestetici locali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rgbClr val="000000"/>
                </a:solidFill>
                <a:latin typeface="Arial" panose="020B0604020202020204" pitchFamily="34" charset="0"/>
              </a:rPr>
              <a:t>Tetradotossina</a:t>
            </a:r>
          </a:p>
        </p:txBody>
      </p:sp>
      <p:sp>
        <p:nvSpPr>
          <p:cNvPr id="90117" name="TextBox 9">
            <a:extLst>
              <a:ext uri="{FF2B5EF4-FFF2-40B4-BE49-F238E27FC236}">
                <a16:creationId xmlns:a16="http://schemas.microsoft.com/office/drawing/2014/main" id="{DEE1F26F-309D-440A-8410-A425B9832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6670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rgbClr val="000000"/>
                </a:solidFill>
                <a:latin typeface="Arial" panose="020B0604020202020204" pitchFamily="34" charset="0"/>
              </a:rPr>
              <a:t>veratridina</a:t>
            </a:r>
          </a:p>
        </p:txBody>
      </p:sp>
      <p:sp>
        <p:nvSpPr>
          <p:cNvPr id="90118" name="TextBox 10">
            <a:extLst>
              <a:ext uri="{FF2B5EF4-FFF2-40B4-BE49-F238E27FC236}">
                <a16:creationId xmlns:a16="http://schemas.microsoft.com/office/drawing/2014/main" id="{28D89ACE-47C1-47CF-B482-8454D5B77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2672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rgbClr val="000000"/>
                </a:solidFill>
                <a:latin typeface="Arial" panose="020B0604020202020204" pitchFamily="34" charset="0"/>
              </a:rPr>
              <a:t>picrotossina</a:t>
            </a:r>
          </a:p>
        </p:txBody>
      </p:sp>
      <p:sp>
        <p:nvSpPr>
          <p:cNvPr id="90119" name="TextBox 11">
            <a:extLst>
              <a:ext uri="{FF2B5EF4-FFF2-40B4-BE49-F238E27FC236}">
                <a16:creationId xmlns:a16="http://schemas.microsoft.com/office/drawing/2014/main" id="{1B852B81-C95F-4CFF-9C4C-3AD6FD2E3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2672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rgbClr val="000000"/>
                </a:solidFill>
                <a:latin typeface="Arial" panose="020B0604020202020204" pitchFamily="34" charset="0"/>
              </a:rPr>
              <a:t>benzodiazepine</a:t>
            </a:r>
          </a:p>
        </p:txBody>
      </p:sp>
      <p:sp>
        <p:nvSpPr>
          <p:cNvPr id="90120" name="TextBox 12">
            <a:extLst>
              <a:ext uri="{FF2B5EF4-FFF2-40B4-BE49-F238E27FC236}">
                <a16:creationId xmlns:a16="http://schemas.microsoft.com/office/drawing/2014/main" id="{5D2834A9-0FE5-4BF1-A200-036532A64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600200"/>
            <a:ext cx="259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000">
                <a:solidFill>
                  <a:srgbClr val="000000"/>
                </a:solidFill>
                <a:latin typeface="Arial" panose="020B0604020202020204" pitchFamily="34" charset="0"/>
              </a:rPr>
              <a:t>BLOCCANTI</a:t>
            </a:r>
          </a:p>
        </p:txBody>
      </p:sp>
      <p:sp>
        <p:nvSpPr>
          <p:cNvPr id="90121" name="TextBox 13">
            <a:extLst>
              <a:ext uri="{FF2B5EF4-FFF2-40B4-BE49-F238E27FC236}">
                <a16:creationId xmlns:a16="http://schemas.microsoft.com/office/drawing/2014/main" id="{A998654A-C33A-4DD5-B2AF-EB99ABFFD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600200"/>
            <a:ext cx="259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000">
                <a:solidFill>
                  <a:srgbClr val="000000"/>
                </a:solidFill>
                <a:latin typeface="Arial" panose="020B0604020202020204" pitchFamily="34" charset="0"/>
              </a:rPr>
              <a:t>MODULATORI</a:t>
            </a:r>
          </a:p>
        </p:txBody>
      </p:sp>
      <p:pic>
        <p:nvPicPr>
          <p:cNvPr id="90122" name="Picture 4" descr="File:Tetraodon-hispidus.jpg">
            <a:extLst>
              <a:ext uri="{FF2B5EF4-FFF2-40B4-BE49-F238E27FC236}">
                <a16:creationId xmlns:a16="http://schemas.microsoft.com/office/drawing/2014/main" id="{3156A7E8-1BFA-4E80-99FD-48DA9849B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276600"/>
            <a:ext cx="1430338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>
            <a:extLst>
              <a:ext uri="{FF2B5EF4-FFF2-40B4-BE49-F238E27FC236}">
                <a16:creationId xmlns:a16="http://schemas.microsoft.com/office/drawing/2014/main" id="{404F96A5-6074-40AF-90F7-DC5125690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/>
              <a:t>Enzimi</a:t>
            </a:r>
          </a:p>
        </p:txBody>
      </p:sp>
      <p:pic>
        <p:nvPicPr>
          <p:cNvPr id="91139" name="Picture 2">
            <a:extLst>
              <a:ext uri="{FF2B5EF4-FFF2-40B4-BE49-F238E27FC236}">
                <a16:creationId xmlns:a16="http://schemas.microsoft.com/office/drawing/2014/main" id="{CBD7386D-1FBC-4CE1-B0DB-D5A63EF3D4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1" t="53876" r="18521" b="18687"/>
          <a:stretch>
            <a:fillRect/>
          </a:stretch>
        </p:blipFill>
        <p:spPr>
          <a:xfrm>
            <a:off x="731838" y="1828800"/>
            <a:ext cx="7891462" cy="3962400"/>
          </a:xfrm>
          <a:noFill/>
        </p:spPr>
      </p:pic>
      <p:pic>
        <p:nvPicPr>
          <p:cNvPr id="91140" name="Segnaposto contenuto 4" descr="F69116-003-f001.jpg">
            <a:extLst>
              <a:ext uri="{FF2B5EF4-FFF2-40B4-BE49-F238E27FC236}">
                <a16:creationId xmlns:a16="http://schemas.microsoft.com/office/drawing/2014/main" id="{3D0BF52D-531E-4383-B983-19427EE40E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76" b="2322"/>
          <a:stretch>
            <a:fillRect/>
          </a:stretch>
        </p:blipFill>
        <p:spPr bwMode="auto">
          <a:xfrm>
            <a:off x="2133600" y="5943600"/>
            <a:ext cx="4775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>
            <a:extLst>
              <a:ext uri="{FF2B5EF4-FFF2-40B4-BE49-F238E27FC236}">
                <a16:creationId xmlns:a16="http://schemas.microsoft.com/office/drawing/2014/main" id="{5085083D-FACF-495D-B6CD-E0ACBD8D0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b="1"/>
              <a:t>Enzimi</a:t>
            </a:r>
          </a:p>
        </p:txBody>
      </p:sp>
      <p:sp>
        <p:nvSpPr>
          <p:cNvPr id="92163" name="Content Placeholder 3">
            <a:extLst>
              <a:ext uri="{FF2B5EF4-FFF2-40B4-BE49-F238E27FC236}">
                <a16:creationId xmlns:a16="http://schemas.microsoft.com/office/drawing/2014/main" id="{F64AEDA9-8363-420E-BA6B-0DAE639AB3B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it-IT"/>
          </a:p>
          <a:p>
            <a:endParaRPr lang="en-US" altLang="it-IT"/>
          </a:p>
          <a:p>
            <a:r>
              <a:rPr lang="en-US" altLang="it-IT"/>
              <a:t>Ciclo-ossigenasi</a:t>
            </a:r>
          </a:p>
          <a:p>
            <a:endParaRPr lang="en-US" altLang="it-IT"/>
          </a:p>
          <a:p>
            <a:endParaRPr lang="en-US" altLang="it-IT"/>
          </a:p>
          <a:p>
            <a:r>
              <a:rPr lang="en-US" altLang="it-IT"/>
              <a:t>HMG-CoA reduttasi</a:t>
            </a:r>
          </a:p>
        </p:txBody>
      </p:sp>
      <p:sp>
        <p:nvSpPr>
          <p:cNvPr id="92164" name="TextBox 8">
            <a:extLst>
              <a:ext uri="{FF2B5EF4-FFF2-40B4-BE49-F238E27FC236}">
                <a16:creationId xmlns:a16="http://schemas.microsoft.com/office/drawing/2014/main" id="{B4F0C3E8-05C8-4664-8CF5-EF7EE9EFE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5908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rgbClr val="000000"/>
                </a:solidFill>
                <a:latin typeface="Arial" panose="020B0604020202020204" pitchFamily="34" charset="0"/>
              </a:rPr>
              <a:t>Acido acetil salicilico</a:t>
            </a:r>
          </a:p>
        </p:txBody>
      </p:sp>
      <p:sp>
        <p:nvSpPr>
          <p:cNvPr id="92165" name="TextBox 10">
            <a:extLst>
              <a:ext uri="{FF2B5EF4-FFF2-40B4-BE49-F238E27FC236}">
                <a16:creationId xmlns:a16="http://schemas.microsoft.com/office/drawing/2014/main" id="{CA257626-F9EA-4B98-8C78-2F6CFA979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2672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rgbClr val="000000"/>
                </a:solidFill>
                <a:latin typeface="Arial" panose="020B0604020202020204" pitchFamily="34" charset="0"/>
              </a:rPr>
              <a:t>Simvastatina</a:t>
            </a:r>
          </a:p>
        </p:txBody>
      </p:sp>
      <p:sp>
        <p:nvSpPr>
          <p:cNvPr id="92166" name="TextBox 12">
            <a:extLst>
              <a:ext uri="{FF2B5EF4-FFF2-40B4-BE49-F238E27FC236}">
                <a16:creationId xmlns:a16="http://schemas.microsoft.com/office/drawing/2014/main" id="{55749191-6711-4E23-A182-E8AD6006F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600200"/>
            <a:ext cx="259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000">
                <a:solidFill>
                  <a:srgbClr val="000000"/>
                </a:solidFill>
                <a:latin typeface="Arial" panose="020B0604020202020204" pitchFamily="34" charset="0"/>
              </a:rPr>
              <a:t>INIBITORI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olo 1">
            <a:extLst>
              <a:ext uri="{FF2B5EF4-FFF2-40B4-BE49-F238E27FC236}">
                <a16:creationId xmlns:a16="http://schemas.microsoft.com/office/drawing/2014/main" id="{C30FC930-317B-4C11-A521-B19CF862E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Enzimi</a:t>
            </a:r>
          </a:p>
        </p:txBody>
      </p:sp>
      <p:sp>
        <p:nvSpPr>
          <p:cNvPr id="93187" name="Segnaposto contenuto 4">
            <a:extLst>
              <a:ext uri="{FF2B5EF4-FFF2-40B4-BE49-F238E27FC236}">
                <a16:creationId xmlns:a16="http://schemas.microsoft.com/office/drawing/2014/main" id="{8740CC7D-5E44-4012-A6B6-F4F3DCCA7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/>
              <a:t>Falsi substrati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olo 1">
            <a:extLst>
              <a:ext uri="{FF2B5EF4-FFF2-40B4-BE49-F238E27FC236}">
                <a16:creationId xmlns:a16="http://schemas.microsoft.com/office/drawing/2014/main" id="{8ABE12DE-AF55-4CFE-AC7A-1CA90BD6A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/>
              <a:t>Antimetaboliti tiopurinici</a:t>
            </a:r>
          </a:p>
        </p:txBody>
      </p:sp>
      <p:sp>
        <p:nvSpPr>
          <p:cNvPr id="94211" name="Segnaposto contenuto 4">
            <a:extLst>
              <a:ext uri="{FF2B5EF4-FFF2-40B4-BE49-F238E27FC236}">
                <a16:creationId xmlns:a16="http://schemas.microsoft.com/office/drawing/2014/main" id="{93973414-4835-4068-A6C6-6B77E46BB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895600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 sz="2400"/>
              <a:t>6-mercaptopurina ed il suo profarmaco azatioprina sono farmaci analoghi delle purine, utilizzati entrambi come antiblastici e immunosoppressori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altLang="it-IT" sz="240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 sz="2400"/>
              <a:t>la 6-mercaptopurina trova impiego nella terapia di mantenimento della remissione della leucemia linfoblastica acuta e nel trattamento di diverse malattie autoimmuni</a:t>
            </a:r>
          </a:p>
        </p:txBody>
      </p:sp>
      <p:pic>
        <p:nvPicPr>
          <p:cNvPr id="94212" name="Immagine 5">
            <a:extLst>
              <a:ext uri="{FF2B5EF4-FFF2-40B4-BE49-F238E27FC236}">
                <a16:creationId xmlns:a16="http://schemas.microsoft.com/office/drawing/2014/main" id="{573D8B0A-D430-4E8A-9CB1-32E714FB9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7" t="17075" r="8681" b="591"/>
          <a:stretch>
            <a:fillRect/>
          </a:stretch>
        </p:blipFill>
        <p:spPr bwMode="auto">
          <a:xfrm>
            <a:off x="2552700" y="1417638"/>
            <a:ext cx="4038600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37D225B-5DDB-4224-A309-A4EBCABFDFED}"/>
              </a:ext>
            </a:extLst>
          </p:cNvPr>
          <p:cNvGrpSpPr>
            <a:grpSpLocks/>
          </p:cNvGrpSpPr>
          <p:nvPr/>
        </p:nvGrpSpPr>
        <p:grpSpPr bwMode="auto">
          <a:xfrm>
            <a:off x="1285875" y="1857375"/>
            <a:ext cx="6932613" cy="2640013"/>
            <a:chOff x="642" y="2251"/>
            <a:chExt cx="4367" cy="1663"/>
          </a:xfrm>
        </p:grpSpPr>
        <p:pic>
          <p:nvPicPr>
            <p:cNvPr id="95237" name="Picture 3" descr="6-MP 9">
              <a:extLst>
                <a:ext uri="{FF2B5EF4-FFF2-40B4-BE49-F238E27FC236}">
                  <a16:creationId xmlns:a16="http://schemas.microsoft.com/office/drawing/2014/main" id="{4B3E978C-7B3C-4903-A963-31861C4EF8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2251"/>
              <a:ext cx="1675" cy="1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238" name="Picture 4" descr="IPOXANTINA">
              <a:extLst>
                <a:ext uri="{FF2B5EF4-FFF2-40B4-BE49-F238E27FC236}">
                  <a16:creationId xmlns:a16="http://schemas.microsoft.com/office/drawing/2014/main" id="{AB3E026D-876B-4ED5-AB0E-F867835E74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" y="2251"/>
              <a:ext cx="1739" cy="1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5235" name="Segnaposto contenuto 3">
            <a:extLst>
              <a:ext uri="{FF2B5EF4-FFF2-40B4-BE49-F238E27FC236}">
                <a16:creationId xmlns:a16="http://schemas.microsoft.com/office/drawing/2014/main" id="{DB3ABC54-2267-485B-A9A8-60853C928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8B2E375B-7314-43CF-89D6-0CF1D66276D6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457200" y="153988"/>
            <a:ext cx="8229600" cy="1384300"/>
          </a:xfrm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it-IT" sz="2800" b="1" dirty="0">
                <a:latin typeface="+mj-lt"/>
              </a:rPr>
              <a:t>Dal punto di vista strutturale, la 6-mercaptopurina è l'analogo </a:t>
            </a:r>
            <a:r>
              <a:rPr lang="it-IT" sz="2800" b="1" dirty="0" err="1">
                <a:latin typeface="+mj-lt"/>
              </a:rPr>
              <a:t>tiolico</a:t>
            </a:r>
            <a:r>
              <a:rPr lang="it-IT" sz="2800" b="1" dirty="0">
                <a:latin typeface="+mj-lt"/>
              </a:rPr>
              <a:t> dell'ipoxantina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DE853E08-0E51-40E6-BB14-91B82FFAEB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it-IT" sz="3200" b="1"/>
              <a:t>Metabolismo 6-mercaptopurina</a:t>
            </a:r>
          </a:p>
        </p:txBody>
      </p:sp>
      <p:sp>
        <p:nvSpPr>
          <p:cNvPr id="97283" name="TextBox 4">
            <a:extLst>
              <a:ext uri="{FF2B5EF4-FFF2-40B4-BE49-F238E27FC236}">
                <a16:creationId xmlns:a16="http://schemas.microsoft.com/office/drawing/2014/main" id="{45952504-7D94-4B04-85AA-3E2304A93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6488113"/>
            <a:ext cx="487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rgbClr val="000000"/>
                </a:solidFill>
                <a:latin typeface="Arial" panose="020B0604020202020204" pitchFamily="34" charset="0"/>
              </a:rPr>
              <a:t>Stocco et al., Expert Opin Drug Saf 2010</a:t>
            </a:r>
          </a:p>
        </p:txBody>
      </p:sp>
      <p:pic>
        <p:nvPicPr>
          <p:cNvPr id="97284" name="Picture 2">
            <a:extLst>
              <a:ext uri="{FF2B5EF4-FFF2-40B4-BE49-F238E27FC236}">
                <a16:creationId xmlns:a16="http://schemas.microsoft.com/office/drawing/2014/main" id="{0D511B09-B68B-4F50-B376-811CA7FBF3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0038" y="1600200"/>
            <a:ext cx="6003925" cy="4525963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306" name="Object 2">
            <a:extLst>
              <a:ext uri="{FF2B5EF4-FFF2-40B4-BE49-F238E27FC236}">
                <a16:creationId xmlns:a16="http://schemas.microsoft.com/office/drawing/2014/main" id="{4910CB8C-7711-4B1D-B564-2C053D6B19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2590800"/>
          <a:ext cx="1473200" cy="176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3" name="CS ChemDraw Drawing" r:id="rId5" imgW="1473200" imgH="1762760" progId="ChemDraw.Document.4.5">
                  <p:embed/>
                </p:oleObj>
              </mc:Choice>
              <mc:Fallback>
                <p:oleObj name="CS ChemDraw Drawing" r:id="rId5" imgW="1473200" imgH="1762760" progId="ChemDraw.Document.4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590800"/>
                        <a:ext cx="1473200" cy="176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07" name="Text Box 3">
            <a:extLst>
              <a:ext uri="{FF2B5EF4-FFF2-40B4-BE49-F238E27FC236}">
                <a16:creationId xmlns:a16="http://schemas.microsoft.com/office/drawing/2014/main" id="{2A928794-F7E5-4A54-8DF9-EEA17878A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" y="50800"/>
            <a:ext cx="8027988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FF00"/>
                </a:solidFill>
              </a:rPr>
              <a:t>Metabolismo azatioprina e 6-mercaptopurina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530CBC6C-93DA-47D9-936D-F288309CC96E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2590800"/>
            <a:ext cx="1752600" cy="1590675"/>
            <a:chOff x="1296" y="1632"/>
            <a:chExt cx="1104" cy="1002"/>
          </a:xfrm>
        </p:grpSpPr>
        <p:graphicFrame>
          <p:nvGraphicFramePr>
            <p:cNvPr id="98317" name="Object 5">
              <a:extLst>
                <a:ext uri="{FF2B5EF4-FFF2-40B4-BE49-F238E27FC236}">
                  <a16:creationId xmlns:a16="http://schemas.microsoft.com/office/drawing/2014/main" id="{ED7A6F75-510D-4917-86CD-D2B57CFB43E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96" y="1680"/>
            <a:ext cx="1104" cy="9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324" name="CS ChemDraw Drawing" r:id="rId7" imgW="1927860" imgH="1666240" progId="ChemDraw.Document.4.5">
                    <p:embed/>
                  </p:oleObj>
                </mc:Choice>
                <mc:Fallback>
                  <p:oleObj name="CS ChemDraw Drawing" r:id="rId7" imgW="1927860" imgH="1666240" progId="ChemDraw.Document.4.5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" y="1680"/>
                          <a:ext cx="1104" cy="9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8318" name="Text Box 6">
              <a:extLst>
                <a:ext uri="{FF2B5EF4-FFF2-40B4-BE49-F238E27FC236}">
                  <a16:creationId xmlns:a16="http://schemas.microsoft.com/office/drawing/2014/main" id="{1659EAE7-3033-4040-9BB9-C31DA7244A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1632"/>
              <a:ext cx="384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200">
                  <a:solidFill>
                    <a:srgbClr val="FFFF00"/>
                  </a:solidFill>
                  <a:latin typeface="Arial" panose="020B0604020202020204" pitchFamily="34" charset="0"/>
                </a:rPr>
                <a:t>-SH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200">
                  <a:solidFill>
                    <a:srgbClr val="FFFF00"/>
                  </a:solidFill>
                  <a:latin typeface="Arial" panose="020B0604020202020204" pitchFamily="34" charset="0"/>
                </a:rPr>
                <a:t>GST</a:t>
              </a:r>
            </a:p>
          </p:txBody>
        </p:sp>
      </p:grpSp>
      <p:grpSp>
        <p:nvGrpSpPr>
          <p:cNvPr id="3" name="Group 7">
            <a:extLst>
              <a:ext uri="{FF2B5EF4-FFF2-40B4-BE49-F238E27FC236}">
                <a16:creationId xmlns:a16="http://schemas.microsoft.com/office/drawing/2014/main" id="{8CEF4B9D-10D2-4E24-8A4B-8DFCB27E5959}"/>
              </a:ext>
            </a:extLst>
          </p:cNvPr>
          <p:cNvGrpSpPr>
            <a:grpSpLocks/>
          </p:cNvGrpSpPr>
          <p:nvPr/>
        </p:nvGrpSpPr>
        <p:grpSpPr bwMode="auto">
          <a:xfrm>
            <a:off x="3690938" y="2111375"/>
            <a:ext cx="5110162" cy="3290888"/>
            <a:chOff x="2336" y="1344"/>
            <a:chExt cx="3219" cy="2073"/>
          </a:xfrm>
        </p:grpSpPr>
        <p:graphicFrame>
          <p:nvGraphicFramePr>
            <p:cNvPr id="98314" name="Object 4">
              <a:extLst>
                <a:ext uri="{FF2B5EF4-FFF2-40B4-BE49-F238E27FC236}">
                  <a16:creationId xmlns:a16="http://schemas.microsoft.com/office/drawing/2014/main" id="{78EC73B1-3B16-4C49-9D42-5CB1578DBD8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336" y="1344"/>
            <a:ext cx="2982" cy="20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325" name="CS ChemDraw Drawing" r:id="rId9" imgW="5504180" imgH="3827780" progId="ChemDraw.Document.4.5">
                    <p:embed/>
                  </p:oleObj>
                </mc:Choice>
                <mc:Fallback>
                  <p:oleObj name="CS ChemDraw Drawing" r:id="rId9" imgW="5504180" imgH="3827780" progId="ChemDraw.Document.4.5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6" y="1344"/>
                          <a:ext cx="2982" cy="20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8315" name="Rectangle 9">
              <a:extLst>
                <a:ext uri="{FF2B5EF4-FFF2-40B4-BE49-F238E27FC236}">
                  <a16:creationId xmlns:a16="http://schemas.microsoft.com/office/drawing/2014/main" id="{3D4DE516-75C5-4609-93E4-FCC331737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2" y="1770"/>
              <a:ext cx="799" cy="63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8316" name="Text Box 10">
              <a:extLst>
                <a:ext uri="{FF2B5EF4-FFF2-40B4-BE49-F238E27FC236}">
                  <a16:creationId xmlns:a16="http://schemas.microsoft.com/office/drawing/2014/main" id="{46E08256-0238-4628-9344-6692F8AE66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4" y="1933"/>
              <a:ext cx="86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2400">
                  <a:solidFill>
                    <a:srgbClr val="FFFF00"/>
                  </a:solidFill>
                  <a:latin typeface="Arial" panose="020B0604020202020204" pitchFamily="34" charset="0"/>
                </a:rPr>
                <a:t>Attività</a:t>
              </a:r>
            </a:p>
          </p:txBody>
        </p:sp>
      </p:grpSp>
      <p:sp>
        <p:nvSpPr>
          <p:cNvPr id="98310" name="Text Box 11">
            <a:extLst>
              <a:ext uri="{FF2B5EF4-FFF2-40B4-BE49-F238E27FC236}">
                <a16:creationId xmlns:a16="http://schemas.microsoft.com/office/drawing/2014/main" id="{150B0738-AF2F-4490-ABBB-49D8E306B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365625"/>
            <a:ext cx="1943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600">
                <a:solidFill>
                  <a:srgbClr val="FFFF00"/>
                </a:solidFill>
                <a:latin typeface="Arial" panose="020B0604020202020204" pitchFamily="34" charset="0"/>
              </a:rPr>
              <a:t>azathioprine</a:t>
            </a:r>
          </a:p>
        </p:txBody>
      </p:sp>
      <p:grpSp>
        <p:nvGrpSpPr>
          <p:cNvPr id="4" name="Group 12">
            <a:extLst>
              <a:ext uri="{FF2B5EF4-FFF2-40B4-BE49-F238E27FC236}">
                <a16:creationId xmlns:a16="http://schemas.microsoft.com/office/drawing/2014/main" id="{30C2D9D2-A98D-44E6-B45D-1BD3E097EE28}"/>
              </a:ext>
            </a:extLst>
          </p:cNvPr>
          <p:cNvGrpSpPr>
            <a:grpSpLocks/>
          </p:cNvGrpSpPr>
          <p:nvPr/>
        </p:nvGrpSpPr>
        <p:grpSpPr bwMode="auto">
          <a:xfrm>
            <a:off x="2051050" y="476250"/>
            <a:ext cx="2951163" cy="5867400"/>
            <a:chOff x="1248" y="288"/>
            <a:chExt cx="1859" cy="3696"/>
          </a:xfrm>
        </p:grpSpPr>
        <p:graphicFrame>
          <p:nvGraphicFramePr>
            <p:cNvPr id="98312" name="Object 3">
              <a:extLst>
                <a:ext uri="{FF2B5EF4-FFF2-40B4-BE49-F238E27FC236}">
                  <a16:creationId xmlns:a16="http://schemas.microsoft.com/office/drawing/2014/main" id="{188237B6-B07F-4A17-B766-87CCEFEFA5F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48" y="288"/>
            <a:ext cx="1356" cy="36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326" name="CS ChemDraw Drawing" r:id="rId11" imgW="2324100" imgH="6334760" progId="ChemDraw.Document.4.5">
                    <p:embed/>
                  </p:oleObj>
                </mc:Choice>
                <mc:Fallback>
                  <p:oleObj name="CS ChemDraw Drawing" r:id="rId11" imgW="2324100" imgH="6334760" progId="ChemDraw.Document.4.5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288"/>
                          <a:ext cx="1356" cy="36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8313" name="Text Box 14">
              <a:extLst>
                <a:ext uri="{FF2B5EF4-FFF2-40B4-BE49-F238E27FC236}">
                  <a16:creationId xmlns:a16="http://schemas.microsoft.com/office/drawing/2014/main" id="{9FEF28A8-EE98-45CA-AF25-ACC17F07C5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2" y="1026"/>
              <a:ext cx="54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400">
                  <a:solidFill>
                    <a:srgbClr val="FFFF00"/>
                  </a:solidFill>
                  <a:latin typeface="Arial" panose="020B0604020202020204" pitchFamily="34" charset="0"/>
                </a:rPr>
                <a:t>(6MMP)</a:t>
              </a:r>
            </a:p>
          </p:txBody>
        </p:sp>
      </p:grpSp>
    </p:spTree>
    <p:custDataLst>
      <p:tags r:id="rId2"/>
    </p:custDataLst>
  </p:cSld>
  <p:clrMapOvr>
    <a:masterClrMapping/>
  </p:clrMapOvr>
  <p:transition advTm="6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56ADFA-960D-427D-A37F-634F1D946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90B6AA1-28BC-4F76-9B47-EC80B1CF4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0372" y="3172279"/>
            <a:ext cx="222625" cy="241092"/>
          </a:xfrm>
        </p:spPr>
        <p:txBody>
          <a:bodyPr/>
          <a:lstStyle/>
          <a:p>
            <a:pPr algn="ctr" defTabSz="242888" eaLnBrk="1" fontAlgn="auto">
              <a:spcBef>
                <a:spcPts val="0"/>
              </a:spcBef>
              <a:spcAft>
                <a:spcPts val="0"/>
              </a:spcAft>
            </a:pPr>
            <a:fld id="{C53C1BCE-4D48-44FE-A4A7-6B64D46055FB}" type="slidenum">
              <a:rPr lang="it-IT" kern="0"/>
              <a:pPr algn="ctr" defTabSz="242888" eaLnBrk="1" fontAlgn="auto"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it-IT" kern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DEF8247-0597-4D10-94ED-0D8492D81C55}"/>
              </a:ext>
            </a:extLst>
          </p:cNvPr>
          <p:cNvSpPr txBox="1"/>
          <p:nvPr/>
        </p:nvSpPr>
        <p:spPr>
          <a:xfrm>
            <a:off x="0" y="1485900"/>
            <a:ext cx="9144000" cy="3774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7145" tIns="17145" rIns="17145" bIns="17145" numCol="1" spcCol="38100" rtlCol="0" anchor="t">
            <a:spAutoFit/>
          </a:bodyPr>
          <a:lstStyle/>
          <a:p>
            <a:pPr algn="ctr" defTabSz="242888" eaLnBrk="1" fontAlgn="auto">
              <a:spcBef>
                <a:spcPts val="0"/>
              </a:spcBef>
              <a:spcAft>
                <a:spcPts val="0"/>
              </a:spcAft>
            </a:pPr>
            <a:r>
              <a:rPr lang="it-IT" sz="2025" b="1" kern="0" cap="all" spc="112" dirty="0">
                <a:solidFill>
                  <a:srgbClr val="1D355E"/>
                </a:solidFill>
                <a:latin typeface="AvenirLTStd-Medium"/>
                <a:sym typeface="Avenir LT Std 85 Heavy"/>
              </a:rPr>
              <a:t>TOSSICODIPENDENZA</a:t>
            </a:r>
            <a:br>
              <a:rPr lang="it-IT" sz="2025" kern="0" dirty="0">
                <a:solidFill>
                  <a:srgbClr val="5B5854"/>
                </a:solidFill>
                <a:latin typeface="Avenir LT Std 85 Heavy"/>
                <a:ea typeface="Avenir LT Std 85 Heavy"/>
                <a:cs typeface="Avenir LT Std 85 Heavy"/>
                <a:sym typeface="Avenir LT Std 85 Heavy"/>
              </a:rPr>
            </a:br>
            <a:br>
              <a:rPr lang="it-IT" sz="2025" kern="0" dirty="0">
                <a:solidFill>
                  <a:srgbClr val="5B5854"/>
                </a:solidFill>
                <a:latin typeface="Avenir LT Std 85 Heavy"/>
                <a:ea typeface="Avenir LT Std 85 Heavy"/>
                <a:cs typeface="Avenir LT Std 85 Heavy"/>
                <a:sym typeface="Avenir LT Std 85 Heavy"/>
              </a:rPr>
            </a:br>
            <a:r>
              <a:rPr lang="it-IT" sz="2025" kern="0" dirty="0">
                <a:solidFill>
                  <a:srgbClr val="5B5854"/>
                </a:solidFill>
                <a:latin typeface="Avenir LT Std 85 Heavy"/>
                <a:ea typeface="Avenir LT Std 85 Heavy"/>
                <a:cs typeface="Avenir LT Std 85 Heavy"/>
                <a:sym typeface="Avenir LT Std 85 Heavy"/>
              </a:rPr>
              <a:t>progressivo utilizzo compulsivo e non controllato della sostanza, che continua nonostante siano presenti effetti negativi</a:t>
            </a:r>
          </a:p>
          <a:p>
            <a:pPr algn="ctr" defTabSz="242888" eaLnBrk="1" fontAlgn="auto">
              <a:spcBef>
                <a:spcPts val="0"/>
              </a:spcBef>
              <a:spcAft>
                <a:spcPts val="0"/>
              </a:spcAft>
            </a:pPr>
            <a:endParaRPr lang="it-IT" sz="2025" kern="0" dirty="0">
              <a:solidFill>
                <a:srgbClr val="5B5854"/>
              </a:solidFill>
              <a:latin typeface="Avenir LT Std 85 Heavy"/>
              <a:sym typeface="Avenir LT Std 85 Heavy"/>
            </a:endParaRPr>
          </a:p>
          <a:p>
            <a:pPr algn="ctr" defTabSz="242888" eaLnBrk="1" fontAlgn="auto">
              <a:spcBef>
                <a:spcPts val="0"/>
              </a:spcBef>
              <a:spcAft>
                <a:spcPts val="0"/>
              </a:spcAft>
            </a:pPr>
            <a:r>
              <a:rPr lang="it-IT" sz="2025" kern="0" dirty="0">
                <a:solidFill>
                  <a:srgbClr val="5B5854"/>
                </a:solidFill>
                <a:latin typeface="Avenir LT Std 85 Heavy"/>
                <a:sym typeface="Avenir LT Std 85 Heavy"/>
              </a:rPr>
              <a:t>si instaura:</a:t>
            </a:r>
          </a:p>
          <a:p>
            <a:pPr algn="ctr" defTabSz="242888" eaLnBrk="1" fontAlgn="auto">
              <a:spcBef>
                <a:spcPts val="0"/>
              </a:spcBef>
              <a:spcAft>
                <a:spcPts val="0"/>
              </a:spcAft>
            </a:pPr>
            <a:r>
              <a:rPr lang="it-IT" sz="2025" kern="0" dirty="0">
                <a:solidFill>
                  <a:srgbClr val="5B5854"/>
                </a:solidFill>
                <a:latin typeface="Avenir LT Std 85 Heavy"/>
                <a:sym typeface="Avenir LT Std 85 Heavy"/>
              </a:rPr>
              <a:t> con sostanze che attivano in maniera diretta e intensa i circuiti cerebrali di gratificazione</a:t>
            </a:r>
          </a:p>
          <a:p>
            <a:pPr algn="ctr" defTabSz="242888" eaLnBrk="1" fontAlgn="auto">
              <a:spcBef>
                <a:spcPts val="0"/>
              </a:spcBef>
              <a:spcAft>
                <a:spcPts val="0"/>
              </a:spcAft>
            </a:pPr>
            <a:endParaRPr lang="it-IT" sz="2025" kern="0" dirty="0">
              <a:solidFill>
                <a:srgbClr val="5B5854"/>
              </a:solidFill>
              <a:latin typeface="Avenir LT Std 85 Heavy"/>
              <a:sym typeface="Avenir LT Std 85 Heavy"/>
            </a:endParaRPr>
          </a:p>
          <a:p>
            <a:pPr algn="ctr" defTabSz="242888" eaLnBrk="1" fontAlgn="auto">
              <a:spcBef>
                <a:spcPts val="0"/>
              </a:spcBef>
              <a:spcAft>
                <a:spcPts val="0"/>
              </a:spcAft>
            </a:pPr>
            <a:r>
              <a:rPr lang="it-IT" sz="2025" kern="0" dirty="0">
                <a:solidFill>
                  <a:srgbClr val="5B5854"/>
                </a:solidFill>
                <a:latin typeface="Avenir LT Std 85 Heavy"/>
                <a:sym typeface="Avenir LT Std 85 Heavy"/>
              </a:rPr>
              <a:t>riguarda solo alcuni soggetti, in associazione spesso a fattori ambientali o sociali</a:t>
            </a:r>
          </a:p>
          <a:p>
            <a:pPr algn="ctr" defTabSz="242888" eaLnBrk="1" fontAlgn="auto">
              <a:spcBef>
                <a:spcPts val="0"/>
              </a:spcBef>
              <a:spcAft>
                <a:spcPts val="0"/>
              </a:spcAft>
            </a:pPr>
            <a:endParaRPr lang="it-IT" sz="2025" kern="0" dirty="0">
              <a:solidFill>
                <a:srgbClr val="5B5854"/>
              </a:solidFill>
              <a:latin typeface="Avenir LT Std 85 Heavy"/>
              <a:sym typeface="Avenir LT Std 85 Heavy"/>
            </a:endParaRPr>
          </a:p>
          <a:p>
            <a:pPr algn="ctr" defTabSz="242888" eaLnBrk="1" fontAlgn="auto">
              <a:spcBef>
                <a:spcPts val="0"/>
              </a:spcBef>
              <a:spcAft>
                <a:spcPts val="0"/>
              </a:spcAft>
            </a:pPr>
            <a:endParaRPr lang="it-IT" sz="2025" kern="0" dirty="0">
              <a:solidFill>
                <a:srgbClr val="5B5854"/>
              </a:solidFill>
              <a:latin typeface="Avenir LT Std 85 Heavy"/>
              <a:sym typeface="Avenir LT Std 85 Heavy"/>
            </a:endParaRPr>
          </a:p>
        </p:txBody>
      </p:sp>
    </p:spTree>
    <p:extLst>
      <p:ext uri="{BB962C8B-B14F-4D97-AF65-F5344CB8AC3E}">
        <p14:creationId xmlns:p14="http://schemas.microsoft.com/office/powerpoint/2010/main" val="15684609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olo 5">
            <a:extLst>
              <a:ext uri="{FF2B5EF4-FFF2-40B4-BE49-F238E27FC236}">
                <a16:creationId xmlns:a16="http://schemas.microsoft.com/office/drawing/2014/main" id="{EB82E398-9AE0-4628-BEE2-F7B8C2905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Trasportatori</a:t>
            </a:r>
          </a:p>
        </p:txBody>
      </p:sp>
      <p:pic>
        <p:nvPicPr>
          <p:cNvPr id="100355" name="Segnaposto contenuto 4" descr="F69116-003-f001.jpg">
            <a:extLst>
              <a:ext uri="{FF2B5EF4-FFF2-40B4-BE49-F238E27FC236}">
                <a16:creationId xmlns:a16="http://schemas.microsoft.com/office/drawing/2014/main" id="{090B1265-41E0-436E-9A6E-2186263B21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79" b="2322"/>
          <a:stretch>
            <a:fillRect/>
          </a:stretch>
        </p:blipFill>
        <p:spPr>
          <a:xfrm>
            <a:off x="2184400" y="2262188"/>
            <a:ext cx="4775200" cy="2995612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>
            <a:extLst>
              <a:ext uri="{FF2B5EF4-FFF2-40B4-BE49-F238E27FC236}">
                <a16:creationId xmlns:a16="http://schemas.microsoft.com/office/drawing/2014/main" id="{5B8613DD-3BBF-4DCB-B5B0-E4B47B9E6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/>
              <a:t>Trasportatori</a:t>
            </a:r>
          </a:p>
        </p:txBody>
      </p:sp>
      <p:sp>
        <p:nvSpPr>
          <p:cNvPr id="101379" name="Content Placeholder 3">
            <a:extLst>
              <a:ext uri="{FF2B5EF4-FFF2-40B4-BE49-F238E27FC236}">
                <a16:creationId xmlns:a16="http://schemas.microsoft.com/office/drawing/2014/main" id="{46F669FE-2FDB-4A47-9F17-DBFBAE711BD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it-IT"/>
          </a:p>
          <a:p>
            <a:endParaRPr lang="en-US" altLang="it-IT"/>
          </a:p>
          <a:p>
            <a:r>
              <a:rPr lang="en-US" altLang="it-IT"/>
              <a:t>Pompa protonica gastrica</a:t>
            </a:r>
          </a:p>
          <a:p>
            <a:endParaRPr lang="en-US" altLang="it-IT"/>
          </a:p>
          <a:p>
            <a:r>
              <a:rPr lang="en-US" altLang="it-IT"/>
              <a:t>Inibitori del re-uptake della serotinina</a:t>
            </a:r>
          </a:p>
        </p:txBody>
      </p:sp>
      <p:sp>
        <p:nvSpPr>
          <p:cNvPr id="101380" name="TextBox 8">
            <a:extLst>
              <a:ext uri="{FF2B5EF4-FFF2-40B4-BE49-F238E27FC236}">
                <a16:creationId xmlns:a16="http://schemas.microsoft.com/office/drawing/2014/main" id="{6D411C3B-47C8-47FB-A244-FF31D3EDD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5908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rgbClr val="000000"/>
                </a:solidFill>
                <a:latin typeface="Arial" panose="020B0604020202020204" pitchFamily="34" charset="0"/>
              </a:rPr>
              <a:t>Omeprazolo</a:t>
            </a:r>
          </a:p>
        </p:txBody>
      </p:sp>
      <p:sp>
        <p:nvSpPr>
          <p:cNvPr id="101381" name="TextBox 12">
            <a:extLst>
              <a:ext uri="{FF2B5EF4-FFF2-40B4-BE49-F238E27FC236}">
                <a16:creationId xmlns:a16="http://schemas.microsoft.com/office/drawing/2014/main" id="{8056C770-18F1-4D36-A602-307EAFC14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600200"/>
            <a:ext cx="259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000">
                <a:solidFill>
                  <a:srgbClr val="000000"/>
                </a:solidFill>
                <a:latin typeface="Arial" panose="020B0604020202020204" pitchFamily="34" charset="0"/>
              </a:rPr>
              <a:t>INIBITORI</a:t>
            </a:r>
          </a:p>
        </p:txBody>
      </p:sp>
      <p:sp>
        <p:nvSpPr>
          <p:cNvPr id="101382" name="CasellaDiTesto 1">
            <a:extLst>
              <a:ext uri="{FF2B5EF4-FFF2-40B4-BE49-F238E27FC236}">
                <a16:creationId xmlns:a16="http://schemas.microsoft.com/office/drawing/2014/main" id="{285A783C-DD1B-476C-AEE3-E32838BFB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173538"/>
            <a:ext cx="198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0000"/>
                </a:solidFill>
                <a:latin typeface="Arial" panose="020B0604020202020204" pitchFamily="34" charset="0"/>
              </a:rPr>
              <a:t>Fluoxetina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>
            <a:extLst>
              <a:ext uri="{FF2B5EF4-FFF2-40B4-BE49-F238E27FC236}">
                <a16:creationId xmlns:a16="http://schemas.microsoft.com/office/drawing/2014/main" id="{80ECEFAA-B673-4889-9AB4-EC77F835E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Diversi tipi di recettore - effettore</a:t>
            </a:r>
          </a:p>
        </p:txBody>
      </p:sp>
      <p:pic>
        <p:nvPicPr>
          <p:cNvPr id="102403" name="Segnaposto contenuto 2">
            <a:extLst>
              <a:ext uri="{FF2B5EF4-FFF2-40B4-BE49-F238E27FC236}">
                <a16:creationId xmlns:a16="http://schemas.microsoft.com/office/drawing/2014/main" id="{24177553-E669-4625-ADC6-07BC6551CC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36"/>
          <a:stretch>
            <a:fillRect/>
          </a:stretch>
        </p:blipFill>
        <p:spPr>
          <a:xfrm>
            <a:off x="474663" y="1417638"/>
            <a:ext cx="8258175" cy="5164137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olo 2">
            <a:extLst>
              <a:ext uri="{FF2B5EF4-FFF2-40B4-BE49-F238E27FC236}">
                <a16:creationId xmlns:a16="http://schemas.microsoft.com/office/drawing/2014/main" id="{A54AEBDE-7F6C-4B46-808E-BA8C54B5F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/>
              <a:t>Recettori nucleari</a:t>
            </a:r>
          </a:p>
        </p:txBody>
      </p:sp>
      <p:pic>
        <p:nvPicPr>
          <p:cNvPr id="103427" name="Segnaposto contenuto 4">
            <a:extLst>
              <a:ext uri="{FF2B5EF4-FFF2-40B4-BE49-F238E27FC236}">
                <a16:creationId xmlns:a16="http://schemas.microsoft.com/office/drawing/2014/main" id="{C501F1D3-DD32-4ADA-9689-6F5FDB9555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22450"/>
            <a:ext cx="8229600" cy="4081463"/>
          </a:xfrm>
        </p:spPr>
      </p:pic>
      <p:grpSp>
        <p:nvGrpSpPr>
          <p:cNvPr id="34820" name="Gruppo 7">
            <a:extLst>
              <a:ext uri="{FF2B5EF4-FFF2-40B4-BE49-F238E27FC236}">
                <a16:creationId xmlns:a16="http://schemas.microsoft.com/office/drawing/2014/main" id="{BE422E49-DE2E-4EC1-AB4D-B6CEDC61752D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1074738"/>
            <a:ext cx="4038600" cy="892175"/>
            <a:chOff x="2971800" y="1074872"/>
            <a:chExt cx="4038600" cy="891674"/>
          </a:xfrm>
        </p:grpSpPr>
        <p:grpSp>
          <p:nvGrpSpPr>
            <p:cNvPr id="103429" name="Gruppo 5">
              <a:extLst>
                <a:ext uri="{FF2B5EF4-FFF2-40B4-BE49-F238E27FC236}">
                  <a16:creationId xmlns:a16="http://schemas.microsoft.com/office/drawing/2014/main" id="{E3EADA58-B565-4614-85DC-72EF17BD5B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1800" y="1129715"/>
              <a:ext cx="2971800" cy="836831"/>
              <a:chOff x="2971800" y="1129715"/>
              <a:chExt cx="2971800" cy="836831"/>
            </a:xfrm>
          </p:grpSpPr>
          <p:sp>
            <p:nvSpPr>
              <p:cNvPr id="103431" name="CasellaDiTesto 1">
                <a:extLst>
                  <a:ext uri="{FF2B5EF4-FFF2-40B4-BE49-F238E27FC236}">
                    <a16:creationId xmlns:a16="http://schemas.microsoft.com/office/drawing/2014/main" id="{D0A18EC8-7410-43AC-9D8C-5EFC93EC92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1800" y="1129715"/>
                <a:ext cx="29718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18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anelli ricchi di cisteina (o cisteina/istidina)</a:t>
                </a:r>
              </a:p>
            </p:txBody>
          </p:sp>
          <p:cxnSp>
            <p:nvCxnSpPr>
              <p:cNvPr id="4" name="Connettore 1 3">
                <a:extLst>
                  <a:ext uri="{FF2B5EF4-FFF2-40B4-BE49-F238E27FC236}">
                    <a16:creationId xmlns:a16="http://schemas.microsoft.com/office/drawing/2014/main" id="{1D217003-A1BD-4B26-9CBE-965DCEF85483}"/>
                  </a:ext>
                </a:extLst>
              </p:cNvPr>
              <p:cNvCxnSpPr/>
              <p:nvPr/>
            </p:nvCxnSpPr>
            <p:spPr>
              <a:xfrm flipV="1">
                <a:off x="3200400" y="1585760"/>
                <a:ext cx="381000" cy="3807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3430" name="Immagine 6">
              <a:extLst>
                <a:ext uri="{FF2B5EF4-FFF2-40B4-BE49-F238E27FC236}">
                  <a16:creationId xmlns:a16="http://schemas.microsoft.com/office/drawing/2014/main" id="{5AA47D5D-095C-43EB-91CE-1CFD0CFB2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1074872"/>
              <a:ext cx="1143000" cy="853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olo 1">
            <a:extLst>
              <a:ext uri="{FF2B5EF4-FFF2-40B4-BE49-F238E27FC236}">
                <a16:creationId xmlns:a16="http://schemas.microsoft.com/office/drawing/2014/main" id="{2688013C-F09B-44F2-B39D-7B54CA3C7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000" b="1"/>
              <a:t>Recettori nucleari: concetti chiave (2)</a:t>
            </a:r>
          </a:p>
        </p:txBody>
      </p:sp>
      <p:sp>
        <p:nvSpPr>
          <p:cNvPr id="104451" name="Segnaposto contenuto 2">
            <a:extLst>
              <a:ext uri="{FF2B5EF4-FFF2-40B4-BE49-F238E27FC236}">
                <a16:creationId xmlns:a16="http://schemas.microsoft.com/office/drawing/2014/main" id="{ED2CC23A-697B-4F69-9963-ADE896903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/>
              <a:t>Complessi ligando-recettore determinano modificazioni della trascrizione genica attraverso il legame di elementi responsivi sul promotore e reclutando fattori coattivatori e corepressori.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it-IT" altLang="it-IT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/>
              <a:t>Responsabile degli effetti farmacologici di circa il 10% dei farmaci prescritti. Gli enzimi da essi regolati influenzano la farmacocinetica del 60% dei farmaci.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CEE855FE-F597-4CA8-BA13-88F3BAA98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b="1"/>
              <a:t>Meccanismo dell’induzione</a:t>
            </a:r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B66820D9-54B7-4BD6-8EDB-010C7E9672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it-IT" altLang="it-IT"/>
              <a:t>Esistono dei recettori citosolici che si legano ai substrati e che possono determinare l’attivazione dell’espressione dei geni:</a:t>
            </a:r>
          </a:p>
          <a:p>
            <a:pPr eaLnBrk="1" hangingPunct="1">
              <a:buFontTx/>
              <a:buChar char="-"/>
            </a:pPr>
            <a:r>
              <a:rPr lang="it-IT" altLang="it-IT"/>
              <a:t>Cytosolic arylhydrocarbon receptor (AhR)</a:t>
            </a:r>
          </a:p>
          <a:p>
            <a:pPr eaLnBrk="1" hangingPunct="1">
              <a:buFontTx/>
              <a:buChar char="-"/>
            </a:pPr>
            <a:r>
              <a:rPr lang="it-IT" altLang="it-IT"/>
              <a:t>Pregnane X receptor </a:t>
            </a:r>
          </a:p>
          <a:p>
            <a:pPr eaLnBrk="1" hangingPunct="1">
              <a:buFontTx/>
              <a:buNone/>
            </a:pPr>
            <a:endParaRPr lang="it-IT" altLang="it-IT"/>
          </a:p>
          <a:p>
            <a:pPr eaLnBrk="1" hangingPunct="1">
              <a:buFontTx/>
              <a:buNone/>
            </a:pPr>
            <a:r>
              <a:rPr lang="it-IT" altLang="it-IT"/>
              <a:t>Determinano rispettivamente l’induzione di CYP1A e di CYP3A.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>
            <a:extLst>
              <a:ext uri="{FF2B5EF4-FFF2-40B4-BE49-F238E27FC236}">
                <a16:creationId xmlns:a16="http://schemas.microsoft.com/office/drawing/2014/main" id="{D5C50226-956E-491A-BBF2-B32682F04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b="1"/>
              <a:t>Tolleranza farmacologica</a:t>
            </a:r>
          </a:p>
        </p:txBody>
      </p:sp>
      <p:sp>
        <p:nvSpPr>
          <p:cNvPr id="62467" name="Segnaposto contenuto 1">
            <a:extLst>
              <a:ext uri="{FF2B5EF4-FFF2-40B4-BE49-F238E27FC236}">
                <a16:creationId xmlns:a16="http://schemas.microsoft.com/office/drawing/2014/main" id="{421F1BE0-5BED-4BF7-8B9F-726F6ACB7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/>
              <a:t>In genere l’effetto di un farmaco tende a diminuire gradualmente quando viene assunto in maniera ripetuta/continua.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it-IT" altLang="it-IT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 i="1"/>
              <a:t>Desensibilizzazione/tachifilassi</a:t>
            </a:r>
            <a:r>
              <a:rPr lang="it-IT" altLang="it-IT"/>
              <a:t> = fenomeno rapido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 i="1"/>
              <a:t>Tolleranza</a:t>
            </a:r>
            <a:r>
              <a:rPr lang="it-IT" altLang="it-IT"/>
              <a:t> = fenomeno graduale, più lento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 i="1"/>
              <a:t>Farmacoresistenza</a:t>
            </a:r>
            <a:r>
              <a:rPr lang="it-IT" altLang="it-IT"/>
              <a:t> = completa assenza/perdita di efficacia del farmaco (chemioterapia)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olo 1">
            <a:extLst>
              <a:ext uri="{FF2B5EF4-FFF2-40B4-BE49-F238E27FC236}">
                <a16:creationId xmlns:a16="http://schemas.microsoft.com/office/drawing/2014/main" id="{8070EBC1-4134-4689-AA0E-D14BE89DA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/>
              <a:t>Farmacoresistenza</a:t>
            </a:r>
          </a:p>
        </p:txBody>
      </p:sp>
      <p:sp>
        <p:nvSpPr>
          <p:cNvPr id="63491" name="Segnaposto contenuto 2">
            <a:extLst>
              <a:ext uri="{FF2B5EF4-FFF2-40B4-BE49-F238E27FC236}">
                <a16:creationId xmlns:a16="http://schemas.microsoft.com/office/drawing/2014/main" id="{6BAE4DD0-2D24-4B30-A85E-96C3250E1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altLang="it-IT" i="1"/>
              <a:t>Primaria</a:t>
            </a:r>
            <a:r>
              <a:rPr lang="it-IT" altLang="it-IT"/>
              <a:t> - per esempio assenza di risposta a un trattamento biologico come quello effettuato con un anti-TNF alfa (la malattia dipende da un altro sistema citochinico).</a:t>
            </a:r>
          </a:p>
          <a:p>
            <a:pPr algn="just"/>
            <a:r>
              <a:rPr lang="it-IT" altLang="it-IT" i="1"/>
              <a:t>Secondaria</a:t>
            </a:r>
            <a:r>
              <a:rPr lang="it-IT" altLang="it-IT"/>
              <a:t> - assenza di efficacia della chemioterapia antitumorale dopo-ricaduta: le cellule tumorali che hanno dato origine alla ricaduta possono essere state selezionate ed essere resistenti alla terapia.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Immagine 1">
            <a:extLst>
              <a:ext uri="{FF2B5EF4-FFF2-40B4-BE49-F238E27FC236}">
                <a16:creationId xmlns:a16="http://schemas.microsoft.com/office/drawing/2014/main" id="{17C542F2-22F6-4EC6-A40C-A65B8C36F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0788"/>
            <a:ext cx="7497763" cy="563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Titolo 1">
            <a:extLst>
              <a:ext uri="{FF2B5EF4-FFF2-40B4-BE49-F238E27FC236}">
                <a16:creationId xmlns:a16="http://schemas.microsoft.com/office/drawing/2014/main" id="{42D2A4BD-9BDF-49A5-B06B-76129349B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it-IT" altLang="it-IT" b="1"/>
              <a:t>Perdita di risposta ai biologici</a:t>
            </a:r>
          </a:p>
        </p:txBody>
      </p:sp>
      <p:sp>
        <p:nvSpPr>
          <p:cNvPr id="64516" name="Segnaposto contenuto 2">
            <a:extLst>
              <a:ext uri="{FF2B5EF4-FFF2-40B4-BE49-F238E27FC236}">
                <a16:creationId xmlns:a16="http://schemas.microsoft.com/office/drawing/2014/main" id="{6243A198-7D66-4E36-9CEC-C3AF4EE7B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90600"/>
            <a:ext cx="9144000" cy="4525963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 sz="2400"/>
              <a:t>Dovuta alla produzione di anticorpi diretti contro il farmaco che ne possono aumentare la clearance</a:t>
            </a:r>
          </a:p>
        </p:txBody>
      </p:sp>
      <p:sp>
        <p:nvSpPr>
          <p:cNvPr id="64517" name="CasellaDiTesto 2">
            <a:extLst>
              <a:ext uri="{FF2B5EF4-FFF2-40B4-BE49-F238E27FC236}">
                <a16:creationId xmlns:a16="http://schemas.microsoft.com/office/drawing/2014/main" id="{5979129B-790D-4848-9CAF-9ADBAC4D6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6248400"/>
            <a:ext cx="3048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it-IT" altLang="it-IT" sz="1600">
                <a:solidFill>
                  <a:srgbClr val="000000"/>
                </a:solidFill>
                <a:latin typeface="Arial" panose="020B0604020202020204" pitchFamily="34" charset="0"/>
              </a:rPr>
              <a:t>Naviglio et al., JPGN 2019</a:t>
            </a:r>
          </a:p>
        </p:txBody>
      </p:sp>
      <p:sp>
        <p:nvSpPr>
          <p:cNvPr id="64518" name="Rettangolo 3">
            <a:extLst>
              <a:ext uri="{FF2B5EF4-FFF2-40B4-BE49-F238E27FC236}">
                <a16:creationId xmlns:a16="http://schemas.microsoft.com/office/drawing/2014/main" id="{59FDADB0-BECD-43B6-A358-8EA92E94B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6288" y="6559550"/>
            <a:ext cx="45720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it-IT" altLang="it-IT" sz="1400">
                <a:solidFill>
                  <a:srgbClr val="000000"/>
                </a:solidFill>
                <a:latin typeface="Arial" panose="020B0604020202020204" pitchFamily="34" charset="0"/>
              </a:rPr>
              <a:t>https://insights.ovid.com/pubmed?pmid=30211845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olo 1">
            <a:extLst>
              <a:ext uri="{FF2B5EF4-FFF2-40B4-BE49-F238E27FC236}">
                <a16:creationId xmlns:a16="http://schemas.microsoft.com/office/drawing/2014/main" id="{901E5B5B-A88A-40A8-A2E7-5483FCAFB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/>
              <a:t>Tolleranza farmacologica</a:t>
            </a:r>
          </a:p>
        </p:txBody>
      </p:sp>
      <p:sp>
        <p:nvSpPr>
          <p:cNvPr id="65539" name="Segnaposto contenuto 2">
            <a:extLst>
              <a:ext uri="{FF2B5EF4-FFF2-40B4-BE49-F238E27FC236}">
                <a16:creationId xmlns:a16="http://schemas.microsoft.com/office/drawing/2014/main" id="{BF99C086-FA49-46D6-889F-3D884DF00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/>
              <a:t>Modificazioni recettoriali (es. fosforilazione del recettore).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/>
              <a:t>Traslocazione dei recettori.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/>
              <a:t>Esaurimento del mediatori.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/>
              <a:t>Alterazioni farmacocinetiche (aumentata degradazione).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/>
              <a:t>Adattamento fisiologico.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Immagine 5">
            <a:extLst>
              <a:ext uri="{FF2B5EF4-FFF2-40B4-BE49-F238E27FC236}">
                <a16:creationId xmlns:a16="http://schemas.microsoft.com/office/drawing/2014/main" id="{770B407B-2F50-4677-94B5-89E19F363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33400"/>
            <a:ext cx="3975100" cy="587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CasellaDiTesto 6">
            <a:extLst>
              <a:ext uri="{FF2B5EF4-FFF2-40B4-BE49-F238E27FC236}">
                <a16:creationId xmlns:a16="http://schemas.microsoft.com/office/drawing/2014/main" id="{665A2903-BE7A-4AA7-B396-320E0B2D4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590800"/>
            <a:ext cx="3581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000000"/>
                </a:solidFill>
                <a:latin typeface="Arial" panose="020B0604020202020204" pitchFamily="34" charset="0"/>
              </a:rPr>
              <a:t>Desensibilizzazione dei recettori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24.4|22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ew_Template">
  <a:themeElements>
    <a:clrScheme name="New_Template">
      <a:dk1>
        <a:srgbClr val="5B5854"/>
      </a:dk1>
      <a:lt1>
        <a:srgbClr val="FFFFFF"/>
      </a:lt1>
      <a:dk2>
        <a:srgbClr val="A7A7A7"/>
      </a:dk2>
      <a:lt2>
        <a:srgbClr val="535353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New_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72B5B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647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500" b="0" i="0" u="none" strike="noStrike" cap="none" spc="0" normalizeH="0" baseline="0">
            <a:ln>
              <a:noFill/>
            </a:ln>
            <a:solidFill>
              <a:srgbClr val="5B5854"/>
            </a:solidFill>
            <a:effectLst/>
            <a:uFillTx/>
            <a:latin typeface="Avenir LT Std 85 Heavy"/>
            <a:ea typeface="Avenir LT Std 85 Heavy"/>
            <a:cs typeface="Avenir LT Std 85 Heavy"/>
            <a:sym typeface="Avenir LT Std 85 Heavy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647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500" b="0" i="0" u="none" strike="noStrike" cap="none" spc="0" normalizeH="0" baseline="0">
            <a:ln>
              <a:noFill/>
            </a:ln>
            <a:solidFill>
              <a:srgbClr val="5B5854"/>
            </a:solidFill>
            <a:effectLst/>
            <a:uFillTx/>
            <a:latin typeface="Avenir LT Std 85 Heavy"/>
            <a:ea typeface="Avenir LT Std 85 Heavy"/>
            <a:cs typeface="Avenir LT Std 85 Heavy"/>
            <a:sym typeface="Avenir LT Std 85 Heavy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zione_UniTS_16-9_120421.pptx" id="{4D7A95C4-531D-BE42-BC6B-1E71934F33DA}" vid="{47BDCCF5-F9D7-384C-B997-FF2F6EAC592C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1245</Words>
  <Application>Microsoft Office PowerPoint</Application>
  <PresentationFormat>Presentazione su schermo (4:3)</PresentationFormat>
  <Paragraphs>181</Paragraphs>
  <Slides>45</Slides>
  <Notes>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3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45</vt:i4>
      </vt:variant>
    </vt:vector>
  </HeadingPairs>
  <TitlesOfParts>
    <vt:vector size="58" baseType="lpstr">
      <vt:lpstr>Arial</vt:lpstr>
      <vt:lpstr>Calibri</vt:lpstr>
      <vt:lpstr>AvenirLTStd-Medium</vt:lpstr>
      <vt:lpstr>Avenir LT Std 35 Light</vt:lpstr>
      <vt:lpstr>Helvetica Neue</vt:lpstr>
      <vt:lpstr>Avenir LT Std 65 Medium</vt:lpstr>
      <vt:lpstr>Symbol</vt:lpstr>
      <vt:lpstr>Comic Sans MS</vt:lpstr>
      <vt:lpstr>MS PGothic</vt:lpstr>
      <vt:lpstr>Office Theme</vt:lpstr>
      <vt:lpstr>1_Office Theme</vt:lpstr>
      <vt:lpstr>New_Template</vt:lpstr>
      <vt:lpstr>CS ChemDraw Drawing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Tolleranza farmacologica</vt:lpstr>
      <vt:lpstr>Farmacoresistenza</vt:lpstr>
      <vt:lpstr>Perdita di risposta ai biologici</vt:lpstr>
      <vt:lpstr>Tolleranza farmacologica</vt:lpstr>
      <vt:lpstr>Presentazione standard di PowerPoint</vt:lpstr>
      <vt:lpstr>Tolleranza agli oppioidi</vt:lpstr>
      <vt:lpstr>Dipendenza da oppioidi</vt:lpstr>
      <vt:lpstr>Meccanismi della tolleranza/dipendenza da oppioidi</vt:lpstr>
      <vt:lpstr>Mortalità da abuso di oppiodi negli USA</vt:lpstr>
      <vt:lpstr>Presentazione standard di PowerPoint</vt:lpstr>
      <vt:lpstr>Desensibilizzazione recettoriale</vt:lpstr>
      <vt:lpstr>Presentazione standard di PowerPoint</vt:lpstr>
      <vt:lpstr>Effetti dei farmaci acuti e ritardati</vt:lpstr>
      <vt:lpstr>Effetti dei farmaci acuti e ritardati</vt:lpstr>
      <vt:lpstr>Risposta precoce e tardiva ai farmaci</vt:lpstr>
      <vt:lpstr>Effetti dei farmaci acuti e ritardati</vt:lpstr>
      <vt:lpstr>Effetti dei farmaci acuti e ritardati</vt:lpstr>
      <vt:lpstr>Espressione genica ed effetti dei farmaci</vt:lpstr>
      <vt:lpstr>Presentazione standard di PowerPoint</vt:lpstr>
      <vt:lpstr>Tipi di bersaglio per l’azione dei farmaci</vt:lpstr>
      <vt:lpstr>Presentazione standard di PowerPoint</vt:lpstr>
      <vt:lpstr>Recettori</vt:lpstr>
      <vt:lpstr>Recettori</vt:lpstr>
      <vt:lpstr>Recettori</vt:lpstr>
      <vt:lpstr>Recettori</vt:lpstr>
      <vt:lpstr>Recettori</vt:lpstr>
      <vt:lpstr>Canali Ionici</vt:lpstr>
      <vt:lpstr>Canali Ionici</vt:lpstr>
      <vt:lpstr>Enzimi</vt:lpstr>
      <vt:lpstr>Enzimi</vt:lpstr>
      <vt:lpstr>Enzimi</vt:lpstr>
      <vt:lpstr>Antimetaboliti tiopurinici</vt:lpstr>
      <vt:lpstr>Dal punto di vista strutturale, la 6-mercaptopurina è l'analogo tiolico dell'ipoxantina</vt:lpstr>
      <vt:lpstr>Metabolismo 6-mercaptopurina</vt:lpstr>
      <vt:lpstr>Presentazione standard di PowerPoint</vt:lpstr>
      <vt:lpstr>Trasportatori</vt:lpstr>
      <vt:lpstr>Trasportatori</vt:lpstr>
      <vt:lpstr>Diversi tipi di recettore - effettore</vt:lpstr>
      <vt:lpstr>Recettori nucleari</vt:lpstr>
      <vt:lpstr>Recettori nucleari: concetti chiave (2)</vt:lpstr>
      <vt:lpstr>Meccanismo dell’induzione</vt:lpstr>
    </vt:vector>
  </TitlesOfParts>
  <Company>SJCRH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Farmacotossicologia</dc:title>
  <dc:creator>help</dc:creator>
  <cp:lastModifiedBy>Gabriele Stocco</cp:lastModifiedBy>
  <cp:revision>87</cp:revision>
  <dcterms:created xsi:type="dcterms:W3CDTF">2012-03-01T12:06:30Z</dcterms:created>
  <dcterms:modified xsi:type="dcterms:W3CDTF">2021-10-27T05:31:44Z</dcterms:modified>
</cp:coreProperties>
</file>