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312" r:id="rId4"/>
    <p:sldId id="264" r:id="rId5"/>
    <p:sldId id="314" r:id="rId6"/>
    <p:sldId id="265" r:id="rId7"/>
    <p:sldId id="283" r:id="rId8"/>
    <p:sldId id="284" r:id="rId9"/>
    <p:sldId id="285" r:id="rId10"/>
    <p:sldId id="291" r:id="rId11"/>
    <p:sldId id="313" r:id="rId12"/>
    <p:sldId id="288" r:id="rId13"/>
    <p:sldId id="308"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CD797-5F17-484B-BAB9-76197F1C90B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FAD0625-2530-4E02-BD75-23D110AB7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EDE4254-7626-4C7A-BD62-8864D9C73664}"/>
              </a:ext>
            </a:extLst>
          </p:cNvPr>
          <p:cNvSpPr>
            <a:spLocks noGrp="1"/>
          </p:cNvSpPr>
          <p:nvPr>
            <p:ph type="dt" sz="half" idx="10"/>
          </p:nvPr>
        </p:nvSpPr>
        <p:spPr/>
        <p:txBody>
          <a:bodyPr/>
          <a:lstStyle/>
          <a:p>
            <a:fld id="{D5726CC5-0579-41EA-B319-F958CD930E7D}" type="datetimeFigureOut">
              <a:rPr lang="de-DE" smtClean="0"/>
              <a:t>03.11.2021</a:t>
            </a:fld>
            <a:endParaRPr lang="de-DE"/>
          </a:p>
        </p:txBody>
      </p:sp>
      <p:sp>
        <p:nvSpPr>
          <p:cNvPr id="5" name="Fußzeilenplatzhalter 4">
            <a:extLst>
              <a:ext uri="{FF2B5EF4-FFF2-40B4-BE49-F238E27FC236}">
                <a16:creationId xmlns:a16="http://schemas.microsoft.com/office/drawing/2014/main" id="{F4D6CC87-DD5D-49EC-9E5E-8EE86C0EF8A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01CF24E-BDD9-4762-943F-D690D3175116}"/>
              </a:ext>
            </a:extLst>
          </p:cNvPr>
          <p:cNvSpPr>
            <a:spLocks noGrp="1"/>
          </p:cNvSpPr>
          <p:nvPr>
            <p:ph type="sldNum" sz="quarter" idx="12"/>
          </p:nvPr>
        </p:nvSpPr>
        <p:spPr/>
        <p:txBody>
          <a:bodyPr/>
          <a:lstStyle/>
          <a:p>
            <a:fld id="{8D169D6A-B333-4525-BEBF-CF0846FAB001}" type="slidenum">
              <a:rPr lang="de-DE" smtClean="0"/>
              <a:t>‹Nr.›</a:t>
            </a:fld>
            <a:endParaRPr lang="de-DE"/>
          </a:p>
        </p:txBody>
      </p:sp>
    </p:spTree>
    <p:extLst>
      <p:ext uri="{BB962C8B-B14F-4D97-AF65-F5344CB8AC3E}">
        <p14:creationId xmlns:p14="http://schemas.microsoft.com/office/powerpoint/2010/main" val="120027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946482-3B20-421A-B9AE-779025314B6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A9AB50C-CE8F-4193-8396-1AD69BAB25E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9C3374D-189A-4683-BFD6-15C5BC56F1EA}"/>
              </a:ext>
            </a:extLst>
          </p:cNvPr>
          <p:cNvSpPr>
            <a:spLocks noGrp="1"/>
          </p:cNvSpPr>
          <p:nvPr>
            <p:ph type="dt" sz="half" idx="10"/>
          </p:nvPr>
        </p:nvSpPr>
        <p:spPr/>
        <p:txBody>
          <a:bodyPr/>
          <a:lstStyle/>
          <a:p>
            <a:fld id="{D5726CC5-0579-41EA-B319-F958CD930E7D}" type="datetimeFigureOut">
              <a:rPr lang="de-DE" smtClean="0"/>
              <a:t>03.11.2021</a:t>
            </a:fld>
            <a:endParaRPr lang="de-DE"/>
          </a:p>
        </p:txBody>
      </p:sp>
      <p:sp>
        <p:nvSpPr>
          <p:cNvPr id="5" name="Fußzeilenplatzhalter 4">
            <a:extLst>
              <a:ext uri="{FF2B5EF4-FFF2-40B4-BE49-F238E27FC236}">
                <a16:creationId xmlns:a16="http://schemas.microsoft.com/office/drawing/2014/main" id="{8EEF9B89-1838-4691-BA72-0B53F43E2D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EF2516-D5C1-4343-B85C-BE64F4FE6244}"/>
              </a:ext>
            </a:extLst>
          </p:cNvPr>
          <p:cNvSpPr>
            <a:spLocks noGrp="1"/>
          </p:cNvSpPr>
          <p:nvPr>
            <p:ph type="sldNum" sz="quarter" idx="12"/>
          </p:nvPr>
        </p:nvSpPr>
        <p:spPr/>
        <p:txBody>
          <a:bodyPr/>
          <a:lstStyle/>
          <a:p>
            <a:fld id="{8D169D6A-B333-4525-BEBF-CF0846FAB001}" type="slidenum">
              <a:rPr lang="de-DE" smtClean="0"/>
              <a:t>‹Nr.›</a:t>
            </a:fld>
            <a:endParaRPr lang="de-DE"/>
          </a:p>
        </p:txBody>
      </p:sp>
    </p:spTree>
    <p:extLst>
      <p:ext uri="{BB962C8B-B14F-4D97-AF65-F5344CB8AC3E}">
        <p14:creationId xmlns:p14="http://schemas.microsoft.com/office/powerpoint/2010/main" val="342264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BAA8A7-78D8-46D9-85BE-0029A41422C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84BDE1A-194F-49C5-9984-C5287467578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3D8C28A-8B77-4061-ABAA-03A4E5FEF0CC}"/>
              </a:ext>
            </a:extLst>
          </p:cNvPr>
          <p:cNvSpPr>
            <a:spLocks noGrp="1"/>
          </p:cNvSpPr>
          <p:nvPr>
            <p:ph type="dt" sz="half" idx="10"/>
          </p:nvPr>
        </p:nvSpPr>
        <p:spPr/>
        <p:txBody>
          <a:bodyPr/>
          <a:lstStyle/>
          <a:p>
            <a:fld id="{D5726CC5-0579-41EA-B319-F958CD930E7D}" type="datetimeFigureOut">
              <a:rPr lang="de-DE" smtClean="0"/>
              <a:t>03.11.2021</a:t>
            </a:fld>
            <a:endParaRPr lang="de-DE"/>
          </a:p>
        </p:txBody>
      </p:sp>
      <p:sp>
        <p:nvSpPr>
          <p:cNvPr id="5" name="Fußzeilenplatzhalter 4">
            <a:extLst>
              <a:ext uri="{FF2B5EF4-FFF2-40B4-BE49-F238E27FC236}">
                <a16:creationId xmlns:a16="http://schemas.microsoft.com/office/drawing/2014/main" id="{72E9AEC5-5329-4DFE-B11A-8ACCE24A603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73F9D95-2997-4333-8ADC-D1BE890B9A0F}"/>
              </a:ext>
            </a:extLst>
          </p:cNvPr>
          <p:cNvSpPr>
            <a:spLocks noGrp="1"/>
          </p:cNvSpPr>
          <p:nvPr>
            <p:ph type="sldNum" sz="quarter" idx="12"/>
          </p:nvPr>
        </p:nvSpPr>
        <p:spPr/>
        <p:txBody>
          <a:bodyPr/>
          <a:lstStyle/>
          <a:p>
            <a:fld id="{8D169D6A-B333-4525-BEBF-CF0846FAB001}" type="slidenum">
              <a:rPr lang="de-DE" smtClean="0"/>
              <a:t>‹Nr.›</a:t>
            </a:fld>
            <a:endParaRPr lang="de-DE"/>
          </a:p>
        </p:txBody>
      </p:sp>
    </p:spTree>
    <p:extLst>
      <p:ext uri="{BB962C8B-B14F-4D97-AF65-F5344CB8AC3E}">
        <p14:creationId xmlns:p14="http://schemas.microsoft.com/office/powerpoint/2010/main" val="301148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875436-9605-4318-82DA-0341E6B60EE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6B0B0A5-6334-4874-A5E5-15D8CE64FD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093C04F-4CDE-478C-9897-B03AC18DAD24}"/>
              </a:ext>
            </a:extLst>
          </p:cNvPr>
          <p:cNvSpPr>
            <a:spLocks noGrp="1"/>
          </p:cNvSpPr>
          <p:nvPr>
            <p:ph type="dt" sz="half" idx="10"/>
          </p:nvPr>
        </p:nvSpPr>
        <p:spPr/>
        <p:txBody>
          <a:bodyPr/>
          <a:lstStyle/>
          <a:p>
            <a:fld id="{D5726CC5-0579-41EA-B319-F958CD930E7D}" type="datetimeFigureOut">
              <a:rPr lang="de-DE" smtClean="0"/>
              <a:t>03.11.2021</a:t>
            </a:fld>
            <a:endParaRPr lang="de-DE"/>
          </a:p>
        </p:txBody>
      </p:sp>
      <p:sp>
        <p:nvSpPr>
          <p:cNvPr id="5" name="Fußzeilenplatzhalter 4">
            <a:extLst>
              <a:ext uri="{FF2B5EF4-FFF2-40B4-BE49-F238E27FC236}">
                <a16:creationId xmlns:a16="http://schemas.microsoft.com/office/drawing/2014/main" id="{7E1D39BE-4985-42E3-B147-12B5BB45415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96786E4-70C7-43AF-BBB0-CAE0D4B399CB}"/>
              </a:ext>
            </a:extLst>
          </p:cNvPr>
          <p:cNvSpPr>
            <a:spLocks noGrp="1"/>
          </p:cNvSpPr>
          <p:nvPr>
            <p:ph type="sldNum" sz="quarter" idx="12"/>
          </p:nvPr>
        </p:nvSpPr>
        <p:spPr/>
        <p:txBody>
          <a:bodyPr/>
          <a:lstStyle/>
          <a:p>
            <a:fld id="{8D169D6A-B333-4525-BEBF-CF0846FAB001}" type="slidenum">
              <a:rPr lang="de-DE" smtClean="0"/>
              <a:t>‹Nr.›</a:t>
            </a:fld>
            <a:endParaRPr lang="de-DE"/>
          </a:p>
        </p:txBody>
      </p:sp>
    </p:spTree>
    <p:extLst>
      <p:ext uri="{BB962C8B-B14F-4D97-AF65-F5344CB8AC3E}">
        <p14:creationId xmlns:p14="http://schemas.microsoft.com/office/powerpoint/2010/main" val="142597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48FB5-E47F-45E8-9F11-6F144E3B757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06D397F-A22C-4DB1-9CCD-4E07676013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C14D978-7CD5-4746-837E-77B6CA9BB01C}"/>
              </a:ext>
            </a:extLst>
          </p:cNvPr>
          <p:cNvSpPr>
            <a:spLocks noGrp="1"/>
          </p:cNvSpPr>
          <p:nvPr>
            <p:ph type="dt" sz="half" idx="10"/>
          </p:nvPr>
        </p:nvSpPr>
        <p:spPr/>
        <p:txBody>
          <a:bodyPr/>
          <a:lstStyle/>
          <a:p>
            <a:fld id="{D5726CC5-0579-41EA-B319-F958CD930E7D}" type="datetimeFigureOut">
              <a:rPr lang="de-DE" smtClean="0"/>
              <a:t>03.11.2021</a:t>
            </a:fld>
            <a:endParaRPr lang="de-DE"/>
          </a:p>
        </p:txBody>
      </p:sp>
      <p:sp>
        <p:nvSpPr>
          <p:cNvPr id="5" name="Fußzeilenplatzhalter 4">
            <a:extLst>
              <a:ext uri="{FF2B5EF4-FFF2-40B4-BE49-F238E27FC236}">
                <a16:creationId xmlns:a16="http://schemas.microsoft.com/office/drawing/2014/main" id="{B01894F7-E3B0-47C6-9583-AEC5C339AA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E99CC1C-BBE5-4060-8883-865AA91ADA04}"/>
              </a:ext>
            </a:extLst>
          </p:cNvPr>
          <p:cNvSpPr>
            <a:spLocks noGrp="1"/>
          </p:cNvSpPr>
          <p:nvPr>
            <p:ph type="sldNum" sz="quarter" idx="12"/>
          </p:nvPr>
        </p:nvSpPr>
        <p:spPr/>
        <p:txBody>
          <a:bodyPr/>
          <a:lstStyle/>
          <a:p>
            <a:fld id="{8D169D6A-B333-4525-BEBF-CF0846FAB001}" type="slidenum">
              <a:rPr lang="de-DE" smtClean="0"/>
              <a:t>‹Nr.›</a:t>
            </a:fld>
            <a:endParaRPr lang="de-DE"/>
          </a:p>
        </p:txBody>
      </p:sp>
    </p:spTree>
    <p:extLst>
      <p:ext uri="{BB962C8B-B14F-4D97-AF65-F5344CB8AC3E}">
        <p14:creationId xmlns:p14="http://schemas.microsoft.com/office/powerpoint/2010/main" val="102949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F7B536-B274-4A5A-BC0C-518481D1B5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4C5D20D-4333-486D-8205-0227F3CA8D2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CB746B1-52E9-4358-B36A-97B3A731B71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5954771-1C35-4FE0-AD07-6124EC3D7F3B}"/>
              </a:ext>
            </a:extLst>
          </p:cNvPr>
          <p:cNvSpPr>
            <a:spLocks noGrp="1"/>
          </p:cNvSpPr>
          <p:nvPr>
            <p:ph type="dt" sz="half" idx="10"/>
          </p:nvPr>
        </p:nvSpPr>
        <p:spPr/>
        <p:txBody>
          <a:bodyPr/>
          <a:lstStyle/>
          <a:p>
            <a:fld id="{D5726CC5-0579-41EA-B319-F958CD930E7D}" type="datetimeFigureOut">
              <a:rPr lang="de-DE" smtClean="0"/>
              <a:t>03.11.2021</a:t>
            </a:fld>
            <a:endParaRPr lang="de-DE"/>
          </a:p>
        </p:txBody>
      </p:sp>
      <p:sp>
        <p:nvSpPr>
          <p:cNvPr id="6" name="Fußzeilenplatzhalter 5">
            <a:extLst>
              <a:ext uri="{FF2B5EF4-FFF2-40B4-BE49-F238E27FC236}">
                <a16:creationId xmlns:a16="http://schemas.microsoft.com/office/drawing/2014/main" id="{E0C7F6F3-F746-44DB-A418-41E42C9A3AE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63169B3-31F9-4E2D-A509-ABE5D0AD1769}"/>
              </a:ext>
            </a:extLst>
          </p:cNvPr>
          <p:cNvSpPr>
            <a:spLocks noGrp="1"/>
          </p:cNvSpPr>
          <p:nvPr>
            <p:ph type="sldNum" sz="quarter" idx="12"/>
          </p:nvPr>
        </p:nvSpPr>
        <p:spPr/>
        <p:txBody>
          <a:bodyPr/>
          <a:lstStyle/>
          <a:p>
            <a:fld id="{8D169D6A-B333-4525-BEBF-CF0846FAB001}" type="slidenum">
              <a:rPr lang="de-DE" smtClean="0"/>
              <a:t>‹Nr.›</a:t>
            </a:fld>
            <a:endParaRPr lang="de-DE"/>
          </a:p>
        </p:txBody>
      </p:sp>
    </p:spTree>
    <p:extLst>
      <p:ext uri="{BB962C8B-B14F-4D97-AF65-F5344CB8AC3E}">
        <p14:creationId xmlns:p14="http://schemas.microsoft.com/office/powerpoint/2010/main" val="288865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6BD1A-F9F6-4939-AA23-C13075BFAE7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077CDBB-A995-4E64-A3D8-C5F020E09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CABA3BF-81F8-49FD-B3C8-D8FA74D8E81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F0C8163-0E66-4122-817D-23EBB54E6D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21D21CB-DE4D-40CD-A047-C9C5CAB150F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C4A5E59-E392-49A0-9E05-EFB63C24C22E}"/>
              </a:ext>
            </a:extLst>
          </p:cNvPr>
          <p:cNvSpPr>
            <a:spLocks noGrp="1"/>
          </p:cNvSpPr>
          <p:nvPr>
            <p:ph type="dt" sz="half" idx="10"/>
          </p:nvPr>
        </p:nvSpPr>
        <p:spPr/>
        <p:txBody>
          <a:bodyPr/>
          <a:lstStyle/>
          <a:p>
            <a:fld id="{D5726CC5-0579-41EA-B319-F958CD930E7D}" type="datetimeFigureOut">
              <a:rPr lang="de-DE" smtClean="0"/>
              <a:t>03.11.2021</a:t>
            </a:fld>
            <a:endParaRPr lang="de-DE"/>
          </a:p>
        </p:txBody>
      </p:sp>
      <p:sp>
        <p:nvSpPr>
          <p:cNvPr id="8" name="Fußzeilenplatzhalter 7">
            <a:extLst>
              <a:ext uri="{FF2B5EF4-FFF2-40B4-BE49-F238E27FC236}">
                <a16:creationId xmlns:a16="http://schemas.microsoft.com/office/drawing/2014/main" id="{4A29D6A8-D507-41A5-8BFB-5107BA77494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32B5B38-62D9-4ACC-8ED2-A1C47216F25C}"/>
              </a:ext>
            </a:extLst>
          </p:cNvPr>
          <p:cNvSpPr>
            <a:spLocks noGrp="1"/>
          </p:cNvSpPr>
          <p:nvPr>
            <p:ph type="sldNum" sz="quarter" idx="12"/>
          </p:nvPr>
        </p:nvSpPr>
        <p:spPr/>
        <p:txBody>
          <a:bodyPr/>
          <a:lstStyle/>
          <a:p>
            <a:fld id="{8D169D6A-B333-4525-BEBF-CF0846FAB001}" type="slidenum">
              <a:rPr lang="de-DE" smtClean="0"/>
              <a:t>‹Nr.›</a:t>
            </a:fld>
            <a:endParaRPr lang="de-DE"/>
          </a:p>
        </p:txBody>
      </p:sp>
    </p:spTree>
    <p:extLst>
      <p:ext uri="{BB962C8B-B14F-4D97-AF65-F5344CB8AC3E}">
        <p14:creationId xmlns:p14="http://schemas.microsoft.com/office/powerpoint/2010/main" val="354342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EE81C-8DF6-4712-B109-48528C7330C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97EBA79-4CA7-425B-9DF4-7934101E9D9B}"/>
              </a:ext>
            </a:extLst>
          </p:cNvPr>
          <p:cNvSpPr>
            <a:spLocks noGrp="1"/>
          </p:cNvSpPr>
          <p:nvPr>
            <p:ph type="dt" sz="half" idx="10"/>
          </p:nvPr>
        </p:nvSpPr>
        <p:spPr/>
        <p:txBody>
          <a:bodyPr/>
          <a:lstStyle/>
          <a:p>
            <a:fld id="{D5726CC5-0579-41EA-B319-F958CD930E7D}" type="datetimeFigureOut">
              <a:rPr lang="de-DE" smtClean="0"/>
              <a:t>03.11.2021</a:t>
            </a:fld>
            <a:endParaRPr lang="de-DE"/>
          </a:p>
        </p:txBody>
      </p:sp>
      <p:sp>
        <p:nvSpPr>
          <p:cNvPr id="4" name="Fußzeilenplatzhalter 3">
            <a:extLst>
              <a:ext uri="{FF2B5EF4-FFF2-40B4-BE49-F238E27FC236}">
                <a16:creationId xmlns:a16="http://schemas.microsoft.com/office/drawing/2014/main" id="{74679A27-4B78-46ED-A869-E1BBF082455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9DB0ADB-5181-43F5-B500-BB59F1F55482}"/>
              </a:ext>
            </a:extLst>
          </p:cNvPr>
          <p:cNvSpPr>
            <a:spLocks noGrp="1"/>
          </p:cNvSpPr>
          <p:nvPr>
            <p:ph type="sldNum" sz="quarter" idx="12"/>
          </p:nvPr>
        </p:nvSpPr>
        <p:spPr/>
        <p:txBody>
          <a:bodyPr/>
          <a:lstStyle/>
          <a:p>
            <a:fld id="{8D169D6A-B333-4525-BEBF-CF0846FAB001}" type="slidenum">
              <a:rPr lang="de-DE" smtClean="0"/>
              <a:t>‹Nr.›</a:t>
            </a:fld>
            <a:endParaRPr lang="de-DE"/>
          </a:p>
        </p:txBody>
      </p:sp>
    </p:spTree>
    <p:extLst>
      <p:ext uri="{BB962C8B-B14F-4D97-AF65-F5344CB8AC3E}">
        <p14:creationId xmlns:p14="http://schemas.microsoft.com/office/powerpoint/2010/main" val="286546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0773F76-8FB1-4FAE-8395-D83866F36514}"/>
              </a:ext>
            </a:extLst>
          </p:cNvPr>
          <p:cNvSpPr>
            <a:spLocks noGrp="1"/>
          </p:cNvSpPr>
          <p:nvPr>
            <p:ph type="dt" sz="half" idx="10"/>
          </p:nvPr>
        </p:nvSpPr>
        <p:spPr/>
        <p:txBody>
          <a:bodyPr/>
          <a:lstStyle/>
          <a:p>
            <a:fld id="{D5726CC5-0579-41EA-B319-F958CD930E7D}" type="datetimeFigureOut">
              <a:rPr lang="de-DE" smtClean="0"/>
              <a:t>03.11.2021</a:t>
            </a:fld>
            <a:endParaRPr lang="de-DE"/>
          </a:p>
        </p:txBody>
      </p:sp>
      <p:sp>
        <p:nvSpPr>
          <p:cNvPr id="3" name="Fußzeilenplatzhalter 2">
            <a:extLst>
              <a:ext uri="{FF2B5EF4-FFF2-40B4-BE49-F238E27FC236}">
                <a16:creationId xmlns:a16="http://schemas.microsoft.com/office/drawing/2014/main" id="{BB9F59AF-6719-441E-9009-7A2932605EB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11337B1-1DD3-4F81-B4DD-6661CCD2F322}"/>
              </a:ext>
            </a:extLst>
          </p:cNvPr>
          <p:cNvSpPr>
            <a:spLocks noGrp="1"/>
          </p:cNvSpPr>
          <p:nvPr>
            <p:ph type="sldNum" sz="quarter" idx="12"/>
          </p:nvPr>
        </p:nvSpPr>
        <p:spPr/>
        <p:txBody>
          <a:bodyPr/>
          <a:lstStyle/>
          <a:p>
            <a:fld id="{8D169D6A-B333-4525-BEBF-CF0846FAB001}" type="slidenum">
              <a:rPr lang="de-DE" smtClean="0"/>
              <a:t>‹Nr.›</a:t>
            </a:fld>
            <a:endParaRPr lang="de-DE"/>
          </a:p>
        </p:txBody>
      </p:sp>
    </p:spTree>
    <p:extLst>
      <p:ext uri="{BB962C8B-B14F-4D97-AF65-F5344CB8AC3E}">
        <p14:creationId xmlns:p14="http://schemas.microsoft.com/office/powerpoint/2010/main" val="35150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3005C-C4F4-4B1F-B1FA-69B24FDD25D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ADF737D-5463-46CD-8FC7-F3AB2B9776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158A34E-404E-4E78-B022-BB2CCC4AF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B544CE6-8571-488C-9CED-86A80A4023A0}"/>
              </a:ext>
            </a:extLst>
          </p:cNvPr>
          <p:cNvSpPr>
            <a:spLocks noGrp="1"/>
          </p:cNvSpPr>
          <p:nvPr>
            <p:ph type="dt" sz="half" idx="10"/>
          </p:nvPr>
        </p:nvSpPr>
        <p:spPr/>
        <p:txBody>
          <a:bodyPr/>
          <a:lstStyle/>
          <a:p>
            <a:fld id="{D5726CC5-0579-41EA-B319-F958CD930E7D}" type="datetimeFigureOut">
              <a:rPr lang="de-DE" smtClean="0"/>
              <a:t>03.11.2021</a:t>
            </a:fld>
            <a:endParaRPr lang="de-DE"/>
          </a:p>
        </p:txBody>
      </p:sp>
      <p:sp>
        <p:nvSpPr>
          <p:cNvPr id="6" name="Fußzeilenplatzhalter 5">
            <a:extLst>
              <a:ext uri="{FF2B5EF4-FFF2-40B4-BE49-F238E27FC236}">
                <a16:creationId xmlns:a16="http://schemas.microsoft.com/office/drawing/2014/main" id="{F2DEF1BF-F8C0-4A71-97CD-D185CA7CA81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6EB7E60-88A6-4B2D-B125-1FA2F9E10C62}"/>
              </a:ext>
            </a:extLst>
          </p:cNvPr>
          <p:cNvSpPr>
            <a:spLocks noGrp="1"/>
          </p:cNvSpPr>
          <p:nvPr>
            <p:ph type="sldNum" sz="quarter" idx="12"/>
          </p:nvPr>
        </p:nvSpPr>
        <p:spPr/>
        <p:txBody>
          <a:bodyPr/>
          <a:lstStyle/>
          <a:p>
            <a:fld id="{8D169D6A-B333-4525-BEBF-CF0846FAB001}" type="slidenum">
              <a:rPr lang="de-DE" smtClean="0"/>
              <a:t>‹Nr.›</a:t>
            </a:fld>
            <a:endParaRPr lang="de-DE"/>
          </a:p>
        </p:txBody>
      </p:sp>
    </p:spTree>
    <p:extLst>
      <p:ext uri="{BB962C8B-B14F-4D97-AF65-F5344CB8AC3E}">
        <p14:creationId xmlns:p14="http://schemas.microsoft.com/office/powerpoint/2010/main" val="257616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2D337-0312-4A7E-ABDF-F23BEDAC962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5F10F09-2F03-4BE4-9C2A-4ACA04DB9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0725AD8-6F0C-4A5D-B48F-880749182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8298922-0149-4CC7-87EE-BE05249D1C72}"/>
              </a:ext>
            </a:extLst>
          </p:cNvPr>
          <p:cNvSpPr>
            <a:spLocks noGrp="1"/>
          </p:cNvSpPr>
          <p:nvPr>
            <p:ph type="dt" sz="half" idx="10"/>
          </p:nvPr>
        </p:nvSpPr>
        <p:spPr/>
        <p:txBody>
          <a:bodyPr/>
          <a:lstStyle/>
          <a:p>
            <a:fld id="{D5726CC5-0579-41EA-B319-F958CD930E7D}" type="datetimeFigureOut">
              <a:rPr lang="de-DE" smtClean="0"/>
              <a:t>03.11.2021</a:t>
            </a:fld>
            <a:endParaRPr lang="de-DE"/>
          </a:p>
        </p:txBody>
      </p:sp>
      <p:sp>
        <p:nvSpPr>
          <p:cNvPr id="6" name="Fußzeilenplatzhalter 5">
            <a:extLst>
              <a:ext uri="{FF2B5EF4-FFF2-40B4-BE49-F238E27FC236}">
                <a16:creationId xmlns:a16="http://schemas.microsoft.com/office/drawing/2014/main" id="{9E0312CD-2042-49CB-A2E5-CCC674E6616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9F3F62E-0C68-4596-A3CF-1230F073843A}"/>
              </a:ext>
            </a:extLst>
          </p:cNvPr>
          <p:cNvSpPr>
            <a:spLocks noGrp="1"/>
          </p:cNvSpPr>
          <p:nvPr>
            <p:ph type="sldNum" sz="quarter" idx="12"/>
          </p:nvPr>
        </p:nvSpPr>
        <p:spPr/>
        <p:txBody>
          <a:bodyPr/>
          <a:lstStyle/>
          <a:p>
            <a:fld id="{8D169D6A-B333-4525-BEBF-CF0846FAB001}" type="slidenum">
              <a:rPr lang="de-DE" smtClean="0"/>
              <a:t>‹Nr.›</a:t>
            </a:fld>
            <a:endParaRPr lang="de-DE"/>
          </a:p>
        </p:txBody>
      </p:sp>
    </p:spTree>
    <p:extLst>
      <p:ext uri="{BB962C8B-B14F-4D97-AF65-F5344CB8AC3E}">
        <p14:creationId xmlns:p14="http://schemas.microsoft.com/office/powerpoint/2010/main" val="353669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F28912B-A9AC-4229-A63D-9250BABD5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1D90749-EA94-4B92-97F4-410070CD3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90FD1F9-33DC-4519-A060-2BC933F14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26CC5-0579-41EA-B319-F958CD930E7D}" type="datetimeFigureOut">
              <a:rPr lang="de-DE" smtClean="0"/>
              <a:t>03.11.2021</a:t>
            </a:fld>
            <a:endParaRPr lang="de-DE"/>
          </a:p>
        </p:txBody>
      </p:sp>
      <p:sp>
        <p:nvSpPr>
          <p:cNvPr id="5" name="Fußzeilenplatzhalter 4">
            <a:extLst>
              <a:ext uri="{FF2B5EF4-FFF2-40B4-BE49-F238E27FC236}">
                <a16:creationId xmlns:a16="http://schemas.microsoft.com/office/drawing/2014/main" id="{0BC1CA2E-94BE-414C-9FB4-2962C57BC0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033A70A-1B9A-465F-BF9C-2E89FA093D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69D6A-B333-4525-BEBF-CF0846FAB001}" type="slidenum">
              <a:rPr lang="de-DE" smtClean="0"/>
              <a:t>‹Nr.›</a:t>
            </a:fld>
            <a:endParaRPr lang="de-DE"/>
          </a:p>
        </p:txBody>
      </p:sp>
    </p:spTree>
    <p:extLst>
      <p:ext uri="{BB962C8B-B14F-4D97-AF65-F5344CB8AC3E}">
        <p14:creationId xmlns:p14="http://schemas.microsoft.com/office/powerpoint/2010/main" val="1148065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D0E4B-DAA3-4142-B9F8-71EA94A3977F}"/>
              </a:ext>
            </a:extLst>
          </p:cNvPr>
          <p:cNvSpPr>
            <a:spLocks noGrp="1"/>
          </p:cNvSpPr>
          <p:nvPr>
            <p:ph type="ctrTitle"/>
          </p:nvPr>
        </p:nvSpPr>
        <p:spPr/>
        <p:txBody>
          <a:bodyPr/>
          <a:lstStyle/>
          <a:p>
            <a:r>
              <a:rPr lang="de-DE" dirty="0"/>
              <a:t>Arbeit mit lexikalischen Informationssystemen</a:t>
            </a:r>
          </a:p>
        </p:txBody>
      </p:sp>
      <p:sp>
        <p:nvSpPr>
          <p:cNvPr id="3" name="Untertitel 2">
            <a:extLst>
              <a:ext uri="{FF2B5EF4-FFF2-40B4-BE49-F238E27FC236}">
                <a16:creationId xmlns:a16="http://schemas.microsoft.com/office/drawing/2014/main" id="{88ABE9F0-1E10-4364-8D52-719BB552C1E3}"/>
              </a:ext>
            </a:extLst>
          </p:cNvPr>
          <p:cNvSpPr>
            <a:spLocks noGrp="1"/>
          </p:cNvSpPr>
          <p:nvPr>
            <p:ph type="subTitle" idx="1"/>
          </p:nvPr>
        </p:nvSpPr>
        <p:spPr/>
        <p:txBody>
          <a:bodyPr/>
          <a:lstStyle/>
          <a:p>
            <a:pPr algn="l"/>
            <a:r>
              <a:rPr lang="it-IT" sz="2800" dirty="0"/>
              <a:t>Lingua e traduzione tedesca 2, </a:t>
            </a:r>
            <a:r>
              <a:rPr lang="it-IT" sz="2800" dirty="0" err="1"/>
              <a:t>Mod</a:t>
            </a:r>
            <a:r>
              <a:rPr lang="it-IT" sz="2800" dirty="0"/>
              <a:t>. di lingua tedesca</a:t>
            </a:r>
          </a:p>
          <a:p>
            <a:pPr algn="l"/>
            <a:r>
              <a:rPr lang="it-IT" dirty="0" err="1"/>
              <a:t>a.a</a:t>
            </a:r>
            <a:r>
              <a:rPr lang="it-IT" dirty="0"/>
              <a:t>. 2021/22</a:t>
            </a:r>
          </a:p>
          <a:p>
            <a:pPr algn="l"/>
            <a:r>
              <a:rPr lang="it-IT" dirty="0"/>
              <a:t>A.-K. </a:t>
            </a:r>
            <a:r>
              <a:rPr lang="it-IT" dirty="0" err="1"/>
              <a:t>Gärtig</a:t>
            </a:r>
            <a:r>
              <a:rPr lang="it-IT" dirty="0"/>
              <a:t>-Bressan</a:t>
            </a:r>
            <a:endParaRPr lang="de-DE" dirty="0"/>
          </a:p>
          <a:p>
            <a:endParaRPr lang="de-DE" dirty="0"/>
          </a:p>
        </p:txBody>
      </p:sp>
    </p:spTree>
    <p:extLst>
      <p:ext uri="{BB962C8B-B14F-4D97-AF65-F5344CB8AC3E}">
        <p14:creationId xmlns:p14="http://schemas.microsoft.com/office/powerpoint/2010/main" val="128760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346050"/>
          </a:xfrm>
        </p:spPr>
        <p:txBody>
          <a:bodyPr>
            <a:normAutofit fontScale="90000"/>
          </a:bodyPr>
          <a:lstStyle/>
          <a:p>
            <a:endParaRPr lang="de-DE" dirty="0"/>
          </a:p>
        </p:txBody>
      </p:sp>
      <p:sp>
        <p:nvSpPr>
          <p:cNvPr id="5" name="Fußzeilenplatzhalter 4"/>
          <p:cNvSpPr>
            <a:spLocks noGrp="1"/>
          </p:cNvSpPr>
          <p:nvPr>
            <p:ph type="ftr" sz="quarter" idx="11"/>
          </p:nvPr>
        </p:nvSpPr>
        <p:spPr>
          <a:xfrm>
            <a:off x="1524000" y="6356351"/>
            <a:ext cx="9144000" cy="365125"/>
          </a:xfrm>
        </p:spPr>
        <p:txBody>
          <a:bodyPr/>
          <a:lstStyle/>
          <a:p>
            <a:endParaRPr lang="de-DE" dirty="0"/>
          </a:p>
        </p:txBody>
      </p:sp>
      <p:pic>
        <p:nvPicPr>
          <p:cNvPr id="8" name="Inhaltsplatzhalter 7">
            <a:extLst>
              <a:ext uri="{FF2B5EF4-FFF2-40B4-BE49-F238E27FC236}">
                <a16:creationId xmlns:a16="http://schemas.microsoft.com/office/drawing/2014/main" id="{57AE30FA-0854-4576-804A-187F82C14F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0627" y="920380"/>
            <a:ext cx="9350746" cy="5017239"/>
          </a:xfrm>
          <a:ln w="6350">
            <a:solidFill>
              <a:schemeClr val="accent1"/>
            </a:solidFill>
          </a:ln>
        </p:spPr>
      </p:pic>
    </p:spTree>
    <p:extLst>
      <p:ext uri="{BB962C8B-B14F-4D97-AF65-F5344CB8AC3E}">
        <p14:creationId xmlns:p14="http://schemas.microsoft.com/office/powerpoint/2010/main" val="275588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A1BDC-B73C-4821-B1DC-2BAA5528F4DB}"/>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B5642677-BDE6-4471-822F-883AFFF129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285" y="527704"/>
            <a:ext cx="11117429" cy="5965171"/>
          </a:xfrm>
        </p:spPr>
      </p:pic>
    </p:spTree>
    <p:extLst>
      <p:ext uri="{BB962C8B-B14F-4D97-AF65-F5344CB8AC3E}">
        <p14:creationId xmlns:p14="http://schemas.microsoft.com/office/powerpoint/2010/main" val="128585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Wörterbuchstrukturen</a:t>
            </a:r>
          </a:p>
        </p:txBody>
      </p:sp>
      <p:sp>
        <p:nvSpPr>
          <p:cNvPr id="3" name="Inhaltsplatzhalter 2"/>
          <p:cNvSpPr>
            <a:spLocks noGrp="1"/>
          </p:cNvSpPr>
          <p:nvPr>
            <p:ph idx="1"/>
          </p:nvPr>
        </p:nvSpPr>
        <p:spPr>
          <a:xfrm>
            <a:off x="723900" y="1600200"/>
            <a:ext cx="9486900" cy="4925144"/>
          </a:xfrm>
        </p:spPr>
        <p:txBody>
          <a:bodyPr>
            <a:normAutofit/>
          </a:bodyPr>
          <a:lstStyle/>
          <a:p>
            <a:r>
              <a:rPr lang="de-DE" b="1" dirty="0"/>
              <a:t>Makrostruktur</a:t>
            </a:r>
            <a:r>
              <a:rPr lang="de-DE" dirty="0"/>
              <a:t> = Menge der Lemmata und die Ordnung, die über sie gelegt wird</a:t>
            </a:r>
          </a:p>
          <a:p>
            <a:r>
              <a:rPr lang="de-DE" b="1" dirty="0"/>
              <a:t>Mikrostruktur</a:t>
            </a:r>
            <a:r>
              <a:rPr lang="de-DE" dirty="0"/>
              <a:t> = Aufbau der einzelnen Artikel</a:t>
            </a:r>
          </a:p>
          <a:p>
            <a:r>
              <a:rPr lang="de-DE" b="1" dirty="0"/>
              <a:t>Angabe</a:t>
            </a:r>
            <a:r>
              <a:rPr lang="de-DE" dirty="0"/>
              <a:t> = funktionale Textsegmente, die lexikographische Informationen über das Lemma (meist) liefern, z.B. zur Aussprache, Bedeutung, …</a:t>
            </a:r>
          </a:p>
          <a:p>
            <a:r>
              <a:rPr lang="de-DE" b="1" dirty="0"/>
              <a:t>Adresse</a:t>
            </a:r>
            <a:r>
              <a:rPr lang="de-DE" dirty="0"/>
              <a:t> = Textsegment des Wörterbuchartikels, auf das die Angabe sich bezieht (meist Lemma)</a:t>
            </a:r>
          </a:p>
        </p:txBody>
      </p:sp>
    </p:spTree>
    <p:extLst>
      <p:ext uri="{BB962C8B-B14F-4D97-AF65-F5344CB8AC3E}">
        <p14:creationId xmlns:p14="http://schemas.microsoft.com/office/powerpoint/2010/main" val="17273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Angaben</a:t>
            </a:r>
          </a:p>
        </p:txBody>
      </p:sp>
      <p:sp>
        <p:nvSpPr>
          <p:cNvPr id="3" name="Inhaltsplatzhalter 2"/>
          <p:cNvSpPr>
            <a:spLocks noGrp="1"/>
          </p:cNvSpPr>
          <p:nvPr>
            <p:ph idx="1"/>
          </p:nvPr>
        </p:nvSpPr>
        <p:spPr/>
        <p:txBody>
          <a:bodyPr/>
          <a:lstStyle/>
          <a:p>
            <a:r>
              <a:rPr lang="de-DE" dirty="0"/>
              <a:t>Aussprache-/</a:t>
            </a:r>
            <a:r>
              <a:rPr lang="de-DE" dirty="0" err="1"/>
              <a:t>Phonetikangabe</a:t>
            </a:r>
            <a:endParaRPr lang="de-DE" dirty="0"/>
          </a:p>
          <a:p>
            <a:r>
              <a:rPr lang="de-DE" dirty="0"/>
              <a:t>Angabe zur Silbentrennung</a:t>
            </a:r>
          </a:p>
          <a:p>
            <a:r>
              <a:rPr lang="de-DE" dirty="0" err="1"/>
              <a:t>Morphologieangabe</a:t>
            </a:r>
            <a:endParaRPr lang="de-DE" dirty="0"/>
          </a:p>
          <a:p>
            <a:r>
              <a:rPr lang="de-DE" dirty="0"/>
              <a:t>Pragmatische Angabe = </a:t>
            </a:r>
          </a:p>
          <a:p>
            <a:pPr marL="0" indent="0">
              <a:buNone/>
            </a:pPr>
            <a:r>
              <a:rPr lang="de-DE" dirty="0"/>
              <a:t>	diasystematische Markierung</a:t>
            </a:r>
          </a:p>
          <a:p>
            <a:r>
              <a:rPr lang="de-DE" dirty="0"/>
              <a:t>Übersetzungsäquivalente</a:t>
            </a:r>
          </a:p>
          <a:p>
            <a:r>
              <a:rPr lang="de-DE" dirty="0"/>
              <a:t>(semantische Angabe)</a:t>
            </a:r>
          </a:p>
          <a:p>
            <a:r>
              <a:rPr lang="de-DE" dirty="0"/>
              <a:t>(sonstige Angaben: etymologische Ang.; </a:t>
            </a:r>
            <a:r>
              <a:rPr lang="de-DE" dirty="0" err="1"/>
              <a:t>Verweisang</a:t>
            </a:r>
            <a:r>
              <a:rPr lang="de-DE" dirty="0"/>
              <a:t>.; Belege; …)</a:t>
            </a:r>
          </a:p>
        </p:txBody>
      </p:sp>
      <p:graphicFrame>
        <p:nvGraphicFramePr>
          <p:cNvPr id="4" name="Inhaltsplatzhalter 4">
            <a:extLst>
              <a:ext uri="{FF2B5EF4-FFF2-40B4-BE49-F238E27FC236}">
                <a16:creationId xmlns:a16="http://schemas.microsoft.com/office/drawing/2014/main" id="{4255FCFB-CEC0-4389-A3AF-D51A46C047CA}"/>
              </a:ext>
            </a:extLst>
          </p:cNvPr>
          <p:cNvGraphicFramePr>
            <a:graphicFrameLocks/>
          </p:cNvGraphicFramePr>
          <p:nvPr>
            <p:extLst>
              <p:ext uri="{D42A27DB-BD31-4B8C-83A1-F6EECF244321}">
                <p14:modId xmlns:p14="http://schemas.microsoft.com/office/powerpoint/2010/main" val="505849422"/>
              </p:ext>
            </p:extLst>
          </p:nvPr>
        </p:nvGraphicFramePr>
        <p:xfrm>
          <a:off x="6360070" y="494956"/>
          <a:ext cx="5328593" cy="4742180"/>
        </p:xfrm>
        <a:graphic>
          <a:graphicData uri="http://schemas.openxmlformats.org/drawingml/2006/table">
            <a:tbl>
              <a:tblPr firstRow="1" firstCol="1" bandRow="1"/>
              <a:tblGrid>
                <a:gridCol w="2526451">
                  <a:extLst>
                    <a:ext uri="{9D8B030D-6E8A-4147-A177-3AD203B41FA5}">
                      <a16:colId xmlns:a16="http://schemas.microsoft.com/office/drawing/2014/main" val="20000"/>
                    </a:ext>
                  </a:extLst>
                </a:gridCol>
                <a:gridCol w="2802142">
                  <a:extLst>
                    <a:ext uri="{9D8B030D-6E8A-4147-A177-3AD203B41FA5}">
                      <a16:colId xmlns:a16="http://schemas.microsoft.com/office/drawing/2014/main" val="20001"/>
                    </a:ext>
                  </a:extLst>
                </a:gridCol>
              </a:tblGrid>
              <a:tr h="320189">
                <a:tc>
                  <a:txBody>
                    <a:bodyPr/>
                    <a:lstStyle/>
                    <a:p>
                      <a:pPr algn="just">
                        <a:lnSpc>
                          <a:spcPct val="150000"/>
                        </a:lnSpc>
                        <a:spcAft>
                          <a:spcPts val="600"/>
                        </a:spcAft>
                      </a:pPr>
                      <a:r>
                        <a:rPr lang="de-DE" sz="1600" b="1" kern="800" dirty="0">
                          <a:effectLst/>
                          <a:latin typeface="+mn-lt"/>
                          <a:ea typeface="Times New Roman"/>
                          <a:cs typeface="Times New Roman"/>
                        </a:rPr>
                        <a:t>Art der Markierung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600"/>
                        </a:spcAft>
                      </a:pPr>
                      <a:r>
                        <a:rPr lang="de-DE" sz="1600" b="1" kern="800">
                          <a:effectLst/>
                          <a:latin typeface="+mn-lt"/>
                          <a:ea typeface="Times New Roman"/>
                          <a:cs typeface="Times New Roman"/>
                        </a:rPr>
                        <a:t>Bsp. für Marker in PONS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0189">
                <a:tc>
                  <a:txBody>
                    <a:bodyPr/>
                    <a:lstStyle/>
                    <a:p>
                      <a:pPr algn="just">
                        <a:lnSpc>
                          <a:spcPct val="150000"/>
                        </a:lnSpc>
                        <a:spcAft>
                          <a:spcPts val="0"/>
                        </a:spcAft>
                      </a:pPr>
                      <a:r>
                        <a:rPr lang="de-DE" sz="1600" kern="800" dirty="0">
                          <a:effectLst/>
                          <a:latin typeface="+mn-lt"/>
                          <a:ea typeface="Times New Roman"/>
                          <a:cs typeface="Times New Roman"/>
                        </a:rPr>
                        <a:t>diachronisch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kern="800">
                          <a:effectLst/>
                          <a:latin typeface="+mn-lt"/>
                          <a:ea typeface="Times New Roman"/>
                          <a:cs typeface="Times New Roman"/>
                        </a:rPr>
                        <a:t>obs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0189">
                <a:tc>
                  <a:txBody>
                    <a:bodyPr/>
                    <a:lstStyle/>
                    <a:p>
                      <a:pPr algn="just">
                        <a:lnSpc>
                          <a:spcPct val="150000"/>
                        </a:lnSpc>
                        <a:spcAft>
                          <a:spcPts val="0"/>
                        </a:spcAft>
                      </a:pPr>
                      <a:r>
                        <a:rPr lang="de-DE" sz="1600" kern="800" dirty="0">
                          <a:effectLst/>
                          <a:latin typeface="+mn-lt"/>
                          <a:ea typeface="Times New Roman"/>
                          <a:cs typeface="Times New Roman"/>
                        </a:rPr>
                        <a:t>diatopisch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kern="800">
                          <a:effectLst/>
                          <a:latin typeface="+mn-lt"/>
                          <a:ea typeface="Times New Roman"/>
                          <a:cs typeface="Times New Roman"/>
                        </a:rPr>
                        <a:t>merid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0189">
                <a:tc>
                  <a:txBody>
                    <a:bodyPr/>
                    <a:lstStyle/>
                    <a:p>
                      <a:pPr algn="just">
                        <a:lnSpc>
                          <a:spcPct val="150000"/>
                        </a:lnSpc>
                        <a:spcAft>
                          <a:spcPts val="0"/>
                        </a:spcAft>
                      </a:pPr>
                      <a:r>
                        <a:rPr lang="de-DE" sz="1600" kern="800" dirty="0">
                          <a:effectLst/>
                          <a:latin typeface="+mn-lt"/>
                          <a:ea typeface="Times New Roman"/>
                          <a:cs typeface="Times New Roman"/>
                        </a:rPr>
                        <a:t>diaintegrativ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kern="800">
                          <a:effectLst/>
                          <a:latin typeface="+mn-lt"/>
                          <a:ea typeface="Times New Roman"/>
                          <a:cs typeface="Times New Roman"/>
                        </a:rPr>
                        <a:t>lat, franc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0189">
                <a:tc>
                  <a:txBody>
                    <a:bodyPr/>
                    <a:lstStyle/>
                    <a:p>
                      <a:pPr algn="just">
                        <a:lnSpc>
                          <a:spcPct val="150000"/>
                        </a:lnSpc>
                        <a:spcAft>
                          <a:spcPts val="0"/>
                        </a:spcAft>
                      </a:pPr>
                      <a:r>
                        <a:rPr lang="de-DE" sz="1600" kern="800" dirty="0">
                          <a:effectLst/>
                          <a:latin typeface="+mn-lt"/>
                          <a:ea typeface="Times New Roman"/>
                          <a:cs typeface="Times New Roman"/>
                        </a:rPr>
                        <a:t>diastratisch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kern="800" dirty="0" err="1">
                          <a:effectLst/>
                          <a:latin typeface="+mn-lt"/>
                          <a:ea typeface="Times New Roman"/>
                          <a:cs typeface="Times New Roman"/>
                        </a:rPr>
                        <a:t>fam</a:t>
                      </a:r>
                      <a:endParaRPr lang="de-DE" sz="1600" kern="8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0189">
                <a:tc>
                  <a:txBody>
                    <a:bodyPr/>
                    <a:lstStyle/>
                    <a:p>
                      <a:pPr algn="just">
                        <a:lnSpc>
                          <a:spcPct val="150000"/>
                        </a:lnSpc>
                        <a:spcAft>
                          <a:spcPts val="0"/>
                        </a:spcAft>
                      </a:pPr>
                      <a:r>
                        <a:rPr lang="de-DE" sz="1600" kern="800" dirty="0">
                          <a:effectLst/>
                          <a:latin typeface="+mn-lt"/>
                          <a:ea typeface="Times New Roman"/>
                          <a:cs typeface="Times New Roman"/>
                        </a:rPr>
                        <a:t>diasituativ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kern="800">
                          <a:effectLst/>
                          <a:latin typeface="+mn-lt"/>
                          <a:ea typeface="Times New Roman"/>
                          <a:cs typeface="Times New Roman"/>
                        </a:rPr>
                        <a:t>scherz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0380">
                <a:tc>
                  <a:txBody>
                    <a:bodyPr/>
                    <a:lstStyle/>
                    <a:p>
                      <a:pPr algn="just">
                        <a:lnSpc>
                          <a:spcPct val="150000"/>
                        </a:lnSpc>
                        <a:spcAft>
                          <a:spcPts val="0"/>
                        </a:spcAft>
                      </a:pPr>
                      <a:r>
                        <a:rPr lang="de-DE" sz="1600" kern="800" dirty="0">
                          <a:effectLst/>
                          <a:latin typeface="+mn-lt"/>
                          <a:ea typeface="Times New Roman"/>
                          <a:cs typeface="Times New Roman"/>
                        </a:rPr>
                        <a:t>diaevaluativ/</a:t>
                      </a:r>
                    </a:p>
                    <a:p>
                      <a:pPr algn="just">
                        <a:lnSpc>
                          <a:spcPct val="150000"/>
                        </a:lnSpc>
                        <a:spcAft>
                          <a:spcPts val="0"/>
                        </a:spcAft>
                      </a:pPr>
                      <a:r>
                        <a:rPr lang="de-DE" sz="1600" kern="800" dirty="0">
                          <a:effectLst/>
                          <a:latin typeface="+mn-lt"/>
                          <a:ea typeface="Times New Roman"/>
                          <a:cs typeface="Times New Roman"/>
                        </a:rPr>
                        <a:t>diakonnotativ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kern="800" dirty="0" err="1">
                          <a:effectLst/>
                          <a:latin typeface="+mn-lt"/>
                          <a:ea typeface="Times New Roman"/>
                          <a:cs typeface="Times New Roman"/>
                        </a:rPr>
                        <a:t>volg</a:t>
                      </a:r>
                      <a:endParaRPr lang="de-DE" sz="1600" kern="8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0189">
                <a:tc>
                  <a:txBody>
                    <a:bodyPr/>
                    <a:lstStyle/>
                    <a:p>
                      <a:pPr algn="just">
                        <a:lnSpc>
                          <a:spcPct val="150000"/>
                        </a:lnSpc>
                        <a:spcAft>
                          <a:spcPts val="0"/>
                        </a:spcAft>
                      </a:pPr>
                      <a:r>
                        <a:rPr lang="de-DE" sz="1600" kern="800">
                          <a:effectLst/>
                          <a:latin typeface="+mn-lt"/>
                          <a:ea typeface="Times New Roman"/>
                          <a:cs typeface="Times New Roman"/>
                        </a:rPr>
                        <a:t>diatextuell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kern="800" dirty="0">
                          <a:effectLst/>
                          <a:latin typeface="+mn-lt"/>
                          <a:ea typeface="Times New Roman"/>
                          <a:cs typeface="Times New Roman"/>
                        </a:rPr>
                        <a:t>poet, </a:t>
                      </a:r>
                      <a:r>
                        <a:rPr lang="de-DE" sz="1600" kern="800" dirty="0" err="1">
                          <a:effectLst/>
                          <a:latin typeface="+mn-lt"/>
                          <a:ea typeface="Times New Roman"/>
                          <a:cs typeface="Times New Roman"/>
                        </a:rPr>
                        <a:t>let</a:t>
                      </a:r>
                      <a:endParaRPr lang="de-DE" sz="1600" kern="8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80758">
                <a:tc>
                  <a:txBody>
                    <a:bodyPr/>
                    <a:lstStyle/>
                    <a:p>
                      <a:pPr algn="just">
                        <a:lnSpc>
                          <a:spcPct val="150000"/>
                        </a:lnSpc>
                        <a:spcAft>
                          <a:spcPts val="0"/>
                        </a:spcAft>
                      </a:pPr>
                      <a:r>
                        <a:rPr lang="de-DE" sz="1600" kern="800">
                          <a:effectLst/>
                          <a:latin typeface="+mn-lt"/>
                          <a:ea typeface="Times New Roman"/>
                          <a:cs typeface="Times New Roman"/>
                        </a:rPr>
                        <a:t>diatechnisch</a:t>
                      </a:r>
                    </a:p>
                    <a:p>
                      <a:pPr algn="just">
                        <a:lnSpc>
                          <a:spcPct val="150000"/>
                        </a:lnSpc>
                        <a:spcAft>
                          <a:spcPts val="0"/>
                        </a:spcAft>
                      </a:pPr>
                      <a:r>
                        <a:rPr lang="de-DE" sz="1600" kern="800">
                          <a:effectLst/>
                          <a:latin typeface="+mn-lt"/>
                          <a:ea typeface="Times New Roman"/>
                          <a:cs typeface="Times New Roman"/>
                        </a:rPr>
                        <a:t>- wissenschaftsspr.</a:t>
                      </a:r>
                    </a:p>
                    <a:p>
                      <a:pPr algn="just">
                        <a:lnSpc>
                          <a:spcPct val="150000"/>
                        </a:lnSpc>
                        <a:spcAft>
                          <a:spcPts val="0"/>
                        </a:spcAft>
                      </a:pPr>
                      <a:r>
                        <a:rPr lang="de-DE" sz="1600" kern="800">
                          <a:effectLst/>
                          <a:latin typeface="+mn-lt"/>
                          <a:ea typeface="Times New Roman"/>
                          <a:cs typeface="Times New Roman"/>
                        </a:rPr>
                        <a:t> </a:t>
                      </a:r>
                    </a:p>
                    <a:p>
                      <a:pPr algn="just">
                        <a:lnSpc>
                          <a:spcPct val="150000"/>
                        </a:lnSpc>
                        <a:spcAft>
                          <a:spcPts val="0"/>
                        </a:spcAft>
                      </a:pPr>
                      <a:r>
                        <a:rPr lang="de-DE" sz="1600" kern="800">
                          <a:effectLst/>
                          <a:latin typeface="+mn-lt"/>
                          <a:ea typeface="Times New Roman"/>
                          <a:cs typeface="Times New Roman"/>
                        </a:rPr>
                        <a:t>- sektorial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kern="800" dirty="0" err="1">
                          <a:effectLst/>
                          <a:latin typeface="+mn-lt"/>
                          <a:ea typeface="Times New Roman"/>
                          <a:cs typeface="Times New Roman"/>
                        </a:rPr>
                        <a:t>chim</a:t>
                      </a:r>
                      <a:r>
                        <a:rPr lang="de-DE" sz="1600" kern="800" dirty="0">
                          <a:effectLst/>
                          <a:latin typeface="+mn-lt"/>
                          <a:ea typeface="Times New Roman"/>
                          <a:cs typeface="Times New Roman"/>
                        </a:rPr>
                        <a:t>, </a:t>
                      </a:r>
                      <a:r>
                        <a:rPr lang="de-DE" sz="1600" kern="800" dirty="0" err="1">
                          <a:effectLst/>
                          <a:latin typeface="+mn-lt"/>
                          <a:ea typeface="Times New Roman"/>
                          <a:cs typeface="Times New Roman"/>
                        </a:rPr>
                        <a:t>econ</a:t>
                      </a:r>
                      <a:r>
                        <a:rPr lang="de-DE" sz="1600" kern="800" dirty="0">
                          <a:effectLst/>
                          <a:latin typeface="+mn-lt"/>
                          <a:ea typeface="Times New Roman"/>
                          <a:cs typeface="Times New Roman"/>
                        </a:rPr>
                        <a:t>, </a:t>
                      </a:r>
                      <a:r>
                        <a:rPr lang="de-DE" sz="1600" kern="800" dirty="0" err="1">
                          <a:effectLst/>
                          <a:latin typeface="+mn-lt"/>
                          <a:ea typeface="Times New Roman"/>
                          <a:cs typeface="Times New Roman"/>
                        </a:rPr>
                        <a:t>tess</a:t>
                      </a:r>
                      <a:r>
                        <a:rPr lang="de-DE" sz="1600" kern="800" dirty="0">
                          <a:effectLst/>
                          <a:latin typeface="+mn-lt"/>
                          <a:ea typeface="Times New Roman"/>
                          <a:cs typeface="Times New Roman"/>
                        </a:rPr>
                        <a:t>, </a:t>
                      </a:r>
                      <a:r>
                        <a:rPr lang="de-DE" sz="1600" kern="800" dirty="0" err="1">
                          <a:effectLst/>
                          <a:latin typeface="+mn-lt"/>
                          <a:ea typeface="Times New Roman"/>
                          <a:cs typeface="Times New Roman"/>
                        </a:rPr>
                        <a:t>tip</a:t>
                      </a:r>
                      <a:r>
                        <a:rPr lang="de-DE" sz="1600" kern="8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0189">
                <a:tc>
                  <a:txBody>
                    <a:bodyPr/>
                    <a:lstStyle/>
                    <a:p>
                      <a:pPr algn="just">
                        <a:lnSpc>
                          <a:spcPct val="150000"/>
                        </a:lnSpc>
                        <a:spcAft>
                          <a:spcPts val="0"/>
                        </a:spcAft>
                      </a:pPr>
                      <a:r>
                        <a:rPr lang="de-DE" sz="1600" kern="800">
                          <a:effectLst/>
                          <a:latin typeface="+mn-lt"/>
                          <a:ea typeface="Times New Roman"/>
                          <a:cs typeface="Times New Roman"/>
                        </a:rPr>
                        <a:t>diafrequent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kern="800" dirty="0">
                          <a:effectLst/>
                          <a:latin typeface="+mn-lt"/>
                          <a:ea typeface="Times New Roman"/>
                          <a:cs typeface="Times New Roman"/>
                        </a:rPr>
                        <a:t>rar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771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6B628-924E-4C9F-B8E9-C4FDD82DF958}"/>
              </a:ext>
            </a:extLst>
          </p:cNvPr>
          <p:cNvSpPr>
            <a:spLocks noGrp="1"/>
          </p:cNvSpPr>
          <p:nvPr>
            <p:ph type="title"/>
          </p:nvPr>
        </p:nvSpPr>
        <p:spPr/>
        <p:txBody>
          <a:bodyPr/>
          <a:lstStyle/>
          <a:p>
            <a:r>
              <a:rPr lang="de-DE" dirty="0"/>
              <a:t>Wörterbuchtypen</a:t>
            </a:r>
          </a:p>
        </p:txBody>
      </p:sp>
      <p:sp>
        <p:nvSpPr>
          <p:cNvPr id="3" name="Inhaltsplatzhalter 2">
            <a:extLst>
              <a:ext uri="{FF2B5EF4-FFF2-40B4-BE49-F238E27FC236}">
                <a16:creationId xmlns:a16="http://schemas.microsoft.com/office/drawing/2014/main" id="{8957B647-E007-43E8-8E97-D37841ACC3AB}"/>
              </a:ext>
            </a:extLst>
          </p:cNvPr>
          <p:cNvSpPr>
            <a:spLocks noGrp="1"/>
          </p:cNvSpPr>
          <p:nvPr>
            <p:ph idx="1"/>
          </p:nvPr>
        </p:nvSpPr>
        <p:spPr/>
        <p:txBody>
          <a:bodyPr/>
          <a:lstStyle/>
          <a:p>
            <a:r>
              <a:rPr lang="de-DE" dirty="0"/>
              <a:t>Gebrauchswörterbücher</a:t>
            </a:r>
          </a:p>
          <a:p>
            <a:pPr lvl="1"/>
            <a:r>
              <a:rPr lang="de-DE" dirty="0"/>
              <a:t>Einsprachige Standardwörterbücher/Definitionswörterbücher</a:t>
            </a:r>
          </a:p>
          <a:p>
            <a:pPr lvl="1"/>
            <a:r>
              <a:rPr lang="de-DE" dirty="0"/>
              <a:t>Zweisprachige Standardwörterbücher</a:t>
            </a:r>
          </a:p>
          <a:p>
            <a:pPr marL="457200" lvl="1" indent="0">
              <a:buNone/>
            </a:pPr>
            <a:endParaRPr lang="de-DE" dirty="0"/>
          </a:p>
          <a:p>
            <a:pPr marL="457200" lvl="1" indent="0" algn="just">
              <a:buNone/>
            </a:pPr>
            <a:r>
              <a:rPr lang="de-DE" dirty="0"/>
              <a:t>Einsprachige Wörterbücher identifizieren und beschreiben die Einheiten einer Sprache und machen Aussagen über lexikalische Einheiten einer Sprache durch andere Einheiten derselben Sprache. Zweisprachige Wörterbücher dagegen stellen Relationen zwischen lexikalischen Einheiten zweier Sprachen her (cf. Herbst/Klotz 2003: 103, 106-107). </a:t>
            </a:r>
          </a:p>
          <a:p>
            <a:pPr marL="457200" lvl="1" indent="0" algn="just">
              <a:buNone/>
            </a:pPr>
            <a:r>
              <a:rPr lang="de-DE" dirty="0"/>
              <a:t>«[D]</a:t>
            </a:r>
            <a:r>
              <a:rPr lang="de-DE" dirty="0" err="1"/>
              <a:t>izionari</a:t>
            </a:r>
            <a:r>
              <a:rPr lang="de-DE" dirty="0"/>
              <a:t> </a:t>
            </a:r>
            <a:r>
              <a:rPr lang="de-DE" dirty="0" err="1"/>
              <a:t>bilingui</a:t>
            </a:r>
            <a:r>
              <a:rPr lang="de-DE" dirty="0"/>
              <a:t> […] </a:t>
            </a:r>
            <a:r>
              <a:rPr lang="de-DE" dirty="0" err="1"/>
              <a:t>mettono</a:t>
            </a:r>
            <a:r>
              <a:rPr lang="de-DE" dirty="0"/>
              <a:t> in </a:t>
            </a:r>
            <a:r>
              <a:rPr lang="de-DE" dirty="0" err="1"/>
              <a:t>contatto</a:t>
            </a:r>
            <a:r>
              <a:rPr lang="de-DE" dirty="0"/>
              <a:t> due </a:t>
            </a:r>
            <a:r>
              <a:rPr lang="de-DE" dirty="0" err="1"/>
              <a:t>lingue</a:t>
            </a:r>
            <a:r>
              <a:rPr lang="de-DE" dirty="0"/>
              <a:t> ai </a:t>
            </a:r>
            <a:r>
              <a:rPr lang="de-DE" dirty="0" err="1"/>
              <a:t>fini</a:t>
            </a:r>
            <a:r>
              <a:rPr lang="de-DE" dirty="0"/>
              <a:t> della </a:t>
            </a:r>
            <a:r>
              <a:rPr lang="de-DE" dirty="0" err="1"/>
              <a:t>traduzione</a:t>
            </a:r>
            <a:r>
              <a:rPr lang="de-DE" dirty="0"/>
              <a:t>» (</a:t>
            </a:r>
            <a:r>
              <a:rPr lang="de-DE" dirty="0" err="1"/>
              <a:t>Marello</a:t>
            </a:r>
            <a:r>
              <a:rPr lang="de-DE" dirty="0"/>
              <a:t> 1989: 5).</a:t>
            </a:r>
          </a:p>
          <a:p>
            <a:pPr marL="0" indent="0">
              <a:buNone/>
            </a:pPr>
            <a:endParaRPr lang="de-DE" dirty="0"/>
          </a:p>
        </p:txBody>
      </p:sp>
    </p:spTree>
    <p:extLst>
      <p:ext uri="{BB962C8B-B14F-4D97-AF65-F5344CB8AC3E}">
        <p14:creationId xmlns:p14="http://schemas.microsoft.com/office/powerpoint/2010/main" val="408201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Wörterbuchtypen</a:t>
            </a:r>
          </a:p>
        </p:txBody>
      </p:sp>
      <p:sp>
        <p:nvSpPr>
          <p:cNvPr id="3" name="Inhaltsplatzhalter 2"/>
          <p:cNvSpPr>
            <a:spLocks noGrp="1"/>
          </p:cNvSpPr>
          <p:nvPr>
            <p:ph idx="1"/>
          </p:nvPr>
        </p:nvSpPr>
        <p:spPr>
          <a:xfrm>
            <a:off x="838200" y="1466850"/>
            <a:ext cx="10515600" cy="4857749"/>
          </a:xfrm>
        </p:spPr>
        <p:txBody>
          <a:bodyPr>
            <a:normAutofit/>
          </a:bodyPr>
          <a:lstStyle/>
          <a:p>
            <a:r>
              <a:rPr lang="de-DE" dirty="0"/>
              <a:t>Semasiologische Wörterbücher: von der Form zum Inhalt</a:t>
            </a:r>
          </a:p>
          <a:p>
            <a:r>
              <a:rPr lang="de-DE" dirty="0"/>
              <a:t>Onomasiologische Wörterbücher: vom Inhalt zur Form</a:t>
            </a:r>
          </a:p>
          <a:p>
            <a:pPr marL="0" indent="0">
              <a:buNone/>
            </a:pPr>
            <a:endParaRPr lang="de-DE" dirty="0"/>
          </a:p>
          <a:p>
            <a:pPr marL="0" indent="0">
              <a:buNone/>
            </a:pPr>
            <a:endParaRPr lang="de-DE" dirty="0"/>
          </a:p>
          <a:p>
            <a:pPr lvl="1">
              <a:buFont typeface="Arial" panose="020B0604020202020204" pitchFamily="34" charset="0"/>
              <a:buChar char="•"/>
            </a:pPr>
            <a:endParaRPr lang="de-DE" dirty="0"/>
          </a:p>
        </p:txBody>
      </p:sp>
      <p:pic>
        <p:nvPicPr>
          <p:cNvPr id="4" name="Grafik 3">
            <a:extLst>
              <a:ext uri="{FF2B5EF4-FFF2-40B4-BE49-F238E27FC236}">
                <a16:creationId xmlns:a16="http://schemas.microsoft.com/office/drawing/2014/main" id="{52A6116F-12A5-449A-98EE-E8C0B4C6CBFA}"/>
              </a:ext>
            </a:extLst>
          </p:cNvPr>
          <p:cNvPicPr>
            <a:picLocks noChangeAspect="1"/>
          </p:cNvPicPr>
          <p:nvPr/>
        </p:nvPicPr>
        <p:blipFill>
          <a:blip r:embed="rId2"/>
          <a:stretch>
            <a:fillRect/>
          </a:stretch>
        </p:blipFill>
        <p:spPr>
          <a:xfrm rot="4679275">
            <a:off x="2149770" y="3341988"/>
            <a:ext cx="3926763" cy="2641498"/>
          </a:xfrm>
          <a:prstGeom prst="rect">
            <a:avLst/>
          </a:prstGeom>
        </p:spPr>
      </p:pic>
      <p:pic>
        <p:nvPicPr>
          <p:cNvPr id="5" name="Grafik 4">
            <a:extLst>
              <a:ext uri="{FF2B5EF4-FFF2-40B4-BE49-F238E27FC236}">
                <a16:creationId xmlns:a16="http://schemas.microsoft.com/office/drawing/2014/main" id="{89E4EF8F-97C7-4F66-8BE8-BFCB02E06E73}"/>
              </a:ext>
            </a:extLst>
          </p:cNvPr>
          <p:cNvPicPr>
            <a:picLocks noChangeAspect="1"/>
          </p:cNvPicPr>
          <p:nvPr/>
        </p:nvPicPr>
        <p:blipFill>
          <a:blip r:embed="rId3"/>
          <a:stretch>
            <a:fillRect/>
          </a:stretch>
        </p:blipFill>
        <p:spPr>
          <a:xfrm rot="5400000">
            <a:off x="6226626" y="1905257"/>
            <a:ext cx="3576723" cy="4828577"/>
          </a:xfrm>
          <a:prstGeom prst="rect">
            <a:avLst/>
          </a:prstGeom>
        </p:spPr>
      </p:pic>
    </p:spTree>
    <p:extLst>
      <p:ext uri="{BB962C8B-B14F-4D97-AF65-F5344CB8AC3E}">
        <p14:creationId xmlns:p14="http://schemas.microsoft.com/office/powerpoint/2010/main" val="16490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Wörterbuchtypen</a:t>
            </a:r>
          </a:p>
        </p:txBody>
      </p:sp>
      <p:sp>
        <p:nvSpPr>
          <p:cNvPr id="3" name="Inhaltsplatzhalter 2"/>
          <p:cNvSpPr>
            <a:spLocks noGrp="1"/>
          </p:cNvSpPr>
          <p:nvPr>
            <p:ph idx="1"/>
          </p:nvPr>
        </p:nvSpPr>
        <p:spPr>
          <a:xfrm>
            <a:off x="838200" y="1825624"/>
            <a:ext cx="10515600" cy="4498975"/>
          </a:xfrm>
        </p:spPr>
        <p:txBody>
          <a:bodyPr>
            <a:normAutofit/>
          </a:bodyPr>
          <a:lstStyle/>
          <a:p>
            <a:pPr marL="0" indent="0">
              <a:buNone/>
            </a:pPr>
            <a:r>
              <a:rPr lang="de-DE" b="1" dirty="0"/>
              <a:t>Spezialwörterbücher</a:t>
            </a:r>
          </a:p>
          <a:p>
            <a:r>
              <a:rPr lang="de-DE" dirty="0"/>
              <a:t>Rechtschreibwörterbuch</a:t>
            </a:r>
          </a:p>
          <a:p>
            <a:r>
              <a:rPr lang="de-DE" dirty="0"/>
              <a:t>Etymologisches Wörterbuch</a:t>
            </a:r>
          </a:p>
          <a:p>
            <a:r>
              <a:rPr lang="de-DE" dirty="0"/>
              <a:t>Fremdwörterbuch</a:t>
            </a:r>
          </a:p>
          <a:p>
            <a:r>
              <a:rPr lang="de-DE" dirty="0"/>
              <a:t>Neologismenwörterbuch</a:t>
            </a:r>
          </a:p>
          <a:p>
            <a:r>
              <a:rPr lang="de-DE" dirty="0"/>
              <a:t>Dialektwörterbuch</a:t>
            </a:r>
          </a:p>
          <a:p>
            <a:r>
              <a:rPr lang="de-DE" dirty="0"/>
              <a:t>…</a:t>
            </a:r>
          </a:p>
          <a:p>
            <a:r>
              <a:rPr lang="de-DE" dirty="0"/>
              <a:t>Fachwörterbuch (sprach- oder sachlexikographisch)</a:t>
            </a:r>
          </a:p>
          <a:p>
            <a:endParaRPr lang="de-DE" dirty="0"/>
          </a:p>
          <a:p>
            <a:pPr lvl="1">
              <a:buFont typeface="Arial" panose="020B0604020202020204" pitchFamily="34" charset="0"/>
              <a:buChar char="•"/>
            </a:pPr>
            <a:endParaRPr lang="de-DE" dirty="0"/>
          </a:p>
        </p:txBody>
      </p:sp>
    </p:spTree>
    <p:extLst>
      <p:ext uri="{BB962C8B-B14F-4D97-AF65-F5344CB8AC3E}">
        <p14:creationId xmlns:p14="http://schemas.microsoft.com/office/powerpoint/2010/main" val="418289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96E0F-83AA-4DD0-B4D3-92794115D8F8}"/>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1BBF074E-D7FF-468C-8FBA-1CB58E2350EB}"/>
              </a:ext>
            </a:extLst>
          </p:cNvPr>
          <p:cNvPicPr>
            <a:picLocks noGrp="1" noChangeAspect="1"/>
          </p:cNvPicPr>
          <p:nvPr>
            <p:ph idx="1"/>
          </p:nvPr>
        </p:nvPicPr>
        <p:blipFill>
          <a:blip r:embed="rId2"/>
          <a:stretch>
            <a:fillRect/>
          </a:stretch>
        </p:blipFill>
        <p:spPr>
          <a:xfrm rot="5400000">
            <a:off x="2702014" y="-1098460"/>
            <a:ext cx="6730819" cy="9144002"/>
          </a:xfrm>
        </p:spPr>
      </p:pic>
    </p:spTree>
    <p:extLst>
      <p:ext uri="{BB962C8B-B14F-4D97-AF65-F5344CB8AC3E}">
        <p14:creationId xmlns:p14="http://schemas.microsoft.com/office/powerpoint/2010/main" val="20798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D1139-60FF-4D27-BD9E-A942E53ABA62}"/>
              </a:ext>
            </a:extLst>
          </p:cNvPr>
          <p:cNvSpPr>
            <a:spLocks noGrp="1"/>
          </p:cNvSpPr>
          <p:nvPr>
            <p:ph type="title"/>
          </p:nvPr>
        </p:nvSpPr>
        <p:spPr/>
        <p:txBody>
          <a:bodyPr/>
          <a:lstStyle/>
          <a:p>
            <a:r>
              <a:rPr lang="de-DE" dirty="0"/>
              <a:t>Funktionen von Wörterbüchern</a:t>
            </a:r>
          </a:p>
        </p:txBody>
      </p:sp>
      <p:sp>
        <p:nvSpPr>
          <p:cNvPr id="3" name="Inhaltsplatzhalter 2">
            <a:extLst>
              <a:ext uri="{FF2B5EF4-FFF2-40B4-BE49-F238E27FC236}">
                <a16:creationId xmlns:a16="http://schemas.microsoft.com/office/drawing/2014/main" id="{17649067-3A03-4054-AD7B-370B0E13BC6F}"/>
              </a:ext>
            </a:extLst>
          </p:cNvPr>
          <p:cNvSpPr>
            <a:spLocks noGrp="1"/>
          </p:cNvSpPr>
          <p:nvPr>
            <p:ph idx="1"/>
          </p:nvPr>
        </p:nvSpPr>
        <p:spPr/>
        <p:txBody>
          <a:bodyPr/>
          <a:lstStyle/>
          <a:p>
            <a:r>
              <a:rPr lang="de-DE" dirty="0"/>
              <a:t>Sprachrezeption</a:t>
            </a:r>
          </a:p>
          <a:p>
            <a:r>
              <a:rPr lang="de-DE" dirty="0"/>
              <a:t>Sprachproduktion</a:t>
            </a:r>
          </a:p>
          <a:p>
            <a:r>
              <a:rPr lang="de-DE" dirty="0"/>
              <a:t>Sprachkorrektur</a:t>
            </a:r>
          </a:p>
          <a:p>
            <a:pPr marL="0" indent="0">
              <a:buNone/>
            </a:pPr>
            <a:endParaRPr lang="de-DE" dirty="0"/>
          </a:p>
        </p:txBody>
      </p:sp>
    </p:spTree>
    <p:extLst>
      <p:ext uri="{BB962C8B-B14F-4D97-AF65-F5344CB8AC3E}">
        <p14:creationId xmlns:p14="http://schemas.microsoft.com/office/powerpoint/2010/main" val="200655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Funktionen von </a:t>
            </a:r>
            <a:r>
              <a:rPr lang="de-DE" sz="4000" dirty="0"/>
              <a:t>zweisprachigen</a:t>
            </a:r>
            <a:r>
              <a:rPr lang="de-DE" dirty="0"/>
              <a:t> Wörterbüchern</a:t>
            </a:r>
          </a:p>
        </p:txBody>
      </p:sp>
      <p:sp>
        <p:nvSpPr>
          <p:cNvPr id="3" name="Inhaltsplatzhalter 2"/>
          <p:cNvSpPr>
            <a:spLocks noGrp="1"/>
          </p:cNvSpPr>
          <p:nvPr>
            <p:ph idx="1"/>
          </p:nvPr>
        </p:nvSpPr>
        <p:spPr>
          <a:xfrm>
            <a:off x="1981200" y="1600201"/>
            <a:ext cx="5410944" cy="4525963"/>
          </a:xfrm>
        </p:spPr>
        <p:txBody>
          <a:bodyPr>
            <a:normAutofit fontScale="77500" lnSpcReduction="20000"/>
          </a:bodyPr>
          <a:lstStyle/>
          <a:p>
            <a:pPr lvl="0" algn="just"/>
            <a:r>
              <a:rPr lang="de-DE" dirty="0"/>
              <a:t>Übersetzung aus der Fremdsprache Italienisch in die Muttersprache Deutsch für deutschsprachige Benutzer mithilfe des italienisch-deutschen Teils</a:t>
            </a:r>
          </a:p>
          <a:p>
            <a:pPr lvl="0" algn="just"/>
            <a:r>
              <a:rPr lang="de-DE" dirty="0"/>
              <a:t>Übersetzung aus der Fremdsprache Deutsch in die Muttersprache Italienisch für italienischsprachige Benutzer mithilfe des deutsch-italienischen Teils</a:t>
            </a:r>
          </a:p>
          <a:p>
            <a:pPr lvl="0" algn="just"/>
            <a:r>
              <a:rPr lang="de-DE" dirty="0"/>
              <a:t>Übersetzung aus der Muttersprache Italienisch in die Fremdsprache Deutsch für italienischsprachige Benutzer mithilfe des italienisch-deutschen Teils</a:t>
            </a:r>
          </a:p>
          <a:p>
            <a:pPr lvl="0" algn="just"/>
            <a:r>
              <a:rPr lang="de-DE" dirty="0"/>
              <a:t>Übersetzung aus der Muttersprache Deutsch in die Fremdsprache Italienisch für deutschsprachige Benutzer mithilfe des deutsch-italienischen Teils </a:t>
            </a:r>
          </a:p>
          <a:p>
            <a:pPr marL="0" indent="0">
              <a:buNone/>
            </a:pPr>
            <a:endParaRPr lang="de-DE" dirty="0"/>
          </a:p>
        </p:txBody>
      </p:sp>
      <p:sp>
        <p:nvSpPr>
          <p:cNvPr id="4" name="Geschweifte Klammer rechts 3"/>
          <p:cNvSpPr/>
          <p:nvPr/>
        </p:nvSpPr>
        <p:spPr>
          <a:xfrm>
            <a:off x="7464152" y="1700808"/>
            <a:ext cx="576064" cy="1872208"/>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Geschweifte Klammer rechts 4"/>
          <p:cNvSpPr/>
          <p:nvPr/>
        </p:nvSpPr>
        <p:spPr>
          <a:xfrm>
            <a:off x="7464152" y="3789040"/>
            <a:ext cx="576064" cy="1872208"/>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Textfeld 5"/>
          <p:cNvSpPr txBox="1"/>
          <p:nvPr/>
        </p:nvSpPr>
        <p:spPr>
          <a:xfrm>
            <a:off x="8184232" y="2204864"/>
            <a:ext cx="2304256" cy="923330"/>
          </a:xfrm>
          <a:prstGeom prst="rect">
            <a:avLst/>
          </a:prstGeom>
          <a:noFill/>
        </p:spPr>
        <p:txBody>
          <a:bodyPr wrap="square" rtlCol="0">
            <a:spAutoFit/>
          </a:bodyPr>
          <a:lstStyle/>
          <a:p>
            <a:r>
              <a:rPr lang="de-DE" dirty="0"/>
              <a:t>Herübersetzung; passive Wörterbuchnutzung</a:t>
            </a:r>
          </a:p>
        </p:txBody>
      </p:sp>
      <p:sp>
        <p:nvSpPr>
          <p:cNvPr id="8" name="Textfeld 7"/>
          <p:cNvSpPr txBox="1"/>
          <p:nvPr/>
        </p:nvSpPr>
        <p:spPr>
          <a:xfrm>
            <a:off x="8256240" y="4233862"/>
            <a:ext cx="2304256" cy="923330"/>
          </a:xfrm>
          <a:prstGeom prst="rect">
            <a:avLst/>
          </a:prstGeom>
          <a:noFill/>
        </p:spPr>
        <p:txBody>
          <a:bodyPr wrap="square" rtlCol="0">
            <a:spAutoFit/>
          </a:bodyPr>
          <a:lstStyle/>
          <a:p>
            <a:r>
              <a:rPr lang="de-DE" dirty="0"/>
              <a:t>Hinübersetzung; aktive Wörterbuchnutzung</a:t>
            </a:r>
          </a:p>
        </p:txBody>
      </p:sp>
      <p:sp>
        <p:nvSpPr>
          <p:cNvPr id="9" name="Textfeld 8"/>
          <p:cNvSpPr txBox="1"/>
          <p:nvPr/>
        </p:nvSpPr>
        <p:spPr>
          <a:xfrm>
            <a:off x="6240016" y="5949280"/>
            <a:ext cx="4320480" cy="523220"/>
          </a:xfrm>
          <a:prstGeom prst="rect">
            <a:avLst/>
          </a:prstGeom>
          <a:noFill/>
        </p:spPr>
        <p:txBody>
          <a:bodyPr wrap="square" rtlCol="0">
            <a:spAutoFit/>
          </a:bodyPr>
          <a:lstStyle/>
          <a:p>
            <a:r>
              <a:rPr lang="de-DE" sz="1400" dirty="0"/>
              <a:t>Cf. Ščerba 1940; Hausmann 1977; Kromann/</a:t>
            </a:r>
            <a:r>
              <a:rPr lang="de-DE" sz="1400" dirty="0" err="1"/>
              <a:t>Riiber</a:t>
            </a:r>
            <a:r>
              <a:rPr lang="de-DE" sz="1400" dirty="0"/>
              <a:t>/</a:t>
            </a:r>
            <a:r>
              <a:rPr lang="de-DE" sz="1400" dirty="0" err="1"/>
              <a:t>Rosbach</a:t>
            </a:r>
            <a:r>
              <a:rPr lang="de-DE" sz="1400" dirty="0"/>
              <a:t> 1991: 2715-2716.</a:t>
            </a:r>
          </a:p>
        </p:txBody>
      </p:sp>
    </p:spTree>
    <p:extLst>
      <p:ext uri="{BB962C8B-B14F-4D97-AF65-F5344CB8AC3E}">
        <p14:creationId xmlns:p14="http://schemas.microsoft.com/office/powerpoint/2010/main" val="103925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descr="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29936" t="24061" r="20226" b="15816"/>
          <a:stretch/>
        </p:blipFill>
        <p:spPr>
          <a:xfrm>
            <a:off x="1944056" y="1412776"/>
            <a:ext cx="7392304" cy="4864199"/>
          </a:xfrm>
        </p:spPr>
      </p:pic>
    </p:spTree>
    <p:extLst>
      <p:ext uri="{BB962C8B-B14F-4D97-AF65-F5344CB8AC3E}">
        <p14:creationId xmlns:p14="http://schemas.microsoft.com/office/powerpoint/2010/main" val="209264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descr="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30690" t="23468" r="21737" b="38363"/>
          <a:stretch/>
        </p:blipFill>
        <p:spPr>
          <a:xfrm>
            <a:off x="1047749" y="1916831"/>
            <a:ext cx="9324975" cy="4080996"/>
          </a:xfrm>
        </p:spPr>
      </p:pic>
    </p:spTree>
    <p:extLst>
      <p:ext uri="{BB962C8B-B14F-4D97-AF65-F5344CB8AC3E}">
        <p14:creationId xmlns:p14="http://schemas.microsoft.com/office/powerpoint/2010/main" val="68193680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Words>
  <Application>Microsoft Office PowerPoint</Application>
  <PresentationFormat>Breitbild</PresentationFormat>
  <Paragraphs>74</Paragraphs>
  <Slides>13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Calibri Light</vt:lpstr>
      <vt:lpstr>Office</vt:lpstr>
      <vt:lpstr>Arbeit mit lexikalischen Informationssystemen</vt:lpstr>
      <vt:lpstr>Wörterbuchtypen</vt:lpstr>
      <vt:lpstr>Wörterbuchtypen</vt:lpstr>
      <vt:lpstr>Wörterbuchtypen</vt:lpstr>
      <vt:lpstr>PowerPoint-Präsentation</vt:lpstr>
      <vt:lpstr>Funktionen von Wörterbüchern</vt:lpstr>
      <vt:lpstr>Funktionen von zweisprachigen Wörterbüchern</vt:lpstr>
      <vt:lpstr>PowerPoint-Präsentation</vt:lpstr>
      <vt:lpstr>PowerPoint-Präsentation</vt:lpstr>
      <vt:lpstr>PowerPoint-Präsentation</vt:lpstr>
      <vt:lpstr>PowerPoint-Präsentation</vt:lpstr>
      <vt:lpstr>Wörterbuchstrukturen</vt:lpstr>
      <vt:lpstr>Angaben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deutsche Sprachraum</dc:title>
  <dc:creator>Kathrin</dc:creator>
  <cp:lastModifiedBy>GAERTIG- BRESSAN ANNE-KATHRIN</cp:lastModifiedBy>
  <cp:revision>22</cp:revision>
  <dcterms:created xsi:type="dcterms:W3CDTF">2019-03-04T13:58:04Z</dcterms:created>
  <dcterms:modified xsi:type="dcterms:W3CDTF">2021-11-03T14:58:15Z</dcterms:modified>
</cp:coreProperties>
</file>