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310" r:id="rId5"/>
    <p:sldId id="259" r:id="rId6"/>
    <p:sldId id="260" r:id="rId7"/>
    <p:sldId id="308" r:id="rId8"/>
    <p:sldId id="307" r:id="rId9"/>
    <p:sldId id="312" r:id="rId10"/>
    <p:sldId id="313" r:id="rId11"/>
    <p:sldId id="314" r:id="rId12"/>
    <p:sldId id="315" r:id="rId13"/>
    <p:sldId id="317" r:id="rId14"/>
    <p:sldId id="318" r:id="rId15"/>
    <p:sldId id="319" r:id="rId16"/>
    <p:sldId id="316" r:id="rId17"/>
    <p:sldId id="309" r:id="rId18"/>
    <p:sldId id="294" r:id="rId19"/>
    <p:sldId id="295" r:id="rId20"/>
    <p:sldId id="296" r:id="rId21"/>
    <p:sldId id="297" r:id="rId22"/>
    <p:sldId id="261" r:id="rId23"/>
    <p:sldId id="276" r:id="rId24"/>
    <p:sldId id="273" r:id="rId25"/>
    <p:sldId id="274" r:id="rId26"/>
    <p:sldId id="298" r:id="rId27"/>
    <p:sldId id="299" r:id="rId28"/>
    <p:sldId id="320" r:id="rId29"/>
    <p:sldId id="321" r:id="rId30"/>
    <p:sldId id="322" r:id="rId31"/>
    <p:sldId id="275" r:id="rId32"/>
    <p:sldId id="272" r:id="rId33"/>
    <p:sldId id="277" r:id="rId34"/>
    <p:sldId id="278" r:id="rId35"/>
    <p:sldId id="279" r:id="rId36"/>
    <p:sldId id="280" r:id="rId37"/>
    <p:sldId id="281" r:id="rId38"/>
    <p:sldId id="282" r:id="rId39"/>
    <p:sldId id="287" r:id="rId40"/>
    <p:sldId id="286" r:id="rId41"/>
    <p:sldId id="300" r:id="rId42"/>
    <p:sldId id="302" r:id="rId43"/>
    <p:sldId id="305" r:id="rId44"/>
    <p:sldId id="306" r:id="rId45"/>
    <p:sldId id="285" r:id="rId46"/>
    <p:sldId id="293" r:id="rId47"/>
    <p:sldId id="311" r:id="rId48"/>
    <p:sldId id="324"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5196" autoAdjust="0"/>
  </p:normalViewPr>
  <p:slideViewPr>
    <p:cSldViewPr>
      <p:cViewPr>
        <p:scale>
          <a:sx n="80" d="100"/>
          <a:sy n="80" d="100"/>
        </p:scale>
        <p:origin x="1526" y="1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6417B8-9B04-4A15-8E00-D565C0640B3F}" type="datetimeFigureOut">
              <a:rPr lang="it-IT" smtClean="0"/>
              <a:t>03/11/2021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AC12A-DFA3-4FFE-AA04-F92EE1504476}" type="slidenum">
              <a:rPr lang="it-IT" smtClean="0"/>
              <a:t>‹N›</a:t>
            </a:fld>
            <a:endParaRPr lang="it-IT"/>
          </a:p>
        </p:txBody>
      </p:sp>
    </p:spTree>
    <p:extLst>
      <p:ext uri="{BB962C8B-B14F-4D97-AF65-F5344CB8AC3E}">
        <p14:creationId xmlns:p14="http://schemas.microsoft.com/office/powerpoint/2010/main" val="112410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BAC12A-DFA3-4FFE-AA04-F92EE1504476}" type="slidenum">
              <a:rPr lang="it-IT" smtClean="0"/>
              <a:t>2</a:t>
            </a:fld>
            <a:endParaRPr lang="it-IT"/>
          </a:p>
        </p:txBody>
      </p:sp>
    </p:spTree>
    <p:extLst>
      <p:ext uri="{BB962C8B-B14F-4D97-AF65-F5344CB8AC3E}">
        <p14:creationId xmlns:p14="http://schemas.microsoft.com/office/powerpoint/2010/main" val="243158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BAC12A-DFA3-4FFE-AA04-F92EE1504476}" type="slidenum">
              <a:rPr lang="it-IT" smtClean="0"/>
              <a:t>3</a:t>
            </a:fld>
            <a:endParaRPr lang="it-IT"/>
          </a:p>
        </p:txBody>
      </p:sp>
    </p:spTree>
    <p:extLst>
      <p:ext uri="{BB962C8B-B14F-4D97-AF65-F5344CB8AC3E}">
        <p14:creationId xmlns:p14="http://schemas.microsoft.com/office/powerpoint/2010/main" val="176354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BAC12A-DFA3-4FFE-AA04-F92EE1504476}" type="slidenum">
              <a:rPr lang="it-IT" smtClean="0"/>
              <a:t>20</a:t>
            </a:fld>
            <a:endParaRPr lang="it-IT"/>
          </a:p>
        </p:txBody>
      </p:sp>
    </p:spTree>
    <p:extLst>
      <p:ext uri="{BB962C8B-B14F-4D97-AF65-F5344CB8AC3E}">
        <p14:creationId xmlns:p14="http://schemas.microsoft.com/office/powerpoint/2010/main" val="104083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BAC12A-DFA3-4FFE-AA04-F92EE1504476}" type="slidenum">
              <a:rPr lang="it-IT" smtClean="0"/>
              <a:t>38</a:t>
            </a:fld>
            <a:endParaRPr lang="it-IT"/>
          </a:p>
        </p:txBody>
      </p:sp>
    </p:spTree>
    <p:extLst>
      <p:ext uri="{BB962C8B-B14F-4D97-AF65-F5344CB8AC3E}">
        <p14:creationId xmlns:p14="http://schemas.microsoft.com/office/powerpoint/2010/main" val="10542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BAC12A-DFA3-4FFE-AA04-F92EE1504476}" type="slidenum">
              <a:rPr lang="it-IT" smtClean="0"/>
              <a:t>42</a:t>
            </a:fld>
            <a:endParaRPr lang="it-IT"/>
          </a:p>
        </p:txBody>
      </p:sp>
    </p:spTree>
    <p:extLst>
      <p:ext uri="{BB962C8B-B14F-4D97-AF65-F5344CB8AC3E}">
        <p14:creationId xmlns:p14="http://schemas.microsoft.com/office/powerpoint/2010/main" val="415972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8BAC12A-DFA3-4FFE-AA04-F92EE1504476}" type="slidenum">
              <a:rPr lang="it-IT" smtClean="0"/>
              <a:t>46</a:t>
            </a:fld>
            <a:endParaRPr lang="it-IT"/>
          </a:p>
        </p:txBody>
      </p:sp>
    </p:spTree>
    <p:extLst>
      <p:ext uri="{BB962C8B-B14F-4D97-AF65-F5344CB8AC3E}">
        <p14:creationId xmlns:p14="http://schemas.microsoft.com/office/powerpoint/2010/main" val="118021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2B35EF4-2E6A-42FB-9947-BBA1EF01BC45}" type="datetimeFigureOut">
              <a:rPr lang="it-IT" smtClean="0"/>
              <a:t>03/11/2021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382989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2B35EF4-2E6A-42FB-9947-BBA1EF01BC45}" type="datetimeFigureOut">
              <a:rPr lang="it-IT" smtClean="0"/>
              <a:t>03/11/2021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379591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2B35EF4-2E6A-42FB-9947-BBA1EF01BC45}" type="datetimeFigureOut">
              <a:rPr lang="it-IT" smtClean="0"/>
              <a:t>03/11/2021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190446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2B35EF4-2E6A-42FB-9947-BBA1EF01BC45}" type="datetimeFigureOut">
              <a:rPr lang="it-IT" smtClean="0"/>
              <a:t>03/11/2021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244998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2B35EF4-2E6A-42FB-9947-BBA1EF01BC45}" type="datetimeFigureOut">
              <a:rPr lang="it-IT" smtClean="0"/>
              <a:t>03/11/2021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13938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2B35EF4-2E6A-42FB-9947-BBA1EF01BC45}" type="datetimeFigureOut">
              <a:rPr lang="it-IT" smtClean="0"/>
              <a:t>03/11/2021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414455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2B35EF4-2E6A-42FB-9947-BBA1EF01BC45}" type="datetimeFigureOut">
              <a:rPr lang="it-IT" smtClean="0"/>
              <a:t>03/11/2021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322673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2B35EF4-2E6A-42FB-9947-BBA1EF01BC45}" type="datetimeFigureOut">
              <a:rPr lang="it-IT" smtClean="0"/>
              <a:t>03/11/2021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317844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2B35EF4-2E6A-42FB-9947-BBA1EF01BC45}" type="datetimeFigureOut">
              <a:rPr lang="it-IT" smtClean="0"/>
              <a:t>03/11/2021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295338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2B35EF4-2E6A-42FB-9947-BBA1EF01BC45}" type="datetimeFigureOut">
              <a:rPr lang="it-IT" smtClean="0"/>
              <a:t>03/11/2021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355214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2B35EF4-2E6A-42FB-9947-BBA1EF01BC45}" type="datetimeFigureOut">
              <a:rPr lang="it-IT" smtClean="0"/>
              <a:t>03/11/2021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355143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35EF4-2E6A-42FB-9947-BBA1EF01BC45}" type="datetimeFigureOut">
              <a:rPr lang="it-IT" smtClean="0"/>
              <a:t>03/11/2021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41F1B-86A1-494D-AC22-92C389D89F0B}" type="slidenum">
              <a:rPr lang="it-IT" smtClean="0"/>
              <a:t>‹N›</a:t>
            </a:fld>
            <a:endParaRPr lang="it-IT"/>
          </a:p>
        </p:txBody>
      </p:sp>
    </p:spTree>
    <p:extLst>
      <p:ext uri="{BB962C8B-B14F-4D97-AF65-F5344CB8AC3E}">
        <p14:creationId xmlns:p14="http://schemas.microsoft.com/office/powerpoint/2010/main" val="2699655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it/url?sa=i&amp;rct=j&amp;q=&amp;esrc=s&amp;source=images&amp;cd=&amp;cad=rja&amp;uact=8&amp;ved=0ahUKEwiIiImc1LDSAhVJCBoKHW-vDTgQjRwIBw&amp;url=http://www.ocs.polito.it/biblioteca/giardini/issoudum_f.htm&amp;psig=AFQjCNHsMuDh7c7ZAVlphUu6M-hsTuoQjw&amp;ust=148829797628639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ocs.polito.it/biblioteca/giardini/issoudum_f.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ocs.polito.it/biblioteca/giardini/issoudum_f.htm"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ostengen-bergo.no/prosjekt/schandorffs-plass-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it/url?sa=i&amp;rct=j&amp;q=&amp;esrc=s&amp;source=images&amp;cd=&amp;cad=rja&amp;uact=8&amp;ved=0ahUKEwjP8qCh3KvSAhXGbhQKHS_KCc4QjRwIBw&amp;url=https://uk.pinterest.com/explore/arep-929006437346/&amp;psig=AFQjCNEyJoEmUvIW-BAQz2O2qjsDo1WjEA&amp;ust=148812809719285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it/url?sa=i&amp;rct=j&amp;q=&amp;esrc=s&amp;source=images&amp;cd=&amp;cad=rja&amp;uact=8&amp;ved=0ahUKEwic3onJ26vSAhVK7xQKHaWEA84QjRwIBw&amp;url=https://www.ateliergrandparis.fr/construire/&amp;psig=AFQjCNEyJoEmUvIW-BAQz2O2qjsDo1WjEA&amp;ust=148812809719285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it/url?sa=i&amp;rct=j&amp;q=&amp;esrc=s&amp;source=images&amp;cd=&amp;cad=rja&amp;uact=8&amp;ved=0ahUKEwi56eLy3LDSAhWLtBoKHf4fCzgQjRwIBw&amp;url=https://www.pinterest.com/martineznina/diagramdibujo/&amp;psig=AFQjCNEywSWBLgGFAecOZhy3aa-2VpMnaQ&amp;ust=148830028866081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79512" y="1005946"/>
            <a:ext cx="5832647" cy="2277547"/>
          </a:xfrm>
          <a:prstGeom prst="rect">
            <a:avLst/>
          </a:prstGeom>
          <a:noFill/>
        </p:spPr>
        <p:txBody>
          <a:bodyPr wrap="square" rtlCol="0">
            <a:spAutoFit/>
          </a:bodyPr>
          <a:lstStyle/>
          <a:p>
            <a:r>
              <a:rPr lang="it-IT" sz="2200" dirty="0">
                <a:latin typeface="Times New Roman" panose="02020603050405020304" pitchFamily="18" charset="0"/>
                <a:cs typeface="Times New Roman" panose="02020603050405020304" pitchFamily="18" charset="0"/>
              </a:rPr>
              <a:t>Disegni di </a:t>
            </a:r>
            <a:r>
              <a:rPr lang="it-IT" sz="2200" b="1" dirty="0">
                <a:latin typeface="Times New Roman" panose="02020603050405020304" pitchFamily="18" charset="0"/>
                <a:cs typeface="Times New Roman" panose="02020603050405020304" pitchFamily="18" charset="0"/>
              </a:rPr>
              <a:t>paesaggi</a:t>
            </a:r>
          </a:p>
          <a:p>
            <a:endParaRPr lang="it-IT" sz="2400" dirty="0">
              <a:latin typeface="Times New Roman" panose="02020603050405020304" pitchFamily="18" charset="0"/>
              <a:cs typeface="Times New Roman" panose="02020603050405020304" pitchFamily="18" charset="0"/>
            </a:endParaRPr>
          </a:p>
          <a:p>
            <a:r>
              <a:rPr lang="it-IT" sz="2200" dirty="0">
                <a:latin typeface="Times New Roman" panose="02020603050405020304" pitchFamily="18" charset="0"/>
                <a:cs typeface="Times New Roman" panose="02020603050405020304" pitchFamily="18" charset="0"/>
              </a:rPr>
              <a:t>	Linee, tratti, fronti e bordi …</a:t>
            </a:r>
          </a:p>
          <a:p>
            <a:endParaRPr lang="it-IT" sz="2400" dirty="0">
              <a:latin typeface="Times New Roman" panose="02020603050405020304" pitchFamily="18" charset="0"/>
              <a:cs typeface="Times New Roman" panose="02020603050405020304" pitchFamily="18" charset="0"/>
            </a:endParaRPr>
          </a:p>
          <a:p>
            <a:r>
              <a:rPr lang="it-IT" sz="2200" dirty="0">
                <a:latin typeface="Times New Roman" panose="02020603050405020304" pitchFamily="18" charset="0"/>
                <a:cs typeface="Times New Roman" panose="02020603050405020304" pitchFamily="18" charset="0"/>
              </a:rPr>
              <a:t>		Riflessioni sul tema del </a:t>
            </a:r>
            <a:r>
              <a:rPr lang="it-IT" sz="2200" b="1" i="1" dirty="0">
                <a:latin typeface="Times New Roman" panose="02020603050405020304" pitchFamily="18" charset="0"/>
                <a:cs typeface="Times New Roman" panose="02020603050405020304" pitchFamily="18" charset="0"/>
              </a:rPr>
              <a:t>limite</a:t>
            </a:r>
          </a:p>
          <a:p>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06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710604FA-07FA-459D-B64E-5E28024D2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32656"/>
            <a:ext cx="8224342" cy="4680520"/>
          </a:xfrm>
          <a:prstGeom prst="rect">
            <a:avLst/>
          </a:prstGeom>
        </p:spPr>
      </p:pic>
    </p:spTree>
    <p:extLst>
      <p:ext uri="{BB962C8B-B14F-4D97-AF65-F5344CB8AC3E}">
        <p14:creationId xmlns:p14="http://schemas.microsoft.com/office/powerpoint/2010/main" val="142521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0A51072-D4DB-4CF0-AD13-6597CDCC7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7240463" cy="5242676"/>
          </a:xfrm>
          <a:prstGeom prst="rect">
            <a:avLst/>
          </a:prstGeom>
        </p:spPr>
      </p:pic>
    </p:spTree>
    <p:extLst>
      <p:ext uri="{BB962C8B-B14F-4D97-AF65-F5344CB8AC3E}">
        <p14:creationId xmlns:p14="http://schemas.microsoft.com/office/powerpoint/2010/main" val="371074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2938CEE-76A9-401C-A440-4E95CAA74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6617821" cy="4968552"/>
          </a:xfrm>
          <a:prstGeom prst="rect">
            <a:avLst/>
          </a:prstGeom>
        </p:spPr>
      </p:pic>
    </p:spTree>
    <p:extLst>
      <p:ext uri="{BB962C8B-B14F-4D97-AF65-F5344CB8AC3E}">
        <p14:creationId xmlns:p14="http://schemas.microsoft.com/office/powerpoint/2010/main" val="149451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4F54D9F1-759D-4BA4-AD1E-B28226853816}"/>
              </a:ext>
            </a:extLst>
          </p:cNvPr>
          <p:cNvGrpSpPr/>
          <p:nvPr/>
        </p:nvGrpSpPr>
        <p:grpSpPr>
          <a:xfrm>
            <a:off x="35496" y="-32124"/>
            <a:ext cx="8933606" cy="6773542"/>
            <a:chOff x="35496" y="-32124"/>
            <a:chExt cx="8933606" cy="6773542"/>
          </a:xfrm>
        </p:grpSpPr>
        <p:pic>
          <p:nvPicPr>
            <p:cNvPr id="3" name="Immagine 2">
              <a:extLst>
                <a:ext uri="{FF2B5EF4-FFF2-40B4-BE49-F238E27FC236}">
                  <a16:creationId xmlns:a16="http://schemas.microsoft.com/office/drawing/2014/main" id="{AAA2A36C-8695-4F8B-920D-7D93F1651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32124"/>
              <a:ext cx="6048672" cy="4541244"/>
            </a:xfrm>
            <a:prstGeom prst="rect">
              <a:avLst/>
            </a:prstGeom>
          </p:spPr>
        </p:pic>
        <p:pic>
          <p:nvPicPr>
            <p:cNvPr id="7" name="Immagine 6">
              <a:extLst>
                <a:ext uri="{FF2B5EF4-FFF2-40B4-BE49-F238E27FC236}">
                  <a16:creationId xmlns:a16="http://schemas.microsoft.com/office/drawing/2014/main" id="{99CD57FF-0FE5-4FF9-98F2-F0E6620E8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140968"/>
              <a:ext cx="3028950" cy="3600450"/>
            </a:xfrm>
            <a:prstGeom prst="rect">
              <a:avLst/>
            </a:prstGeom>
          </p:spPr>
        </p:pic>
      </p:grpSp>
    </p:spTree>
    <p:extLst>
      <p:ext uri="{BB962C8B-B14F-4D97-AF65-F5344CB8AC3E}">
        <p14:creationId xmlns:p14="http://schemas.microsoft.com/office/powerpoint/2010/main" val="307547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D96E3042-9BAA-426D-9AEF-AC56731AC0B9}"/>
              </a:ext>
            </a:extLst>
          </p:cNvPr>
          <p:cNvGrpSpPr/>
          <p:nvPr/>
        </p:nvGrpSpPr>
        <p:grpSpPr>
          <a:xfrm>
            <a:off x="107504" y="-387424"/>
            <a:ext cx="8641407" cy="6867450"/>
            <a:chOff x="107504" y="-387424"/>
            <a:chExt cx="8641407" cy="6867450"/>
          </a:xfrm>
        </p:grpSpPr>
        <p:pic>
          <p:nvPicPr>
            <p:cNvPr id="2" name="Immagine 1">
              <a:extLst>
                <a:ext uri="{FF2B5EF4-FFF2-40B4-BE49-F238E27FC236}">
                  <a16:creationId xmlns:a16="http://schemas.microsoft.com/office/drawing/2014/main" id="{206D6E02-A6C0-4A30-9258-D8263510C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87424"/>
              <a:ext cx="7001463" cy="5256584"/>
            </a:xfrm>
            <a:prstGeom prst="rect">
              <a:avLst/>
            </a:prstGeom>
          </p:spPr>
        </p:pic>
        <p:pic>
          <p:nvPicPr>
            <p:cNvPr id="3" name="Immagine 2">
              <a:extLst>
                <a:ext uri="{FF2B5EF4-FFF2-40B4-BE49-F238E27FC236}">
                  <a16:creationId xmlns:a16="http://schemas.microsoft.com/office/drawing/2014/main" id="{F3EA896F-EF7B-4668-B5D4-229548F3D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835393"/>
              <a:ext cx="5329039" cy="1644633"/>
            </a:xfrm>
            <a:prstGeom prst="rect">
              <a:avLst/>
            </a:prstGeom>
          </p:spPr>
        </p:pic>
      </p:grpSp>
    </p:spTree>
    <p:extLst>
      <p:ext uri="{BB962C8B-B14F-4D97-AF65-F5344CB8AC3E}">
        <p14:creationId xmlns:p14="http://schemas.microsoft.com/office/powerpoint/2010/main" val="2584714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9D9B1C2-C232-4A8E-9528-E6C12B425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8" y="1700808"/>
            <a:ext cx="8180579" cy="3240360"/>
          </a:xfrm>
          <a:prstGeom prst="rect">
            <a:avLst/>
          </a:prstGeom>
        </p:spPr>
      </p:pic>
      <p:sp>
        <p:nvSpPr>
          <p:cNvPr id="6" name="CasellaDiTesto 5">
            <a:extLst>
              <a:ext uri="{FF2B5EF4-FFF2-40B4-BE49-F238E27FC236}">
                <a16:creationId xmlns:a16="http://schemas.microsoft.com/office/drawing/2014/main" id="{5F0D3FEE-3313-4237-B5F6-05ED4DD254BF}"/>
              </a:ext>
            </a:extLst>
          </p:cNvPr>
          <p:cNvSpPr txBox="1"/>
          <p:nvPr/>
        </p:nvSpPr>
        <p:spPr>
          <a:xfrm>
            <a:off x="395537" y="349786"/>
            <a:ext cx="8640960" cy="630942"/>
          </a:xfrm>
          <a:prstGeom prst="rect">
            <a:avLst/>
          </a:prstGeom>
          <a:noFill/>
        </p:spPr>
        <p:txBody>
          <a:bodyPr wrap="square" rtlCol="0">
            <a:spAutoFit/>
          </a:bodyPr>
          <a:lstStyle/>
          <a:p>
            <a:pPr algn="just"/>
            <a:r>
              <a:rPr lang="it-IT" sz="3500" dirty="0"/>
              <a:t>5. LANDMARKS</a:t>
            </a:r>
          </a:p>
        </p:txBody>
      </p:sp>
    </p:spTree>
    <p:extLst>
      <p:ext uri="{BB962C8B-B14F-4D97-AF65-F5344CB8AC3E}">
        <p14:creationId xmlns:p14="http://schemas.microsoft.com/office/powerpoint/2010/main" val="2191669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9C99E558-D93B-47C1-AD5D-F15886415401}"/>
              </a:ext>
            </a:extLst>
          </p:cNvPr>
          <p:cNvGrpSpPr/>
          <p:nvPr/>
        </p:nvGrpSpPr>
        <p:grpSpPr>
          <a:xfrm>
            <a:off x="79226" y="90661"/>
            <a:ext cx="8885262" cy="6601637"/>
            <a:chOff x="79226" y="90661"/>
            <a:chExt cx="8885262" cy="6601637"/>
          </a:xfrm>
        </p:grpSpPr>
        <p:pic>
          <p:nvPicPr>
            <p:cNvPr id="3" name="Immagine 2">
              <a:extLst>
                <a:ext uri="{FF2B5EF4-FFF2-40B4-BE49-F238E27FC236}">
                  <a16:creationId xmlns:a16="http://schemas.microsoft.com/office/drawing/2014/main" id="{3769C8C8-5CD1-426D-9D7A-975503335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26" y="90661"/>
              <a:ext cx="6076950" cy="4562475"/>
            </a:xfrm>
            <a:prstGeom prst="rect">
              <a:avLst/>
            </a:prstGeom>
          </p:spPr>
        </p:pic>
        <p:pic>
          <p:nvPicPr>
            <p:cNvPr id="4" name="Immagine 3">
              <a:extLst>
                <a:ext uri="{FF2B5EF4-FFF2-40B4-BE49-F238E27FC236}">
                  <a16:creationId xmlns:a16="http://schemas.microsoft.com/office/drawing/2014/main" id="{ED6EF256-5757-4532-8455-50B04935F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4437112"/>
              <a:ext cx="5904656" cy="2255186"/>
            </a:xfrm>
            <a:prstGeom prst="rect">
              <a:avLst/>
            </a:prstGeom>
          </p:spPr>
        </p:pic>
      </p:grpSp>
    </p:spTree>
    <p:extLst>
      <p:ext uri="{BB962C8B-B14F-4D97-AF65-F5344CB8AC3E}">
        <p14:creationId xmlns:p14="http://schemas.microsoft.com/office/powerpoint/2010/main" val="3534100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6DA1D737-E521-4CF6-BE3E-C0812D247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71" y="1757892"/>
            <a:ext cx="8742857" cy="4551428"/>
          </a:xfrm>
          <a:prstGeom prst="rect">
            <a:avLst/>
          </a:prstGeom>
        </p:spPr>
      </p:pic>
      <p:sp>
        <p:nvSpPr>
          <p:cNvPr id="10" name="CasellaDiTesto 9">
            <a:extLst>
              <a:ext uri="{FF2B5EF4-FFF2-40B4-BE49-F238E27FC236}">
                <a16:creationId xmlns:a16="http://schemas.microsoft.com/office/drawing/2014/main" id="{3E196E80-6315-4B73-BDC1-4D5AD7F9B76C}"/>
              </a:ext>
            </a:extLst>
          </p:cNvPr>
          <p:cNvSpPr txBox="1"/>
          <p:nvPr/>
        </p:nvSpPr>
        <p:spPr>
          <a:xfrm>
            <a:off x="200572" y="242064"/>
            <a:ext cx="8742856" cy="738664"/>
          </a:xfrm>
          <a:prstGeom prst="rect">
            <a:avLst/>
          </a:prstGeom>
          <a:no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Per Lynch, la percezione dello spazio e l’interazione con esso dipendono dal rapporto diretto tra fruitore e luogo</a:t>
            </a:r>
          </a:p>
        </p:txBody>
      </p:sp>
    </p:spTree>
    <p:extLst>
      <p:ext uri="{BB962C8B-B14F-4D97-AF65-F5344CB8AC3E}">
        <p14:creationId xmlns:p14="http://schemas.microsoft.com/office/powerpoint/2010/main" val="2061709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928992" cy="5940088"/>
          </a:xfrm>
          <a:prstGeom prst="rect">
            <a:avLst/>
          </a:prstGeom>
          <a:noFill/>
        </p:spPr>
        <p:txBody>
          <a:bodyPr wrap="square" rtlCol="0">
            <a:spAutoFit/>
          </a:bodyPr>
          <a:lstStyle/>
          <a:p>
            <a:pPr algn="ctr"/>
            <a:r>
              <a:rPr lang="en-US" sz="2300" b="1">
                <a:latin typeface="Times New Roman" panose="02020603050405020304" pitchFamily="18" charset="0"/>
                <a:cs typeface="Times New Roman" panose="02020603050405020304" pitchFamily="18" charset="0"/>
              </a:rPr>
              <a:t>Tipologie </a:t>
            </a:r>
            <a:r>
              <a:rPr lang="en-US" sz="2300" b="1" dirty="0">
                <a:latin typeface="Times New Roman" panose="02020603050405020304" pitchFamily="18" charset="0"/>
                <a:cs typeface="Times New Roman" panose="02020603050405020304" pitchFamily="18" charset="0"/>
              </a:rPr>
              <a:t>di </a:t>
            </a:r>
            <a:r>
              <a:rPr lang="it-IT" sz="2300" b="1" dirty="0">
                <a:latin typeface="Times New Roman" panose="02020603050405020304" pitchFamily="18" charset="0"/>
                <a:cs typeface="Times New Roman" panose="02020603050405020304" pitchFamily="18" charset="0"/>
              </a:rPr>
              <a:t>paesaggio</a:t>
            </a:r>
          </a:p>
          <a:p>
            <a:pPr algn="just"/>
            <a:r>
              <a:rPr lang="it-IT" sz="2100" dirty="0">
                <a:latin typeface="Times New Roman" panose="02020603050405020304" pitchFamily="18" charset="0"/>
                <a:cs typeface="Times New Roman" panose="02020603050405020304" pitchFamily="18" charset="0"/>
              </a:rPr>
              <a:t> </a:t>
            </a: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Il paesaggio di montagna</a:t>
            </a: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492896"/>
            <a:ext cx="8787238" cy="31244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524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548680"/>
            <a:ext cx="2576346" cy="415498"/>
          </a:xfrm>
          <a:prstGeom prst="rect">
            <a:avLst/>
          </a:prstGeom>
          <a:noFill/>
        </p:spPr>
        <p:txBody>
          <a:bodyPr wrap="none" rtlCol="0">
            <a:spAutoFit/>
          </a:bodyPr>
          <a:lstStyle/>
          <a:p>
            <a:r>
              <a:rPr lang="it-IT" sz="2100" dirty="0">
                <a:latin typeface="Times New Roman" panose="02020603050405020304" pitchFamily="18" charset="0"/>
                <a:cs typeface="Times New Roman" panose="02020603050405020304" pitchFamily="18" charset="0"/>
              </a:rPr>
              <a:t>Il paesaggio di collina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988840"/>
            <a:ext cx="8784976" cy="3319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4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260648"/>
            <a:ext cx="8856984" cy="6401753"/>
          </a:xfrm>
          <a:prstGeom prst="rect">
            <a:avLst/>
          </a:prstGeom>
          <a:noFill/>
        </p:spPr>
        <p:txBody>
          <a:bodyPr wrap="square" rtlCol="0">
            <a:spAutoFit/>
          </a:bodyPr>
          <a:lstStyle/>
          <a:p>
            <a:pPr algn="just"/>
            <a:r>
              <a:rPr lang="it-IT" sz="2300" b="1" dirty="0">
                <a:latin typeface="Times New Roman" panose="02020603050405020304" pitchFamily="18" charset="0"/>
                <a:cs typeface="Times New Roman" panose="02020603050405020304" pitchFamily="18" charset="0"/>
              </a:rPr>
              <a:t>Definizione di limite/confine</a:t>
            </a:r>
          </a:p>
          <a:p>
            <a:pPr algn="just"/>
            <a:endParaRPr lang="it-IT" sz="20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Il </a:t>
            </a:r>
            <a:r>
              <a:rPr lang="it-IT" sz="2100" b="1" dirty="0">
                <a:latin typeface="Times New Roman" panose="02020603050405020304" pitchFamily="18" charset="0"/>
                <a:cs typeface="Times New Roman" panose="02020603050405020304" pitchFamily="18" charset="0"/>
              </a:rPr>
              <a:t>confine</a:t>
            </a:r>
            <a:r>
              <a:rPr lang="it-IT" sz="2100" dirty="0">
                <a:latin typeface="Times New Roman" panose="02020603050405020304" pitchFamily="18" charset="0"/>
                <a:cs typeface="Times New Roman" panose="02020603050405020304" pitchFamily="18" charset="0"/>
              </a:rPr>
              <a:t> è quella linea che segue il termine di una unità territoriale sia naturale che convenzionale, come ad esempio quella di</a:t>
            </a:r>
            <a:r>
              <a:rPr lang="it-IT" sz="2100" baseline="-25000"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una valle o di uno Stato, ma anche quella dell’amministrazione di un territorio, della proprietà di un singolo soggetto, della destinazione d'uso di un'area… Il confine rinvia anche a specifiche azioni di progetto come quella di posare un cippo, di erigere un muro, di porre cartelli e di costruire garitte etc... (</a:t>
            </a:r>
            <a:r>
              <a:rPr lang="it-IT" sz="2100" b="1" dirty="0">
                <a:latin typeface="Times New Roman" panose="02020603050405020304" pitchFamily="18" charset="0"/>
                <a:cs typeface="Times New Roman" panose="02020603050405020304" pitchFamily="18" charset="0"/>
              </a:rPr>
              <a:t>di qua e di là dal confine, opportunità, dispositivo di progetto, risorsa, elemento di biodiversità </a:t>
            </a:r>
            <a:r>
              <a:rPr lang="it-IT" sz="2100" dirty="0">
                <a:latin typeface="Times New Roman" panose="02020603050405020304" pitchFamily="18" charset="0"/>
                <a:cs typeface="Times New Roman" panose="02020603050405020304" pitchFamily="18" charset="0"/>
              </a:rPr>
              <a:t>…)</a:t>
            </a:r>
          </a:p>
          <a:p>
            <a:pPr algn="just"/>
            <a:endParaRPr lang="it-IT" sz="1200" dirty="0">
              <a:latin typeface="Times New Roman" panose="02020603050405020304" pitchFamily="18" charset="0"/>
              <a:cs typeface="Times New Roman" panose="02020603050405020304" pitchFamily="18" charset="0"/>
            </a:endParaRPr>
          </a:p>
          <a:p>
            <a:pPr algn="just"/>
            <a:endParaRPr lang="it-IT" sz="12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’’Il </a:t>
            </a:r>
            <a:r>
              <a:rPr lang="it-IT" sz="2100" b="1" dirty="0">
                <a:latin typeface="Times New Roman" panose="02020603050405020304" pitchFamily="18" charset="0"/>
                <a:cs typeface="Times New Roman" panose="02020603050405020304" pitchFamily="18" charset="0"/>
              </a:rPr>
              <a:t>limite</a:t>
            </a:r>
            <a:r>
              <a:rPr lang="it-IT" sz="2100" dirty="0">
                <a:latin typeface="Times New Roman" panose="02020603050405020304" pitchFamily="18" charset="0"/>
                <a:cs typeface="Times New Roman" panose="02020603050405020304" pitchFamily="18" charset="0"/>
              </a:rPr>
              <a:t> è una linea di separazione tra </a:t>
            </a:r>
            <a:r>
              <a:rPr lang="it-IT" sz="2100" b="1" dirty="0">
                <a:latin typeface="Times New Roman" panose="02020603050405020304" pitchFamily="18" charset="0"/>
                <a:cs typeface="Times New Roman" panose="02020603050405020304" pitchFamily="18" charset="0"/>
              </a:rPr>
              <a:t>due situazioni </a:t>
            </a:r>
            <a:r>
              <a:rPr lang="it-IT" sz="2100" dirty="0">
                <a:latin typeface="Times New Roman" panose="02020603050405020304" pitchFamily="18" charset="0"/>
                <a:cs typeface="Times New Roman" panose="02020603050405020304" pitchFamily="18" charset="0"/>
              </a:rPr>
              <a:t>e in questo caso si avvicina come significato al concetto di confine. Il limite diventa il baluardo difensivo, la strada o il sentiero che circoscrive un quartiere, l’argine che delimita il territorio di un fiume e che protegge i territori limitrofi. Ma il limite è anche una </a:t>
            </a:r>
            <a:r>
              <a:rPr lang="it-IT" sz="2100" b="1" dirty="0">
                <a:latin typeface="Times New Roman" panose="02020603050405020304" pitchFamily="18" charset="0"/>
                <a:cs typeface="Times New Roman" panose="02020603050405020304" pitchFamily="18" charset="0"/>
              </a:rPr>
              <a:t>soglia</a:t>
            </a:r>
            <a:r>
              <a:rPr lang="it-IT" sz="2100" dirty="0">
                <a:latin typeface="Times New Roman" panose="02020603050405020304" pitchFamily="18" charset="0"/>
                <a:cs typeface="Times New Roman" panose="02020603050405020304" pitchFamily="18" charset="0"/>
              </a:rPr>
              <a:t> che non deve essere superata.’’</a:t>
            </a:r>
            <a:endParaRPr lang="it-IT" dirty="0">
              <a:latin typeface="Times New Roman" panose="02020603050405020304" pitchFamily="18" charset="0"/>
              <a:cs typeface="Times New Roman" panose="02020603050405020304" pitchFamily="18" charset="0"/>
            </a:endParaRPr>
          </a:p>
          <a:p>
            <a:pPr algn="just"/>
            <a:endParaRPr lang="it-IT" sz="10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(Carlo </a:t>
            </a:r>
            <a:r>
              <a:rPr lang="it-IT" sz="2100" dirty="0" err="1">
                <a:latin typeface="Times New Roman" panose="02020603050405020304" pitchFamily="18" charset="0"/>
                <a:cs typeface="Times New Roman" panose="02020603050405020304" pitchFamily="18" charset="0"/>
              </a:rPr>
              <a:t>Atzeni</a:t>
            </a:r>
            <a:r>
              <a:rPr lang="it-IT" sz="2100" dirty="0">
                <a:latin typeface="Times New Roman" panose="02020603050405020304" pitchFamily="18" charset="0"/>
                <a:cs typeface="Times New Roman" panose="02020603050405020304" pitchFamily="18" charset="0"/>
              </a:rPr>
              <a:t>, </a:t>
            </a:r>
            <a:r>
              <a:rPr lang="it-IT" sz="2100" b="1" i="1" dirty="0">
                <a:latin typeface="Times New Roman" panose="02020603050405020304" pitchFamily="18" charset="0"/>
                <a:cs typeface="Times New Roman" panose="02020603050405020304" pitchFamily="18" charset="0"/>
              </a:rPr>
              <a:t>Tra urbano e rurale</a:t>
            </a:r>
            <a:r>
              <a:rPr lang="it-IT" sz="2100" dirty="0">
                <a:latin typeface="Times New Roman" panose="02020603050405020304" pitchFamily="18" charset="0"/>
                <a:cs typeface="Times New Roman" panose="02020603050405020304" pitchFamily="18" charset="0"/>
              </a:rPr>
              <a:t>, Gangemi Editore, 2012)</a:t>
            </a:r>
          </a:p>
          <a:p>
            <a:pPr algn="just"/>
            <a:endParaRPr lang="it-IT"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Percepire e vivere il limite </a:t>
            </a:r>
            <a:r>
              <a:rPr lang="it-IT" sz="2100" dirty="0">
                <a:latin typeface="Times New Roman" panose="02020603050405020304" pitchFamily="18" charset="0"/>
                <a:cs typeface="Times New Roman" panose="02020603050405020304" pitchFamily="18" charset="0"/>
              </a:rPr>
              <a:t>in tutte le sue </a:t>
            </a:r>
            <a:r>
              <a:rPr lang="it-IT" sz="2100" b="1" dirty="0">
                <a:latin typeface="Times New Roman" panose="02020603050405020304" pitchFamily="18" charset="0"/>
                <a:cs typeface="Times New Roman" panose="02020603050405020304" pitchFamily="18" charset="0"/>
              </a:rPr>
              <a:t>dimensioni</a:t>
            </a:r>
            <a:r>
              <a:rPr lang="it-IT" sz="2100" dirty="0">
                <a:latin typeface="Times New Roman" panose="02020603050405020304" pitchFamily="18" charset="0"/>
                <a:cs typeface="Times New Roman" panose="02020603050405020304" pitchFamily="18" charset="0"/>
              </a:rPr>
              <a:t> e </a:t>
            </a:r>
            <a:r>
              <a:rPr lang="it-IT" sz="2100" b="1" dirty="0">
                <a:latin typeface="Times New Roman" panose="02020603050405020304" pitchFamily="18" charset="0"/>
                <a:cs typeface="Times New Roman" panose="02020603050405020304" pitchFamily="18" charset="0"/>
              </a:rPr>
              <a:t>direzioni</a:t>
            </a:r>
            <a:r>
              <a:rPr lang="it-IT" sz="2100" dirty="0">
                <a:latin typeface="Times New Roman" panose="02020603050405020304" pitchFamily="18" charset="0"/>
                <a:cs typeface="Times New Roman" panose="02020603050405020304" pitchFamily="18" charset="0"/>
              </a:rPr>
              <a:t>: orti, giardini; esempi dalla storia: campi, ghetto ebraico … (esclusione vs inclusione)</a:t>
            </a:r>
          </a:p>
        </p:txBody>
      </p:sp>
    </p:spTree>
    <p:extLst>
      <p:ext uri="{BB962C8B-B14F-4D97-AF65-F5344CB8AC3E}">
        <p14:creationId xmlns:p14="http://schemas.microsoft.com/office/powerpoint/2010/main" val="281205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483898"/>
            <a:ext cx="2395207" cy="415498"/>
          </a:xfrm>
          <a:prstGeom prst="rect">
            <a:avLst/>
          </a:prstGeom>
          <a:noFill/>
        </p:spPr>
        <p:txBody>
          <a:bodyPr wrap="none" rtlCol="0">
            <a:spAutoFit/>
          </a:bodyPr>
          <a:lstStyle/>
          <a:p>
            <a:r>
              <a:rPr lang="it-IT" sz="2100" dirty="0">
                <a:latin typeface="Times New Roman" panose="02020603050405020304" pitchFamily="18" charset="0"/>
                <a:cs typeface="Times New Roman" panose="02020603050405020304" pitchFamily="18" charset="0"/>
              </a:rPr>
              <a:t>Il paesaggio di costa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8784976" cy="39161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4417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626333"/>
            <a:ext cx="2598788" cy="415498"/>
          </a:xfrm>
          <a:prstGeom prst="rect">
            <a:avLst/>
          </a:prstGeom>
          <a:noFill/>
        </p:spPr>
        <p:txBody>
          <a:bodyPr wrap="none" rtlCol="0">
            <a:spAutoFit/>
          </a:bodyPr>
          <a:lstStyle/>
          <a:p>
            <a:r>
              <a:rPr lang="it-IT" sz="2100" dirty="0">
                <a:latin typeface="Times New Roman" panose="02020603050405020304" pitchFamily="18" charset="0"/>
                <a:cs typeface="Times New Roman" panose="02020603050405020304" pitchFamily="18" charset="0"/>
              </a:rPr>
              <a:t>Il paesaggio e il fiume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8784977" cy="35583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3345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107504" y="188640"/>
            <a:ext cx="8856984" cy="6724918"/>
          </a:xfrm>
          <a:prstGeom prst="rect">
            <a:avLst/>
          </a:prstGeom>
          <a:noFill/>
        </p:spPr>
        <p:txBody>
          <a:bodyPr wrap="square" rtlCol="0">
            <a:spAutoFit/>
          </a:bodyPr>
          <a:lstStyle/>
          <a:p>
            <a:pPr algn="just"/>
            <a:r>
              <a:rPr lang="it-IT" sz="2300" b="1" dirty="0">
                <a:latin typeface="Times New Roman" panose="02020603050405020304" pitchFamily="18" charset="0"/>
                <a:cs typeface="Times New Roman" panose="02020603050405020304" pitchFamily="18" charset="0"/>
              </a:rPr>
              <a:t>Le campagne urbane: la proposta operativa di Pierre </a:t>
            </a:r>
            <a:r>
              <a:rPr lang="it-IT" sz="2300" b="1" dirty="0" err="1">
                <a:latin typeface="Times New Roman" panose="02020603050405020304" pitchFamily="18" charset="0"/>
                <a:cs typeface="Times New Roman" panose="02020603050405020304" pitchFamily="18" charset="0"/>
              </a:rPr>
              <a:t>Donadieu</a:t>
            </a:r>
            <a:endParaRPr lang="it-IT" sz="2300" b="1"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Pierre </a:t>
            </a:r>
            <a:r>
              <a:rPr lang="it-IT" sz="2100" dirty="0" err="1">
                <a:latin typeface="Times New Roman" panose="02020603050405020304" pitchFamily="18" charset="0"/>
                <a:cs typeface="Times New Roman" panose="02020603050405020304" pitchFamily="18" charset="0"/>
              </a:rPr>
              <a:t>Donadieu</a:t>
            </a:r>
            <a:r>
              <a:rPr lang="it-IT" sz="2100" dirty="0">
                <a:latin typeface="Times New Roman" panose="02020603050405020304" pitchFamily="18" charset="0"/>
                <a:cs typeface="Times New Roman" panose="02020603050405020304" pitchFamily="18" charset="0"/>
              </a:rPr>
              <a:t> affronta il </a:t>
            </a:r>
            <a:r>
              <a:rPr lang="it-IT" sz="2100" b="1" i="1" dirty="0">
                <a:latin typeface="Times New Roman" panose="02020603050405020304" pitchFamily="18" charset="0"/>
                <a:cs typeface="Times New Roman" panose="02020603050405020304" pitchFamily="18" charset="0"/>
              </a:rPr>
              <a:t>tema della pianificazione dei fronti urbani </a:t>
            </a:r>
            <a:r>
              <a:rPr lang="it-IT" sz="2100" dirty="0">
                <a:latin typeface="Times New Roman" panose="02020603050405020304" pitchFamily="18" charset="0"/>
                <a:cs typeface="Times New Roman" panose="02020603050405020304" pitchFamily="18" charset="0"/>
              </a:rPr>
              <a:t>nel testo </a:t>
            </a:r>
            <a:r>
              <a:rPr lang="it-IT" sz="2100" b="1" i="1" dirty="0">
                <a:latin typeface="Times New Roman" panose="02020603050405020304" pitchFamily="18" charset="0"/>
                <a:cs typeface="Times New Roman" panose="02020603050405020304" pitchFamily="18" charset="0"/>
              </a:rPr>
              <a:t>Campagne urbane</a:t>
            </a:r>
            <a:r>
              <a:rPr lang="it-IT" sz="2100" dirty="0">
                <a:latin typeface="Times New Roman" panose="02020603050405020304" pitchFamily="18" charset="0"/>
                <a:cs typeface="Times New Roman" panose="02020603050405020304" pitchFamily="18" charset="0"/>
              </a:rPr>
              <a:t>, offrendo un'analisi sullo stato di sempre maggiore urbanizzazione del territorio francese e di come le aree agricole e rurali si ritrovino in uno stato di forte criticità/declino.</a:t>
            </a:r>
          </a:p>
          <a:p>
            <a:pPr algn="just"/>
            <a:endParaRPr lang="it-IT" sz="8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II cittadino medio, come anche il cittadino europeo, risulta avere ancora un'immagine idilliaca (bucolica) della campagna periurbana, inventata dagli artisti del XVIII-XIX secolo, non riconducibile alle attuali </a:t>
            </a:r>
            <a:r>
              <a:rPr lang="it-IT" sz="2100" i="1" dirty="0">
                <a:latin typeface="Times New Roman" panose="02020603050405020304" pitchFamily="18" charset="0"/>
                <a:cs typeface="Times New Roman" panose="02020603050405020304" pitchFamily="18" charset="0"/>
              </a:rPr>
              <a:t>campagne urbanizzate</a:t>
            </a:r>
            <a:r>
              <a:rPr lang="it-IT" sz="2100" dirty="0">
                <a:latin typeface="Times New Roman" panose="02020603050405020304" pitchFamily="18" charset="0"/>
                <a:cs typeface="Times New Roman" panose="02020603050405020304" pitchFamily="18" charset="0"/>
              </a:rPr>
              <a:t>.</a:t>
            </a:r>
          </a:p>
          <a:p>
            <a:pPr algn="just"/>
            <a:endParaRPr lang="it-IT" sz="8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Partendo da questa osservazione, l'autore prevede </a:t>
            </a:r>
            <a:r>
              <a:rPr lang="it-IT" sz="2100" b="1" i="1" dirty="0">
                <a:latin typeface="Times New Roman" panose="02020603050405020304" pitchFamily="18" charset="0"/>
                <a:cs typeface="Times New Roman" panose="02020603050405020304" pitchFamily="18" charset="0"/>
              </a:rPr>
              <a:t>quattro</a:t>
            </a:r>
            <a:r>
              <a:rPr lang="it-IT" sz="2100" dirty="0">
                <a:latin typeface="Times New Roman" panose="02020603050405020304" pitchFamily="18" charset="0"/>
                <a:cs typeface="Times New Roman" panose="02020603050405020304" pitchFamily="18" charset="0"/>
              </a:rPr>
              <a:t> possibili </a:t>
            </a:r>
            <a:r>
              <a:rPr lang="it-IT" sz="2100" b="1" i="1" dirty="0">
                <a:latin typeface="Times New Roman" panose="02020603050405020304" pitchFamily="18" charset="0"/>
                <a:cs typeface="Times New Roman" panose="02020603050405020304" pitchFamily="18" charset="0"/>
              </a:rPr>
              <a:t>scenari tendenziali per gli spazi agricoli</a:t>
            </a:r>
            <a:r>
              <a:rPr lang="it-IT" sz="2100" dirty="0">
                <a:latin typeface="Times New Roman" panose="02020603050405020304" pitchFamily="18" charset="0"/>
                <a:cs typeface="Times New Roman" panose="02020603050405020304" pitchFamily="18" charset="0"/>
              </a:rPr>
              <a:t>, nel caso in cui non si vada a modificare l'atteggiamento nei confronti di questi ultimi:</a:t>
            </a:r>
          </a:p>
          <a:p>
            <a:pPr algn="just"/>
            <a:endParaRPr lang="it-IT" sz="1200" dirty="0">
              <a:latin typeface="Times New Roman" panose="02020603050405020304" pitchFamily="18" charset="0"/>
              <a:cs typeface="Times New Roman" panose="02020603050405020304" pitchFamily="18" charset="0"/>
            </a:endParaRPr>
          </a:p>
          <a:p>
            <a:pPr marL="342900" indent="-342900" algn="just">
              <a:buFontTx/>
              <a:buChar char="-"/>
            </a:pPr>
            <a:r>
              <a:rPr lang="it-IT" sz="2100" b="1" dirty="0">
                <a:latin typeface="Times New Roman" panose="02020603050405020304" pitchFamily="18" charset="0"/>
                <a:cs typeface="Times New Roman" panose="02020603050405020304" pitchFamily="18" charset="0"/>
              </a:rPr>
              <a:t>agricoltura rurale</a:t>
            </a:r>
            <a:r>
              <a:rPr lang="it-IT" sz="2100" dirty="0">
                <a:latin typeface="Times New Roman" panose="02020603050405020304" pitchFamily="18" charset="0"/>
                <a:cs typeface="Times New Roman" panose="02020603050405020304" pitchFamily="18" charset="0"/>
              </a:rPr>
              <a:t>: organizzata da imprenditori agricoli, occupati a tempo pieno in aziende moderne, redditizie, e competitive, attrezzate per il tempo libero, la caccia e la ricezione alberghiera. Queste aziende risultano mantenere un aspetto puramente rurale, nonostante la vicinanza agli insediamenti urbani (PAC, multifunzionalità e sostenibilità  del settore primario);</a:t>
            </a:r>
            <a:endParaRPr lang="it-IT"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044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7504" y="188640"/>
            <a:ext cx="8928992" cy="6555641"/>
          </a:xfrm>
          <a:prstGeom prst="rect">
            <a:avLst/>
          </a:prstGeom>
          <a:noFill/>
        </p:spPr>
        <p:txBody>
          <a:bodyPr wrap="square" rtlCol="0">
            <a:spAutoFit/>
          </a:bodyPr>
          <a:lstStyle/>
          <a:p>
            <a:pPr marL="342900" lvl="0" indent="-342900" algn="just">
              <a:buFontTx/>
              <a:buChar char="-"/>
            </a:pPr>
            <a:r>
              <a:rPr lang="it-IT" sz="2100" b="1" dirty="0">
                <a:solidFill>
                  <a:prstClr val="black"/>
                </a:solidFill>
                <a:latin typeface="Times New Roman" panose="02020603050405020304" pitchFamily="18" charset="0"/>
                <a:cs typeface="Times New Roman" panose="02020603050405020304" pitchFamily="18" charset="0"/>
              </a:rPr>
              <a:t>agricoltura periurbana</a:t>
            </a:r>
            <a:r>
              <a:rPr lang="it-IT" sz="2100" dirty="0">
                <a:solidFill>
                  <a:prstClr val="black"/>
                </a:solidFill>
                <a:latin typeface="Times New Roman" panose="02020603050405020304" pitchFamily="18" charset="0"/>
                <a:cs typeface="Times New Roman" panose="02020603050405020304" pitchFamily="18" charset="0"/>
              </a:rPr>
              <a:t>: è la tappa di avvicinamento del produttore ai mercati urbani gestiti dagli eredi dei vecchi agricoltori e dai cittadini che praticheranno la vendita diretta;</a:t>
            </a: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marL="342900" lvl="0" indent="-342900" algn="just">
              <a:buFontTx/>
              <a:buChar char="-"/>
            </a:pPr>
            <a:r>
              <a:rPr lang="it-IT" sz="2100" b="1" dirty="0">
                <a:solidFill>
                  <a:prstClr val="black"/>
                </a:solidFill>
                <a:latin typeface="Times New Roman" panose="02020603050405020304" pitchFamily="18" charset="0"/>
                <a:cs typeface="Times New Roman" panose="02020603050405020304" pitchFamily="18" charset="0"/>
              </a:rPr>
              <a:t>agricoltura cittadina</a:t>
            </a:r>
            <a:r>
              <a:rPr lang="it-IT" sz="2100" dirty="0">
                <a:solidFill>
                  <a:prstClr val="black"/>
                </a:solidFill>
                <a:latin typeface="Times New Roman" panose="02020603050405020304" pitchFamily="18" charset="0"/>
                <a:cs typeface="Times New Roman" panose="02020603050405020304" pitchFamily="18" charset="0"/>
              </a:rPr>
              <a:t>: attività agricola principalmente part-time, dove saranno prevalenti i servizi forniti alla città e ai cittadini, attività supportata da agricoltura intensiva o estensiva;</a:t>
            </a: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marL="342900" lvl="0" indent="-342900" algn="just">
              <a:buFontTx/>
              <a:buChar char="-"/>
            </a:pPr>
            <a:r>
              <a:rPr lang="it-IT" sz="2100" b="1" dirty="0">
                <a:solidFill>
                  <a:prstClr val="black"/>
                </a:solidFill>
                <a:latin typeface="Times New Roman" panose="02020603050405020304" pitchFamily="18" charset="0"/>
                <a:cs typeface="Times New Roman" panose="02020603050405020304" pitchFamily="18" charset="0"/>
              </a:rPr>
              <a:t>agricoltura hobbistica</a:t>
            </a:r>
            <a:r>
              <a:rPr lang="it-IT" sz="2100" dirty="0">
                <a:solidFill>
                  <a:prstClr val="black"/>
                </a:solidFill>
                <a:latin typeface="Times New Roman" panose="02020603050405020304" pitchFamily="18" charset="0"/>
                <a:cs typeface="Times New Roman" panose="02020603050405020304" pitchFamily="18" charset="0"/>
              </a:rPr>
              <a:t>: riguarderà chi continuerà a valorizzare terreni attraverso l'agricoltura, senza che questa sia la fonte principale di reddito.</a:t>
            </a:r>
          </a:p>
          <a:p>
            <a:pPr lvl="0" algn="just"/>
            <a:endParaRPr lang="it-IT" sz="2100" spc="115" dirty="0">
              <a:solidFill>
                <a:prstClr val="black"/>
              </a:solidFill>
              <a:effectLst/>
              <a:latin typeface="Times New Roman" panose="02020603050405020304" pitchFamily="18" charset="0"/>
              <a:ea typeface="Times New Roman"/>
              <a:cs typeface="Times New Roman" panose="02020603050405020304" pitchFamily="18" charset="0"/>
            </a:endParaRPr>
          </a:p>
          <a:p>
            <a:pPr lvl="0" algn="just"/>
            <a:endParaRPr lang="it-IT" sz="2100" spc="115" dirty="0">
              <a:solidFill>
                <a:prstClr val="black"/>
              </a:solidFill>
              <a:latin typeface="Times New Roman" panose="02020603050405020304" pitchFamily="18" charset="0"/>
              <a:ea typeface="Times New Roman"/>
              <a:cs typeface="Times New Roman" panose="02020603050405020304" pitchFamily="18" charset="0"/>
            </a:endParaRPr>
          </a:p>
          <a:p>
            <a:pPr lvl="0" algn="just"/>
            <a:r>
              <a:rPr lang="it-IT" sz="2100" spc="115" dirty="0">
                <a:solidFill>
                  <a:srgbClr val="000000"/>
                </a:solidFill>
                <a:effectLst/>
                <a:latin typeface="Times New Roman" panose="02020603050405020304" pitchFamily="18" charset="0"/>
                <a:ea typeface="Times New Roman"/>
                <a:cs typeface="Times New Roman" panose="02020603050405020304" pitchFamily="18" charset="0"/>
              </a:rPr>
              <a:t>Alla fine di questa analisi, </a:t>
            </a:r>
            <a:r>
              <a:rPr lang="it-IT" sz="2100" spc="115" dirty="0" err="1">
                <a:solidFill>
                  <a:srgbClr val="000000"/>
                </a:solidFill>
                <a:effectLst/>
                <a:latin typeface="Times New Roman" panose="02020603050405020304" pitchFamily="18" charset="0"/>
                <a:ea typeface="Times New Roman"/>
                <a:cs typeface="Times New Roman" panose="02020603050405020304" pitchFamily="18" charset="0"/>
              </a:rPr>
              <a:t>Donadieu</a:t>
            </a:r>
            <a:r>
              <a:rPr lang="it-IT" sz="2100" spc="115" dirty="0">
                <a:solidFill>
                  <a:srgbClr val="000000"/>
                </a:solidFill>
                <a:effectLst/>
                <a:latin typeface="Times New Roman" panose="02020603050405020304" pitchFamily="18" charset="0"/>
                <a:ea typeface="Times New Roman"/>
                <a:cs typeface="Times New Roman" panose="02020603050405020304" pitchFamily="18" charset="0"/>
              </a:rPr>
              <a:t> propone delle azioni </a:t>
            </a:r>
            <a:r>
              <a:rPr lang="it-IT" sz="2100" spc="40" dirty="0">
                <a:solidFill>
                  <a:srgbClr val="000000"/>
                </a:solidFill>
                <a:effectLst/>
                <a:latin typeface="Times New Roman" panose="02020603050405020304" pitchFamily="18" charset="0"/>
                <a:ea typeface="Times New Roman"/>
                <a:cs typeface="Times New Roman" panose="02020603050405020304" pitchFamily="18" charset="0"/>
              </a:rPr>
              <a:t>necessarie per realizzare un </a:t>
            </a:r>
            <a:r>
              <a:rPr lang="it-IT" sz="2100" i="1" spc="40" dirty="0">
                <a:solidFill>
                  <a:srgbClr val="000000"/>
                </a:solidFill>
                <a:effectLst/>
                <a:latin typeface="Times New Roman" panose="02020603050405020304" pitchFamily="18" charset="0"/>
                <a:ea typeface="Times New Roman"/>
                <a:cs typeface="Times New Roman" panose="02020603050405020304" pitchFamily="18" charset="0"/>
              </a:rPr>
              <a:t>"</a:t>
            </a:r>
            <a:r>
              <a:rPr lang="it-IT" sz="2100" b="1" i="1" spc="40" dirty="0">
                <a:solidFill>
                  <a:srgbClr val="000000"/>
                </a:solidFill>
                <a:effectLst/>
                <a:latin typeface="Times New Roman" panose="02020603050405020304" pitchFamily="18" charset="0"/>
                <a:ea typeface="Times New Roman"/>
                <a:cs typeface="Times New Roman" panose="02020603050405020304" pitchFamily="18" charset="0"/>
              </a:rPr>
              <a:t>progetto urbano di paesaggio</a:t>
            </a:r>
            <a:r>
              <a:rPr lang="it-IT" sz="2100" i="1" spc="40" dirty="0">
                <a:solidFill>
                  <a:srgbClr val="000000"/>
                </a:solidFill>
                <a:effectLst/>
                <a:latin typeface="Times New Roman" panose="02020603050405020304" pitchFamily="18" charset="0"/>
                <a:ea typeface="Times New Roman"/>
                <a:cs typeface="Times New Roman" panose="02020603050405020304" pitchFamily="18" charset="0"/>
              </a:rPr>
              <a:t>" </a:t>
            </a:r>
            <a:r>
              <a:rPr lang="it-IT" sz="2100" spc="40" dirty="0">
                <a:solidFill>
                  <a:srgbClr val="000000"/>
                </a:solidFill>
                <a:effectLst/>
                <a:latin typeface="Times New Roman" panose="02020603050405020304" pitchFamily="18" charset="0"/>
                <a:ea typeface="Times New Roman"/>
                <a:cs typeface="Times New Roman" panose="02020603050405020304" pitchFamily="18" charset="0"/>
              </a:rPr>
              <a:t>che </a:t>
            </a:r>
            <a:r>
              <a:rPr lang="it-IT" sz="2100" spc="50" dirty="0">
                <a:solidFill>
                  <a:srgbClr val="000000"/>
                </a:solidFill>
                <a:effectLst/>
                <a:latin typeface="Times New Roman" panose="02020603050405020304" pitchFamily="18" charset="0"/>
                <a:ea typeface="Times New Roman"/>
                <a:cs typeface="Times New Roman" panose="02020603050405020304" pitchFamily="18" charset="0"/>
              </a:rPr>
              <a:t>consenta di sollecitare e mobilitare la </a:t>
            </a:r>
            <a:r>
              <a:rPr lang="it-IT" sz="2100" b="1" i="1" spc="50" dirty="0">
                <a:solidFill>
                  <a:srgbClr val="000000"/>
                </a:solidFill>
                <a:effectLst/>
                <a:latin typeface="Times New Roman" panose="02020603050405020304" pitchFamily="18" charset="0"/>
                <a:ea typeface="Times New Roman"/>
                <a:cs typeface="Times New Roman" panose="02020603050405020304" pitchFamily="18" charset="0"/>
              </a:rPr>
              <a:t>comunità di abitanti</a:t>
            </a:r>
            <a:r>
              <a:rPr lang="it-IT" sz="2100" spc="50" dirty="0">
                <a:solidFill>
                  <a:srgbClr val="000000"/>
                </a:solidFill>
                <a:effectLst/>
                <a:latin typeface="Times New Roman" panose="02020603050405020304" pitchFamily="18" charset="0"/>
                <a:ea typeface="Times New Roman"/>
                <a:cs typeface="Times New Roman" panose="02020603050405020304" pitchFamily="18" charset="0"/>
              </a:rPr>
              <a:t>, </a:t>
            </a:r>
            <a:r>
              <a:rPr lang="it-IT" sz="2100" spc="45" dirty="0">
                <a:solidFill>
                  <a:srgbClr val="000000"/>
                </a:solidFill>
                <a:effectLst/>
                <a:latin typeface="Times New Roman" panose="02020603050405020304" pitchFamily="18" charset="0"/>
                <a:ea typeface="Times New Roman"/>
                <a:cs typeface="Times New Roman" panose="02020603050405020304" pitchFamily="18" charset="0"/>
              </a:rPr>
              <a:t>ridefinendo i legami con lo spazio periurbano. L'obiettivo è quello di ottenere un equilibrio tra gli spazi rurali e urbanizzati, per </a:t>
            </a:r>
            <a:r>
              <a:rPr lang="it-IT" sz="2100" dirty="0">
                <a:solidFill>
                  <a:srgbClr val="000000"/>
                </a:solidFill>
                <a:effectLst/>
                <a:latin typeface="Times New Roman" panose="02020603050405020304" pitchFamily="18" charset="0"/>
                <a:ea typeface="Times New Roman"/>
                <a:cs typeface="Times New Roman" panose="02020603050405020304" pitchFamily="18" charset="0"/>
              </a:rPr>
              <a:t>giungere a ciò che l’Autore definisce </a:t>
            </a:r>
            <a:r>
              <a:rPr lang="it-IT" sz="2100" b="1" i="1" dirty="0">
                <a:solidFill>
                  <a:srgbClr val="000000"/>
                </a:solidFill>
                <a:effectLst/>
                <a:latin typeface="Times New Roman" panose="02020603050405020304" pitchFamily="18" charset="0"/>
                <a:ea typeface="Times New Roman"/>
                <a:cs typeface="Times New Roman" panose="02020603050405020304" pitchFamily="18" charset="0"/>
              </a:rPr>
              <a:t>"campagna </a:t>
            </a:r>
            <a:r>
              <a:rPr lang="it-IT" sz="2100" b="1" i="1" dirty="0" err="1">
                <a:solidFill>
                  <a:srgbClr val="000000"/>
                </a:solidFill>
                <a:effectLst/>
                <a:latin typeface="Times New Roman" panose="02020603050405020304" pitchFamily="18" charset="0"/>
                <a:ea typeface="Times New Roman"/>
                <a:cs typeface="Times New Roman" panose="02020603050405020304" pitchFamily="18" charset="0"/>
              </a:rPr>
              <a:t>paesaggistíca</a:t>
            </a:r>
            <a:r>
              <a:rPr lang="it-IT" sz="2100" b="1" i="1" dirty="0">
                <a:solidFill>
                  <a:srgbClr val="000000"/>
                </a:solidFill>
                <a:effectLst/>
                <a:latin typeface="Times New Roman" panose="02020603050405020304" pitchFamily="18" charset="0"/>
                <a:ea typeface="Times New Roman"/>
                <a:cs typeface="Times New Roman" panose="02020603050405020304" pitchFamily="18" charset="0"/>
              </a:rPr>
              <a:t>".</a:t>
            </a:r>
            <a:endParaRPr lang="it-IT" sz="1000" dirty="0">
              <a:solidFill>
                <a:srgbClr val="000000"/>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512191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25623" y="155845"/>
            <a:ext cx="8856984" cy="6664901"/>
          </a:xfrm>
          <a:prstGeom prst="rect">
            <a:avLst/>
          </a:prstGeom>
          <a:noFill/>
        </p:spPr>
        <p:txBody>
          <a:bodyPr wrap="square" rtlCol="0">
            <a:spAutoFit/>
          </a:bodyPr>
          <a:lstStyle/>
          <a:p>
            <a:pPr lvl="0" algn="just"/>
            <a:r>
              <a:rPr lang="it-IT" sz="2100" dirty="0">
                <a:solidFill>
                  <a:srgbClr val="000000"/>
                </a:solidFill>
                <a:latin typeface="Times New Roman" panose="02020603050405020304" pitchFamily="18" charset="0"/>
                <a:ea typeface="Times New Roman"/>
                <a:cs typeface="Times New Roman" panose="02020603050405020304" pitchFamily="18" charset="0"/>
              </a:rPr>
              <a:t>La </a:t>
            </a:r>
            <a:r>
              <a:rPr lang="it-IT" sz="2100" b="1" i="1" dirty="0">
                <a:solidFill>
                  <a:srgbClr val="000000"/>
                </a:solidFill>
                <a:latin typeface="Times New Roman" panose="02020603050405020304" pitchFamily="18" charset="0"/>
                <a:ea typeface="Times New Roman"/>
                <a:cs typeface="Times New Roman" panose="02020603050405020304" pitchFamily="18" charset="0"/>
              </a:rPr>
              <a:t>campagna paesaggistica </a:t>
            </a:r>
            <a:r>
              <a:rPr lang="it-IT" sz="2100" dirty="0">
                <a:solidFill>
                  <a:srgbClr val="000000"/>
                </a:solidFill>
                <a:latin typeface="Times New Roman" panose="02020603050405020304" pitchFamily="18" charset="0"/>
                <a:ea typeface="Times New Roman"/>
                <a:cs typeface="Times New Roman" panose="02020603050405020304" pitchFamily="18" charset="0"/>
              </a:rPr>
              <a:t>sarà strutturata mediante:</a:t>
            </a:r>
          </a:p>
          <a:p>
            <a:pPr lvl="0" algn="just"/>
            <a:endParaRPr lang="it-IT" sz="2000" dirty="0">
              <a:solidFill>
                <a:srgbClr val="000000"/>
              </a:solidFill>
              <a:latin typeface="Times New Roman" panose="02020603050405020304" pitchFamily="18" charset="0"/>
              <a:ea typeface="Times New Roman"/>
              <a:cs typeface="Times New Roman" panose="02020603050405020304" pitchFamily="18" charset="0"/>
            </a:endParaRPr>
          </a:p>
          <a:p>
            <a:pPr lvl="0" algn="just"/>
            <a:r>
              <a:rPr lang="it-IT" sz="2100" dirty="0">
                <a:solidFill>
                  <a:srgbClr val="000000"/>
                </a:solidFill>
                <a:latin typeface="Times New Roman" panose="02020603050405020304" pitchFamily="18" charset="0"/>
                <a:ea typeface="Times New Roman"/>
                <a:cs typeface="Times New Roman" panose="02020603050405020304" pitchFamily="18" charset="0"/>
              </a:rPr>
              <a:t>-</a:t>
            </a:r>
            <a:r>
              <a:rPr lang="it-IT" sz="2100" i="1" dirty="0">
                <a:solidFill>
                  <a:srgbClr val="000000"/>
                </a:solidFill>
                <a:latin typeface="Times New Roman" panose="02020603050405020304" pitchFamily="18" charset="0"/>
                <a:ea typeface="Times New Roman"/>
                <a:cs typeface="Times New Roman" panose="02020603050405020304" pitchFamily="18" charset="0"/>
              </a:rPr>
              <a:t>piani di paesaggio: </a:t>
            </a:r>
            <a:r>
              <a:rPr lang="it-IT" sz="2100" dirty="0">
                <a:solidFill>
                  <a:srgbClr val="000000"/>
                </a:solidFill>
                <a:latin typeface="Times New Roman" panose="02020603050405020304" pitchFamily="18" charset="0"/>
                <a:ea typeface="Times New Roman"/>
                <a:cs typeface="Times New Roman" panose="02020603050405020304" pitchFamily="18" charset="0"/>
              </a:rPr>
              <a:t>che organizzano, strutturano, mostrano e </a:t>
            </a:r>
            <a:r>
              <a:rPr lang="it-IT" sz="2100" spc="50" dirty="0">
                <a:solidFill>
                  <a:srgbClr val="000000"/>
                </a:solidFill>
                <a:latin typeface="Times New Roman" panose="02020603050405020304" pitchFamily="18" charset="0"/>
                <a:ea typeface="Times New Roman"/>
                <a:cs typeface="Times New Roman" panose="02020603050405020304" pitchFamily="18" charset="0"/>
              </a:rPr>
              <a:t>gerarchizzano lo spazio, definendo la rete verde delle vallate, le </a:t>
            </a:r>
            <a:r>
              <a:rPr lang="it-IT" sz="2100" dirty="0">
                <a:solidFill>
                  <a:srgbClr val="000000"/>
                </a:solidFill>
                <a:latin typeface="Times New Roman" panose="02020603050405020304" pitchFamily="18" charset="0"/>
                <a:ea typeface="Times New Roman"/>
                <a:cs typeface="Times New Roman" panose="02020603050405020304" pitchFamily="18" charset="0"/>
              </a:rPr>
              <a:t>zone boschive, i borghi residenziali e gli spazi di campagna tradizionale;</a:t>
            </a:r>
            <a:endParaRPr lang="it-IT" sz="2100" i="1" spc="60" dirty="0">
              <a:solidFill>
                <a:srgbClr val="000000"/>
              </a:solidFill>
              <a:latin typeface="Times New Roman" panose="02020603050405020304" pitchFamily="18" charset="0"/>
              <a:ea typeface="Times New Roman"/>
              <a:cs typeface="Times New Roman" panose="02020603050405020304" pitchFamily="18" charset="0"/>
            </a:endParaRPr>
          </a:p>
          <a:p>
            <a:pPr lvl="0" algn="just"/>
            <a:r>
              <a:rPr lang="it-IT" sz="2100" spc="60" dirty="0">
                <a:solidFill>
                  <a:srgbClr val="000000"/>
                </a:solidFill>
                <a:latin typeface="Times New Roman" panose="02020603050405020304" pitchFamily="18" charset="0"/>
                <a:ea typeface="Times New Roman"/>
                <a:cs typeface="Times New Roman" panose="02020603050405020304" pitchFamily="18" charset="0"/>
              </a:rPr>
              <a:t>-</a:t>
            </a:r>
            <a:r>
              <a:rPr lang="it-IT" sz="2100" i="1" spc="60" dirty="0">
                <a:solidFill>
                  <a:srgbClr val="000000"/>
                </a:solidFill>
                <a:latin typeface="Times New Roman" panose="02020603050405020304" pitchFamily="18" charset="0"/>
                <a:ea typeface="Times New Roman"/>
                <a:cs typeface="Times New Roman" panose="02020603050405020304" pitchFamily="18" charset="0"/>
              </a:rPr>
              <a:t>carte di paesaggio: </a:t>
            </a:r>
            <a:r>
              <a:rPr lang="it-IT" sz="2100" spc="60" dirty="0">
                <a:solidFill>
                  <a:srgbClr val="000000"/>
                </a:solidFill>
                <a:latin typeface="Times New Roman" panose="02020603050405020304" pitchFamily="18" charset="0"/>
                <a:ea typeface="Times New Roman"/>
                <a:cs typeface="Times New Roman" panose="02020603050405020304" pitchFamily="18" charset="0"/>
              </a:rPr>
              <a:t>che stabiliscono le regole di occupazione/uso </a:t>
            </a:r>
            <a:r>
              <a:rPr lang="it-IT" sz="2100" spc="105" dirty="0">
                <a:solidFill>
                  <a:srgbClr val="000000"/>
                </a:solidFill>
                <a:latin typeface="Times New Roman" panose="02020603050405020304" pitchFamily="18" charset="0"/>
                <a:ea typeface="Times New Roman"/>
                <a:cs typeface="Times New Roman" panose="02020603050405020304" pitchFamily="18" charset="0"/>
              </a:rPr>
              <a:t>dello spazio e prevedono le condizioni dei progetti futuri.</a:t>
            </a:r>
          </a:p>
          <a:p>
            <a:pPr lvl="0" algn="just"/>
            <a:endParaRPr lang="it-IT" spc="105" dirty="0">
              <a:solidFill>
                <a:srgbClr val="000000"/>
              </a:solidFill>
              <a:latin typeface="Times New Roman" panose="02020603050405020304" pitchFamily="18" charset="0"/>
              <a:ea typeface="Times New Roman"/>
              <a:cs typeface="Times New Roman" panose="02020603050405020304" pitchFamily="18" charset="0"/>
            </a:endParaRPr>
          </a:p>
          <a:p>
            <a:pPr lvl="0" algn="just"/>
            <a:r>
              <a:rPr lang="it-IT" sz="2100" spc="40" dirty="0">
                <a:solidFill>
                  <a:srgbClr val="000000"/>
                </a:solidFill>
                <a:latin typeface="Times New Roman" panose="02020603050405020304" pitchFamily="18" charset="0"/>
                <a:ea typeface="Times New Roman"/>
                <a:cs typeface="Times New Roman" panose="02020603050405020304" pitchFamily="18" charset="0"/>
              </a:rPr>
              <a:t>-</a:t>
            </a:r>
            <a:r>
              <a:rPr lang="it-IT" sz="2100" b="1" i="1" spc="40" dirty="0">
                <a:solidFill>
                  <a:srgbClr val="000000"/>
                </a:solidFill>
                <a:latin typeface="Times New Roman" panose="02020603050405020304" pitchFamily="18" charset="0"/>
                <a:ea typeface="Times New Roman"/>
                <a:cs typeface="Times New Roman" panose="02020603050405020304" pitchFamily="18" charset="0"/>
              </a:rPr>
              <a:t>parchi di campagna: </a:t>
            </a:r>
            <a:r>
              <a:rPr lang="it-IT" sz="2100" spc="40" dirty="0">
                <a:solidFill>
                  <a:srgbClr val="000000"/>
                </a:solidFill>
                <a:latin typeface="Times New Roman" panose="02020603050405020304" pitchFamily="18" charset="0"/>
                <a:ea typeface="Times New Roman"/>
                <a:cs typeface="Times New Roman" panose="02020603050405020304" pitchFamily="18" charset="0"/>
              </a:rPr>
              <a:t>che possono essere considerati parchi </a:t>
            </a:r>
            <a:r>
              <a:rPr lang="it-IT" sz="2100" spc="45" dirty="0">
                <a:solidFill>
                  <a:srgbClr val="000000"/>
                </a:solidFill>
                <a:latin typeface="Times New Roman" panose="02020603050405020304" pitchFamily="18" charset="0"/>
                <a:ea typeface="Times New Roman"/>
                <a:cs typeface="Times New Roman" panose="02020603050405020304" pitchFamily="18" charset="0"/>
              </a:rPr>
              <a:t>agricoli arricchiti da specifiche finalità paesaggistiche, conservano </a:t>
            </a:r>
            <a:r>
              <a:rPr lang="it-IT" sz="2100" spc="140" dirty="0">
                <a:solidFill>
                  <a:srgbClr val="000000"/>
                </a:solidFill>
                <a:latin typeface="Times New Roman" panose="02020603050405020304" pitchFamily="18" charset="0"/>
                <a:ea typeface="Times New Roman"/>
                <a:cs typeface="Times New Roman" panose="02020603050405020304" pitchFamily="18" charset="0"/>
              </a:rPr>
              <a:t>o realizzano spazi "rurali" in contesti antropizzati, in </a:t>
            </a:r>
            <a:r>
              <a:rPr lang="it-IT" sz="2100" dirty="0">
                <a:solidFill>
                  <a:srgbClr val="000000"/>
                </a:solidFill>
                <a:latin typeface="Times New Roman" panose="02020603050405020304" pitchFamily="18" charset="0"/>
                <a:ea typeface="Times New Roman"/>
                <a:cs typeface="Times New Roman" panose="02020603050405020304" pitchFamily="18" charset="0"/>
              </a:rPr>
              <a:t>collaborazione con le iniziative dei cittadini (</a:t>
            </a:r>
            <a:r>
              <a:rPr lang="it-IT" sz="2100" b="1" i="1" dirty="0">
                <a:solidFill>
                  <a:srgbClr val="000000"/>
                </a:solidFill>
                <a:latin typeface="Times New Roman" panose="02020603050405020304" pitchFamily="18" charset="0"/>
                <a:ea typeface="Times New Roman"/>
                <a:cs typeface="Times New Roman" panose="02020603050405020304" pitchFamily="18" charset="0"/>
              </a:rPr>
              <a:t>parchi urbani</a:t>
            </a:r>
            <a:r>
              <a:rPr lang="it-IT" sz="2100" dirty="0">
                <a:solidFill>
                  <a:srgbClr val="000000"/>
                </a:solidFill>
                <a:latin typeface="Times New Roman" panose="02020603050405020304" pitchFamily="18" charset="0"/>
                <a:ea typeface="Times New Roman"/>
                <a:cs typeface="Times New Roman" panose="02020603050405020304" pitchFamily="18" charset="0"/>
              </a:rPr>
              <a:t>);</a:t>
            </a:r>
          </a:p>
          <a:p>
            <a:pPr lvl="0" algn="just"/>
            <a:endParaRPr lang="it-IT" dirty="0">
              <a:solidFill>
                <a:srgbClr val="000000"/>
              </a:solidFill>
              <a:latin typeface="Times New Roman" panose="02020603050405020304" pitchFamily="18" charset="0"/>
              <a:ea typeface="Times New Roman"/>
              <a:cs typeface="Times New Roman" panose="02020603050405020304" pitchFamily="18" charset="0"/>
            </a:endParaRPr>
          </a:p>
          <a:p>
            <a:pPr lvl="0" algn="just"/>
            <a:r>
              <a:rPr lang="it-IT" sz="2100" dirty="0">
                <a:solidFill>
                  <a:srgbClr val="000000"/>
                </a:solidFill>
                <a:latin typeface="Times New Roman" panose="02020603050405020304" pitchFamily="18" charset="0"/>
                <a:ea typeface="Times New Roman"/>
                <a:cs typeface="Times New Roman" panose="02020603050405020304" pitchFamily="18" charset="0"/>
              </a:rPr>
              <a:t>-</a:t>
            </a:r>
            <a:r>
              <a:rPr lang="it-IT" sz="2100" b="1" i="1" dirty="0">
                <a:solidFill>
                  <a:srgbClr val="000000"/>
                </a:solidFill>
                <a:latin typeface="Times New Roman" panose="02020603050405020304" pitchFamily="18" charset="0"/>
                <a:ea typeface="Times New Roman"/>
                <a:cs typeface="Times New Roman" panose="02020603050405020304" pitchFamily="18" charset="0"/>
              </a:rPr>
              <a:t>agricolture cittadine: </a:t>
            </a:r>
            <a:r>
              <a:rPr lang="it-IT" sz="2100" dirty="0">
                <a:solidFill>
                  <a:srgbClr val="000000"/>
                </a:solidFill>
                <a:latin typeface="Times New Roman" panose="02020603050405020304" pitchFamily="18" charset="0"/>
                <a:ea typeface="Times New Roman"/>
                <a:cs typeface="Times New Roman" panose="02020603050405020304" pitchFamily="18" charset="0"/>
              </a:rPr>
              <a:t>che vengono considerate come </a:t>
            </a:r>
            <a:r>
              <a:rPr lang="it-IT" sz="2100" i="1" spc="-10" dirty="0">
                <a:solidFill>
                  <a:srgbClr val="000000"/>
                </a:solidFill>
                <a:latin typeface="Times New Roman" panose="02020603050405020304" pitchFamily="18" charset="0"/>
                <a:ea typeface="Times New Roman"/>
                <a:cs typeface="Times New Roman" panose="02020603050405020304" pitchFamily="18" charset="0"/>
              </a:rPr>
              <a:t>"agricolture simboliche che collegano la società urbana alla </a:t>
            </a:r>
            <a:r>
              <a:rPr lang="it-IT" sz="2100" i="1" spc="-5" dirty="0">
                <a:solidFill>
                  <a:srgbClr val="000000"/>
                </a:solidFill>
                <a:latin typeface="Times New Roman" panose="02020603050405020304" pitchFamily="18" charset="0"/>
                <a:ea typeface="Times New Roman"/>
                <a:cs typeface="Times New Roman" panose="02020603050405020304" pitchFamily="18" charset="0"/>
              </a:rPr>
              <a:t>ruralità perduta e lontana, non reliquie di coltivazioni di verdure, </a:t>
            </a:r>
            <a:r>
              <a:rPr lang="it-IT" sz="2100" i="1" dirty="0">
                <a:solidFill>
                  <a:srgbClr val="000000"/>
                </a:solidFill>
                <a:latin typeface="Times New Roman" panose="02020603050405020304" pitchFamily="18" charset="0"/>
                <a:ea typeface="Times New Roman"/>
                <a:cs typeface="Times New Roman" panose="02020603050405020304" pitchFamily="18" charset="0"/>
              </a:rPr>
              <a:t>vigne e frutteti,</a:t>
            </a:r>
            <a:r>
              <a:rPr lang="it-IT" sz="2100" dirty="0">
                <a:solidFill>
                  <a:srgbClr val="000000"/>
                </a:solidFill>
                <a:latin typeface="Times New Roman" panose="02020603050405020304" pitchFamily="18" charset="0"/>
                <a:ea typeface="Times New Roman"/>
                <a:cs typeface="Times New Roman" panose="02020603050405020304" pitchFamily="18" charset="0"/>
              </a:rPr>
              <a:t> </a:t>
            </a:r>
            <a:r>
              <a:rPr lang="it-IT" sz="2100" i="1" spc="-5" dirty="0">
                <a:solidFill>
                  <a:srgbClr val="000000"/>
                </a:solidFill>
                <a:latin typeface="Times New Roman" panose="02020603050405020304" pitchFamily="18" charset="0"/>
                <a:ea typeface="Times New Roman"/>
                <a:cs typeface="Times New Roman" panose="02020603050405020304" pitchFamily="18" charset="0"/>
              </a:rPr>
              <a:t>ma luoghi e forme della memoria, capitali culturali da riutilizzare </a:t>
            </a:r>
            <a:r>
              <a:rPr lang="it-IT" sz="2100" i="1" dirty="0">
                <a:solidFill>
                  <a:srgbClr val="000000"/>
                </a:solidFill>
                <a:latin typeface="Times New Roman" panose="02020603050405020304" pitchFamily="18" charset="0"/>
                <a:ea typeface="Times New Roman"/>
                <a:cs typeface="Times New Roman" panose="02020603050405020304" pitchFamily="18" charset="0"/>
              </a:rPr>
              <a:t>come isole di rappresentazione simbolica e rievocazione di un'identità locale” (</a:t>
            </a:r>
            <a:r>
              <a:rPr lang="it-IT" sz="2100" b="1" i="1" dirty="0">
                <a:solidFill>
                  <a:srgbClr val="000000"/>
                </a:solidFill>
                <a:latin typeface="Times New Roman" panose="02020603050405020304" pitchFamily="18" charset="0"/>
                <a:ea typeface="Times New Roman"/>
                <a:cs typeface="Times New Roman" panose="02020603050405020304" pitchFamily="18" charset="0"/>
              </a:rPr>
              <a:t>orti urbani</a:t>
            </a:r>
            <a:r>
              <a:rPr lang="it-IT" sz="2100" i="1" dirty="0">
                <a:solidFill>
                  <a:srgbClr val="000000"/>
                </a:solidFill>
                <a:latin typeface="Times New Roman" panose="02020603050405020304" pitchFamily="18" charset="0"/>
                <a:ea typeface="Times New Roman"/>
                <a:cs typeface="Times New Roman" panose="02020603050405020304" pitchFamily="18" charset="0"/>
              </a:rPr>
              <a:t>)</a:t>
            </a:r>
            <a:r>
              <a:rPr lang="it-IT" sz="2100" dirty="0">
                <a:solidFill>
                  <a:srgbClr val="000000"/>
                </a:solidFill>
                <a:latin typeface="Times New Roman" panose="02020603050405020304" pitchFamily="18" charset="0"/>
                <a:ea typeface="Times New Roman"/>
                <a:cs typeface="Times New Roman" panose="02020603050405020304" pitchFamily="18" charset="0"/>
              </a:rPr>
              <a:t>.</a:t>
            </a:r>
          </a:p>
          <a:p>
            <a:pPr lvl="0" algn="just">
              <a:lnSpc>
                <a:spcPct val="85000"/>
              </a:lnSpc>
            </a:pPr>
            <a:endParaRPr lang="it-IT" sz="2400" dirty="0">
              <a:solidFill>
                <a:prstClr val="black"/>
              </a:solidFill>
              <a:latin typeface="Times New Roman" panose="02020603050405020304" pitchFamily="18" charset="0"/>
              <a:ea typeface="Times New Roman"/>
              <a:cs typeface="Times New Roman" panose="02020603050405020304" pitchFamily="18" charset="0"/>
            </a:endParaRPr>
          </a:p>
          <a:p>
            <a:pPr lvl="0" algn="just">
              <a:lnSpc>
                <a:spcPct val="85000"/>
              </a:lnSpc>
            </a:pPr>
            <a:r>
              <a:rPr lang="it-IT" sz="2100" dirty="0">
                <a:solidFill>
                  <a:srgbClr val="000000"/>
                </a:solidFill>
                <a:latin typeface="Times New Roman" panose="02020603050405020304" pitchFamily="18" charset="0"/>
                <a:ea typeface="Times New Roman"/>
                <a:cs typeface="Times New Roman" panose="02020603050405020304" pitchFamily="18" charset="0"/>
              </a:rPr>
              <a:t>Pierre </a:t>
            </a:r>
            <a:r>
              <a:rPr lang="it-IT" sz="2100" dirty="0" err="1">
                <a:solidFill>
                  <a:srgbClr val="000000"/>
                </a:solidFill>
                <a:latin typeface="Times New Roman" panose="02020603050405020304" pitchFamily="18" charset="0"/>
                <a:ea typeface="Times New Roman"/>
                <a:cs typeface="Times New Roman" panose="02020603050405020304" pitchFamily="18" charset="0"/>
              </a:rPr>
              <a:t>Donadieu</a:t>
            </a:r>
            <a:r>
              <a:rPr lang="it-IT" sz="2100" dirty="0">
                <a:solidFill>
                  <a:srgbClr val="000000"/>
                </a:solidFill>
                <a:latin typeface="Times New Roman" panose="02020603050405020304" pitchFamily="18" charset="0"/>
                <a:ea typeface="Times New Roman"/>
                <a:cs typeface="Times New Roman" panose="02020603050405020304" pitchFamily="18" charset="0"/>
              </a:rPr>
              <a:t>, </a:t>
            </a:r>
            <a:r>
              <a:rPr lang="it-IT" sz="2100" b="1" i="1" dirty="0">
                <a:solidFill>
                  <a:srgbClr val="000000"/>
                </a:solidFill>
                <a:latin typeface="Times New Roman" panose="02020603050405020304" pitchFamily="18" charset="0"/>
                <a:ea typeface="Times New Roman"/>
                <a:cs typeface="Times New Roman" panose="02020603050405020304" pitchFamily="18" charset="0"/>
              </a:rPr>
              <a:t>Compagne urbane</a:t>
            </a:r>
            <a:r>
              <a:rPr lang="it-IT" sz="2100" i="1" dirty="0">
                <a:solidFill>
                  <a:srgbClr val="000000"/>
                </a:solidFill>
                <a:latin typeface="Times New Roman" panose="02020603050405020304" pitchFamily="18" charset="0"/>
                <a:ea typeface="Times New Roman"/>
                <a:cs typeface="Times New Roman" panose="02020603050405020304" pitchFamily="18" charset="0"/>
              </a:rPr>
              <a:t>, </a:t>
            </a:r>
            <a:r>
              <a:rPr lang="it-IT" sz="2100" dirty="0">
                <a:solidFill>
                  <a:srgbClr val="000000"/>
                </a:solidFill>
                <a:latin typeface="Times New Roman" panose="02020603050405020304" pitchFamily="18" charset="0"/>
                <a:ea typeface="Times New Roman"/>
                <a:cs typeface="Times New Roman" panose="02020603050405020304" pitchFamily="18" charset="0"/>
              </a:rPr>
              <a:t>edizione italiana a cura di </a:t>
            </a:r>
            <a:r>
              <a:rPr lang="it-IT" sz="2100" dirty="0" err="1">
                <a:solidFill>
                  <a:srgbClr val="000000"/>
                </a:solidFill>
                <a:latin typeface="Times New Roman" panose="02020603050405020304" pitchFamily="18" charset="0"/>
                <a:ea typeface="Times New Roman"/>
                <a:cs typeface="Times New Roman" panose="02020603050405020304" pitchFamily="18" charset="0"/>
              </a:rPr>
              <a:t>Mariavaleria</a:t>
            </a:r>
            <a:r>
              <a:rPr lang="it-IT" sz="2100" dirty="0">
                <a:solidFill>
                  <a:srgbClr val="000000"/>
                </a:solidFill>
                <a:latin typeface="Times New Roman" panose="02020603050405020304" pitchFamily="18" charset="0"/>
                <a:ea typeface="Times New Roman"/>
                <a:cs typeface="Times New Roman" panose="02020603050405020304" pitchFamily="18" charset="0"/>
              </a:rPr>
              <a:t> </a:t>
            </a:r>
            <a:r>
              <a:rPr lang="it-IT" sz="2100" dirty="0" err="1">
                <a:solidFill>
                  <a:srgbClr val="000000"/>
                </a:solidFill>
                <a:latin typeface="Times New Roman" panose="02020603050405020304" pitchFamily="18" charset="0"/>
                <a:ea typeface="Times New Roman"/>
                <a:cs typeface="Times New Roman" panose="02020603050405020304" pitchFamily="18" charset="0"/>
              </a:rPr>
              <a:t>Mininni</a:t>
            </a:r>
            <a:r>
              <a:rPr lang="it-IT" sz="2100" dirty="0">
                <a:solidFill>
                  <a:srgbClr val="000000"/>
                </a:solidFill>
                <a:latin typeface="Times New Roman" panose="02020603050405020304" pitchFamily="18" charset="0"/>
                <a:ea typeface="Times New Roman"/>
                <a:cs typeface="Times New Roman" panose="02020603050405020304" pitchFamily="18" charset="0"/>
              </a:rPr>
              <a:t>, Donzelli Editore, Roma, 2013.</a:t>
            </a:r>
            <a:endParaRPr lang="it-IT" sz="21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3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parco urbano della Théols a Issoudu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95792"/>
            <a:ext cx="7272808" cy="4186919"/>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191022" y="116632"/>
            <a:ext cx="8748464" cy="2308324"/>
          </a:xfrm>
          <a:prstGeom prst="rect">
            <a:avLst/>
          </a:prstGeom>
        </p:spPr>
        <p:txBody>
          <a:bodyPr wrap="square">
            <a:spAutoFit/>
          </a:bodyPr>
          <a:lstStyle/>
          <a:p>
            <a:r>
              <a:rPr lang="it-IT" b="1" dirty="0">
                <a:latin typeface="Times New Roman" panose="02020603050405020304" pitchFamily="18" charset="0"/>
                <a:cs typeface="Times New Roman" panose="02020603050405020304" pitchFamily="18" charset="0"/>
              </a:rPr>
              <a:t>ESEMPIO 1.</a:t>
            </a:r>
          </a:p>
          <a:p>
            <a:r>
              <a:rPr lang="it-IT" dirty="0">
                <a:latin typeface="Times New Roman" panose="02020603050405020304" pitchFamily="18" charset="0"/>
                <a:cs typeface="Times New Roman" panose="02020603050405020304" pitchFamily="18" charset="0"/>
              </a:rPr>
              <a:t>Paese FRANCIA </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Denominazione </a:t>
            </a:r>
            <a:r>
              <a:rPr lang="it-IT" b="1" dirty="0">
                <a:latin typeface="Times New Roman" panose="02020603050405020304" pitchFamily="18" charset="0"/>
                <a:cs typeface="Times New Roman" panose="02020603050405020304" pitchFamily="18" charset="0"/>
              </a:rPr>
              <a:t>PARC DE ISSOUDUN</a:t>
            </a:r>
            <a:br>
              <a:rPr lang="it-IT"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Località ISSOUDUN, INDRE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Progettisti MICHEL DESVIGNE, CHRISTINE DALNOKY</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Tipologia </a:t>
            </a:r>
            <a:r>
              <a:rPr lang="it-IT" b="1" dirty="0">
                <a:latin typeface="Times New Roman" panose="02020603050405020304" pitchFamily="18" charset="0"/>
                <a:cs typeface="Times New Roman" panose="02020603050405020304" pitchFamily="18" charset="0"/>
              </a:rPr>
              <a:t>PARCO PUBBLICO URBANO CONTEMPORANEO</a:t>
            </a:r>
            <a:br>
              <a:rPr lang="it-IT" b="1"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Anno di realizzazione 1992 - 1994</a:t>
            </a:r>
          </a:p>
        </p:txBody>
      </p:sp>
    </p:spTree>
    <p:extLst>
      <p:ext uri="{BB962C8B-B14F-4D97-AF65-F5344CB8AC3E}">
        <p14:creationId xmlns:p14="http://schemas.microsoft.com/office/powerpoint/2010/main" val="266432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isultati immagini per parco urbano della Théols a Issoudu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8816884"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29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i immagini per parco urbano della Théols a Issoudu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79326"/>
            <a:ext cx="3467100" cy="4772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ocs.polito.it/biblioteca/giardini/issoudum/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88708"/>
            <a:ext cx="5202188" cy="341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685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02D16B32-318E-46E7-8D2A-A9EE33AE3713}"/>
              </a:ext>
            </a:extLst>
          </p:cNvPr>
          <p:cNvSpPr/>
          <p:nvPr/>
        </p:nvSpPr>
        <p:spPr>
          <a:xfrm>
            <a:off x="191022" y="116632"/>
            <a:ext cx="5317082" cy="2585323"/>
          </a:xfrm>
          <a:prstGeom prst="rect">
            <a:avLst/>
          </a:prstGeom>
        </p:spPr>
        <p:txBody>
          <a:bodyPr wrap="square">
            <a:spAutoFit/>
          </a:bodyPr>
          <a:lstStyle/>
          <a:p>
            <a:r>
              <a:rPr lang="it-IT" b="1" dirty="0">
                <a:latin typeface="Times New Roman" panose="02020603050405020304" pitchFamily="18" charset="0"/>
                <a:cs typeface="Times New Roman" panose="02020603050405020304" pitchFamily="18" charset="0"/>
              </a:rPr>
              <a:t>ESEMPIO 2.</a:t>
            </a:r>
          </a:p>
          <a:p>
            <a:r>
              <a:rPr lang="it-IT" dirty="0">
                <a:latin typeface="Times New Roman" panose="02020603050405020304" pitchFamily="18" charset="0"/>
                <a:cs typeface="Times New Roman" panose="02020603050405020304" pitchFamily="18" charset="0"/>
              </a:rPr>
              <a:t>Paese NORVEGIA</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Denominazione </a:t>
            </a:r>
            <a:r>
              <a:rPr lang="it-IT" b="1" dirty="0">
                <a:latin typeface="Times New Roman" panose="02020603050405020304" pitchFamily="18" charset="0"/>
                <a:cs typeface="Times New Roman" panose="02020603050405020304" pitchFamily="18" charset="0"/>
              </a:rPr>
              <a:t>SCHANDORFF SQUARE</a:t>
            </a:r>
            <a:br>
              <a:rPr lang="it-IT"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hlinkClick r:id="rId2"/>
              </a:rPr>
              <a:t>https://ostengen-bergo.no/prosjekt/schandorffs-plass-2/</a:t>
            </a:r>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Località OSLO</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Progettisti ØSTENGEN &amp; BERGO AS</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Tipologia </a:t>
            </a:r>
            <a:r>
              <a:rPr lang="it-IT" b="1" dirty="0">
                <a:latin typeface="Times New Roman" panose="02020603050405020304" pitchFamily="18" charset="0"/>
                <a:cs typeface="Times New Roman" panose="02020603050405020304" pitchFamily="18" charset="0"/>
              </a:rPr>
              <a:t>SPAZIO PUBBLICO</a:t>
            </a:r>
            <a:br>
              <a:rPr lang="it-IT" b="1"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Anno di realizzazione 2009</a:t>
            </a:r>
          </a:p>
        </p:txBody>
      </p:sp>
      <p:pic>
        <p:nvPicPr>
          <p:cNvPr id="10" name="Immagine 9">
            <a:extLst>
              <a:ext uri="{FF2B5EF4-FFF2-40B4-BE49-F238E27FC236}">
                <a16:creationId xmlns:a16="http://schemas.microsoft.com/office/drawing/2014/main" id="{7B8E38C8-61CC-4D98-9740-0878FA8AB6C4}"/>
              </a:ext>
            </a:extLst>
          </p:cNvPr>
          <p:cNvPicPr/>
          <p:nvPr/>
        </p:nvPicPr>
        <p:blipFill>
          <a:blip r:embed="rId3"/>
          <a:srcRect/>
          <a:stretch>
            <a:fillRect/>
          </a:stretch>
        </p:blipFill>
        <p:spPr bwMode="auto">
          <a:xfrm>
            <a:off x="3118073" y="2492896"/>
            <a:ext cx="5846415" cy="4099796"/>
          </a:xfrm>
          <a:prstGeom prst="rect">
            <a:avLst/>
          </a:prstGeom>
          <a:noFill/>
          <a:ln>
            <a:solidFill>
              <a:schemeClr val="tx1"/>
            </a:solidFill>
          </a:ln>
        </p:spPr>
      </p:pic>
    </p:spTree>
    <p:extLst>
      <p:ext uri="{BB962C8B-B14F-4D97-AF65-F5344CB8AC3E}">
        <p14:creationId xmlns:p14="http://schemas.microsoft.com/office/powerpoint/2010/main" val="628102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AC749A72-F616-45CA-9C3F-6AE9ED3C9828}"/>
              </a:ext>
            </a:extLst>
          </p:cNvPr>
          <p:cNvSpPr txBox="1"/>
          <p:nvPr/>
        </p:nvSpPr>
        <p:spPr>
          <a:xfrm>
            <a:off x="103649" y="4941168"/>
            <a:ext cx="2159566" cy="369332"/>
          </a:xfrm>
          <a:prstGeom prst="rect">
            <a:avLst/>
          </a:prstGeom>
          <a:noFill/>
        </p:spPr>
        <p:txBody>
          <a:bodyPr wrap="none" rtlCol="0">
            <a:spAutoFit/>
          </a:bodyPr>
          <a:lstStyle/>
          <a:p>
            <a:r>
              <a:rPr lang="it-IT" dirty="0">
                <a:latin typeface="Times New Roman" panose="02020603050405020304" pitchFamily="18" charset="0"/>
              </a:rPr>
              <a:t>Struttura del progetto</a:t>
            </a:r>
            <a:endParaRPr lang="it-IT" dirty="0"/>
          </a:p>
        </p:txBody>
      </p:sp>
      <p:pic>
        <p:nvPicPr>
          <p:cNvPr id="15" name="Immagine 14">
            <a:extLst>
              <a:ext uri="{FF2B5EF4-FFF2-40B4-BE49-F238E27FC236}">
                <a16:creationId xmlns:a16="http://schemas.microsoft.com/office/drawing/2014/main" id="{A70DCA77-098F-42AE-9ADD-D5DFE59D4E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356992"/>
            <a:ext cx="4889611" cy="3337728"/>
          </a:xfrm>
          <a:prstGeom prst="rect">
            <a:avLst/>
          </a:prstGeom>
          <a:noFill/>
          <a:ln w="9525">
            <a:solidFill>
              <a:schemeClr val="tx1"/>
            </a:solidFill>
            <a:miter lim="800000"/>
            <a:headEnd/>
            <a:tailEnd/>
          </a:ln>
        </p:spPr>
      </p:pic>
      <p:pic>
        <p:nvPicPr>
          <p:cNvPr id="18" name="Immagine 17">
            <a:extLst>
              <a:ext uri="{FF2B5EF4-FFF2-40B4-BE49-F238E27FC236}">
                <a16:creationId xmlns:a16="http://schemas.microsoft.com/office/drawing/2014/main" id="{4949E419-8B0E-483B-AC9F-1837DE7C182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07504" y="188640"/>
            <a:ext cx="3797300" cy="4635500"/>
          </a:xfrm>
          <a:prstGeom prst="rect">
            <a:avLst/>
          </a:prstGeom>
          <a:noFill/>
          <a:ln>
            <a:solidFill>
              <a:schemeClr val="bg2"/>
            </a:solidFill>
          </a:ln>
        </p:spPr>
      </p:pic>
    </p:spTree>
    <p:extLst>
      <p:ext uri="{BB962C8B-B14F-4D97-AF65-F5344CB8AC3E}">
        <p14:creationId xmlns:p14="http://schemas.microsoft.com/office/powerpoint/2010/main" val="405749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86002" y="188640"/>
            <a:ext cx="8856984" cy="6571030"/>
          </a:xfrm>
          <a:prstGeom prst="rect">
            <a:avLst/>
          </a:prstGeom>
          <a:noFill/>
        </p:spPr>
        <p:txBody>
          <a:bodyPr wrap="square" rtlCol="0">
            <a:spAutoFit/>
          </a:bodyPr>
          <a:lstStyle/>
          <a:p>
            <a:pPr algn="just"/>
            <a:r>
              <a:rPr lang="it-IT" sz="2300" b="1" dirty="0">
                <a:latin typeface="Times New Roman" panose="02020603050405020304" pitchFamily="18" charset="0"/>
                <a:cs typeface="Times New Roman" panose="02020603050405020304" pitchFamily="18" charset="0"/>
              </a:rPr>
              <a:t>Definizione di margine/bordo</a:t>
            </a:r>
          </a:p>
          <a:p>
            <a:pPr algn="just"/>
            <a:endParaRPr lang="it-IT" sz="2000"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Bordo</a:t>
            </a:r>
            <a:r>
              <a:rPr lang="it-IT" sz="2100" dirty="0">
                <a:latin typeface="Times New Roman" panose="02020603050405020304" pitchFamily="18" charset="0"/>
                <a:cs typeface="Times New Roman" panose="02020603050405020304" pitchFamily="18" charset="0"/>
              </a:rPr>
              <a:t> e </a:t>
            </a:r>
            <a:r>
              <a:rPr lang="it-IT" sz="2100" b="1" dirty="0">
                <a:latin typeface="Times New Roman" panose="02020603050405020304" pitchFamily="18" charset="0"/>
                <a:cs typeface="Times New Roman" panose="02020603050405020304" pitchFamily="18" charset="0"/>
              </a:rPr>
              <a:t>margine</a:t>
            </a:r>
            <a:r>
              <a:rPr lang="it-IT" sz="2100" dirty="0">
                <a:latin typeface="Times New Roman" panose="02020603050405020304" pitchFamily="18" charset="0"/>
                <a:cs typeface="Times New Roman" panose="02020603050405020304" pitchFamily="18" charset="0"/>
              </a:rPr>
              <a:t> sono concetti che rimandano a una molteplicità di situazioni che stanno </a:t>
            </a:r>
            <a:r>
              <a:rPr lang="it-IT" sz="2100" b="1" i="1" dirty="0">
                <a:latin typeface="Times New Roman" panose="02020603050405020304" pitchFamily="18" charset="0"/>
                <a:cs typeface="Times New Roman" panose="02020603050405020304" pitchFamily="18" charset="0"/>
              </a:rPr>
              <a:t>in adiacenza a qualcosa di fisicamente riconoscibile, che ha un confine, un limite percepibile.</a:t>
            </a:r>
            <a:endParaRPr lang="it-IT" sz="800" b="1" i="1" dirty="0">
              <a:latin typeface="Times New Roman" panose="02020603050405020304" pitchFamily="18" charset="0"/>
              <a:cs typeface="Times New Roman" panose="02020603050405020304" pitchFamily="18" charset="0"/>
            </a:endParaRPr>
          </a:p>
          <a:p>
            <a:pPr algn="just"/>
            <a:endParaRPr lang="it-IT" sz="2100" i="1" dirty="0">
              <a:latin typeface="Times New Roman" panose="02020603050405020304" pitchFamily="18" charset="0"/>
              <a:cs typeface="Times New Roman" panose="02020603050405020304" pitchFamily="18" charset="0"/>
            </a:endParaRPr>
          </a:p>
          <a:p>
            <a:pPr algn="just"/>
            <a:r>
              <a:rPr lang="it-IT" sz="2100" b="1" i="1" dirty="0">
                <a:latin typeface="Times New Roman" panose="02020603050405020304" pitchFamily="18" charset="0"/>
                <a:cs typeface="Times New Roman" panose="02020603050405020304" pitchFamily="18" charset="0"/>
              </a:rPr>
              <a:t>Bordi</a:t>
            </a:r>
            <a:r>
              <a:rPr lang="it-IT" sz="2100" b="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e</a:t>
            </a:r>
            <a:r>
              <a:rPr lang="it-IT" sz="2100" b="1" dirty="0">
                <a:latin typeface="Times New Roman" panose="02020603050405020304" pitchFamily="18" charset="0"/>
                <a:cs typeface="Times New Roman" panose="02020603050405020304" pitchFamily="18" charset="0"/>
              </a:rPr>
              <a:t> </a:t>
            </a:r>
            <a:r>
              <a:rPr lang="it-IT" sz="2100" b="1" i="1" dirty="0">
                <a:latin typeface="Times New Roman" panose="02020603050405020304" pitchFamily="18" charset="0"/>
                <a:cs typeface="Times New Roman" panose="02020603050405020304" pitchFamily="18" charset="0"/>
              </a:rPr>
              <a:t>margini</a:t>
            </a:r>
            <a:r>
              <a:rPr lang="it-IT" sz="2100" b="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sono spesso elementi frutto dell'</a:t>
            </a:r>
            <a:r>
              <a:rPr lang="it-IT" sz="2100" b="1" dirty="0">
                <a:latin typeface="Times New Roman" panose="02020603050405020304" pitchFamily="18" charset="0"/>
                <a:cs typeface="Times New Roman" panose="02020603050405020304" pitchFamily="18" charset="0"/>
              </a:rPr>
              <a:t>antropizzazione</a:t>
            </a:r>
            <a:r>
              <a:rPr lang="it-IT" sz="2100" dirty="0">
                <a:latin typeface="Times New Roman" panose="02020603050405020304" pitchFamily="18" charset="0"/>
                <a:cs typeface="Times New Roman" panose="02020603050405020304" pitchFamily="18" charset="0"/>
              </a:rPr>
              <a:t> (uso, manutenzione, conservazione, recupero, valorizzazione …) delle componenti di naturalità e semi-naturalità, che delimitano aree e situazioni, come la strada che contorna un quartiere, i filari di alberi che circoscrivono un campo coltivato, il sentiero che costeggia un bosco…</a:t>
            </a:r>
            <a:endParaRPr lang="it-IT" sz="8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Nella continuità geomorfologia dei territorio, il </a:t>
            </a:r>
            <a:r>
              <a:rPr lang="it-IT" sz="2100" b="1" i="1" dirty="0">
                <a:latin typeface="Times New Roman" panose="02020603050405020304" pitchFamily="18" charset="0"/>
                <a:cs typeface="Times New Roman" panose="02020603050405020304" pitchFamily="18" charset="0"/>
              </a:rPr>
              <a:t>bordo</a:t>
            </a:r>
            <a:r>
              <a:rPr lang="it-IT" sz="2100" dirty="0">
                <a:latin typeface="Times New Roman" panose="02020603050405020304" pitchFamily="18" charset="0"/>
                <a:cs typeface="Times New Roman" panose="02020603050405020304" pitchFamily="18" charset="0"/>
              </a:rPr>
              <a:t> e il </a:t>
            </a:r>
            <a:r>
              <a:rPr lang="it-IT" sz="2100" b="1" i="1" dirty="0">
                <a:latin typeface="Times New Roman" panose="02020603050405020304" pitchFamily="18" charset="0"/>
                <a:cs typeface="Times New Roman" panose="02020603050405020304" pitchFamily="18" charset="0"/>
              </a:rPr>
              <a:t>margine</a:t>
            </a:r>
            <a:r>
              <a:rPr lang="it-IT" sz="2100" dirty="0">
                <a:latin typeface="Times New Roman" panose="02020603050405020304" pitchFamily="18" charset="0"/>
                <a:cs typeface="Times New Roman" panose="02020603050405020304" pitchFamily="18" charset="0"/>
              </a:rPr>
              <a:t> corrispondono a </a:t>
            </a:r>
            <a:r>
              <a:rPr lang="it-IT" sz="2100" b="1" i="1" dirty="0">
                <a:latin typeface="Times New Roman" panose="02020603050405020304" pitchFamily="18" charset="0"/>
                <a:cs typeface="Times New Roman" panose="02020603050405020304" pitchFamily="18" charset="0"/>
              </a:rPr>
              <a:t>situazioni di mezzo </a:t>
            </a:r>
            <a:r>
              <a:rPr lang="it-IT" sz="2100" dirty="0">
                <a:latin typeface="Times New Roman" panose="02020603050405020304" pitchFamily="18" charset="0"/>
                <a:cs typeface="Times New Roman" panose="02020603050405020304" pitchFamily="18" charset="0"/>
              </a:rPr>
              <a:t>tra </a:t>
            </a:r>
            <a:r>
              <a:rPr lang="it-IT" sz="2100" b="1" dirty="0">
                <a:latin typeface="Times New Roman" panose="02020603050405020304" pitchFamily="18" charset="0"/>
                <a:cs typeface="Times New Roman" panose="02020603050405020304" pitchFamily="18" charset="0"/>
              </a:rPr>
              <a:t>contesti urbanizzati con diverse densità e morfologie insediative o </a:t>
            </a:r>
            <a:r>
              <a:rPr lang="it-IT" sz="2100" b="1" i="1" dirty="0">
                <a:latin typeface="Times New Roman" panose="02020603050405020304" pitchFamily="18" charset="0"/>
                <a:cs typeface="Times New Roman" panose="02020603050405020304" pitchFamily="18" charset="0"/>
              </a:rPr>
              <a:t>con differenti usi dei suoli e diverse partizioni dello spazio e del/i paesaggio/i </a:t>
            </a:r>
            <a:r>
              <a:rPr lang="it-IT" sz="2100" i="1" dirty="0">
                <a:latin typeface="Times New Roman" panose="02020603050405020304" pitchFamily="18" charset="0"/>
                <a:cs typeface="Times New Roman" panose="02020603050405020304" pitchFamily="18" charset="0"/>
              </a:rPr>
              <a:t>(bordo come frangia, margine dimensionale, punto di discontinuità, luogo di sconnessione/riconnessione del/i tessuto/i </a:t>
            </a:r>
            <a:r>
              <a:rPr lang="it-IT" sz="2100" i="1" dirty="0" err="1">
                <a:latin typeface="Times New Roman" panose="02020603050405020304" pitchFamily="18" charset="0"/>
                <a:cs typeface="Times New Roman" panose="02020603050405020304" pitchFamily="18" charset="0"/>
              </a:rPr>
              <a:t>morfo-funzionele</a:t>
            </a:r>
            <a:r>
              <a:rPr lang="it-IT" sz="2100" i="1" dirty="0">
                <a:latin typeface="Times New Roman" panose="02020603050405020304" pitchFamily="18" charset="0"/>
                <a:cs typeface="Times New Roman" panose="02020603050405020304" pitchFamily="18" charset="0"/>
              </a:rPr>
              <a:t> dello spazio, non luogo, attesa di destinazione, scontro tra componenti e trame tra urbano </a:t>
            </a:r>
            <a:r>
              <a:rPr lang="it-IT" sz="2100" dirty="0">
                <a:latin typeface="Times New Roman" panose="02020603050405020304" pitchFamily="18" charset="0"/>
                <a:cs typeface="Times New Roman" panose="02020603050405020304" pitchFamily="18" charset="0"/>
              </a:rPr>
              <a:t>e rurale ….).</a:t>
            </a:r>
          </a:p>
          <a:p>
            <a:pPr algn="just"/>
            <a:endParaRPr lang="it-IT"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044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Landscaping nel centro di Oslo: Schandorff Square, Østengen &amp; Bergo AS">
            <a:extLst>
              <a:ext uri="{FF2B5EF4-FFF2-40B4-BE49-F238E27FC236}">
                <a16:creationId xmlns:a16="http://schemas.microsoft.com/office/drawing/2014/main" id="{7366D5FA-C946-4AA7-AC9B-08EC3E3E7F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56992"/>
            <a:ext cx="4104456" cy="2376264"/>
          </a:xfrm>
          <a:prstGeom prst="rect">
            <a:avLst/>
          </a:prstGeom>
          <a:noFill/>
          <a:ln>
            <a:solidFill>
              <a:schemeClr val="tx1"/>
            </a:solidFill>
          </a:ln>
        </p:spPr>
      </p:pic>
      <p:pic>
        <p:nvPicPr>
          <p:cNvPr id="7" name="Immagine 6">
            <a:extLst>
              <a:ext uri="{FF2B5EF4-FFF2-40B4-BE49-F238E27FC236}">
                <a16:creationId xmlns:a16="http://schemas.microsoft.com/office/drawing/2014/main" id="{D730E45C-D919-4DB2-B9AA-3D1A8C25EE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4104456" cy="2592288"/>
          </a:xfrm>
          <a:prstGeom prst="rect">
            <a:avLst/>
          </a:prstGeom>
          <a:noFill/>
          <a:ln>
            <a:solidFill>
              <a:schemeClr val="tx1"/>
            </a:solidFill>
          </a:ln>
        </p:spPr>
      </p:pic>
      <p:pic>
        <p:nvPicPr>
          <p:cNvPr id="8" name="Immagine 7">
            <a:extLst>
              <a:ext uri="{FF2B5EF4-FFF2-40B4-BE49-F238E27FC236}">
                <a16:creationId xmlns:a16="http://schemas.microsoft.com/office/drawing/2014/main" id="{7696C502-6845-457E-B3B6-FD742DC6028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04664"/>
            <a:ext cx="4303400" cy="2592288"/>
          </a:xfrm>
          <a:prstGeom prst="rect">
            <a:avLst/>
          </a:prstGeom>
          <a:noFill/>
          <a:ln>
            <a:solidFill>
              <a:schemeClr val="tx1"/>
            </a:solidFill>
          </a:ln>
        </p:spPr>
      </p:pic>
      <p:sp>
        <p:nvSpPr>
          <p:cNvPr id="9" name="CasellaDiTesto 8">
            <a:extLst>
              <a:ext uri="{FF2B5EF4-FFF2-40B4-BE49-F238E27FC236}">
                <a16:creationId xmlns:a16="http://schemas.microsoft.com/office/drawing/2014/main" id="{E2762011-4760-4FEF-B8AA-1DE1CDB55620}"/>
              </a:ext>
            </a:extLst>
          </p:cNvPr>
          <p:cNvSpPr txBox="1"/>
          <p:nvPr/>
        </p:nvSpPr>
        <p:spPr>
          <a:xfrm>
            <a:off x="4644008" y="5445224"/>
            <a:ext cx="2961067" cy="369332"/>
          </a:xfrm>
          <a:prstGeom prst="rect">
            <a:avLst/>
          </a:prstGeom>
          <a:noFill/>
        </p:spPr>
        <p:txBody>
          <a:bodyPr wrap="none" rtlCol="0">
            <a:spAutoFit/>
          </a:bodyPr>
          <a:lstStyle/>
          <a:p>
            <a:r>
              <a:rPr lang="it-IT" sz="1800" dirty="0">
                <a:effectLst/>
                <a:latin typeface="Times New Roman" panose="02020603050405020304" pitchFamily="18" charset="0"/>
                <a:ea typeface="Times New Roman" panose="02020603050405020304" pitchFamily="18" charset="0"/>
              </a:rPr>
              <a:t>Dettagli dell’impianto a verde</a:t>
            </a:r>
            <a:endParaRPr lang="it-IT" dirty="0"/>
          </a:p>
        </p:txBody>
      </p:sp>
    </p:spTree>
    <p:extLst>
      <p:ext uri="{BB962C8B-B14F-4D97-AF65-F5344CB8AC3E}">
        <p14:creationId xmlns:p14="http://schemas.microsoft.com/office/powerpoint/2010/main" val="256910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7504" y="188640"/>
            <a:ext cx="8928992" cy="6494085"/>
          </a:xfrm>
          <a:prstGeom prst="rect">
            <a:avLst/>
          </a:prstGeom>
          <a:noFill/>
        </p:spPr>
        <p:txBody>
          <a:bodyPr wrap="square" rtlCol="0">
            <a:spAutoFit/>
          </a:bodyPr>
          <a:lstStyle/>
          <a:p>
            <a:pPr algn="just"/>
            <a:r>
              <a:rPr lang="it-IT" sz="2100" b="1" dirty="0">
                <a:latin typeface="Times New Roman" panose="02020603050405020304" pitchFamily="18" charset="0"/>
                <a:cs typeface="Times New Roman" panose="02020603050405020304" pitchFamily="18" charset="0"/>
              </a:rPr>
              <a:t>L'approccio teorico di </a:t>
            </a:r>
            <a:r>
              <a:rPr lang="it-IT" sz="2100" b="1" dirty="0" err="1">
                <a:latin typeface="Times New Roman" panose="02020603050405020304" pitchFamily="18" charset="0"/>
                <a:cs typeface="Times New Roman" panose="02020603050405020304" pitchFamily="18" charset="0"/>
              </a:rPr>
              <a:t>Mariavaleria</a:t>
            </a:r>
            <a:r>
              <a:rPr lang="it-IT" sz="2100" b="1" dirty="0">
                <a:latin typeface="Times New Roman" panose="02020603050405020304" pitchFamily="18" charset="0"/>
                <a:cs typeface="Times New Roman" panose="02020603050405020304" pitchFamily="18" charset="0"/>
              </a:rPr>
              <a:t> </a:t>
            </a:r>
            <a:r>
              <a:rPr lang="it-IT" sz="2100" b="1" dirty="0" err="1">
                <a:latin typeface="Times New Roman" panose="02020603050405020304" pitchFamily="18" charset="0"/>
                <a:cs typeface="Times New Roman" panose="02020603050405020304" pitchFamily="18" charset="0"/>
              </a:rPr>
              <a:t>Mininni</a:t>
            </a:r>
            <a:endParaRPr lang="it-IT" sz="2100" b="1" dirty="0">
              <a:latin typeface="Times New Roman" panose="02020603050405020304" pitchFamily="18" charset="0"/>
              <a:cs typeface="Times New Roman" panose="02020603050405020304" pitchFamily="18" charset="0"/>
            </a:endParaRPr>
          </a:p>
          <a:p>
            <a:pPr algn="just"/>
            <a:endParaRPr lang="it-IT" sz="2800" dirty="0">
              <a:latin typeface="Times New Roman" panose="02020603050405020304" pitchFamily="18" charset="0"/>
              <a:cs typeface="Times New Roman" panose="02020603050405020304" pitchFamily="18" charset="0"/>
            </a:endParaRPr>
          </a:p>
          <a:p>
            <a:pPr algn="just"/>
            <a:r>
              <a:rPr lang="it-IT" sz="2100" dirty="0" err="1">
                <a:latin typeface="Times New Roman" panose="02020603050405020304" pitchFamily="18" charset="0"/>
                <a:cs typeface="Times New Roman" panose="02020603050405020304" pitchFamily="18" charset="0"/>
              </a:rPr>
              <a:t>Mariavaleria</a:t>
            </a:r>
            <a:r>
              <a:rPr lang="it-IT" sz="2100" dirty="0">
                <a:latin typeface="Times New Roman" panose="02020603050405020304" pitchFamily="18" charset="0"/>
                <a:cs typeface="Times New Roman" panose="02020603050405020304" pitchFamily="18" charset="0"/>
              </a:rPr>
              <a:t> </a:t>
            </a:r>
            <a:r>
              <a:rPr lang="it-IT" sz="2100" dirty="0" err="1">
                <a:latin typeface="Times New Roman" panose="02020603050405020304" pitchFamily="18" charset="0"/>
                <a:cs typeface="Times New Roman" panose="02020603050405020304" pitchFamily="18" charset="0"/>
              </a:rPr>
              <a:t>Mininni</a:t>
            </a:r>
            <a:r>
              <a:rPr lang="it-IT" sz="2100" dirty="0">
                <a:latin typeface="Times New Roman" panose="02020603050405020304" pitchFamily="18" charset="0"/>
                <a:cs typeface="Times New Roman" panose="02020603050405020304" pitchFamily="18" charset="0"/>
              </a:rPr>
              <a:t> si occupa della trasposizione degli insegnamenti francesi in Italia, nel tentativo di promuovere le </a:t>
            </a:r>
            <a:r>
              <a:rPr lang="it-IT" sz="2100" b="1" dirty="0">
                <a:latin typeface="Times New Roman" panose="02020603050405020304" pitchFamily="18" charset="0"/>
                <a:cs typeface="Times New Roman" panose="02020603050405020304" pitchFamily="18" charset="0"/>
              </a:rPr>
              <a:t>politiche</a:t>
            </a:r>
            <a:r>
              <a:rPr lang="it-IT" sz="2100" dirty="0">
                <a:latin typeface="Times New Roman" panose="02020603050405020304" pitchFamily="18" charset="0"/>
                <a:cs typeface="Times New Roman" panose="02020603050405020304" pitchFamily="18" charset="0"/>
              </a:rPr>
              <a:t> e le </a:t>
            </a:r>
            <a:r>
              <a:rPr lang="it-IT" sz="2100" b="1" dirty="0">
                <a:latin typeface="Times New Roman" panose="02020603050405020304" pitchFamily="18" charset="0"/>
                <a:cs typeface="Times New Roman" panose="02020603050405020304" pitchFamily="18" charset="0"/>
              </a:rPr>
              <a:t>pratiche</a:t>
            </a:r>
            <a:r>
              <a:rPr lang="it-IT" sz="2100" dirty="0">
                <a:latin typeface="Times New Roman" panose="02020603050405020304" pitchFamily="18" charset="0"/>
                <a:cs typeface="Times New Roman" panose="02020603050405020304" pitchFamily="18" charset="0"/>
              </a:rPr>
              <a:t> che vengono definite </a:t>
            </a:r>
            <a:r>
              <a:rPr lang="it-IT" sz="2100" b="1" dirty="0">
                <a:latin typeface="Times New Roman" panose="02020603050405020304" pitchFamily="18" charset="0"/>
                <a:cs typeface="Times New Roman" panose="02020603050405020304" pitchFamily="18" charset="0"/>
              </a:rPr>
              <a:t>periurbane</a:t>
            </a:r>
            <a:r>
              <a:rPr lang="it-IT" sz="2100" dirty="0">
                <a:latin typeface="Times New Roman" panose="02020603050405020304" pitchFamily="18" charset="0"/>
                <a:cs typeface="Times New Roman" panose="02020603050405020304" pitchFamily="18" charset="0"/>
              </a:rPr>
              <a:t>.</a:t>
            </a: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In particolare, nel testo </a:t>
            </a:r>
            <a:r>
              <a:rPr lang="it-IT" sz="2100" b="1" i="1" dirty="0">
                <a:latin typeface="Times New Roman" panose="02020603050405020304" pitchFamily="18" charset="0"/>
                <a:cs typeface="Times New Roman" panose="02020603050405020304" pitchFamily="18" charset="0"/>
              </a:rPr>
              <a:t>"</a:t>
            </a:r>
            <a:r>
              <a:rPr lang="it-IT" sz="2100" b="1" i="1" dirty="0" err="1">
                <a:latin typeface="Times New Roman" panose="02020603050405020304" pitchFamily="18" charset="0"/>
                <a:cs typeface="Times New Roman" panose="02020603050405020304" pitchFamily="18" charset="0"/>
              </a:rPr>
              <a:t>Approssímazíoní</a:t>
            </a:r>
            <a:r>
              <a:rPr lang="it-IT" sz="2100" b="1" i="1" dirty="0">
                <a:latin typeface="Times New Roman" panose="02020603050405020304" pitchFamily="18" charset="0"/>
                <a:cs typeface="Times New Roman" panose="02020603050405020304" pitchFamily="18" charset="0"/>
              </a:rPr>
              <a:t> alla città"</a:t>
            </a:r>
            <a:r>
              <a:rPr lang="it-IT" sz="2100" dirty="0">
                <a:latin typeface="Times New Roman" panose="02020603050405020304" pitchFamily="18" charset="0"/>
                <a:cs typeface="Times New Roman" panose="02020603050405020304" pitchFamily="18" charset="0"/>
              </a:rPr>
              <a:t>,</a:t>
            </a:r>
            <a:r>
              <a:rPr lang="it-IT" sz="2100" b="1" i="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l'Autrice intende andare oltre "</a:t>
            </a:r>
            <a:r>
              <a:rPr lang="it-IT" sz="2100" b="1" i="1" dirty="0">
                <a:latin typeface="Times New Roman" panose="02020603050405020304" pitchFamily="18" charset="0"/>
                <a:cs typeface="Times New Roman" panose="02020603050405020304" pitchFamily="18" charset="0"/>
              </a:rPr>
              <a:t>all'utopia realistica</a:t>
            </a:r>
            <a:r>
              <a:rPr lang="it-IT" sz="2100" b="1" dirty="0">
                <a:latin typeface="Times New Roman" panose="02020603050405020304" pitchFamily="18" charset="0"/>
                <a:cs typeface="Times New Roman" panose="02020603050405020304" pitchFamily="18" charset="0"/>
              </a:rPr>
              <a:t>" </a:t>
            </a:r>
            <a:r>
              <a:rPr lang="it-IT" sz="2100" b="1" i="1" dirty="0">
                <a:latin typeface="Times New Roman" panose="02020603050405020304" pitchFamily="18" charset="0"/>
                <a:cs typeface="Times New Roman" panose="02020603050405020304" pitchFamily="18" charset="0"/>
              </a:rPr>
              <a:t>della campagna teorizzata da </a:t>
            </a:r>
            <a:r>
              <a:rPr lang="it-IT" sz="2100" b="1" i="1" dirty="0" err="1">
                <a:latin typeface="Times New Roman" panose="02020603050405020304" pitchFamily="18" charset="0"/>
                <a:cs typeface="Times New Roman" panose="02020603050405020304" pitchFamily="18" charset="0"/>
              </a:rPr>
              <a:t>Donadieu</a:t>
            </a:r>
            <a:r>
              <a:rPr lang="it-IT" sz="2100" b="1" i="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("...la </a:t>
            </a:r>
            <a:r>
              <a:rPr lang="it-IT" sz="2100" i="1" dirty="0">
                <a:latin typeface="Times New Roman" panose="02020603050405020304" pitchFamily="18" charset="0"/>
                <a:cs typeface="Times New Roman" panose="02020603050405020304" pitchFamily="18" charset="0"/>
              </a:rPr>
              <a:t>campagna urbana fonda l'idea di abitabilità in chiave agro-urbana dove il vuoto agricolo aiuta a leggere e comprendere il pieno della città") </a:t>
            </a:r>
            <a:r>
              <a:rPr lang="it-IT" sz="2100" dirty="0">
                <a:latin typeface="Times New Roman" panose="02020603050405020304" pitchFamily="18" charset="0"/>
                <a:cs typeface="Times New Roman" panose="02020603050405020304" pitchFamily="18" charset="0"/>
              </a:rPr>
              <a:t>effettuando un percorso a ritroso che, partendo da progetti paesaggistici realizzati in Puglia la porta a riflettere sulla </a:t>
            </a:r>
            <a:r>
              <a:rPr lang="it-IT" sz="2100" dirty="0" err="1">
                <a:latin typeface="Times New Roman" panose="02020603050405020304" pitchFamily="18" charset="0"/>
                <a:cs typeface="Times New Roman" panose="02020603050405020304" pitchFamily="18" charset="0"/>
              </a:rPr>
              <a:t>periurbanità</a:t>
            </a:r>
            <a:r>
              <a:rPr lang="it-IT" sz="2100" dirty="0">
                <a:latin typeface="Times New Roman" panose="02020603050405020304" pitchFamily="18" charset="0"/>
                <a:cs typeface="Times New Roman" panose="02020603050405020304" pitchFamily="18" charset="0"/>
              </a:rPr>
              <a:t>, tutte le sue figure e i mestieri che la circondano.</a:t>
            </a: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È opinione della </a:t>
            </a:r>
            <a:r>
              <a:rPr lang="it-IT" sz="2100" dirty="0" err="1">
                <a:latin typeface="Times New Roman" panose="02020603050405020304" pitchFamily="18" charset="0"/>
                <a:cs typeface="Times New Roman" panose="02020603050405020304" pitchFamily="18" charset="0"/>
              </a:rPr>
              <a:t>Mininni</a:t>
            </a:r>
            <a:r>
              <a:rPr lang="it-IT" sz="2100" dirty="0">
                <a:latin typeface="Times New Roman" panose="02020603050405020304" pitchFamily="18" charset="0"/>
                <a:cs typeface="Times New Roman" panose="02020603050405020304" pitchFamily="18" charset="0"/>
              </a:rPr>
              <a:t> che lo spazio periurbano debba essere visto attraverso una visione paesaggistica, che può fare "</a:t>
            </a:r>
            <a:r>
              <a:rPr lang="it-IT" sz="2100" i="1" dirty="0">
                <a:latin typeface="Times New Roman" panose="02020603050405020304" pitchFamily="18" charset="0"/>
                <a:cs typeface="Times New Roman" panose="02020603050405020304" pitchFamily="18" charset="0"/>
              </a:rPr>
              <a:t>del periurbano un bene se è </a:t>
            </a:r>
            <a:r>
              <a:rPr lang="it-IT" sz="2100" i="1" dirty="0" err="1">
                <a:latin typeface="Times New Roman" panose="02020603050405020304" pitchFamily="18" charset="0"/>
                <a:cs typeface="Times New Roman" panose="02020603050405020304" pitchFamily="18" charset="0"/>
              </a:rPr>
              <a:t>mobilizzatore</a:t>
            </a:r>
            <a:r>
              <a:rPr lang="it-IT" sz="2100" i="1" dirty="0">
                <a:latin typeface="Times New Roman" panose="02020603050405020304" pitchFamily="18" charset="0"/>
                <a:cs typeface="Times New Roman" panose="02020603050405020304" pitchFamily="18" charset="0"/>
              </a:rPr>
              <a:t> di idee e azioni, ovvero se diventa strumento per il governo territoriale e guida l'azione pubblica", </a:t>
            </a:r>
            <a:r>
              <a:rPr lang="it-IT" sz="2100" dirty="0">
                <a:latin typeface="Times New Roman" panose="02020603050405020304" pitchFamily="18" charset="0"/>
                <a:cs typeface="Times New Roman" panose="02020603050405020304" pitchFamily="18" charset="0"/>
              </a:rPr>
              <a:t>che si confronti con le idee paesaggistiche, naturali ed ecologiste .</a:t>
            </a:r>
          </a:p>
          <a:p>
            <a:pPr algn="just"/>
            <a:endParaRPr lang="it-IT"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32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7504" y="332656"/>
            <a:ext cx="8856984" cy="5816977"/>
          </a:xfrm>
          <a:prstGeom prst="rect">
            <a:avLst/>
          </a:prstGeom>
          <a:noFill/>
        </p:spPr>
        <p:txBody>
          <a:bodyPr wrap="square" rtlCol="0">
            <a:spAutoFit/>
          </a:bodyPr>
          <a:lstStyle/>
          <a:p>
            <a:pPr lvl="0" algn="just"/>
            <a:r>
              <a:rPr lang="it-IT" sz="2100" dirty="0">
                <a:solidFill>
                  <a:prstClr val="black"/>
                </a:solidFill>
                <a:latin typeface="Times New Roman" panose="02020603050405020304" pitchFamily="18" charset="0"/>
                <a:cs typeface="Times New Roman" panose="02020603050405020304" pitchFamily="18" charset="0"/>
              </a:rPr>
              <a:t>In questo processo l‘Autrice individua un rinnovato ruolo del mestiere dell'urbanista italiano, che si riprende il ruolo del progettista della città e del territorio, non trascurando al contempo i temi del giardino e del paesaggio. </a:t>
            </a: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r>
              <a:rPr lang="it-IT" sz="2100" dirty="0">
                <a:solidFill>
                  <a:prstClr val="black"/>
                </a:solidFill>
                <a:latin typeface="Times New Roman" panose="02020603050405020304" pitchFamily="18" charset="0"/>
                <a:cs typeface="Times New Roman" panose="02020603050405020304" pitchFamily="18" charset="0"/>
              </a:rPr>
              <a:t>Questa figura sarà fautrice del </a:t>
            </a:r>
            <a:r>
              <a:rPr lang="it-IT" sz="2100" i="1" dirty="0">
                <a:solidFill>
                  <a:prstClr val="black"/>
                </a:solidFill>
                <a:latin typeface="Times New Roman" panose="02020603050405020304" pitchFamily="18" charset="0"/>
                <a:cs typeface="Times New Roman" panose="02020603050405020304" pitchFamily="18" charset="0"/>
              </a:rPr>
              <a:t>"</a:t>
            </a:r>
            <a:r>
              <a:rPr lang="it-IT" sz="2100" b="1" i="1" dirty="0">
                <a:solidFill>
                  <a:prstClr val="black"/>
                </a:solidFill>
                <a:latin typeface="Times New Roman" panose="02020603050405020304" pitchFamily="18" charset="0"/>
                <a:cs typeface="Times New Roman" panose="02020603050405020304" pitchFamily="18" charset="0"/>
              </a:rPr>
              <a:t>progetto paesaggista</a:t>
            </a:r>
            <a:r>
              <a:rPr lang="it-IT" sz="2100" i="1" dirty="0">
                <a:solidFill>
                  <a:prstClr val="black"/>
                </a:solidFill>
                <a:latin typeface="Times New Roman" panose="02020603050405020304" pitchFamily="18" charset="0"/>
                <a:cs typeface="Times New Roman" panose="02020603050405020304" pitchFamily="18" charset="0"/>
              </a:rPr>
              <a:t>" </a:t>
            </a:r>
            <a:r>
              <a:rPr lang="it-IT" sz="2100" dirty="0">
                <a:solidFill>
                  <a:prstClr val="black"/>
                </a:solidFill>
                <a:latin typeface="Times New Roman" panose="02020603050405020304" pitchFamily="18" charset="0"/>
                <a:cs typeface="Times New Roman" panose="02020603050405020304" pitchFamily="18" charset="0"/>
              </a:rPr>
              <a:t>che non presenta più la scissione tra le politiche dello sviluppo e le politiche di animazione dello sviluppo locale e che tiene conto del tema della sostenibilità e del rinnovato rapporto tra uomo e natura.</a:t>
            </a: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r>
              <a:rPr lang="it-IT" sz="2100" b="1" i="1" dirty="0">
                <a:solidFill>
                  <a:prstClr val="black"/>
                </a:solidFill>
                <a:latin typeface="Times New Roman" panose="02020603050405020304" pitchFamily="18" charset="0"/>
                <a:cs typeface="Times New Roman" panose="02020603050405020304" pitchFamily="18" charset="0"/>
              </a:rPr>
              <a:t>La </a:t>
            </a:r>
            <a:r>
              <a:rPr lang="it-IT" sz="2100" b="1" i="1" dirty="0" err="1">
                <a:solidFill>
                  <a:prstClr val="black"/>
                </a:solidFill>
                <a:latin typeface="Times New Roman" panose="02020603050405020304" pitchFamily="18" charset="0"/>
                <a:cs typeface="Times New Roman" panose="02020603050405020304" pitchFamily="18" charset="0"/>
              </a:rPr>
              <a:t>Mininni</a:t>
            </a:r>
            <a:r>
              <a:rPr lang="it-IT" sz="2100" b="1" i="1" dirty="0">
                <a:solidFill>
                  <a:prstClr val="black"/>
                </a:solidFill>
                <a:latin typeface="Times New Roman" panose="02020603050405020304" pitchFamily="18" charset="0"/>
                <a:cs typeface="Times New Roman" panose="02020603050405020304" pitchFamily="18" charset="0"/>
              </a:rPr>
              <a:t> individua in questo processo dei dispositivi di approssimazione, ad esempio i parchi, come dispositivi di avvicinamento della campagna alla città.</a:t>
            </a: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r>
              <a:rPr lang="it-IT" sz="2100" dirty="0" err="1">
                <a:solidFill>
                  <a:prstClr val="black"/>
                </a:solidFill>
                <a:latin typeface="Times New Roman" panose="02020603050405020304" pitchFamily="18" charset="0"/>
                <a:cs typeface="Times New Roman" panose="02020603050405020304" pitchFamily="18" charset="0"/>
              </a:rPr>
              <a:t>Mariavaleria</a:t>
            </a:r>
            <a:r>
              <a:rPr lang="it-IT" sz="2100" dirty="0">
                <a:solidFill>
                  <a:prstClr val="black"/>
                </a:solidFill>
                <a:latin typeface="Times New Roman" panose="02020603050405020304" pitchFamily="18" charset="0"/>
                <a:cs typeface="Times New Roman" panose="02020603050405020304" pitchFamily="18" charset="0"/>
              </a:rPr>
              <a:t> </a:t>
            </a:r>
            <a:r>
              <a:rPr lang="it-IT" sz="2100" dirty="0" err="1">
                <a:solidFill>
                  <a:prstClr val="black"/>
                </a:solidFill>
                <a:latin typeface="Times New Roman" panose="02020603050405020304" pitchFamily="18" charset="0"/>
                <a:cs typeface="Times New Roman" panose="02020603050405020304" pitchFamily="18" charset="0"/>
              </a:rPr>
              <a:t>Mìninnì</a:t>
            </a:r>
            <a:r>
              <a:rPr lang="it-IT" sz="2100" dirty="0">
                <a:solidFill>
                  <a:prstClr val="black"/>
                </a:solidFill>
                <a:latin typeface="Times New Roman" panose="02020603050405020304" pitchFamily="18" charset="0"/>
                <a:cs typeface="Times New Roman" panose="02020603050405020304" pitchFamily="18" charset="0"/>
              </a:rPr>
              <a:t>,  </a:t>
            </a:r>
            <a:r>
              <a:rPr lang="it-IT" sz="2100" i="1" dirty="0">
                <a:solidFill>
                  <a:prstClr val="black"/>
                </a:solidFill>
                <a:latin typeface="Times New Roman" panose="02020603050405020304" pitchFamily="18" charset="0"/>
                <a:cs typeface="Times New Roman" panose="02020603050405020304" pitchFamily="18" charset="0"/>
              </a:rPr>
              <a:t>Approssimazioni alla città, </a:t>
            </a:r>
            <a:r>
              <a:rPr lang="it-IT" sz="2100" dirty="0">
                <a:solidFill>
                  <a:prstClr val="black"/>
                </a:solidFill>
                <a:latin typeface="Times New Roman" panose="02020603050405020304" pitchFamily="18" charset="0"/>
                <a:cs typeface="Times New Roman" panose="02020603050405020304" pitchFamily="18" charset="0"/>
              </a:rPr>
              <a:t>Donzelli editore, Roma, 2013</a:t>
            </a:r>
          </a:p>
          <a:p>
            <a:endParaRPr lang="it-IT" dirty="0"/>
          </a:p>
          <a:p>
            <a:endParaRPr lang="it-IT" dirty="0"/>
          </a:p>
        </p:txBody>
      </p:sp>
    </p:spTree>
    <p:extLst>
      <p:ext uri="{BB962C8B-B14F-4D97-AF65-F5344CB8AC3E}">
        <p14:creationId xmlns:p14="http://schemas.microsoft.com/office/powerpoint/2010/main" val="3047044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260648"/>
            <a:ext cx="8928992" cy="6401753"/>
          </a:xfrm>
          <a:prstGeom prst="rect">
            <a:avLst/>
          </a:prstGeom>
          <a:noFill/>
        </p:spPr>
        <p:txBody>
          <a:bodyPr wrap="square" rtlCol="0">
            <a:spAutoFit/>
          </a:bodyPr>
          <a:lstStyle/>
          <a:p>
            <a:pPr algn="just"/>
            <a:r>
              <a:rPr lang="it-IT" sz="2100" b="1" dirty="0">
                <a:latin typeface="Times New Roman" panose="02020603050405020304" pitchFamily="18" charset="0"/>
                <a:cs typeface="Times New Roman" panose="02020603050405020304" pitchFamily="18" charset="0"/>
              </a:rPr>
              <a:t>Questi dispositivi </a:t>
            </a:r>
            <a:r>
              <a:rPr lang="it-IT" sz="2100" dirty="0">
                <a:latin typeface="Times New Roman" panose="02020603050405020304" pitchFamily="18" charset="0"/>
                <a:cs typeface="Times New Roman" panose="02020603050405020304" pitchFamily="18" charset="0"/>
              </a:rPr>
              <a:t>possono essere degli strumenti per la realizzazione di un </a:t>
            </a:r>
            <a:r>
              <a:rPr lang="it-IT" sz="2100" i="1" dirty="0">
                <a:latin typeface="Times New Roman" panose="02020603050405020304" pitchFamily="18" charset="0"/>
                <a:cs typeface="Times New Roman" panose="02020603050405020304" pitchFamily="18" charset="0"/>
              </a:rPr>
              <a:t>progetto di territorialità periurbana</a:t>
            </a:r>
            <a:r>
              <a:rPr lang="it-IT" sz="2100" dirty="0">
                <a:latin typeface="Times New Roman" panose="02020603050405020304" pitchFamily="18" charset="0"/>
                <a:cs typeface="Times New Roman" panose="02020603050405020304" pitchFamily="18" charset="0"/>
              </a:rPr>
              <a:t>, facendo riferimento ai dispositivi di controllo amministrativo su modello francese o ai </a:t>
            </a:r>
            <a:r>
              <a:rPr lang="it-IT" sz="2100" b="1" dirty="0">
                <a:latin typeface="Times New Roman" panose="02020603050405020304" pitchFamily="18" charset="0"/>
                <a:cs typeface="Times New Roman" panose="02020603050405020304" pitchFamily="18" charset="0"/>
              </a:rPr>
              <a:t>large park </a:t>
            </a:r>
            <a:r>
              <a:rPr lang="it-IT" sz="2100" dirty="0">
                <a:latin typeface="Times New Roman" panose="02020603050405020304" pitchFamily="18" charset="0"/>
                <a:cs typeface="Times New Roman" panose="02020603050405020304" pitchFamily="18" charset="0"/>
              </a:rPr>
              <a:t>presenti nel contesto americano.</a:t>
            </a:r>
          </a:p>
          <a:p>
            <a:pPr algn="just"/>
            <a:endParaRPr lang="it-IT" sz="2100"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L‘Autrice indica una via per il miglioramento delle condizioni degli spazi periurbani </a:t>
            </a:r>
            <a:r>
              <a:rPr lang="it-IT" sz="2100" dirty="0">
                <a:latin typeface="Times New Roman" panose="02020603050405020304" pitchFamily="18" charset="0"/>
                <a:cs typeface="Times New Roman" panose="02020603050405020304" pitchFamily="18" charset="0"/>
              </a:rPr>
              <a:t>come segue: è necessario introdurre in questi luoghi i principi propri dell' </a:t>
            </a:r>
            <a:r>
              <a:rPr lang="it-IT" sz="2100" b="1" i="1" dirty="0" err="1">
                <a:latin typeface="Times New Roman" panose="02020603050405020304" pitchFamily="18" charset="0"/>
                <a:cs typeface="Times New Roman" panose="02020603050405020304" pitchFamily="18" charset="0"/>
              </a:rPr>
              <a:t>agrourbanismo</a:t>
            </a:r>
            <a:r>
              <a:rPr lang="it-IT" sz="2100" dirty="0">
                <a:latin typeface="Times New Roman" panose="02020603050405020304" pitchFamily="18" charset="0"/>
                <a:cs typeface="Times New Roman" panose="02020603050405020304" pitchFamily="18" charset="0"/>
              </a:rPr>
              <a:t>, una scienza che si interessa delle diverse forme di agricoltura che possono essere applicate attorno alla città, che riporta negli spazi periurbani il ruolo originale della campagna, la produzione di cibo.</a:t>
            </a:r>
          </a:p>
          <a:p>
            <a:pPr algn="just"/>
            <a:endParaRPr lang="it-IT" sz="3200" dirty="0">
              <a:latin typeface="Times New Roman" panose="02020603050405020304" pitchFamily="18" charset="0"/>
              <a:cs typeface="Times New Roman" panose="02020603050405020304" pitchFamily="18" charset="0"/>
            </a:endParaRPr>
          </a:p>
          <a:p>
            <a:pPr algn="just"/>
            <a:r>
              <a:rPr lang="it-IT" sz="2300" b="1" dirty="0">
                <a:latin typeface="Times New Roman" panose="02020603050405020304" pitchFamily="18" charset="0"/>
                <a:cs typeface="Times New Roman" panose="02020603050405020304" pitchFamily="18" charset="0"/>
              </a:rPr>
              <a:t>La definizione di </a:t>
            </a:r>
            <a:r>
              <a:rPr lang="it-IT" sz="2300" b="1" dirty="0" err="1">
                <a:latin typeface="Times New Roman" panose="02020603050405020304" pitchFamily="18" charset="0"/>
                <a:cs typeface="Times New Roman" panose="02020603050405020304" pitchFamily="18" charset="0"/>
              </a:rPr>
              <a:t>periurbanità</a:t>
            </a:r>
            <a:r>
              <a:rPr lang="it-IT" sz="2300" b="1" dirty="0">
                <a:latin typeface="Times New Roman" panose="02020603050405020304" pitchFamily="18" charset="0"/>
                <a:cs typeface="Times New Roman" panose="02020603050405020304" pitchFamily="18" charset="0"/>
              </a:rPr>
              <a:t> permette quindi l'elaborazione della categoria spaziale della prossimità</a:t>
            </a:r>
            <a:r>
              <a:rPr lang="it-IT" sz="2300" dirty="0">
                <a:latin typeface="Times New Roman" panose="02020603050405020304" pitchFamily="18" charset="0"/>
                <a:cs typeface="Times New Roman" panose="02020603050405020304" pitchFamily="18" charset="0"/>
              </a:rPr>
              <a:t>:</a:t>
            </a: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 </a:t>
            </a:r>
            <a:r>
              <a:rPr lang="it-IT" sz="2100" b="1" dirty="0">
                <a:latin typeface="Times New Roman" panose="02020603050405020304" pitchFamily="18" charset="0"/>
                <a:cs typeface="Times New Roman" panose="02020603050405020304" pitchFamily="18" charset="0"/>
              </a:rPr>
              <a:t>prossimità </a:t>
            </a:r>
            <a:r>
              <a:rPr lang="it-IT" sz="2100" dirty="0">
                <a:latin typeface="Times New Roman" panose="02020603050405020304" pitchFamily="18" charset="0"/>
                <a:cs typeface="Times New Roman" panose="02020603050405020304" pitchFamily="18" charset="0"/>
              </a:rPr>
              <a:t>come </a:t>
            </a:r>
            <a:r>
              <a:rPr lang="it-IT" sz="2100" b="1" dirty="0">
                <a:latin typeface="Times New Roman" panose="02020603050405020304" pitchFamily="18" charset="0"/>
                <a:cs typeface="Times New Roman" panose="02020603050405020304" pitchFamily="18" charset="0"/>
              </a:rPr>
              <a:t>avvicinamento di servizi </a:t>
            </a:r>
            <a:r>
              <a:rPr lang="it-IT" sz="2100" dirty="0">
                <a:latin typeface="Times New Roman" panose="02020603050405020304" pitchFamily="18" charset="0"/>
                <a:cs typeface="Times New Roman" panose="02020603050405020304" pitchFamily="18" charset="0"/>
              </a:rPr>
              <a:t>che fanno riferimento ad una rete di appoggio che proponga una gamma di prestazioni e modalità di risposta a bisogni che cambiano e si diversificano in formule sempre nuove, tessendo </a:t>
            </a:r>
            <a:r>
              <a:rPr lang="it-IT" sz="2100" b="1" dirty="0">
                <a:latin typeface="Times New Roman" panose="02020603050405020304" pitchFamily="18" charset="0"/>
                <a:cs typeface="Times New Roman" panose="02020603050405020304" pitchFamily="18" charset="0"/>
              </a:rPr>
              <a:t>una nuova trama di servizi e transitabilità sociale tra spazi e persone</a:t>
            </a:r>
            <a:r>
              <a:rPr lang="it-IT" sz="2100" dirty="0">
                <a:latin typeface="Times New Roman" panose="02020603050405020304" pitchFamily="18" charset="0"/>
                <a:cs typeface="Times New Roman" panose="02020603050405020304" pitchFamily="18" charset="0"/>
              </a:rPr>
              <a:t>;</a:t>
            </a:r>
          </a:p>
          <a:p>
            <a:pPr algn="just"/>
            <a:endParaRPr lang="it-IT"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771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188640"/>
            <a:ext cx="8856984" cy="6386364"/>
          </a:xfrm>
          <a:prstGeom prst="rect">
            <a:avLst/>
          </a:prstGeom>
          <a:noFill/>
        </p:spPr>
        <p:txBody>
          <a:bodyPr wrap="square" rtlCol="0">
            <a:spAutoFit/>
          </a:bodyPr>
          <a:lstStyle/>
          <a:p>
            <a:pPr lvl="0" algn="just"/>
            <a:endParaRPr lang="it-IT" sz="1000" dirty="0">
              <a:solidFill>
                <a:prstClr val="black"/>
              </a:solidFill>
              <a:latin typeface="Times New Roman" panose="02020603050405020304" pitchFamily="18" charset="0"/>
              <a:cs typeface="Times New Roman" panose="02020603050405020304" pitchFamily="18" charset="0"/>
            </a:endParaRPr>
          </a:p>
          <a:p>
            <a:pPr lvl="0" algn="just"/>
            <a:r>
              <a:rPr lang="it-IT" sz="2100" dirty="0">
                <a:solidFill>
                  <a:prstClr val="black"/>
                </a:solidFill>
                <a:latin typeface="Times New Roman" panose="02020603050405020304" pitchFamily="18" charset="0"/>
                <a:cs typeface="Times New Roman" panose="02020603050405020304" pitchFamily="18" charset="0"/>
              </a:rPr>
              <a:t>- </a:t>
            </a:r>
            <a:r>
              <a:rPr lang="it-IT" sz="2100" b="1" dirty="0">
                <a:solidFill>
                  <a:prstClr val="black"/>
                </a:solidFill>
                <a:latin typeface="Times New Roman" panose="02020603050405020304" pitchFamily="18" charset="0"/>
                <a:cs typeface="Times New Roman" panose="02020603050405020304" pitchFamily="18" charset="0"/>
              </a:rPr>
              <a:t>prossimità spaziale </a:t>
            </a:r>
            <a:r>
              <a:rPr lang="it-IT" sz="2100" dirty="0">
                <a:solidFill>
                  <a:prstClr val="black"/>
                </a:solidFill>
                <a:latin typeface="Times New Roman" panose="02020603050405020304" pitchFamily="18" charset="0"/>
                <a:cs typeface="Times New Roman" panose="02020603050405020304" pitchFamily="18" charset="0"/>
              </a:rPr>
              <a:t>come necessità di rielaborare una nuova tecnica urbanistica che sappia rendere vicine realtà distanti, una tecnica per l'agro-urbanità, per lo spazio aperto che è anche lo spazio agricolo;</a:t>
            </a: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r>
              <a:rPr lang="it-IT" sz="2100" dirty="0">
                <a:solidFill>
                  <a:prstClr val="black"/>
                </a:solidFill>
                <a:latin typeface="Times New Roman" panose="02020603050405020304" pitchFamily="18" charset="0"/>
                <a:cs typeface="Times New Roman" panose="02020603050405020304" pitchFamily="18" charset="0"/>
              </a:rPr>
              <a:t>- </a:t>
            </a:r>
            <a:r>
              <a:rPr lang="it-IT" sz="2100" b="1" dirty="0">
                <a:solidFill>
                  <a:prstClr val="black"/>
                </a:solidFill>
                <a:latin typeface="Times New Roman" panose="02020603050405020304" pitchFamily="18" charset="0"/>
                <a:cs typeface="Times New Roman" panose="02020603050405020304" pitchFamily="18" charset="0"/>
              </a:rPr>
              <a:t>prossimità sociale </a:t>
            </a:r>
            <a:r>
              <a:rPr lang="it-IT" sz="2100" dirty="0">
                <a:solidFill>
                  <a:prstClr val="black"/>
                </a:solidFill>
                <a:latin typeface="Times New Roman" panose="02020603050405020304" pitchFamily="18" charset="0"/>
                <a:cs typeface="Times New Roman" panose="02020603050405020304" pitchFamily="18" charset="0"/>
              </a:rPr>
              <a:t>affinché i cittadini non si sentano più condannati a scegliere forme urbane che un tempo rappresentavano il solo modo di fare città, rielaborando un'idea di abitare in prossimità che offra loro più chance.</a:t>
            </a:r>
          </a:p>
          <a:p>
            <a:pPr algn="just"/>
            <a:endParaRPr lang="it-IT" sz="2100" dirty="0">
              <a:solidFill>
                <a:prstClr val="black"/>
              </a:solidFill>
              <a:latin typeface="Times New Roman" panose="02020603050405020304" pitchFamily="18" charset="0"/>
              <a:cs typeface="Times New Roman" panose="02020603050405020304" pitchFamily="18" charset="0"/>
            </a:endParaRPr>
          </a:p>
          <a:p>
            <a:pPr algn="just"/>
            <a:endParaRPr lang="it-IT" sz="2100" dirty="0">
              <a:solidFill>
                <a:prstClr val="black"/>
              </a:solidFill>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A questo punto, come è possibile conciliare tutti questi elementi in uno </a:t>
            </a:r>
            <a:r>
              <a:rPr lang="it-IT" sz="2100" b="1" dirty="0">
                <a:latin typeface="Times New Roman" panose="02020603050405020304" pitchFamily="18" charset="0"/>
                <a:cs typeface="Times New Roman" panose="02020603050405020304" pitchFamily="18" charset="0"/>
              </a:rPr>
              <a:t>scenario comune</a:t>
            </a:r>
            <a:r>
              <a:rPr lang="it-IT" sz="2100" dirty="0">
                <a:latin typeface="Times New Roman" panose="02020603050405020304" pitchFamily="18" charset="0"/>
                <a:cs typeface="Times New Roman" panose="02020603050405020304" pitchFamily="18" charset="0"/>
              </a:rPr>
              <a:t>,</a:t>
            </a:r>
            <a:r>
              <a:rPr lang="it-IT" sz="2100" b="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che coniughi processi di pianificazione, di governo (analisi ed individuazione di soluzioni di intervento e di non intervento) e di valorizzazione delle risorse dell’ambiente rurale e degli spazi urbani con </a:t>
            </a:r>
            <a:r>
              <a:rPr lang="it-IT" sz="2100" b="1" dirty="0">
                <a:latin typeface="Times New Roman" panose="02020603050405020304" pitchFamily="18" charset="0"/>
                <a:cs typeface="Times New Roman" panose="02020603050405020304" pitchFamily="18" charset="0"/>
              </a:rPr>
              <a:t>connotazioni di flessibilità, resilienza e </a:t>
            </a:r>
            <a:r>
              <a:rPr lang="it-IT" sz="2100" b="1" dirty="0" err="1">
                <a:latin typeface="Times New Roman" panose="02020603050405020304" pitchFamily="18" charset="0"/>
                <a:cs typeface="Times New Roman" panose="02020603050405020304" pitchFamily="18" charset="0"/>
              </a:rPr>
              <a:t>antifragilità</a:t>
            </a:r>
            <a:r>
              <a:rPr lang="it-IT" sz="2100" b="1" dirty="0">
                <a:latin typeface="Times New Roman" panose="02020603050405020304" pitchFamily="18" charset="0"/>
                <a:cs typeface="Times New Roman" panose="02020603050405020304" pitchFamily="18" charset="0"/>
              </a:rPr>
              <a:t> in un orizzonte temporale di lungo periodo</a:t>
            </a:r>
            <a:r>
              <a:rPr lang="it-IT" sz="2100" dirty="0">
                <a:latin typeface="Times New Roman" panose="02020603050405020304" pitchFamily="18" charset="0"/>
                <a:cs typeface="Times New Roman" panose="02020603050405020304" pitchFamily="18" charset="0"/>
              </a:rPr>
              <a:t>?</a:t>
            </a: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È necessario </a:t>
            </a:r>
            <a:r>
              <a:rPr lang="it-IT" sz="2100" b="1" dirty="0">
                <a:latin typeface="Times New Roman" panose="02020603050405020304" pitchFamily="18" charset="0"/>
                <a:cs typeface="Times New Roman" panose="02020603050405020304" pitchFamily="18" charset="0"/>
              </a:rPr>
              <a:t>formulare </a:t>
            </a:r>
            <a:r>
              <a:rPr lang="it-IT" sz="2100" dirty="0">
                <a:latin typeface="Times New Roman" panose="02020603050405020304" pitchFamily="18" charset="0"/>
                <a:cs typeface="Times New Roman" panose="02020603050405020304" pitchFamily="18" charset="0"/>
              </a:rPr>
              <a:t>delle precise </a:t>
            </a:r>
            <a:r>
              <a:rPr lang="it-IT" sz="2100" b="1" dirty="0">
                <a:latin typeface="Times New Roman" panose="02020603050405020304" pitchFamily="18" charset="0"/>
                <a:cs typeface="Times New Roman" panose="02020603050405020304" pitchFamily="18" charset="0"/>
              </a:rPr>
              <a:t>strategie</a:t>
            </a:r>
            <a:r>
              <a:rPr lang="it-IT" sz="2100" dirty="0">
                <a:latin typeface="Times New Roman" panose="02020603050405020304" pitchFamily="18" charset="0"/>
                <a:cs typeface="Times New Roman" panose="02020603050405020304" pitchFamily="18" charset="0"/>
              </a:rPr>
              <a:t>.</a:t>
            </a:r>
          </a:p>
          <a:p>
            <a:pPr algn="just"/>
            <a:endParaRPr lang="it-IT"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877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332656"/>
            <a:ext cx="8928992" cy="6078587"/>
          </a:xfrm>
          <a:prstGeom prst="rect">
            <a:avLst/>
          </a:prstGeom>
          <a:noFill/>
        </p:spPr>
        <p:txBody>
          <a:bodyPr wrap="square" rtlCol="0">
            <a:spAutoFit/>
          </a:bodyPr>
          <a:lstStyle/>
          <a:p>
            <a:pPr lvl="0" algn="just"/>
            <a:endParaRPr lang="it-IT" sz="1000" dirty="0">
              <a:solidFill>
                <a:prstClr val="black"/>
              </a:solidFill>
              <a:latin typeface="Times New Roman" panose="02020603050405020304" pitchFamily="18" charset="0"/>
              <a:cs typeface="Times New Roman" panose="02020603050405020304" pitchFamily="18" charset="0"/>
            </a:endParaRPr>
          </a:p>
          <a:p>
            <a:pPr lvl="0" algn="just"/>
            <a:r>
              <a:rPr lang="it-IT" sz="2100" dirty="0">
                <a:solidFill>
                  <a:prstClr val="black"/>
                </a:solidFill>
                <a:latin typeface="Times New Roman" panose="02020603050405020304" pitchFamily="18" charset="0"/>
                <a:cs typeface="Times New Roman" panose="02020603050405020304" pitchFamily="18" charset="0"/>
              </a:rPr>
              <a:t>1. Affrontare il fronte urbano come </a:t>
            </a:r>
            <a:r>
              <a:rPr lang="it-IT" sz="2100" b="1" dirty="0">
                <a:solidFill>
                  <a:prstClr val="black"/>
                </a:solidFill>
                <a:latin typeface="Times New Roman" panose="02020603050405020304" pitchFamily="18" charset="0"/>
                <a:cs typeface="Times New Roman" panose="02020603050405020304" pitchFamily="18" charset="0"/>
              </a:rPr>
              <a:t>un segno del territorio</a:t>
            </a:r>
            <a:r>
              <a:rPr lang="it-IT" sz="2100" dirty="0">
                <a:solidFill>
                  <a:prstClr val="black"/>
                </a:solidFill>
                <a:latin typeface="Times New Roman" panose="02020603050405020304" pitchFamily="18" charset="0"/>
                <a:cs typeface="Times New Roman" panose="02020603050405020304" pitchFamily="18" charset="0"/>
              </a:rPr>
              <a:t>: il fronte può essere considerato come une mezzo di controllo dello sviluppo urbano; gli spazi aperti devono essere presi in considerazione ad un ampia scala per poter sviluppare un progetto comune;</a:t>
            </a:r>
          </a:p>
          <a:p>
            <a:pPr lvl="0" algn="just"/>
            <a:endParaRPr lang="it-IT" sz="800" dirty="0">
              <a:solidFill>
                <a:prstClr val="black"/>
              </a:solidFill>
              <a:latin typeface="Times New Roman" panose="02020603050405020304" pitchFamily="18" charset="0"/>
              <a:cs typeface="Times New Roman" panose="02020603050405020304" pitchFamily="18" charset="0"/>
            </a:endParaRPr>
          </a:p>
          <a:p>
            <a:pPr lvl="0" algn="just"/>
            <a:endParaRPr lang="it-IT" sz="800" dirty="0">
              <a:solidFill>
                <a:prstClr val="black"/>
              </a:solidFill>
              <a:latin typeface="Times New Roman" panose="02020603050405020304" pitchFamily="18" charset="0"/>
              <a:cs typeface="Times New Roman" panose="02020603050405020304" pitchFamily="18" charset="0"/>
            </a:endParaRPr>
          </a:p>
          <a:p>
            <a:pPr lvl="0" algn="just"/>
            <a:r>
              <a:rPr lang="it-IT" sz="2100" dirty="0">
                <a:solidFill>
                  <a:prstClr val="black"/>
                </a:solidFill>
                <a:latin typeface="Times New Roman" panose="02020603050405020304" pitchFamily="18" charset="0"/>
                <a:cs typeface="Times New Roman" panose="02020603050405020304" pitchFamily="18" charset="0"/>
              </a:rPr>
              <a:t>2. </a:t>
            </a:r>
            <a:r>
              <a:rPr lang="it-IT" sz="2100" b="1" dirty="0">
                <a:solidFill>
                  <a:prstClr val="black"/>
                </a:solidFill>
                <a:latin typeface="Times New Roman" panose="02020603050405020304" pitchFamily="18" charset="0"/>
                <a:cs typeface="Times New Roman" panose="02020603050405020304" pitchFamily="18" charset="0"/>
              </a:rPr>
              <a:t>Concepire il fronte urbano come un’articolazione</a:t>
            </a:r>
            <a:r>
              <a:rPr lang="it-IT" sz="2100" dirty="0">
                <a:solidFill>
                  <a:prstClr val="black"/>
                </a:solidFill>
                <a:latin typeface="Times New Roman" panose="02020603050405020304" pitchFamily="18" charset="0"/>
                <a:cs typeface="Times New Roman" panose="02020603050405020304" pitchFamily="18" charset="0"/>
              </a:rPr>
              <a:t>: lo scopo è quello di concepire gli spazi nella loro specificità, tenendo conto delle loro interrelazioni con le aree urbane, e rurali in maniera tale da svilupparle in modo </a:t>
            </a:r>
            <a:r>
              <a:rPr lang="it-IT" sz="2100" b="1" dirty="0">
                <a:solidFill>
                  <a:prstClr val="black"/>
                </a:solidFill>
                <a:latin typeface="Times New Roman" panose="02020603050405020304" pitchFamily="18" charset="0"/>
                <a:cs typeface="Times New Roman" panose="02020603050405020304" pitchFamily="18" charset="0"/>
              </a:rPr>
              <a:t>complementare</a:t>
            </a:r>
            <a:r>
              <a:rPr lang="it-IT" sz="2100" dirty="0">
                <a:solidFill>
                  <a:prstClr val="black"/>
                </a:solidFill>
                <a:latin typeface="Times New Roman" panose="02020603050405020304" pitchFamily="18" charset="0"/>
                <a:cs typeface="Times New Roman" panose="02020603050405020304" pitchFamily="18" charset="0"/>
              </a:rPr>
              <a:t>;</a:t>
            </a:r>
          </a:p>
          <a:p>
            <a:pPr lvl="0" algn="just"/>
            <a:endParaRPr lang="it-IT" sz="800" dirty="0">
              <a:solidFill>
                <a:prstClr val="black"/>
              </a:solidFill>
              <a:latin typeface="Times New Roman" panose="02020603050405020304" pitchFamily="18" charset="0"/>
              <a:cs typeface="Times New Roman" panose="02020603050405020304" pitchFamily="18" charset="0"/>
            </a:endParaRPr>
          </a:p>
          <a:p>
            <a:pPr lvl="0" algn="just"/>
            <a:endParaRPr lang="it-IT" sz="800" dirty="0">
              <a:solidFill>
                <a:prstClr val="black"/>
              </a:solidFill>
              <a:latin typeface="Times New Roman" panose="02020603050405020304" pitchFamily="18" charset="0"/>
              <a:cs typeface="Times New Roman" panose="02020603050405020304" pitchFamily="18" charset="0"/>
            </a:endParaRPr>
          </a:p>
          <a:p>
            <a:pPr lvl="0" algn="just"/>
            <a:r>
              <a:rPr lang="it-IT" sz="2100" dirty="0">
                <a:solidFill>
                  <a:prstClr val="black"/>
                </a:solidFill>
                <a:latin typeface="Times New Roman" panose="02020603050405020304" pitchFamily="18" charset="0"/>
                <a:cs typeface="Times New Roman" panose="02020603050405020304" pitchFamily="18" charset="0"/>
              </a:rPr>
              <a:t>3. Anticipare il futuro dei fronte urbano: quest'ultimo può essere visto come un’area esistente e stabile da migliorare, oppure come spazio in cui si può evolvere l'urbanizzazione.</a:t>
            </a:r>
          </a:p>
          <a:p>
            <a:pPr lvl="0" algn="just"/>
            <a:endParaRPr lang="it-IT" sz="800" dirty="0">
              <a:solidFill>
                <a:prstClr val="black"/>
              </a:solidFill>
              <a:latin typeface="Times New Roman" panose="02020603050405020304" pitchFamily="18" charset="0"/>
              <a:cs typeface="Times New Roman" panose="02020603050405020304" pitchFamily="18" charset="0"/>
            </a:endParaRPr>
          </a:p>
          <a:p>
            <a:pPr lvl="0" algn="just"/>
            <a:endParaRPr lang="it-IT" sz="800" dirty="0">
              <a:solidFill>
                <a:prstClr val="black"/>
              </a:solidFill>
              <a:latin typeface="Times New Roman" panose="02020603050405020304" pitchFamily="18" charset="0"/>
              <a:cs typeface="Times New Roman" panose="02020603050405020304" pitchFamily="18" charset="0"/>
            </a:endParaRPr>
          </a:p>
          <a:p>
            <a:pPr lvl="0" algn="just"/>
            <a:r>
              <a:rPr lang="it-IT" sz="2100" dirty="0">
                <a:solidFill>
                  <a:prstClr val="black"/>
                </a:solidFill>
                <a:latin typeface="Times New Roman" panose="02020603050405020304" pitchFamily="18" charset="0"/>
                <a:cs typeface="Times New Roman" panose="02020603050405020304" pitchFamily="18" charset="0"/>
              </a:rPr>
              <a:t>Questo approccio dovrebbe mirare a consolidare gradualmente le aree, limitando l'espansione della città: così facendo si viene a creare un confine netto mantenendo una </a:t>
            </a:r>
            <a:r>
              <a:rPr lang="it-IT" sz="2100" b="1" dirty="0">
                <a:solidFill>
                  <a:prstClr val="black"/>
                </a:solidFill>
                <a:latin typeface="Times New Roman" panose="02020603050405020304" pitchFamily="18" charset="0"/>
                <a:cs typeface="Times New Roman" panose="02020603050405020304" pitchFamily="18" charset="0"/>
              </a:rPr>
              <a:t>continuità ecologica</a:t>
            </a:r>
            <a:r>
              <a:rPr lang="it-IT" sz="2100" dirty="0">
                <a:solidFill>
                  <a:prstClr val="black"/>
                </a:solidFill>
                <a:latin typeface="Times New Roman" panose="02020603050405020304" pitchFamily="18" charset="0"/>
                <a:cs typeface="Times New Roman" panose="02020603050405020304" pitchFamily="18" charset="0"/>
              </a:rPr>
              <a:t>;</a:t>
            </a: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endParaRPr lang="it-IT" sz="800" dirty="0">
              <a:solidFill>
                <a:prstClr val="black"/>
              </a:solidFill>
              <a:latin typeface="Times New Roman" panose="02020603050405020304" pitchFamily="18" charset="0"/>
              <a:cs typeface="Times New Roman" panose="02020603050405020304" pitchFamily="18" charset="0"/>
            </a:endParaRPr>
          </a:p>
          <a:p>
            <a:pPr lvl="0" algn="just"/>
            <a:endParaRPr lang="it-IT" sz="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014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260648"/>
            <a:ext cx="8856984" cy="6370975"/>
          </a:xfrm>
          <a:prstGeom prst="rect">
            <a:avLst/>
          </a:prstGeom>
          <a:noFill/>
        </p:spPr>
        <p:txBody>
          <a:bodyPr wrap="square" rtlCol="0">
            <a:spAutoFit/>
          </a:bodyPr>
          <a:lstStyle/>
          <a:p>
            <a:pPr lvl="0" algn="just"/>
            <a:r>
              <a:rPr lang="it-IT" sz="2100" dirty="0">
                <a:solidFill>
                  <a:prstClr val="black"/>
                </a:solidFill>
                <a:latin typeface="Times New Roman" panose="02020603050405020304" pitchFamily="18" charset="0"/>
                <a:cs typeface="Times New Roman" panose="02020603050405020304" pitchFamily="18" charset="0"/>
              </a:rPr>
              <a:t>4. Impostare il fronte urbano in relazione al sito: necessaria per garantire un buon inserimento con il paesaggio circostante, </a:t>
            </a:r>
            <a:r>
              <a:rPr lang="it-IT" sz="2100" b="1" dirty="0">
                <a:solidFill>
                  <a:prstClr val="black"/>
                </a:solidFill>
                <a:latin typeface="Times New Roman" panose="02020603050405020304" pitchFamily="18" charset="0"/>
                <a:cs typeface="Times New Roman" panose="02020603050405020304" pitchFamily="18" charset="0"/>
              </a:rPr>
              <a:t>l'identità dei luoghi </a:t>
            </a:r>
            <a:r>
              <a:rPr lang="it-IT" sz="2100" dirty="0">
                <a:solidFill>
                  <a:prstClr val="black"/>
                </a:solidFill>
                <a:latin typeface="Times New Roman" panose="02020603050405020304" pitchFamily="18" charset="0"/>
                <a:cs typeface="Times New Roman" panose="02020603050405020304" pitchFamily="18" charset="0"/>
              </a:rPr>
              <a:t>e la sua configurazione sono i riferimenti per modellare il fronte, in relazione ad esempio ad una foresta, ad una collina oppure ad un fiume;</a:t>
            </a:r>
          </a:p>
          <a:p>
            <a:pPr lvl="0" algn="just"/>
            <a:endParaRPr lang="it-IT" sz="800" dirty="0">
              <a:solidFill>
                <a:prstClr val="black"/>
              </a:solidFill>
              <a:latin typeface="Times New Roman" panose="02020603050405020304" pitchFamily="18" charset="0"/>
              <a:cs typeface="Times New Roman" panose="02020603050405020304" pitchFamily="18" charset="0"/>
            </a:endParaRPr>
          </a:p>
          <a:p>
            <a:pPr lvl="0" algn="just"/>
            <a:endParaRPr lang="it-IT" sz="800" dirty="0">
              <a:solidFill>
                <a:prstClr val="black"/>
              </a:solidFill>
              <a:latin typeface="Times New Roman" panose="02020603050405020304" pitchFamily="18" charset="0"/>
              <a:cs typeface="Times New Roman" panose="02020603050405020304" pitchFamily="18" charset="0"/>
            </a:endParaRPr>
          </a:p>
          <a:p>
            <a:pPr lvl="0" algn="just"/>
            <a:endParaRPr lang="it-IT" sz="800" dirty="0">
              <a:solidFill>
                <a:prstClr val="black"/>
              </a:solidFill>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5. </a:t>
            </a:r>
            <a:r>
              <a:rPr lang="it-IT" sz="2100" b="1" dirty="0">
                <a:latin typeface="Times New Roman" panose="02020603050405020304" pitchFamily="18" charset="0"/>
                <a:cs typeface="Times New Roman" panose="02020603050405020304" pitchFamily="18" charset="0"/>
              </a:rPr>
              <a:t>Materializzare il fronte urbano</a:t>
            </a:r>
            <a:r>
              <a:rPr lang="it-IT" sz="2100" dirty="0">
                <a:latin typeface="Times New Roman" panose="02020603050405020304" pitchFamily="18" charset="0"/>
                <a:cs typeface="Times New Roman" panose="02020603050405020304" pitchFamily="18" charset="0"/>
              </a:rPr>
              <a:t>: trattare con il paesaggio per la creazione dei bordo urbano significa riconoscere gli elementi esistenti, la loro riabilitazione e la creazione di nuovi elementi. Queste linee di supporto possono ad esempio sviluppare una chiara vista sulla campagna , con un asse di prospettiva dal cuore della città, oppure integrare il flusso in relazione al bordo;</a:t>
            </a:r>
          </a:p>
          <a:p>
            <a:pPr algn="just"/>
            <a:endParaRPr lang="it-IT" sz="800" dirty="0">
              <a:latin typeface="Times New Roman" panose="02020603050405020304" pitchFamily="18" charset="0"/>
              <a:cs typeface="Times New Roman" panose="02020603050405020304" pitchFamily="18" charset="0"/>
            </a:endParaRPr>
          </a:p>
          <a:p>
            <a:pPr algn="just"/>
            <a:endParaRPr lang="it-IT" sz="800" dirty="0">
              <a:latin typeface="Times New Roman" panose="02020603050405020304" pitchFamily="18" charset="0"/>
              <a:cs typeface="Times New Roman" panose="02020603050405020304" pitchFamily="18" charset="0"/>
            </a:endParaRPr>
          </a:p>
          <a:p>
            <a:pPr algn="just"/>
            <a:endParaRPr lang="it-IT" sz="8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6. Considerare la funzione delle aree rurali: è necessaria </a:t>
            </a:r>
            <a:r>
              <a:rPr lang="it-IT" sz="2100" b="1" dirty="0">
                <a:latin typeface="Times New Roman" panose="02020603050405020304" pitchFamily="18" charset="0"/>
                <a:cs typeface="Times New Roman" panose="02020603050405020304" pitchFamily="18" charset="0"/>
              </a:rPr>
              <a:t>un’analisi funzionale delle aree rurali</a:t>
            </a:r>
            <a:r>
              <a:rPr lang="it-IT" sz="2100" dirty="0">
                <a:latin typeface="Times New Roman" panose="02020603050405020304" pitchFamily="18" charset="0"/>
                <a:cs typeface="Times New Roman" panose="02020603050405020304" pitchFamily="18" charset="0"/>
              </a:rPr>
              <a:t>, al fine di evitare una frammentazione, a cui può conseguire una disintegrazione delle stesse e del loro tessuto morfo-funzionale;</a:t>
            </a:r>
          </a:p>
          <a:p>
            <a:pPr algn="just"/>
            <a:endParaRPr lang="it-IT" sz="800" dirty="0">
              <a:latin typeface="Times New Roman" panose="02020603050405020304" pitchFamily="18" charset="0"/>
              <a:cs typeface="Times New Roman" panose="02020603050405020304" pitchFamily="18" charset="0"/>
            </a:endParaRPr>
          </a:p>
          <a:p>
            <a:pPr algn="just"/>
            <a:endParaRPr lang="it-IT" sz="800" dirty="0">
              <a:latin typeface="Times New Roman" panose="02020603050405020304" pitchFamily="18" charset="0"/>
              <a:cs typeface="Times New Roman" panose="02020603050405020304" pitchFamily="18" charset="0"/>
            </a:endParaRPr>
          </a:p>
          <a:p>
            <a:pPr algn="just"/>
            <a:endParaRPr lang="it-IT" sz="8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7. Garantire una buona </a:t>
            </a:r>
            <a:r>
              <a:rPr lang="it-IT" sz="2100" b="1" dirty="0">
                <a:latin typeface="Times New Roman" panose="02020603050405020304" pitchFamily="18" charset="0"/>
                <a:cs typeface="Times New Roman" panose="02020603050405020304" pitchFamily="18" charset="0"/>
              </a:rPr>
              <a:t>accessibilità</a:t>
            </a:r>
            <a:r>
              <a:rPr lang="it-IT" sz="2100" dirty="0">
                <a:latin typeface="Times New Roman" panose="02020603050405020304" pitchFamily="18" charset="0"/>
                <a:cs typeface="Times New Roman" panose="02020603050405020304" pitchFamily="18" charset="0"/>
              </a:rPr>
              <a:t> e </a:t>
            </a:r>
            <a:r>
              <a:rPr lang="it-IT" sz="2100" b="1" dirty="0">
                <a:latin typeface="Times New Roman" panose="02020603050405020304" pitchFamily="18" charset="0"/>
                <a:cs typeface="Times New Roman" panose="02020603050405020304" pitchFamily="18" charset="0"/>
              </a:rPr>
              <a:t>permeabilità</a:t>
            </a:r>
            <a:r>
              <a:rPr lang="it-IT" sz="2100" dirty="0">
                <a:latin typeface="Times New Roman" panose="02020603050405020304" pitchFamily="18" charset="0"/>
                <a:cs typeface="Times New Roman" panose="02020603050405020304" pitchFamily="18" charset="0"/>
              </a:rPr>
              <a:t>: questo avviene mediante la permeabilità di una rete o di un spazio urbano costituiti da una rete di sentieri o spazi pubblici organizzati;</a:t>
            </a:r>
          </a:p>
          <a:p>
            <a:pPr algn="just"/>
            <a:endParaRPr lang="it-IT"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79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20350" y="260648"/>
            <a:ext cx="8712968" cy="6478697"/>
          </a:xfrm>
          <a:prstGeom prst="rect">
            <a:avLst/>
          </a:prstGeom>
          <a:no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8. </a:t>
            </a:r>
            <a:r>
              <a:rPr lang="it-IT" sz="2100" b="1" dirty="0">
                <a:latin typeface="Times New Roman" panose="02020603050405020304" pitchFamily="18" charset="0"/>
                <a:cs typeface="Times New Roman" panose="02020603050405020304" pitchFamily="18" charset="0"/>
              </a:rPr>
              <a:t>Adattare a diversi usi</a:t>
            </a:r>
            <a:r>
              <a:rPr lang="it-IT" sz="2100" dirty="0">
                <a:latin typeface="Times New Roman" panose="02020603050405020304" pitchFamily="18" charset="0"/>
                <a:cs typeface="Times New Roman" panose="02020603050405020304" pitchFamily="18" charset="0"/>
              </a:rPr>
              <a:t>: i paesaggi adiacenti alla città offrono opportunità per la creazione di spazi pubblici di qualità, quali polmoni verdi, patrimoni naturali e culturali, che inoltre possono limitare l'impatto delle nuove aree urbane.</a:t>
            </a:r>
          </a:p>
          <a:p>
            <a:pPr algn="just"/>
            <a:endParaRPr lang="it-IT" sz="2000" dirty="0">
              <a:latin typeface="Times New Roman" panose="02020603050405020304" pitchFamily="18" charset="0"/>
              <a:cs typeface="Times New Roman" panose="02020603050405020304" pitchFamily="18" charset="0"/>
            </a:endParaRPr>
          </a:p>
          <a:p>
            <a:pPr algn="just"/>
            <a:endParaRPr lang="it-IT" sz="2000" dirty="0">
              <a:latin typeface="Times New Roman" panose="02020603050405020304" pitchFamily="18" charset="0"/>
              <a:cs typeface="Times New Roman" panose="02020603050405020304" pitchFamily="18" charset="0"/>
            </a:endParaRPr>
          </a:p>
          <a:p>
            <a:pPr algn="just"/>
            <a:r>
              <a:rPr lang="it-IT" sz="2300" b="1" dirty="0">
                <a:latin typeface="Times New Roman" panose="02020603050405020304" pitchFamily="18" charset="0"/>
                <a:cs typeface="Times New Roman" panose="02020603050405020304" pitchFamily="18" charset="0"/>
              </a:rPr>
              <a:t>ESEMPIO 3.  Il margine come nastro a spessore variabile</a:t>
            </a:r>
          </a:p>
          <a:p>
            <a:pPr algn="just"/>
            <a:endParaRPr lang="it-IT" sz="2000" dirty="0">
              <a:latin typeface="Times New Roman" panose="02020603050405020304" pitchFamily="18" charset="0"/>
              <a:cs typeface="Times New Roman" panose="02020603050405020304" pitchFamily="18" charset="0"/>
            </a:endParaRPr>
          </a:p>
          <a:p>
            <a:pPr algn="just"/>
            <a:r>
              <a:rPr lang="it-IT" sz="2300" b="1" dirty="0">
                <a:latin typeface="Times New Roman" panose="02020603050405020304" pitchFamily="18" charset="0"/>
                <a:cs typeface="Times New Roman" panose="02020603050405020304" pitchFamily="18" charset="0"/>
              </a:rPr>
              <a:t>Jean </a:t>
            </a:r>
            <a:r>
              <a:rPr lang="it-IT" sz="2300" b="1" dirty="0" err="1">
                <a:latin typeface="Times New Roman" panose="02020603050405020304" pitchFamily="18" charset="0"/>
                <a:cs typeface="Times New Roman" panose="02020603050405020304" pitchFamily="18" charset="0"/>
              </a:rPr>
              <a:t>Nouvel</a:t>
            </a:r>
            <a:r>
              <a:rPr lang="it-IT" sz="2300" b="1" dirty="0">
                <a:latin typeface="Times New Roman" panose="02020603050405020304" pitchFamily="18" charset="0"/>
                <a:cs typeface="Times New Roman" panose="02020603050405020304" pitchFamily="18" charset="0"/>
              </a:rPr>
              <a:t> per </a:t>
            </a:r>
            <a:r>
              <a:rPr lang="it-IT" sz="2300" b="1" dirty="0" err="1">
                <a:latin typeface="Times New Roman" panose="02020603050405020304" pitchFamily="18" charset="0"/>
                <a:cs typeface="Times New Roman" panose="02020603050405020304" pitchFamily="18" charset="0"/>
              </a:rPr>
              <a:t>Grand</a:t>
            </a:r>
            <a:r>
              <a:rPr lang="it-IT" sz="2300" b="1" dirty="0">
                <a:latin typeface="Times New Roman" panose="02020603050405020304" pitchFamily="18" charset="0"/>
                <a:cs typeface="Times New Roman" panose="02020603050405020304" pitchFamily="18" charset="0"/>
              </a:rPr>
              <a:t> Pari(s) (2009)</a:t>
            </a:r>
          </a:p>
          <a:p>
            <a:pPr algn="just"/>
            <a:endParaRPr lang="it-IT" sz="2000" dirty="0">
              <a:latin typeface="Times New Roman" panose="02020603050405020304" pitchFamily="18" charset="0"/>
              <a:cs typeface="Times New Roman" panose="02020603050405020304" pitchFamily="18" charset="0"/>
            </a:endParaRPr>
          </a:p>
          <a:p>
            <a:pPr algn="just"/>
            <a:r>
              <a:rPr lang="it-IT" sz="2100" i="1" dirty="0">
                <a:latin typeface="Times New Roman" panose="02020603050405020304" pitchFamily="18" charset="0"/>
                <a:cs typeface="Times New Roman" panose="02020603050405020304" pitchFamily="18" charset="0"/>
              </a:rPr>
              <a:t>Nella proposta del gruppo di Jean </a:t>
            </a:r>
            <a:r>
              <a:rPr lang="it-IT" sz="2100" i="1" dirty="0" err="1">
                <a:latin typeface="Times New Roman" panose="02020603050405020304" pitchFamily="18" charset="0"/>
                <a:cs typeface="Times New Roman" panose="02020603050405020304" pitchFamily="18" charset="0"/>
              </a:rPr>
              <a:t>Nouvel</a:t>
            </a:r>
            <a:r>
              <a:rPr lang="it-IT" sz="2100" i="1" dirty="0">
                <a:latin typeface="Times New Roman" panose="02020603050405020304" pitchFamily="18" charset="0"/>
                <a:cs typeface="Times New Roman" panose="02020603050405020304" pitchFamily="18" charset="0"/>
              </a:rPr>
              <a:t> per il </a:t>
            </a:r>
            <a:r>
              <a:rPr lang="it-IT" sz="2100" i="1" dirty="0" err="1">
                <a:latin typeface="Times New Roman" panose="02020603050405020304" pitchFamily="18" charset="0"/>
                <a:cs typeface="Times New Roman" panose="02020603050405020304" pitchFamily="18" charset="0"/>
              </a:rPr>
              <a:t>Grand</a:t>
            </a:r>
            <a:r>
              <a:rPr lang="it-IT" sz="2100" i="1" dirty="0">
                <a:latin typeface="Times New Roman" panose="02020603050405020304" pitchFamily="18" charset="0"/>
                <a:cs typeface="Times New Roman" panose="02020603050405020304" pitchFamily="18" charset="0"/>
              </a:rPr>
              <a:t> Pari(s) si propone una </a:t>
            </a:r>
            <a:r>
              <a:rPr lang="it-IT" sz="2100" b="1" i="1" dirty="0">
                <a:latin typeface="Times New Roman" panose="02020603050405020304" pitchFamily="18" charset="0"/>
                <a:cs typeface="Times New Roman" panose="02020603050405020304" pitchFamily="18" charset="0"/>
              </a:rPr>
              <a:t>visione di città configurata da un margine a spessore variabile</a:t>
            </a:r>
            <a:r>
              <a:rPr lang="it-IT" sz="2100" i="1" dirty="0">
                <a:latin typeface="Times New Roman" panose="02020603050405020304" pitchFamily="18" charset="0"/>
                <a:cs typeface="Times New Roman" panose="02020603050405020304" pitchFamily="18" charset="0"/>
              </a:rPr>
              <a:t>.</a:t>
            </a:r>
          </a:p>
          <a:p>
            <a:pPr algn="just"/>
            <a:endParaRPr lang="it-IT" sz="2100"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Si propongono per il margine della grande Parigi azioni specifiche per il suo spazio, che grazie al suo spessore acquista una propria dimensione di progetto.</a:t>
            </a:r>
          </a:p>
          <a:p>
            <a:pPr algn="just"/>
            <a:endParaRPr lang="it-IT" sz="8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Nella sua proposta </a:t>
            </a:r>
            <a:r>
              <a:rPr lang="it-IT" sz="2100" dirty="0" err="1">
                <a:latin typeface="Times New Roman" panose="02020603050405020304" pitchFamily="18" charset="0"/>
                <a:cs typeface="Times New Roman" panose="02020603050405020304" pitchFamily="18" charset="0"/>
              </a:rPr>
              <a:t>Nouvel</a:t>
            </a:r>
            <a:r>
              <a:rPr lang="it-IT" sz="2100" dirty="0">
                <a:latin typeface="Times New Roman" panose="02020603050405020304" pitchFamily="18" charset="0"/>
                <a:cs typeface="Times New Roman" panose="02020603050405020304" pitchFamily="18" charset="0"/>
              </a:rPr>
              <a:t> pensa ad uno </a:t>
            </a:r>
            <a:r>
              <a:rPr lang="it-IT" sz="2100" b="1" dirty="0">
                <a:latin typeface="Times New Roman" panose="02020603050405020304" pitchFamily="18" charset="0"/>
                <a:cs typeface="Times New Roman" panose="02020603050405020304" pitchFamily="18" charset="0"/>
              </a:rPr>
              <a:t>spazio di frontiera</a:t>
            </a:r>
            <a:r>
              <a:rPr lang="it-IT" sz="2100" dirty="0">
                <a:latin typeface="Times New Roman" panose="02020603050405020304" pitchFamily="18" charset="0"/>
                <a:cs typeface="Times New Roman" panose="02020603050405020304" pitchFamily="18" charset="0"/>
              </a:rPr>
              <a:t>, inteso </a:t>
            </a:r>
            <a:r>
              <a:rPr lang="it-IT" sz="2100" b="1" dirty="0">
                <a:latin typeface="Times New Roman" panose="02020603050405020304" pitchFamily="18" charset="0"/>
                <a:cs typeface="Times New Roman" panose="02020603050405020304" pitchFamily="18" charset="0"/>
              </a:rPr>
              <a:t>non come una cintura verde o come un muro di edifici costruiti</a:t>
            </a:r>
            <a:r>
              <a:rPr lang="it-IT" sz="2100" dirty="0">
                <a:latin typeface="Times New Roman" panose="02020603050405020304" pitchFamily="18" charset="0"/>
                <a:cs typeface="Times New Roman" panose="02020603050405020304" pitchFamily="18" charset="0"/>
              </a:rPr>
              <a:t>, ma come una </a:t>
            </a:r>
            <a:r>
              <a:rPr lang="it-IT" sz="2100" b="1" dirty="0">
                <a:latin typeface="Times New Roman" panose="02020603050405020304" pitchFamily="18" charset="0"/>
                <a:cs typeface="Times New Roman" panose="02020603050405020304" pitchFamily="18" charset="0"/>
              </a:rPr>
              <a:t>sequenza di spazi aperti dai bordi sfocati</a:t>
            </a:r>
            <a:r>
              <a:rPr lang="it-IT" sz="2100" dirty="0">
                <a:latin typeface="Times New Roman" panose="02020603050405020304" pitchFamily="18" charset="0"/>
                <a:cs typeface="Times New Roman" panose="02020603050405020304" pitchFamily="18" charset="0"/>
              </a:rPr>
              <a:t>. II margine diventa un nastro che ospita funzioni e attività mancanti nell'ambito urbano e in quello rurale.</a:t>
            </a:r>
            <a:endParaRPr lang="it-IT"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769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332656"/>
            <a:ext cx="8856984" cy="6324808"/>
          </a:xfrm>
          <a:prstGeom prst="rect">
            <a:avLst/>
          </a:prstGeom>
          <a:no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La proposta di </a:t>
            </a:r>
            <a:r>
              <a:rPr lang="it-IT" sz="2100" dirty="0" err="1">
                <a:latin typeface="Times New Roman" panose="02020603050405020304" pitchFamily="18" charset="0"/>
                <a:cs typeface="Times New Roman" panose="02020603050405020304" pitchFamily="18" charset="0"/>
              </a:rPr>
              <a:t>Nouvel</a:t>
            </a:r>
            <a:r>
              <a:rPr lang="it-IT" sz="2100" dirty="0">
                <a:latin typeface="Times New Roman" panose="02020603050405020304" pitchFamily="18" charset="0"/>
                <a:cs typeface="Times New Roman" panose="02020603050405020304" pitchFamily="18" charset="0"/>
              </a:rPr>
              <a:t> è in sintesi quella di far diventare centinaia di chilometri di margine dell'agglomerato parigino tra urbano e rurale </a:t>
            </a:r>
            <a:r>
              <a:rPr lang="it-IT" sz="2100" b="1" dirty="0">
                <a:latin typeface="Times New Roman" panose="02020603050405020304" pitchFamily="18" charset="0"/>
                <a:cs typeface="Times New Roman" panose="02020603050405020304" pitchFamily="18" charset="0"/>
              </a:rPr>
              <a:t>non un luogo astratto di separazione ma uno spazio </a:t>
            </a:r>
            <a:r>
              <a:rPr lang="it-IT" sz="2100" b="1" dirty="0" err="1">
                <a:latin typeface="Times New Roman" panose="02020603050405020304" pitchFamily="18" charset="0"/>
                <a:cs typeface="Times New Roman" panose="02020603050405020304" pitchFamily="18" charset="0"/>
              </a:rPr>
              <a:t>ruban</a:t>
            </a:r>
            <a:r>
              <a:rPr lang="it-IT" sz="2100" b="1" dirty="0">
                <a:latin typeface="Times New Roman" panose="02020603050405020304" pitchFamily="18" charset="0"/>
                <a:cs typeface="Times New Roman" panose="02020603050405020304" pitchFamily="18" charset="0"/>
              </a:rPr>
              <a:t> (nastro) da abitare</a:t>
            </a:r>
            <a:r>
              <a:rPr lang="it-IT" sz="2100" dirty="0">
                <a:latin typeface="Times New Roman" panose="02020603050405020304" pitchFamily="18" charset="0"/>
                <a:cs typeface="Times New Roman" panose="02020603050405020304" pitchFamily="18" charset="0"/>
              </a:rPr>
              <a:t>.</a:t>
            </a:r>
          </a:p>
          <a:p>
            <a:pPr algn="just"/>
            <a:endParaRPr lang="it-IT" sz="23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Le attività proposte sono legate al mondo dell'agricoltura come frutteti, giardini, percorsi e spazi di sosta che aprono visuali sulla campagna. Si genera uno </a:t>
            </a:r>
            <a:r>
              <a:rPr lang="it-IT" sz="2100" b="1" i="1" dirty="0">
                <a:latin typeface="Times New Roman" panose="02020603050405020304" pitchFamily="18" charset="0"/>
                <a:cs typeface="Times New Roman" panose="02020603050405020304" pitchFamily="18" charset="0"/>
              </a:rPr>
              <a:t>spazio nuovo</a:t>
            </a:r>
            <a:r>
              <a:rPr lang="it-IT" sz="2100" dirty="0">
                <a:latin typeface="Times New Roman" panose="02020603050405020304" pitchFamily="18" charset="0"/>
                <a:cs typeface="Times New Roman" panose="02020603050405020304" pitchFamily="18" charset="0"/>
              </a:rPr>
              <a:t>, tra sperimentazione sostenibile, uso per il tempo libero e destinazione dello spazio a coltura.</a:t>
            </a:r>
          </a:p>
          <a:p>
            <a:pPr algn="just"/>
            <a:endParaRPr lang="it-IT" sz="23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Si vuole creare con queste attività un'apertura tra i due mondi, rurale e urbano, uscire dalla logica chiusa del campo agricolo con la trasformazione di spazi ad uso privato in luoghi pubblici con la definizione di percorsi che rendono accessibili i diversi </a:t>
            </a:r>
            <a:r>
              <a:rPr lang="it-IT" sz="2100" b="1" dirty="0" err="1">
                <a:latin typeface="Times New Roman" panose="02020603050405020304" pitchFamily="18" charset="0"/>
                <a:cs typeface="Times New Roman" panose="02020603050405020304" pitchFamily="18" charset="0"/>
              </a:rPr>
              <a:t>champs</a:t>
            </a:r>
            <a:r>
              <a:rPr lang="it-IT" sz="2100" b="1" dirty="0">
                <a:latin typeface="Times New Roman" panose="02020603050405020304" pitchFamily="18" charset="0"/>
                <a:cs typeface="Times New Roman" panose="02020603050405020304" pitchFamily="18" charset="0"/>
              </a:rPr>
              <a:t> </a:t>
            </a:r>
            <a:r>
              <a:rPr lang="it-IT" sz="2100" b="1" dirty="0" err="1">
                <a:latin typeface="Times New Roman" panose="02020603050405020304" pitchFamily="18" charset="0"/>
                <a:cs typeface="Times New Roman" panose="02020603050405020304" pitchFamily="18" charset="0"/>
              </a:rPr>
              <a:t>urbains</a:t>
            </a:r>
            <a:r>
              <a:rPr lang="it-IT" sz="2100" dirty="0">
                <a:latin typeface="Times New Roman" panose="02020603050405020304" pitchFamily="18" charset="0"/>
                <a:cs typeface="Times New Roman" panose="02020603050405020304" pitchFamily="18" charset="0"/>
              </a:rPr>
              <a:t>.</a:t>
            </a:r>
          </a:p>
          <a:p>
            <a:pPr algn="just"/>
            <a:endParaRPr lang="it-IT" sz="23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Si definisce in questo modo un </a:t>
            </a:r>
            <a:r>
              <a:rPr lang="it-IT" sz="2100" b="1" dirty="0">
                <a:latin typeface="Times New Roman" panose="02020603050405020304" pitchFamily="18" charset="0"/>
                <a:cs typeface="Times New Roman" panose="02020603050405020304" pitchFamily="18" charset="0"/>
              </a:rPr>
              <a:t>contorno della città con attività che non aprono solo la campagna ai cittadini, ma che con la tutela contengono l'espansione urbana e quindi evitano il consumo di suolo ed i fenomeni di degrado</a:t>
            </a:r>
            <a:r>
              <a:rPr lang="it-IT" sz="2100" dirty="0">
                <a:latin typeface="Times New Roman" panose="02020603050405020304" pitchFamily="18" charset="0"/>
                <a:cs typeface="Times New Roman" panose="02020603050405020304" pitchFamily="18" charset="0"/>
              </a:rPr>
              <a:t>.</a:t>
            </a:r>
            <a:endParaRPr lang="it-IT" sz="2100" b="1" dirty="0">
              <a:latin typeface="Times New Roman" panose="02020603050405020304" pitchFamily="18" charset="0"/>
              <a:cs typeface="Times New Roman" panose="02020603050405020304" pitchFamily="18" charset="0"/>
            </a:endParaRPr>
          </a:p>
          <a:p>
            <a:pPr algn="just"/>
            <a:endParaRPr lang="it-IT"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270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isultati immagini per Jean Nouvel per Grand Par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88640"/>
            <a:ext cx="8749619"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13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EE7CAB0-4034-40BA-8E11-111043869AC9}"/>
              </a:ext>
            </a:extLst>
          </p:cNvPr>
          <p:cNvSpPr txBox="1"/>
          <p:nvPr/>
        </p:nvSpPr>
        <p:spPr>
          <a:xfrm>
            <a:off x="107504" y="281810"/>
            <a:ext cx="8856984" cy="5586145"/>
          </a:xfrm>
          <a:prstGeom prst="rect">
            <a:avLst/>
          </a:prstGeom>
          <a:no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Bordo e margine come </a:t>
            </a:r>
            <a:r>
              <a:rPr lang="it-IT" sz="2100" b="1" dirty="0">
                <a:latin typeface="Times New Roman" panose="02020603050405020304" pitchFamily="18" charset="0"/>
                <a:cs typeface="Times New Roman" panose="02020603050405020304" pitchFamily="18" charset="0"/>
              </a:rPr>
              <a:t>spazio intermedio</a:t>
            </a:r>
            <a:r>
              <a:rPr lang="it-IT" sz="2100" dirty="0">
                <a:latin typeface="Times New Roman" panose="02020603050405020304" pitchFamily="18" charset="0"/>
                <a:cs typeface="Times New Roman" panose="02020603050405020304" pitchFamily="18" charset="0"/>
              </a:rPr>
              <a:t>, come luogo privilegiato e reale dell’architettura (diversità e/o disomogeneità di spazi, spessori, colori; ruolo percettivo, messa in relazione…):</a:t>
            </a:r>
          </a:p>
          <a:p>
            <a:pPr algn="just"/>
            <a:endParaRPr lang="en-US"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Azioni di progetto, </a:t>
            </a:r>
            <a:r>
              <a:rPr lang="it-IT" sz="2100" b="1" dirty="0">
                <a:latin typeface="Times New Roman" panose="02020603050405020304" pitchFamily="18" charset="0"/>
                <a:cs typeface="Times New Roman" panose="02020603050405020304" pitchFamily="18" charset="0"/>
              </a:rPr>
              <a:t>materiali</a:t>
            </a:r>
            <a:r>
              <a:rPr lang="it-IT" sz="2100" dirty="0">
                <a:latin typeface="Times New Roman" panose="02020603050405020304" pitchFamily="18" charset="0"/>
                <a:cs typeface="Times New Roman" panose="02020603050405020304" pitchFamily="18" charset="0"/>
              </a:rPr>
              <a:t>, modi di fruizione, rapporti dei dispositivi di progetto con il contesto, il tempo, il paesaggio in dinamica intertemporale) luogo di confronto e incontro, spazio/i di relazione/i …</a:t>
            </a: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Bordi e margini …. "</a:t>
            </a:r>
            <a:r>
              <a:rPr lang="it-IT" sz="2100" i="1" dirty="0">
                <a:latin typeface="Times New Roman" panose="02020603050405020304" pitchFamily="18" charset="0"/>
                <a:cs typeface="Times New Roman" panose="02020603050405020304" pitchFamily="18" charset="0"/>
              </a:rPr>
              <a:t>coincidono con </a:t>
            </a:r>
            <a:r>
              <a:rPr lang="it-IT" sz="2100" b="1" i="1" dirty="0">
                <a:latin typeface="Times New Roman" panose="02020603050405020304" pitchFamily="18" charset="0"/>
                <a:cs typeface="Times New Roman" panose="02020603050405020304" pitchFamily="18" charset="0"/>
              </a:rPr>
              <a:t>situazioni residuali </a:t>
            </a:r>
            <a:r>
              <a:rPr lang="it-IT" sz="2100" i="1" dirty="0">
                <a:latin typeface="Times New Roman" panose="02020603050405020304" pitchFamily="18" charset="0"/>
                <a:cs typeface="Times New Roman" panose="02020603050405020304" pitchFamily="18" charset="0"/>
              </a:rPr>
              <a:t>di un sistema territoriale antropizzato, circondato da episodi insediativi discreti e da </a:t>
            </a:r>
            <a:r>
              <a:rPr lang="it-IT" sz="2100" b="1" i="1" dirty="0">
                <a:latin typeface="Times New Roman" panose="02020603050405020304" pitchFamily="18" charset="0"/>
                <a:cs typeface="Times New Roman" panose="02020603050405020304" pitchFamily="18" charset="0"/>
              </a:rPr>
              <a:t>occasioni</a:t>
            </a:r>
            <a:r>
              <a:rPr lang="it-IT" sz="2100" i="1" dirty="0">
                <a:latin typeface="Times New Roman" panose="02020603050405020304" pitchFamily="18" charset="0"/>
                <a:cs typeface="Times New Roman" panose="02020603050405020304" pitchFamily="18" charset="0"/>
              </a:rPr>
              <a:t> che attendono di poter </a:t>
            </a:r>
            <a:r>
              <a:rPr lang="it-IT" sz="2100" b="1" i="1" dirty="0">
                <a:latin typeface="Times New Roman" panose="02020603050405020304" pitchFamily="18" charset="0"/>
                <a:cs typeface="Times New Roman" panose="02020603050405020304" pitchFamily="18" charset="0"/>
              </a:rPr>
              <a:t>trasformare l'esistente </a:t>
            </a:r>
            <a:r>
              <a:rPr lang="it-IT" sz="2100" i="1" dirty="0">
                <a:latin typeface="Times New Roman" panose="02020603050405020304" pitchFamily="18" charset="0"/>
                <a:cs typeface="Times New Roman" panose="02020603050405020304" pitchFamily="18" charset="0"/>
              </a:rPr>
              <a:t>al variare della domanda insediativa</a:t>
            </a:r>
            <a:r>
              <a:rPr lang="it-IT" sz="2100" b="1" i="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  </a:t>
            </a: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(Carlo Atzeni, Tra urbano e rurale, Gangemi Editore, 2012)</a:t>
            </a: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444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Jean Nouvel per Grand Par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6186"/>
            <a:ext cx="8756346"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48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isultati immagini per jean nouvel grand par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839738" cy="612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71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useBgFill="1">
        <p:nvSpPr>
          <p:cNvPr id="4" name="CasellaDiTesto 3"/>
          <p:cNvSpPr txBox="1"/>
          <p:nvPr/>
        </p:nvSpPr>
        <p:spPr>
          <a:xfrm>
            <a:off x="118050" y="95447"/>
            <a:ext cx="8846438" cy="6709529"/>
          </a:xfrm>
          <a:prstGeom prst="rect">
            <a:avLst/>
          </a:prstGeom>
        </p:spPr>
        <p:txBody>
          <a:bodyPr wrap="square" rtlCol="0">
            <a:spAutoFit/>
          </a:bodyPr>
          <a:lstStyle/>
          <a:p>
            <a:pPr algn="just"/>
            <a:r>
              <a:rPr lang="it-IT" sz="2100" b="1" dirty="0">
                <a:latin typeface="Times New Roman" panose="02020603050405020304" pitchFamily="18" charset="0"/>
                <a:cs typeface="Times New Roman" panose="02020603050405020304" pitchFamily="18" charset="0"/>
              </a:rPr>
              <a:t>IN SINTESI</a:t>
            </a:r>
          </a:p>
          <a:p>
            <a:pPr algn="just"/>
            <a:endParaRPr lang="it-IT" sz="1200"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Confine, limite, bordo, margine, segmento, frammento </a:t>
            </a:r>
            <a:r>
              <a:rPr lang="it-IT" sz="2100" dirty="0">
                <a:latin typeface="Times New Roman" panose="02020603050405020304" pitchFamily="18" charset="0"/>
                <a:cs typeface="Times New Roman" panose="02020603050405020304" pitchFamily="18" charset="0"/>
              </a:rPr>
              <a:t>sono </a:t>
            </a:r>
            <a:r>
              <a:rPr lang="it-IT" sz="2100" b="1" dirty="0">
                <a:latin typeface="Times New Roman" panose="02020603050405020304" pitchFamily="18" charset="0"/>
                <a:cs typeface="Times New Roman" panose="02020603050405020304" pitchFamily="18" charset="0"/>
              </a:rPr>
              <a:t>segni</a:t>
            </a:r>
            <a:r>
              <a:rPr lang="it-IT" sz="2100" dirty="0">
                <a:latin typeface="Times New Roman" panose="02020603050405020304" pitchFamily="18" charset="0"/>
                <a:cs typeface="Times New Roman" panose="02020603050405020304" pitchFamily="18" charset="0"/>
              </a:rPr>
              <a:t> e </a:t>
            </a:r>
            <a:r>
              <a:rPr lang="it-IT" sz="2100" b="1" dirty="0">
                <a:latin typeface="Times New Roman" panose="02020603050405020304" pitchFamily="18" charset="0"/>
                <a:cs typeface="Times New Roman" panose="02020603050405020304" pitchFamily="18" charset="0"/>
              </a:rPr>
              <a:t>tratti</a:t>
            </a:r>
            <a:r>
              <a:rPr lang="it-IT" sz="2100" dirty="0">
                <a:latin typeface="Times New Roman" panose="02020603050405020304" pitchFamily="18" charset="0"/>
                <a:cs typeface="Times New Roman" panose="02020603050405020304" pitchFamily="18" charset="0"/>
              </a:rPr>
              <a:t>,</a:t>
            </a:r>
            <a:r>
              <a:rPr lang="it-IT" sz="2100" b="1" dirty="0">
                <a:latin typeface="Times New Roman" panose="02020603050405020304" pitchFamily="18" charset="0"/>
                <a:cs typeface="Times New Roman" panose="02020603050405020304" pitchFamily="18" charset="0"/>
              </a:rPr>
              <a:t> che</a:t>
            </a:r>
            <a:r>
              <a:rPr lang="it-IT" sz="2100" dirty="0">
                <a:latin typeface="Times New Roman" panose="02020603050405020304" pitchFamily="18" charset="0"/>
                <a:cs typeface="Times New Roman" panose="02020603050405020304" pitchFamily="18" charset="0"/>
              </a:rPr>
              <a:t>  </a:t>
            </a:r>
            <a:r>
              <a:rPr lang="it-IT" sz="2100" i="1" dirty="0">
                <a:latin typeface="Times New Roman" panose="02020603050405020304" pitchFamily="18" charset="0"/>
                <a:cs typeface="Times New Roman" panose="02020603050405020304" pitchFamily="18" charset="0"/>
              </a:rPr>
              <a:t> lasciano (imprimono in modo temporaneo e//o indelebile) un segno, </a:t>
            </a:r>
            <a:r>
              <a:rPr lang="it-IT" sz="2100" b="1" i="1" dirty="0">
                <a:latin typeface="Times New Roman" panose="02020603050405020304" pitchFamily="18" charset="0"/>
                <a:cs typeface="Times New Roman" panose="02020603050405020304" pitchFamily="18" charset="0"/>
              </a:rPr>
              <a:t>disegnano </a:t>
            </a:r>
            <a:r>
              <a:rPr lang="it-IT" sz="2100" b="1" dirty="0">
                <a:latin typeface="Times New Roman" panose="02020603050405020304" pitchFamily="18" charset="0"/>
                <a:cs typeface="Times New Roman" panose="02020603050405020304" pitchFamily="18" charset="0"/>
              </a:rPr>
              <a:t> lo spazio</a:t>
            </a:r>
            <a:r>
              <a:rPr lang="it-IT" sz="2100" dirty="0">
                <a:latin typeface="Times New Roman" panose="02020603050405020304" pitchFamily="18" charset="0"/>
                <a:cs typeface="Times New Roman" panose="02020603050405020304" pitchFamily="18" charset="0"/>
              </a:rPr>
              <a:t>, il territorio e il paesaggio (creano vincoli e condizioni nei diversi sistemi ambientali, attivano e/o disattivano relazioni, modificano strutture e funzioni tra i diversi elementi dello spazio (naturali, semi-naturali e antropici),</a:t>
            </a:r>
          </a:p>
          <a:p>
            <a:pPr algn="just"/>
            <a:endParaRPr lang="it-IT" sz="12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Riflettere sull’interpretazione del possibile </a:t>
            </a:r>
            <a:r>
              <a:rPr lang="it-IT" sz="2100" b="1" dirty="0">
                <a:latin typeface="Times New Roman" panose="02020603050405020304" pitchFamily="18" charset="0"/>
                <a:cs typeface="Times New Roman" panose="02020603050405020304" pitchFamily="18" charset="0"/>
              </a:rPr>
              <a:t>nuovo rapporto</a:t>
            </a:r>
            <a:r>
              <a:rPr lang="it-IT" sz="2100" dirty="0">
                <a:latin typeface="Times New Roman" panose="02020603050405020304" pitchFamily="18" charset="0"/>
                <a:cs typeface="Times New Roman" panose="02020603050405020304" pitchFamily="18" charset="0"/>
              </a:rPr>
              <a:t> </a:t>
            </a:r>
            <a:r>
              <a:rPr lang="it-IT" sz="2100" b="1" dirty="0">
                <a:latin typeface="Times New Roman" panose="02020603050405020304" pitchFamily="18" charset="0"/>
                <a:cs typeface="Times New Roman" panose="02020603050405020304" pitchFamily="18" charset="0"/>
              </a:rPr>
              <a:t>uomo-natura</a:t>
            </a:r>
            <a:r>
              <a:rPr lang="it-IT" sz="2100" dirty="0">
                <a:latin typeface="Times New Roman" panose="02020603050405020304" pitchFamily="18" charset="0"/>
                <a:cs typeface="Times New Roman" panose="02020603050405020304" pitchFamily="18" charset="0"/>
              </a:rPr>
              <a:t> nelle </a:t>
            </a:r>
            <a:r>
              <a:rPr lang="it-IT" sz="2100" b="1" dirty="0">
                <a:latin typeface="Times New Roman" panose="02020603050405020304" pitchFamily="18" charset="0"/>
                <a:cs typeface="Times New Roman" panose="02020603050405020304" pitchFamily="18" charset="0"/>
              </a:rPr>
              <a:t>aree periurbane </a:t>
            </a:r>
            <a:r>
              <a:rPr lang="it-IT" sz="2100" dirty="0">
                <a:latin typeface="Times New Roman" panose="02020603050405020304" pitchFamily="18" charset="0"/>
                <a:cs typeface="Times New Roman" panose="02020603050405020304" pitchFamily="18" charset="0"/>
              </a:rPr>
              <a:t>(periferie urbane e rurali, aree degradate, aree abbandonate, aree marginali, di frangia, sconnessione di identità morfo-funzionale di questi ambiti: </a:t>
            </a:r>
            <a:r>
              <a:rPr lang="it-IT" sz="2100" b="1" dirty="0">
                <a:latin typeface="Times New Roman" panose="02020603050405020304" pitchFamily="18" charset="0"/>
                <a:cs typeface="Times New Roman" panose="02020603050405020304" pitchFamily="18" charset="0"/>
              </a:rPr>
              <a:t>non più città vs non prettamente campagna</a:t>
            </a:r>
            <a:r>
              <a:rPr lang="it-IT" sz="2100" dirty="0">
                <a:latin typeface="Times New Roman" panose="02020603050405020304" pitchFamily="18" charset="0"/>
                <a:cs typeface="Times New Roman" panose="02020603050405020304" pitchFamily="18" charset="0"/>
              </a:rPr>
              <a:t> ….)</a:t>
            </a:r>
          </a:p>
          <a:p>
            <a:pPr algn="just"/>
            <a:endParaRPr lang="it-IT" sz="2000"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COSTRUZIONE DI IPOTESI DI INTERVENTO</a:t>
            </a:r>
            <a:r>
              <a:rPr lang="it-IT" sz="2100" dirty="0">
                <a:latin typeface="Times New Roman" panose="02020603050405020304" pitchFamily="18" charset="0"/>
                <a:cs typeface="Times New Roman" panose="02020603050405020304" pitchFamily="18" charset="0"/>
              </a:rPr>
              <a:t>:</a:t>
            </a:r>
          </a:p>
          <a:p>
            <a:pPr algn="just"/>
            <a:endParaRPr lang="it-IT" sz="800" dirty="0">
              <a:latin typeface="Times New Roman" panose="02020603050405020304" pitchFamily="18" charset="0"/>
              <a:cs typeface="Times New Roman" panose="02020603050405020304" pitchFamily="18" charset="0"/>
            </a:endParaRPr>
          </a:p>
          <a:p>
            <a:pPr marL="342900" indent="-342900" algn="just">
              <a:buFontTx/>
              <a:buChar char="-"/>
            </a:pPr>
            <a:r>
              <a:rPr lang="it-IT" sz="2100" dirty="0">
                <a:latin typeface="Times New Roman" panose="02020603050405020304" pitchFamily="18" charset="0"/>
                <a:cs typeface="Times New Roman" panose="02020603050405020304" pitchFamily="18" charset="0"/>
              </a:rPr>
              <a:t>Nuove occasioni di contatto/i  (riattivazione/ricucitura della trama dello spazio)</a:t>
            </a:r>
          </a:p>
          <a:p>
            <a:pPr marL="342900" indent="-342900" algn="just">
              <a:buFontTx/>
              <a:buChar char="-"/>
            </a:pPr>
            <a:r>
              <a:rPr lang="it-IT" sz="2100" dirty="0">
                <a:latin typeface="Times New Roman" panose="02020603050405020304" pitchFamily="18" charset="0"/>
                <a:cs typeface="Times New Roman" panose="02020603050405020304" pitchFamily="18" charset="0"/>
              </a:rPr>
              <a:t>semplicità dei dispositivi di progetto</a:t>
            </a:r>
          </a:p>
          <a:p>
            <a:pPr marL="342900" indent="-342900" algn="just">
              <a:buFontTx/>
              <a:buChar char="-"/>
            </a:pPr>
            <a:r>
              <a:rPr lang="it-IT" sz="2100" dirty="0">
                <a:latin typeface="Times New Roman" panose="02020603050405020304" pitchFamily="18" charset="0"/>
                <a:cs typeface="Times New Roman" panose="02020603050405020304" pitchFamily="18" charset="0"/>
              </a:rPr>
              <a:t>aspettative (mistero); </a:t>
            </a:r>
            <a:r>
              <a:rPr lang="it-IT" sz="2100" b="1" dirty="0">
                <a:latin typeface="Times New Roman" panose="02020603050405020304" pitchFamily="18" charset="0"/>
                <a:cs typeface="Times New Roman" panose="02020603050405020304" pitchFamily="18" charset="0"/>
              </a:rPr>
              <a:t>complessità della trama spaziale</a:t>
            </a:r>
          </a:p>
          <a:p>
            <a:pPr marL="342900" indent="-342900" algn="just">
              <a:buFontTx/>
              <a:buChar char="-"/>
            </a:pPr>
            <a:r>
              <a:rPr lang="it-IT" sz="2100" b="1" dirty="0">
                <a:latin typeface="Times New Roman" panose="02020603050405020304" pitchFamily="18" charset="0"/>
                <a:cs typeface="Times New Roman" panose="02020603050405020304" pitchFamily="18" charset="0"/>
              </a:rPr>
              <a:t>periurbano</a:t>
            </a:r>
            <a:r>
              <a:rPr lang="it-IT" sz="2100" dirty="0">
                <a:latin typeface="Times New Roman" panose="02020603050405020304" pitchFamily="18" charset="0"/>
                <a:cs typeface="Times New Roman" panose="02020603050405020304" pitchFamily="18" charset="0"/>
              </a:rPr>
              <a:t> come </a:t>
            </a:r>
            <a:r>
              <a:rPr lang="it-IT" sz="2100" b="1" i="1" dirty="0">
                <a:latin typeface="Times New Roman" panose="02020603050405020304" pitchFamily="18" charset="0"/>
                <a:cs typeface="Times New Roman" panose="02020603050405020304" pitchFamily="18" charset="0"/>
              </a:rPr>
              <a:t>nuovo dispositivo di progetto </a:t>
            </a:r>
            <a:r>
              <a:rPr lang="it-IT" sz="2100" dirty="0">
                <a:latin typeface="Times New Roman" panose="02020603050405020304" pitchFamily="18" charset="0"/>
                <a:cs typeface="Times New Roman" panose="02020603050405020304" pitchFamily="18" charset="0"/>
              </a:rPr>
              <a:t>tra rurale e urbano </a:t>
            </a:r>
          </a:p>
          <a:p>
            <a:pPr marL="342900" indent="-342900" algn="just">
              <a:buFontTx/>
              <a:buChar char="-"/>
            </a:pPr>
            <a:r>
              <a:rPr lang="it-IT" sz="2100" dirty="0">
                <a:latin typeface="Times New Roman" panose="02020603050405020304" pitchFamily="18" charset="0"/>
                <a:cs typeface="Times New Roman" panose="02020603050405020304" pitchFamily="18" charset="0"/>
              </a:rPr>
              <a:t>materiali e tecniche di costruzione compatibili con le caratteristiche del</a:t>
            </a:r>
          </a:p>
        </p:txBody>
      </p:sp>
    </p:spTree>
    <p:extLst>
      <p:ext uri="{BB962C8B-B14F-4D97-AF65-F5344CB8AC3E}">
        <p14:creationId xmlns:p14="http://schemas.microsoft.com/office/powerpoint/2010/main" val="1186900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79512" y="185727"/>
            <a:ext cx="8784976" cy="6555641"/>
          </a:xfrm>
          <a:prstGeom prst="rect">
            <a:avLst/>
          </a:prstGeom>
          <a:noFill/>
        </p:spPr>
        <p:txBody>
          <a:bodyPr wrap="square" rtlCol="0">
            <a:spAutoFit/>
          </a:bodyPr>
          <a:lstStyle/>
          <a:p>
            <a:pPr algn="just">
              <a:buSzPts val="2100"/>
            </a:pPr>
            <a:r>
              <a:rPr lang="it-IT" sz="2100" b="1" dirty="0">
                <a:solidFill>
                  <a:srgbClr val="000000"/>
                </a:solidFill>
                <a:latin typeface="Times New Roman"/>
              </a:rPr>
              <a:t>paesaggio</a:t>
            </a:r>
            <a:r>
              <a:rPr lang="it-IT" sz="2100" dirty="0">
                <a:solidFill>
                  <a:srgbClr val="000000"/>
                </a:solidFill>
                <a:latin typeface="Times New Roman"/>
              </a:rPr>
              <a:t> (elementi naturali/semi-naturali e antropici  </a:t>
            </a:r>
            <a:r>
              <a:rPr lang="it-IT" sz="2100" b="1" dirty="0">
                <a:solidFill>
                  <a:srgbClr val="000000"/>
                </a:solidFill>
                <a:latin typeface="Times New Roman"/>
              </a:rPr>
              <a:t>autoctoni</a:t>
            </a:r>
            <a:r>
              <a:rPr lang="it-IT" sz="2100" dirty="0">
                <a:solidFill>
                  <a:srgbClr val="000000"/>
                </a:solidFill>
                <a:latin typeface="Times New Roman"/>
              </a:rPr>
              <a:t>)</a:t>
            </a:r>
          </a:p>
          <a:p>
            <a:pPr algn="just">
              <a:buSzPts val="2100"/>
            </a:pPr>
            <a:endParaRPr lang="it-IT" sz="2100" dirty="0">
              <a:solidFill>
                <a:srgbClr val="000000"/>
              </a:solidFill>
              <a:latin typeface="Times New Roman"/>
            </a:endParaRPr>
          </a:p>
          <a:p>
            <a:pPr algn="just">
              <a:buSzPts val="2100"/>
              <a:buFont typeface="Times New Roman"/>
              <a:buChar char="-"/>
            </a:pPr>
            <a:r>
              <a:rPr lang="it-IT" sz="2100" dirty="0">
                <a:solidFill>
                  <a:srgbClr val="000000"/>
                </a:solidFill>
                <a:latin typeface="Times New Roman"/>
              </a:rPr>
              <a:t>valori </a:t>
            </a:r>
            <a:r>
              <a:rPr lang="it-IT" sz="2100" b="1" dirty="0">
                <a:solidFill>
                  <a:srgbClr val="000000"/>
                </a:solidFill>
                <a:latin typeface="Times New Roman"/>
              </a:rPr>
              <a:t>storico-culturali</a:t>
            </a:r>
          </a:p>
          <a:p>
            <a:pPr algn="just">
              <a:buSzPts val="2100"/>
            </a:pPr>
            <a:endParaRPr lang="it-IT" sz="2100" dirty="0">
              <a:solidFill>
                <a:srgbClr val="000000"/>
              </a:solidFill>
              <a:latin typeface="Times New Roman"/>
            </a:endParaRPr>
          </a:p>
          <a:p>
            <a:pPr algn="just">
              <a:buSzPts val="2100"/>
            </a:pPr>
            <a:r>
              <a:rPr lang="it-IT" sz="2100" dirty="0">
                <a:solidFill>
                  <a:srgbClr val="000000"/>
                </a:solidFill>
                <a:latin typeface="Times New Roman"/>
              </a:rPr>
              <a:t>-</a:t>
            </a:r>
            <a:r>
              <a:rPr lang="it-IT" sz="2100" b="1" dirty="0">
                <a:solidFill>
                  <a:srgbClr val="000000"/>
                </a:solidFill>
                <a:latin typeface="Times New Roman"/>
              </a:rPr>
              <a:t>contaminazione positiva (</a:t>
            </a:r>
            <a:r>
              <a:rPr lang="it-IT" sz="2100" dirty="0">
                <a:solidFill>
                  <a:srgbClr val="000000"/>
                </a:solidFill>
                <a:latin typeface="Times New Roman"/>
              </a:rPr>
              <a:t>intesa come</a:t>
            </a:r>
            <a:r>
              <a:rPr lang="it-IT" sz="2100" b="1" dirty="0">
                <a:solidFill>
                  <a:srgbClr val="000000"/>
                </a:solidFill>
                <a:latin typeface="Times New Roman"/>
              </a:rPr>
              <a:t> confronto</a:t>
            </a:r>
            <a:r>
              <a:rPr lang="it-IT" sz="2100" dirty="0">
                <a:solidFill>
                  <a:srgbClr val="000000"/>
                </a:solidFill>
                <a:latin typeface="Times New Roman"/>
              </a:rPr>
              <a:t>,</a:t>
            </a:r>
            <a:r>
              <a:rPr lang="it-IT" sz="2100" b="1" dirty="0">
                <a:solidFill>
                  <a:srgbClr val="000000"/>
                </a:solidFill>
                <a:latin typeface="Times New Roman"/>
              </a:rPr>
              <a:t> condivisione</a:t>
            </a:r>
            <a:r>
              <a:rPr lang="it-IT" sz="2100" dirty="0">
                <a:solidFill>
                  <a:srgbClr val="000000"/>
                </a:solidFill>
                <a:latin typeface="Times New Roman"/>
              </a:rPr>
              <a:t>, </a:t>
            </a:r>
            <a:r>
              <a:rPr lang="it-IT" sz="2100" b="1" dirty="0">
                <a:solidFill>
                  <a:srgbClr val="000000"/>
                </a:solidFill>
                <a:latin typeface="Times New Roman"/>
              </a:rPr>
              <a:t>scambio)</a:t>
            </a:r>
          </a:p>
          <a:p>
            <a:pPr algn="just">
              <a:buSzPts val="2100"/>
            </a:pPr>
            <a:endParaRPr lang="it-IT" sz="2100" b="1" dirty="0">
              <a:solidFill>
                <a:srgbClr val="000000"/>
              </a:solidFill>
              <a:latin typeface="Times New Roman"/>
            </a:endParaRPr>
          </a:p>
          <a:p>
            <a:pPr algn="just">
              <a:buSzPts val="2100"/>
              <a:buFont typeface="Times New Roman"/>
              <a:buChar char="-"/>
            </a:pPr>
            <a:r>
              <a:rPr lang="it-IT" sz="2100" dirty="0">
                <a:solidFill>
                  <a:srgbClr val="000000"/>
                </a:solidFill>
                <a:latin typeface="Times New Roman"/>
              </a:rPr>
              <a:t>integrazione (motivazione condivisa con la residenza, fruitori abituali e/o occasionali) dell’intervento e/o  dei dispositivi di progetto al dettaglio nel contesto di spazio</a:t>
            </a:r>
          </a:p>
          <a:p>
            <a:pPr algn="just">
              <a:buSzPts val="2100"/>
            </a:pPr>
            <a:endParaRPr lang="it-IT" sz="2100" dirty="0">
              <a:solidFill>
                <a:srgbClr val="000000"/>
              </a:solidFill>
              <a:latin typeface="Times New Roman"/>
            </a:endParaRPr>
          </a:p>
          <a:p>
            <a:pPr algn="just">
              <a:buSzPts val="2100"/>
              <a:buFont typeface="Times New Roman"/>
              <a:buChar char="-"/>
            </a:pPr>
            <a:r>
              <a:rPr lang="it-IT" sz="2100" b="1" dirty="0">
                <a:solidFill>
                  <a:srgbClr val="000000"/>
                </a:solidFill>
                <a:latin typeface="Times New Roman"/>
              </a:rPr>
              <a:t>controllo degli impatti ambientali</a:t>
            </a:r>
            <a:r>
              <a:rPr lang="it-IT" sz="2100" dirty="0">
                <a:solidFill>
                  <a:srgbClr val="000000"/>
                </a:solidFill>
                <a:latin typeface="Times New Roman"/>
              </a:rPr>
              <a:t>: azioni di mitigazione/compensazione</a:t>
            </a:r>
          </a:p>
          <a:p>
            <a:pPr algn="just">
              <a:buSzPts val="2100"/>
            </a:pPr>
            <a:endParaRPr lang="it-IT" sz="2100" dirty="0">
              <a:solidFill>
                <a:srgbClr val="000000"/>
              </a:solidFill>
              <a:latin typeface="Times New Roman"/>
            </a:endParaRPr>
          </a:p>
          <a:p>
            <a:pPr algn="just">
              <a:buSzPts val="2100"/>
              <a:buFont typeface="Times New Roman"/>
              <a:buChar char="-"/>
            </a:pPr>
            <a:r>
              <a:rPr lang="it-IT" sz="2100" dirty="0">
                <a:solidFill>
                  <a:srgbClr val="000000"/>
                </a:solidFill>
                <a:latin typeface="Times New Roman"/>
              </a:rPr>
              <a:t>visione di </a:t>
            </a:r>
            <a:r>
              <a:rPr lang="it-IT" sz="2100" b="1" dirty="0">
                <a:solidFill>
                  <a:srgbClr val="000000"/>
                </a:solidFill>
                <a:latin typeface="Times New Roman"/>
              </a:rPr>
              <a:t>controllo attivo </a:t>
            </a:r>
            <a:r>
              <a:rPr lang="it-IT" sz="2100" dirty="0">
                <a:solidFill>
                  <a:srgbClr val="000000"/>
                </a:solidFill>
                <a:latin typeface="Times New Roman"/>
              </a:rPr>
              <a:t>(intervento/i flessibili, resilienti, anti-fragili nel tempo; manutenzione, crono-programma interventi…)</a:t>
            </a:r>
          </a:p>
          <a:p>
            <a:pPr algn="just">
              <a:buSzPts val="2100"/>
            </a:pPr>
            <a:endParaRPr lang="it-IT" sz="2100" dirty="0">
              <a:solidFill>
                <a:srgbClr val="000000"/>
              </a:solidFill>
              <a:latin typeface="Times New Roman"/>
            </a:endParaRPr>
          </a:p>
          <a:p>
            <a:pPr algn="just">
              <a:buSzPts val="2100"/>
              <a:buFont typeface="Times New Roman"/>
              <a:buChar char="-"/>
            </a:pPr>
            <a:r>
              <a:rPr lang="it-IT" sz="2100" b="1" dirty="0">
                <a:solidFill>
                  <a:srgbClr val="000000"/>
                </a:solidFill>
                <a:latin typeface="Times New Roman"/>
              </a:rPr>
              <a:t>efficienza </a:t>
            </a:r>
            <a:r>
              <a:rPr lang="it-IT" sz="2100" dirty="0">
                <a:solidFill>
                  <a:srgbClr val="000000"/>
                </a:solidFill>
                <a:latin typeface="Times New Roman"/>
              </a:rPr>
              <a:t>ed</a:t>
            </a:r>
            <a:r>
              <a:rPr lang="it-IT" sz="2100" b="1" dirty="0">
                <a:solidFill>
                  <a:srgbClr val="000000"/>
                </a:solidFill>
                <a:latin typeface="Times New Roman"/>
              </a:rPr>
              <a:t> efficacia strutturale/funzionale</a:t>
            </a:r>
          </a:p>
          <a:p>
            <a:pPr algn="just">
              <a:buSzPts val="2100"/>
            </a:pPr>
            <a:endParaRPr lang="it-IT" sz="2100" dirty="0">
              <a:solidFill>
                <a:srgbClr val="000000"/>
              </a:solidFill>
              <a:latin typeface="Times New Roman"/>
            </a:endParaRPr>
          </a:p>
          <a:p>
            <a:pPr algn="just">
              <a:buSzPts val="2100"/>
              <a:buFont typeface="Times New Roman"/>
              <a:buChar char="-"/>
            </a:pPr>
            <a:r>
              <a:rPr lang="it-IT" sz="2100" b="1" dirty="0">
                <a:solidFill>
                  <a:srgbClr val="000000"/>
                </a:solidFill>
                <a:latin typeface="Times New Roman"/>
              </a:rPr>
              <a:t>redditività</a:t>
            </a:r>
            <a:r>
              <a:rPr lang="it-IT" sz="2100" dirty="0">
                <a:solidFill>
                  <a:srgbClr val="000000"/>
                </a:solidFill>
                <a:latin typeface="Times New Roman"/>
              </a:rPr>
              <a:t> (ritorno economico dell’investimento), attivazione capacità economica del territorio (es. eco-turismo, energie rinnovabili ….)</a:t>
            </a:r>
            <a:endParaRPr lang="it-IT" sz="2100" dirty="0"/>
          </a:p>
          <a:p>
            <a:pPr algn="just">
              <a:buSzPts val="2100"/>
              <a:buFont typeface="Times New Roman"/>
              <a:buChar char="-"/>
            </a:pPr>
            <a:r>
              <a:rPr lang="it-IT" sz="2100" dirty="0">
                <a:solidFill>
                  <a:srgbClr val="000000"/>
                </a:solidFill>
                <a:latin typeface="Times New Roman"/>
              </a:rPr>
              <a:t> ………….</a:t>
            </a:r>
          </a:p>
        </p:txBody>
      </p:sp>
    </p:spTree>
    <p:extLst>
      <p:ext uri="{BB962C8B-B14F-4D97-AF65-F5344CB8AC3E}">
        <p14:creationId xmlns:p14="http://schemas.microsoft.com/office/powerpoint/2010/main" val="2710257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7504" y="116632"/>
            <a:ext cx="8928992" cy="6632585"/>
          </a:xfrm>
          <a:prstGeom prst="rect">
            <a:avLst/>
          </a:prstGeom>
          <a:noFill/>
        </p:spPr>
        <p:txBody>
          <a:bodyPr wrap="square" rtlCol="0">
            <a:spAutoFit/>
          </a:bodyPr>
          <a:lstStyle/>
          <a:p>
            <a:pPr algn="just">
              <a:buSzPts val="2100"/>
            </a:pPr>
            <a:endParaRPr lang="it-IT" sz="1000" dirty="0">
              <a:solidFill>
                <a:srgbClr val="000000"/>
              </a:solidFill>
              <a:latin typeface="Times New Roman"/>
            </a:endParaRPr>
          </a:p>
          <a:p>
            <a:pPr algn="just">
              <a:buSzPts val="2100"/>
            </a:pPr>
            <a:r>
              <a:rPr lang="it-IT" sz="2100" b="1" dirty="0">
                <a:solidFill>
                  <a:srgbClr val="000000"/>
                </a:solidFill>
                <a:latin typeface="Times New Roman"/>
              </a:rPr>
              <a:t>AREE PERIUBANE – INTERPRETAZIONE:</a:t>
            </a:r>
          </a:p>
          <a:p>
            <a:pPr algn="just">
              <a:buSzPts val="2100"/>
            </a:pPr>
            <a:endParaRPr lang="it-IT" sz="2100" dirty="0">
              <a:solidFill>
                <a:srgbClr val="000000"/>
              </a:solidFill>
              <a:latin typeface="Times New Roman"/>
            </a:endParaRPr>
          </a:p>
          <a:p>
            <a:pPr algn="just">
              <a:buSzPts val="2100"/>
            </a:pPr>
            <a:r>
              <a:rPr lang="it-IT" sz="2100" dirty="0">
                <a:solidFill>
                  <a:srgbClr val="000000"/>
                </a:solidFill>
                <a:latin typeface="Times New Roman"/>
              </a:rPr>
              <a:t>Bordo, spessore, spazio di interferenza, contaminazione di elementi tra rurale e urbano, buffer zone …</a:t>
            </a:r>
          </a:p>
          <a:p>
            <a:pPr algn="just">
              <a:buSzPts val="2100"/>
            </a:pPr>
            <a:endParaRPr lang="it-IT" sz="2100" dirty="0">
              <a:solidFill>
                <a:srgbClr val="000000"/>
              </a:solidFill>
              <a:latin typeface="Times New Roman"/>
            </a:endParaRPr>
          </a:p>
          <a:p>
            <a:pPr algn="just">
              <a:buSzPts val="2100"/>
            </a:pPr>
            <a:r>
              <a:rPr lang="it-IT" sz="2100" b="1" dirty="0">
                <a:solidFill>
                  <a:srgbClr val="000000"/>
                </a:solidFill>
                <a:latin typeface="Times New Roman"/>
              </a:rPr>
              <a:t>Spazio intermedio </a:t>
            </a:r>
            <a:r>
              <a:rPr lang="it-IT" sz="2100" dirty="0">
                <a:solidFill>
                  <a:srgbClr val="000000"/>
                </a:solidFill>
                <a:latin typeface="Times New Roman"/>
              </a:rPr>
              <a:t>(spazio di interrelazione), profondità del paesaggio</a:t>
            </a:r>
          </a:p>
          <a:p>
            <a:pPr algn="just">
              <a:buSzPts val="2100"/>
            </a:pPr>
            <a:endParaRPr lang="it-IT" sz="2100" dirty="0">
              <a:solidFill>
                <a:srgbClr val="000000"/>
              </a:solidFill>
              <a:latin typeface="Times New Roman"/>
            </a:endParaRPr>
          </a:p>
          <a:p>
            <a:pPr algn="just">
              <a:buSzPts val="2100"/>
            </a:pPr>
            <a:r>
              <a:rPr lang="it-IT" sz="2100" dirty="0">
                <a:solidFill>
                  <a:srgbClr val="000000"/>
                </a:solidFill>
                <a:latin typeface="Times New Roman"/>
              </a:rPr>
              <a:t>Spazio come </a:t>
            </a:r>
            <a:r>
              <a:rPr lang="it-IT" sz="2100" b="1" dirty="0">
                <a:solidFill>
                  <a:srgbClr val="000000"/>
                </a:solidFill>
                <a:latin typeface="Times New Roman"/>
              </a:rPr>
              <a:t>fascia</a:t>
            </a:r>
            <a:r>
              <a:rPr lang="it-IT" sz="2100" dirty="0">
                <a:solidFill>
                  <a:srgbClr val="000000"/>
                </a:solidFill>
                <a:latin typeface="Times New Roman"/>
              </a:rPr>
              <a:t>, spazio privo di identità, liquido, suscettibile di identificazione e/o </a:t>
            </a:r>
            <a:r>
              <a:rPr lang="it-IT" sz="2100" dirty="0" err="1">
                <a:solidFill>
                  <a:srgbClr val="000000"/>
                </a:solidFill>
                <a:latin typeface="Times New Roman"/>
              </a:rPr>
              <a:t>ri</a:t>
            </a:r>
            <a:r>
              <a:rPr lang="it-IT" sz="2100" dirty="0">
                <a:solidFill>
                  <a:srgbClr val="000000"/>
                </a:solidFill>
                <a:latin typeface="Times New Roman"/>
              </a:rPr>
              <a:t>-identificazione d’uso,  nuova struttura e funzioni</a:t>
            </a:r>
          </a:p>
          <a:p>
            <a:pPr algn="just">
              <a:buSzPts val="2100"/>
            </a:pPr>
            <a:endParaRPr lang="it-IT" sz="2100" dirty="0">
              <a:solidFill>
                <a:srgbClr val="000000"/>
              </a:solidFill>
              <a:latin typeface="Times New Roman"/>
            </a:endParaRPr>
          </a:p>
          <a:p>
            <a:pPr algn="just">
              <a:buSzPts val="2100"/>
            </a:pPr>
            <a:r>
              <a:rPr lang="it-IT" sz="2100" dirty="0">
                <a:solidFill>
                  <a:srgbClr val="000000"/>
                </a:solidFill>
                <a:latin typeface="Times New Roman"/>
              </a:rPr>
              <a:t>Spazio/i con uso/i promiscui (conversione/riconversione d’uso)</a:t>
            </a:r>
          </a:p>
          <a:p>
            <a:pPr algn="just">
              <a:buSzPts val="2100"/>
            </a:pPr>
            <a:endParaRPr lang="it-IT" sz="2100" dirty="0">
              <a:solidFill>
                <a:srgbClr val="000000"/>
              </a:solidFill>
              <a:latin typeface="Times New Roman"/>
            </a:endParaRPr>
          </a:p>
          <a:p>
            <a:pPr algn="just">
              <a:buSzPts val="2100"/>
            </a:pPr>
            <a:r>
              <a:rPr lang="it-IT" sz="2100" dirty="0">
                <a:solidFill>
                  <a:srgbClr val="000000"/>
                </a:solidFill>
                <a:latin typeface="Times New Roman"/>
              </a:rPr>
              <a:t>Spazio come risorsa di progetto/intervento</a:t>
            </a:r>
          </a:p>
          <a:p>
            <a:pPr algn="just">
              <a:buSzPts val="2100"/>
            </a:pPr>
            <a:endParaRPr lang="it-IT" sz="2100" dirty="0">
              <a:solidFill>
                <a:srgbClr val="000000"/>
              </a:solidFill>
              <a:latin typeface="Times New Roman"/>
            </a:endParaRPr>
          </a:p>
          <a:p>
            <a:pPr algn="just">
              <a:buSzPts val="2100"/>
            </a:pPr>
            <a:r>
              <a:rPr lang="it-IT" sz="2100" dirty="0">
                <a:solidFill>
                  <a:srgbClr val="000000"/>
                </a:solidFill>
                <a:latin typeface="Times New Roman"/>
              </a:rPr>
              <a:t>Spazio: </a:t>
            </a:r>
            <a:r>
              <a:rPr lang="it-IT" sz="2100" b="1" dirty="0">
                <a:solidFill>
                  <a:srgbClr val="000000"/>
                </a:solidFill>
                <a:latin typeface="Times New Roman"/>
              </a:rPr>
              <a:t>strategia della collocazione</a:t>
            </a:r>
            <a:r>
              <a:rPr lang="it-IT" sz="2100" dirty="0">
                <a:solidFill>
                  <a:srgbClr val="000000"/>
                </a:solidFill>
                <a:latin typeface="Times New Roman"/>
              </a:rPr>
              <a:t> degli elementi per attivare una relazione interattiva con il </a:t>
            </a:r>
            <a:r>
              <a:rPr lang="it-IT" sz="2100" b="1" dirty="0">
                <a:solidFill>
                  <a:srgbClr val="000000"/>
                </a:solidFill>
                <a:latin typeface="Times New Roman"/>
              </a:rPr>
              <a:t>contesto</a:t>
            </a:r>
          </a:p>
          <a:p>
            <a:pPr algn="just">
              <a:buSzPts val="2100"/>
            </a:pPr>
            <a:endParaRPr lang="it-IT" sz="2100" dirty="0">
              <a:solidFill>
                <a:srgbClr val="000000"/>
              </a:solidFill>
              <a:latin typeface="Times New Roman"/>
            </a:endParaRPr>
          </a:p>
          <a:p>
            <a:pPr algn="just">
              <a:buSzPts val="2100"/>
            </a:pPr>
            <a:r>
              <a:rPr lang="it-IT" sz="2100" dirty="0">
                <a:solidFill>
                  <a:srgbClr val="000000"/>
                </a:solidFill>
                <a:latin typeface="Times New Roman"/>
              </a:rPr>
              <a:t>Spazio </a:t>
            </a:r>
            <a:r>
              <a:rPr lang="it-IT" sz="2100" b="1" dirty="0">
                <a:solidFill>
                  <a:srgbClr val="000000"/>
                </a:solidFill>
                <a:latin typeface="Times New Roman"/>
              </a:rPr>
              <a:t>di risulta</a:t>
            </a:r>
            <a:r>
              <a:rPr lang="it-IT" sz="2100" dirty="0">
                <a:solidFill>
                  <a:srgbClr val="000000"/>
                </a:solidFill>
                <a:latin typeface="Times New Roman"/>
              </a:rPr>
              <a:t>, luogo di scoperta, del recupero e valorizzazione della biodiversità (elementi originali del sistema ambientale)</a:t>
            </a:r>
            <a:endParaRPr lang="it-IT" sz="1400" dirty="0">
              <a:solidFill>
                <a:srgbClr val="000000"/>
              </a:solidFill>
              <a:latin typeface="Times New Roman"/>
            </a:endParaRPr>
          </a:p>
          <a:p>
            <a:pPr algn="just">
              <a:buSzPts val="2100"/>
            </a:pPr>
            <a:endParaRPr lang="it-IT" sz="1600" dirty="0">
              <a:solidFill>
                <a:srgbClr val="000000"/>
              </a:solidFill>
              <a:latin typeface="Times New Roman"/>
            </a:endParaRPr>
          </a:p>
        </p:txBody>
      </p:sp>
    </p:spTree>
    <p:extLst>
      <p:ext uri="{BB962C8B-B14F-4D97-AF65-F5344CB8AC3E}">
        <p14:creationId xmlns:p14="http://schemas.microsoft.com/office/powerpoint/2010/main" val="292295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292869"/>
            <a:ext cx="8856984" cy="6232475"/>
          </a:xfrm>
          <a:prstGeom prst="rect">
            <a:avLst/>
          </a:prstGeom>
          <a:no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Ruolo dello </a:t>
            </a:r>
            <a:r>
              <a:rPr lang="it-IT" sz="2100" b="1" dirty="0">
                <a:latin typeface="Times New Roman" panose="02020603050405020304" pitchFamily="18" charset="0"/>
                <a:cs typeface="Times New Roman" panose="02020603050405020304" pitchFamily="18" charset="0"/>
              </a:rPr>
              <a:t>spazio di prossimità </a:t>
            </a:r>
            <a:r>
              <a:rPr lang="it-IT" sz="2100" dirty="0">
                <a:latin typeface="Times New Roman" panose="02020603050405020304" pitchFamily="18" charset="0"/>
                <a:cs typeface="Times New Roman" panose="02020603050405020304" pitchFamily="18" charset="0"/>
              </a:rPr>
              <a:t>come controllo e gestione dello spazio antropizzato</a:t>
            </a: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Aree periurbane e rurali in relazione interne alla trama della città</a:t>
            </a:r>
            <a:r>
              <a:rPr lang="it-IT" sz="2100" dirty="0">
                <a:latin typeface="Times New Roman" panose="02020603050405020304" pitchFamily="18" charset="0"/>
                <a:cs typeface="Times New Roman" panose="02020603050405020304" pitchFamily="18" charset="0"/>
              </a:rPr>
              <a:t>: elementi antropici quali edificato, infrastruttura e verde in contatto morfo-funzionale con dissonanza altimetrica (esempi: Corno tombato, Via </a:t>
            </a:r>
            <a:r>
              <a:rPr lang="it-IT" sz="2100" dirty="0" err="1">
                <a:latin typeface="Times New Roman" panose="02020603050405020304" pitchFamily="18" charset="0"/>
                <a:cs typeface="Times New Roman" panose="02020603050405020304" pitchFamily="18" charset="0"/>
              </a:rPr>
              <a:t>Caprin</a:t>
            </a:r>
            <a:r>
              <a:rPr lang="it-IT" sz="2100" dirty="0">
                <a:latin typeface="Times New Roman" panose="02020603050405020304" pitchFamily="18" charset="0"/>
                <a:cs typeface="Times New Roman" panose="02020603050405020304" pitchFamily="18" charset="0"/>
              </a:rPr>
              <a:t>, valletta del Corno … )</a:t>
            </a: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Interpretare</a:t>
            </a:r>
            <a:r>
              <a:rPr lang="it-IT" sz="2100" dirty="0">
                <a:latin typeface="Times New Roman" panose="02020603050405020304" pitchFamily="18" charset="0"/>
                <a:cs typeface="Times New Roman" panose="02020603050405020304" pitchFamily="18" charset="0"/>
              </a:rPr>
              <a:t> (utilizzare) la ‘‘</a:t>
            </a:r>
            <a:r>
              <a:rPr lang="it-IT" sz="2100" b="1" dirty="0">
                <a:latin typeface="Times New Roman" panose="02020603050405020304" pitchFamily="18" charset="0"/>
                <a:cs typeface="Times New Roman" panose="02020603050405020304" pitchFamily="18" charset="0"/>
              </a:rPr>
              <a:t>nuova dimensione della prossimità</a:t>
            </a:r>
            <a:r>
              <a:rPr lang="it-IT" sz="2100" dirty="0">
                <a:latin typeface="Times New Roman" panose="02020603050405020304" pitchFamily="18" charset="0"/>
                <a:cs typeface="Times New Roman" panose="02020603050405020304" pitchFamily="18" charset="0"/>
              </a:rPr>
              <a:t>’’ per riattivare, unire, ricucire la trama della città</a:t>
            </a: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Riconoscere il carattere strategico dello spazio </a:t>
            </a:r>
            <a:r>
              <a:rPr lang="it-IT" sz="2100" dirty="0">
                <a:latin typeface="Times New Roman" panose="02020603050405020304" pitchFamily="18" charset="0"/>
                <a:cs typeface="Times New Roman" panose="02020603050405020304" pitchFamily="18" charset="0"/>
              </a:rPr>
              <a:t>per ottimizzare le soluzioni di intervento</a:t>
            </a: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a:t>
            </a:r>
          </a:p>
          <a:p>
            <a:pPr algn="just"/>
            <a:endParaRPr lang="it-IT"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108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FA54B35-AD5C-4188-B56B-D0A26C3E5629}"/>
              </a:ext>
            </a:extLst>
          </p:cNvPr>
          <p:cNvSpPr txBox="1"/>
          <p:nvPr/>
        </p:nvSpPr>
        <p:spPr>
          <a:xfrm>
            <a:off x="179512" y="188640"/>
            <a:ext cx="8712968" cy="6540252"/>
          </a:xfrm>
          <a:prstGeom prst="rect">
            <a:avLst/>
          </a:prstGeom>
          <a:noFill/>
        </p:spPr>
        <p:txBody>
          <a:bodyPr wrap="square">
            <a:spAutoFit/>
          </a:bodyPr>
          <a:lstStyle/>
          <a:p>
            <a:pPr algn="just"/>
            <a:r>
              <a:rPr lang="it-IT" sz="2200" b="1" dirty="0">
                <a:latin typeface="Times New Roman" panose="02020603050405020304" pitchFamily="18" charset="0"/>
                <a:cs typeface="Times New Roman" panose="02020603050405020304" pitchFamily="18" charset="0"/>
              </a:rPr>
              <a:t>Riferimenti bibliografici</a:t>
            </a:r>
          </a:p>
          <a:p>
            <a:pPr algn="just"/>
            <a:endParaRPr lang="it-IT" sz="20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Testo, immagini e immagine di sfondo:</a:t>
            </a:r>
          </a:p>
          <a:p>
            <a:pPr algn="just"/>
            <a:endParaRPr lang="it-IT" sz="800" dirty="0">
              <a:latin typeface="Times New Roman" panose="02020603050405020304" pitchFamily="18" charset="0"/>
              <a:cs typeface="Times New Roman" panose="02020603050405020304" pitchFamily="18" charset="0"/>
            </a:endParaRPr>
          </a:p>
          <a:p>
            <a:pPr algn="just"/>
            <a:endParaRPr lang="it-IT" sz="800" dirty="0">
              <a:latin typeface="Times New Roman" panose="02020603050405020304" pitchFamily="18" charset="0"/>
              <a:cs typeface="Times New Roman" panose="02020603050405020304" pitchFamily="18" charset="0"/>
            </a:endParaRPr>
          </a:p>
          <a:p>
            <a:pPr algn="just"/>
            <a:r>
              <a:rPr lang="it-IT" sz="2100" b="1" i="1" dirty="0">
                <a:latin typeface="Times New Roman" panose="02020603050405020304" pitchFamily="18" charset="0"/>
                <a:cs typeface="Times New Roman" panose="02020603050405020304" pitchFamily="18" charset="0"/>
              </a:rPr>
              <a:t>Fronti e campagne urbane. Alcuni riferimenti</a:t>
            </a:r>
            <a:r>
              <a:rPr lang="it-IT" sz="2100" i="1" dirty="0">
                <a:latin typeface="Times New Roman" panose="02020603050405020304" pitchFamily="18" charset="0"/>
                <a:cs typeface="Times New Roman" panose="02020603050405020304" pitchFamily="18" charset="0"/>
              </a:rPr>
              <a:t>, in </a:t>
            </a:r>
            <a:r>
              <a:rPr lang="it-IT" sz="2100" dirty="0" err="1">
                <a:latin typeface="Times New Roman" panose="02020603050405020304" pitchFamily="18" charset="0"/>
                <a:cs typeface="Times New Roman" panose="02020603050405020304" pitchFamily="18" charset="0"/>
              </a:rPr>
              <a:t>Ravalico</a:t>
            </a:r>
            <a:r>
              <a:rPr lang="it-IT" sz="2100" dirty="0">
                <a:latin typeface="Times New Roman" panose="02020603050405020304" pitchFamily="18" charset="0"/>
                <a:cs typeface="Times New Roman" panose="02020603050405020304" pitchFamily="18" charset="0"/>
              </a:rPr>
              <a:t> Martina, </a:t>
            </a:r>
            <a:r>
              <a:rPr lang="it-IT" sz="2100" b="1" i="1" dirty="0">
                <a:latin typeface="Times New Roman" panose="02020603050405020304" pitchFamily="18" charset="0"/>
                <a:cs typeface="Times New Roman" panose="02020603050405020304" pitchFamily="18" charset="0"/>
              </a:rPr>
              <a:t>Agricoltura e paesaggio. Un progetto per Cittanova d’Istria</a:t>
            </a:r>
            <a:r>
              <a:rPr lang="it-IT" sz="2100" dirty="0">
                <a:latin typeface="Times New Roman" panose="02020603050405020304" pitchFamily="18" charset="0"/>
                <a:cs typeface="Times New Roman" panose="02020603050405020304" pitchFamily="18" charset="0"/>
              </a:rPr>
              <a:t>, Tesi di Laurea Magistrale  in Architettura, </a:t>
            </a:r>
            <a:r>
              <a:rPr lang="it-IT" sz="2100" dirty="0" err="1">
                <a:latin typeface="Times New Roman" panose="02020603050405020304" pitchFamily="18" charset="0"/>
                <a:cs typeface="Times New Roman" panose="02020603050405020304" pitchFamily="18" charset="0"/>
              </a:rPr>
              <a:t>a.a</a:t>
            </a:r>
            <a:r>
              <a:rPr lang="it-IT" sz="2100" dirty="0">
                <a:latin typeface="Times New Roman" panose="02020603050405020304" pitchFamily="18" charset="0"/>
                <a:cs typeface="Times New Roman" panose="02020603050405020304" pitchFamily="18" charset="0"/>
              </a:rPr>
              <a:t>. 2014/2015, relatrice: Paola Di Biagi, correlatrice: Valentina Crupi, Università degli Studi di Trieste, Dipartimento di Ingegneria e Architettura.</a:t>
            </a:r>
          </a:p>
          <a:p>
            <a:pPr algn="just"/>
            <a:endParaRPr lang="it-IT" sz="2400"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Approfondimenti</a:t>
            </a:r>
            <a:endParaRPr lang="it-IT" sz="2200" dirty="0">
              <a:latin typeface="Times New Roman" panose="02020603050405020304" pitchFamily="18" charset="0"/>
              <a:cs typeface="Times New Roman" panose="02020603050405020304" pitchFamily="18" charset="0"/>
            </a:endParaRPr>
          </a:p>
          <a:p>
            <a:pPr algn="just"/>
            <a:endParaRPr lang="it-IT" sz="800" dirty="0">
              <a:latin typeface="Times New Roman" panose="02020603050405020304" pitchFamily="18" charset="0"/>
              <a:cs typeface="Times New Roman" panose="02020603050405020304" pitchFamily="18" charset="0"/>
            </a:endParaRPr>
          </a:p>
          <a:p>
            <a:pPr algn="just"/>
            <a:endParaRPr lang="it-IT" sz="8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Carlo Atzeni, 2012, </a:t>
            </a:r>
            <a:r>
              <a:rPr lang="it-IT" sz="2100" b="1" i="1" dirty="0">
                <a:latin typeface="Times New Roman" panose="02020603050405020304" pitchFamily="18" charset="0"/>
                <a:cs typeface="Times New Roman" panose="02020603050405020304" pitchFamily="18" charset="0"/>
              </a:rPr>
              <a:t>Tra urbano e rurale</a:t>
            </a:r>
            <a:r>
              <a:rPr lang="it-IT" sz="2100" dirty="0">
                <a:latin typeface="Times New Roman" panose="02020603050405020304" pitchFamily="18" charset="0"/>
                <a:cs typeface="Times New Roman" panose="02020603050405020304" pitchFamily="18" charset="0"/>
              </a:rPr>
              <a:t>, Gangemi Editore International.</a:t>
            </a:r>
          </a:p>
          <a:p>
            <a:pPr algn="just"/>
            <a:endParaRPr lang="it-IT" sz="22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Pierre </a:t>
            </a:r>
            <a:r>
              <a:rPr lang="it-IT" sz="2100" dirty="0" err="1">
                <a:latin typeface="Times New Roman" panose="02020603050405020304" pitchFamily="18" charset="0"/>
                <a:cs typeface="Times New Roman" panose="02020603050405020304" pitchFamily="18" charset="0"/>
              </a:rPr>
              <a:t>Donadieu</a:t>
            </a:r>
            <a:r>
              <a:rPr lang="it-IT" sz="2100" dirty="0">
                <a:latin typeface="Times New Roman" panose="02020603050405020304" pitchFamily="18" charset="0"/>
                <a:cs typeface="Times New Roman" panose="02020603050405020304" pitchFamily="18" charset="0"/>
              </a:rPr>
              <a:t>, 2013, </a:t>
            </a:r>
            <a:r>
              <a:rPr lang="it-IT" sz="2100" b="1" i="1" dirty="0">
                <a:latin typeface="Times New Roman" panose="02020603050405020304" pitchFamily="18" charset="0"/>
                <a:cs typeface="Times New Roman" panose="02020603050405020304" pitchFamily="18" charset="0"/>
              </a:rPr>
              <a:t>Compagne urbane</a:t>
            </a:r>
            <a:r>
              <a:rPr lang="it-IT" sz="2100" dirty="0">
                <a:latin typeface="Times New Roman" panose="02020603050405020304" pitchFamily="18" charset="0"/>
                <a:cs typeface="Times New Roman" panose="02020603050405020304" pitchFamily="18" charset="0"/>
              </a:rPr>
              <a:t>, edizione </a:t>
            </a:r>
            <a:r>
              <a:rPr lang="it-IT" sz="2100" dirty="0" err="1">
                <a:latin typeface="Times New Roman" panose="02020603050405020304" pitchFamily="18" charset="0"/>
                <a:cs typeface="Times New Roman" panose="02020603050405020304" pitchFamily="18" charset="0"/>
              </a:rPr>
              <a:t>ìtaliana</a:t>
            </a:r>
            <a:r>
              <a:rPr lang="it-IT" sz="2100" dirty="0">
                <a:latin typeface="Times New Roman" panose="02020603050405020304" pitchFamily="18" charset="0"/>
                <a:cs typeface="Times New Roman" panose="02020603050405020304" pitchFamily="18" charset="0"/>
              </a:rPr>
              <a:t> a cura di </a:t>
            </a:r>
            <a:r>
              <a:rPr lang="it-IT" sz="2100" dirty="0" err="1">
                <a:latin typeface="Times New Roman" panose="02020603050405020304" pitchFamily="18" charset="0"/>
                <a:cs typeface="Times New Roman" panose="02020603050405020304" pitchFamily="18" charset="0"/>
              </a:rPr>
              <a:t>Mariavaleria</a:t>
            </a:r>
            <a:r>
              <a:rPr lang="it-IT" sz="2100" dirty="0">
                <a:latin typeface="Times New Roman" panose="02020603050405020304" pitchFamily="18" charset="0"/>
                <a:cs typeface="Times New Roman" panose="02020603050405020304" pitchFamily="18" charset="0"/>
              </a:rPr>
              <a:t> </a:t>
            </a:r>
            <a:r>
              <a:rPr lang="it-IT" sz="2100" dirty="0" err="1">
                <a:latin typeface="Times New Roman" panose="02020603050405020304" pitchFamily="18" charset="0"/>
                <a:cs typeface="Times New Roman" panose="02020603050405020304" pitchFamily="18" charset="0"/>
              </a:rPr>
              <a:t>Mìninni</a:t>
            </a:r>
            <a:r>
              <a:rPr lang="it-IT" sz="2100" dirty="0">
                <a:latin typeface="Times New Roman" panose="02020603050405020304" pitchFamily="18" charset="0"/>
                <a:cs typeface="Times New Roman" panose="02020603050405020304" pitchFamily="18" charset="0"/>
              </a:rPr>
              <a:t>, Donzelli Editore, Roma.</a:t>
            </a:r>
          </a:p>
          <a:p>
            <a:pPr algn="just"/>
            <a:endParaRPr lang="it-IT" sz="22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Lynch K. (Ceccarelli P.) (a cura di) (2006), </a:t>
            </a:r>
            <a:r>
              <a:rPr lang="it-IT" sz="2100" b="1" i="1" dirty="0">
                <a:latin typeface="Times New Roman" panose="02020603050405020304" pitchFamily="18" charset="0"/>
                <a:cs typeface="Times New Roman" panose="02020603050405020304" pitchFamily="18" charset="0"/>
              </a:rPr>
              <a:t>L’immagine della città</a:t>
            </a:r>
            <a:r>
              <a:rPr lang="it-IT" sz="2100" dirty="0">
                <a:latin typeface="Times New Roman" panose="02020603050405020304" pitchFamily="18" charset="0"/>
                <a:cs typeface="Times New Roman" panose="02020603050405020304" pitchFamily="18" charset="0"/>
              </a:rPr>
              <a:t>, Marsilio Editori spa, Venezia, ISBN 978-88-317-3632-9.</a:t>
            </a:r>
          </a:p>
          <a:p>
            <a:pPr algn="just"/>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342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F6F2F52-BAD0-4AE4-A485-BA258FD4D4CC}"/>
              </a:ext>
            </a:extLst>
          </p:cNvPr>
          <p:cNvSpPr txBox="1"/>
          <p:nvPr/>
        </p:nvSpPr>
        <p:spPr>
          <a:xfrm>
            <a:off x="179512" y="188640"/>
            <a:ext cx="8712968" cy="458587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2100" dirty="0">
                <a:solidFill>
                  <a:prstClr val="black"/>
                </a:solidFill>
                <a:latin typeface="Times New Roman" panose="02020603050405020304" pitchFamily="18" charset="0"/>
                <a:cs typeface="Times New Roman" panose="02020603050405020304" pitchFamily="18" charset="0"/>
              </a:rPr>
              <a:t>Lynch K. (1960), </a:t>
            </a:r>
            <a:r>
              <a:rPr lang="it-IT" sz="2100" b="1" i="1" dirty="0">
                <a:solidFill>
                  <a:prstClr val="black"/>
                </a:solidFill>
                <a:latin typeface="Times New Roman" panose="02020603050405020304" pitchFamily="18" charset="0"/>
                <a:cs typeface="Times New Roman" panose="02020603050405020304" pitchFamily="18" charset="0"/>
              </a:rPr>
              <a:t>The Image of the City</a:t>
            </a:r>
            <a:r>
              <a:rPr lang="it-IT" sz="2100" i="1" dirty="0">
                <a:solidFill>
                  <a:prstClr val="black"/>
                </a:solidFill>
                <a:latin typeface="Times New Roman" panose="02020603050405020304" pitchFamily="18" charset="0"/>
                <a:cs typeface="Times New Roman" panose="02020603050405020304" pitchFamily="18" charset="0"/>
              </a:rPr>
              <a:t>, The MIT Press, ISBN 0-262-62001-4.</a:t>
            </a:r>
            <a:endParaRPr lang="it-IT" sz="2100"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Mariavaleria</a:t>
            </a:r>
            <a:r>
              <a:rPr kumimoji="0" lang="it-IT"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Mininni, 2013, </a:t>
            </a:r>
            <a:r>
              <a:rPr kumimoji="0" lang="it-IT" sz="21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Approssimazioni alla città, Urbano, rurale, ecologia</a:t>
            </a:r>
            <a:r>
              <a:rPr kumimoji="0" lang="it-IT"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Saggi. Natura e Artefatto, Donzelli Editore, Roma.</a:t>
            </a:r>
            <a:endPar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Clément G. (2005), </a:t>
            </a:r>
            <a:r>
              <a:rPr kumimoji="0" lang="it-IT"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Manifesto del Terzo paesaggio</a:t>
            </a:r>
            <a:r>
              <a:rPr kumimoji="0" lang="it-IT"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Quodlibet Edizioni, Macerata.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2100"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2100"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2100"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14896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1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235" y="771531"/>
            <a:ext cx="3471591" cy="23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177582" y="221891"/>
            <a:ext cx="2880320" cy="415498"/>
          </a:xfrm>
          <a:prstGeom prst="rect">
            <a:avLst/>
          </a:prstGeom>
          <a:noFill/>
        </p:spPr>
        <p:txBody>
          <a:bodyPr wrap="square" rtlCol="0">
            <a:spAutoFit/>
          </a:bodyPr>
          <a:lstStyle/>
          <a:p>
            <a:r>
              <a:rPr lang="it-IT" sz="2100" dirty="0">
                <a:latin typeface="Times New Roman" panose="02020603050405020304" pitchFamily="18" charset="0"/>
                <a:cs typeface="Times New Roman" panose="02020603050405020304" pitchFamily="18" charset="0"/>
              </a:rPr>
              <a:t>Limite/confine</a:t>
            </a:r>
          </a:p>
        </p:txBody>
      </p:sp>
      <p:sp>
        <p:nvSpPr>
          <p:cNvPr id="4" name="Rettangolo 3"/>
          <p:cNvSpPr/>
          <p:nvPr/>
        </p:nvSpPr>
        <p:spPr>
          <a:xfrm>
            <a:off x="4499992" y="3862824"/>
            <a:ext cx="4572000" cy="2354491"/>
          </a:xfrm>
          <a:prstGeom prst="rect">
            <a:avLst/>
          </a:prstGeom>
        </p:spPr>
        <p:txBody>
          <a:bodyPr>
            <a:spAutoFit/>
          </a:bodyPr>
          <a:lstStyle/>
          <a:p>
            <a:r>
              <a:rPr lang="it-IT" sz="2100" dirty="0">
                <a:latin typeface="Times New Roman" panose="02020603050405020304" pitchFamily="18" charset="0"/>
                <a:cs typeface="Times New Roman" panose="02020603050405020304" pitchFamily="18" charset="0"/>
              </a:rPr>
              <a:t>Confini tra proprietà private</a:t>
            </a:r>
          </a:p>
          <a:p>
            <a:r>
              <a:rPr lang="it-IT" sz="2100" dirty="0">
                <a:latin typeface="Times New Roman" panose="02020603050405020304" pitchFamily="18" charset="0"/>
                <a:cs typeface="Times New Roman" panose="02020603050405020304" pitchFamily="18" charset="0"/>
              </a:rPr>
              <a:t>Elementi che determinano il confine:</a:t>
            </a:r>
          </a:p>
          <a:p>
            <a:r>
              <a:rPr lang="it-IT" sz="2100" dirty="0">
                <a:latin typeface="Times New Roman" panose="02020603050405020304" pitchFamily="18" charset="0"/>
                <a:cs typeface="Times New Roman" panose="02020603050405020304" pitchFamily="18" charset="0"/>
              </a:rPr>
              <a:t>un muro</a:t>
            </a:r>
          </a:p>
          <a:p>
            <a:r>
              <a:rPr lang="it-IT" sz="2100" dirty="0">
                <a:latin typeface="Times New Roman" panose="02020603050405020304" pitchFamily="18" charset="0"/>
                <a:cs typeface="Times New Roman" panose="02020603050405020304" pitchFamily="18" charset="0"/>
              </a:rPr>
              <a:t>una siepe, un filare</a:t>
            </a:r>
          </a:p>
          <a:p>
            <a:r>
              <a:rPr lang="it-IT" sz="2100" dirty="0">
                <a:latin typeface="Times New Roman" panose="02020603050405020304" pitchFamily="18" charset="0"/>
                <a:cs typeface="Times New Roman" panose="02020603050405020304" pitchFamily="18" charset="0"/>
              </a:rPr>
              <a:t>un recinto</a:t>
            </a:r>
          </a:p>
          <a:p>
            <a:r>
              <a:rPr lang="it-IT" sz="2100" dirty="0">
                <a:latin typeface="Times New Roman" panose="02020603050405020304" pitchFamily="18" charset="0"/>
                <a:cs typeface="Times New Roman" panose="02020603050405020304" pitchFamily="18" charset="0"/>
              </a:rPr>
              <a:t>una rete</a:t>
            </a:r>
          </a:p>
          <a:p>
            <a:r>
              <a:rPr lang="it-IT" sz="2100" dirty="0">
                <a:latin typeface="Times New Roman" panose="02020603050405020304" pitchFamily="18" charset="0"/>
                <a:cs typeface="Times New Roman" panose="02020603050405020304" pitchFamily="18" charset="0"/>
              </a:rPr>
              <a:t>………………...</a:t>
            </a:r>
          </a:p>
        </p:txBody>
      </p:sp>
      <p:sp>
        <p:nvSpPr>
          <p:cNvPr id="7" name="CasellaDiTesto 6"/>
          <p:cNvSpPr txBox="1"/>
          <p:nvPr/>
        </p:nvSpPr>
        <p:spPr>
          <a:xfrm>
            <a:off x="132047" y="6217315"/>
            <a:ext cx="5027338" cy="415498"/>
          </a:xfrm>
          <a:prstGeom prst="rect">
            <a:avLst/>
          </a:prstGeom>
          <a:noFill/>
        </p:spPr>
        <p:txBody>
          <a:bodyPr wrap="none" rtlCol="0">
            <a:spAutoFit/>
          </a:bodyPr>
          <a:lstStyle/>
          <a:p>
            <a:r>
              <a:rPr lang="it-IT" sz="2100" dirty="0">
                <a:latin typeface="Times New Roman" panose="02020603050405020304" pitchFamily="18" charset="0"/>
                <a:cs typeface="Times New Roman" panose="02020603050405020304" pitchFamily="18" charset="0"/>
              </a:rPr>
              <a:t>I confini tra due aree funzionalmente diverse</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8" y="3386504"/>
            <a:ext cx="3490318" cy="276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025" y="429640"/>
            <a:ext cx="364807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04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7343463" cy="657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a:extLst>
              <a:ext uri="{FF2B5EF4-FFF2-40B4-BE49-F238E27FC236}">
                <a16:creationId xmlns:a16="http://schemas.microsoft.com/office/drawing/2014/main" id="{025AD1DC-099A-4998-931E-D938F4327A1E}"/>
              </a:ext>
            </a:extLst>
          </p:cNvPr>
          <p:cNvSpPr txBox="1"/>
          <p:nvPr/>
        </p:nvSpPr>
        <p:spPr>
          <a:xfrm>
            <a:off x="827584" y="1628800"/>
            <a:ext cx="3888432" cy="415498"/>
          </a:xfrm>
          <a:prstGeom prst="rect">
            <a:avLst/>
          </a:prstGeom>
          <a:noFill/>
        </p:spPr>
        <p:txBody>
          <a:bodyPr wrap="square" rtlCol="0">
            <a:spAutoFit/>
          </a:bodyPr>
          <a:lstStyle/>
          <a:p>
            <a:r>
              <a:rPr lang="it-IT" sz="2100" dirty="0">
                <a:latin typeface="Times New Roman" panose="02020603050405020304" pitchFamily="18" charset="0"/>
                <a:cs typeface="Times New Roman" panose="02020603050405020304" pitchFamily="18" charset="0"/>
              </a:rPr>
              <a:t>Segni, tratti originali e/o antropici</a:t>
            </a:r>
          </a:p>
        </p:txBody>
      </p:sp>
    </p:spTree>
    <p:extLst>
      <p:ext uri="{BB962C8B-B14F-4D97-AF65-F5344CB8AC3E}">
        <p14:creationId xmlns:p14="http://schemas.microsoft.com/office/powerpoint/2010/main" val="304704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A96BF2E-F3CF-4E1E-AB9F-EA3BAA586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82706"/>
            <a:ext cx="7848872" cy="5886654"/>
          </a:xfrm>
          <a:prstGeom prst="rect">
            <a:avLst/>
          </a:prstGeom>
        </p:spPr>
      </p:pic>
      <p:sp>
        <p:nvSpPr>
          <p:cNvPr id="2" name="CasellaDiTesto 1">
            <a:extLst>
              <a:ext uri="{FF2B5EF4-FFF2-40B4-BE49-F238E27FC236}">
                <a16:creationId xmlns:a16="http://schemas.microsoft.com/office/drawing/2014/main" id="{A6FFA338-153F-4255-AC97-92D48E93D28C}"/>
              </a:ext>
            </a:extLst>
          </p:cNvPr>
          <p:cNvSpPr txBox="1"/>
          <p:nvPr/>
        </p:nvSpPr>
        <p:spPr>
          <a:xfrm>
            <a:off x="179512" y="205190"/>
            <a:ext cx="8784976" cy="415498"/>
          </a:xfrm>
          <a:prstGeom prst="rect">
            <a:avLst/>
          </a:prstGeom>
          <a:no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Come leggere ed interpretare i segni nella trama urbana? </a:t>
            </a:r>
          </a:p>
        </p:txBody>
      </p:sp>
    </p:spTree>
    <p:extLst>
      <p:ext uri="{BB962C8B-B14F-4D97-AF65-F5344CB8AC3E}">
        <p14:creationId xmlns:p14="http://schemas.microsoft.com/office/powerpoint/2010/main" val="398155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magine 22">
            <a:extLst>
              <a:ext uri="{FF2B5EF4-FFF2-40B4-BE49-F238E27FC236}">
                <a16:creationId xmlns:a16="http://schemas.microsoft.com/office/drawing/2014/main" id="{CECABB7D-2693-47BA-9BE5-ADA6087FF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61991"/>
            <a:ext cx="8784976" cy="3616700"/>
          </a:xfrm>
          <a:prstGeom prst="rect">
            <a:avLst/>
          </a:prstGeom>
          <a:ln w="3175">
            <a:solidFill>
              <a:schemeClr val="tx1"/>
            </a:solidFill>
          </a:ln>
        </p:spPr>
      </p:pic>
      <p:sp>
        <p:nvSpPr>
          <p:cNvPr id="24" name="CasellaDiTesto 23">
            <a:extLst>
              <a:ext uri="{FF2B5EF4-FFF2-40B4-BE49-F238E27FC236}">
                <a16:creationId xmlns:a16="http://schemas.microsoft.com/office/drawing/2014/main" id="{A32960EE-251B-4155-B92D-A5B4B1E35070}"/>
              </a:ext>
            </a:extLst>
          </p:cNvPr>
          <p:cNvSpPr txBox="1"/>
          <p:nvPr/>
        </p:nvSpPr>
        <p:spPr>
          <a:xfrm>
            <a:off x="107504" y="6021288"/>
            <a:ext cx="8784976" cy="415498"/>
          </a:xfrm>
          <a:prstGeom prst="rect">
            <a:avLst/>
          </a:prstGeom>
          <a:no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Cfr. Lynch K. (1960), </a:t>
            </a:r>
            <a:r>
              <a:rPr lang="it-IT" sz="2100" i="1" dirty="0">
                <a:latin typeface="Times New Roman" panose="02020603050405020304" pitchFamily="18" charset="0"/>
                <a:cs typeface="Times New Roman" panose="02020603050405020304" pitchFamily="18" charset="0"/>
              </a:rPr>
              <a:t>L’immagine della città</a:t>
            </a:r>
          </a:p>
        </p:txBody>
      </p:sp>
      <p:grpSp>
        <p:nvGrpSpPr>
          <p:cNvPr id="4" name="Gruppo 3">
            <a:extLst>
              <a:ext uri="{FF2B5EF4-FFF2-40B4-BE49-F238E27FC236}">
                <a16:creationId xmlns:a16="http://schemas.microsoft.com/office/drawing/2014/main" id="{FFE88D84-7616-40C3-8556-02DBE5D6ADC0}"/>
              </a:ext>
            </a:extLst>
          </p:cNvPr>
          <p:cNvGrpSpPr/>
          <p:nvPr/>
        </p:nvGrpSpPr>
        <p:grpSpPr>
          <a:xfrm>
            <a:off x="340296" y="764704"/>
            <a:ext cx="8103368" cy="720959"/>
            <a:chOff x="340296" y="764704"/>
            <a:chExt cx="8103368" cy="720959"/>
          </a:xfrm>
        </p:grpSpPr>
        <p:sp>
          <p:nvSpPr>
            <p:cNvPr id="25" name="CasellaDiTesto 24">
              <a:extLst>
                <a:ext uri="{FF2B5EF4-FFF2-40B4-BE49-F238E27FC236}">
                  <a16:creationId xmlns:a16="http://schemas.microsoft.com/office/drawing/2014/main" id="{E52D5543-B3B3-4619-9BF1-C9A36B0633DF}"/>
                </a:ext>
              </a:extLst>
            </p:cNvPr>
            <p:cNvSpPr txBox="1"/>
            <p:nvPr/>
          </p:nvSpPr>
          <p:spPr>
            <a:xfrm>
              <a:off x="340296" y="764704"/>
              <a:ext cx="1279376" cy="415498"/>
            </a:xfrm>
            <a:prstGeom prst="rect">
              <a:avLst/>
            </a:prstGeom>
            <a:noFill/>
          </p:spPr>
          <p:txBody>
            <a:bodyPr wrap="square" rtlCol="0">
              <a:spAutoFit/>
            </a:bodyPr>
            <a:lstStyle/>
            <a:p>
              <a:pPr algn="ctr"/>
              <a:r>
                <a:rPr lang="it-IT" sz="2000" b="1" dirty="0">
                  <a:latin typeface="Times New Roman" panose="02020603050405020304" pitchFamily="18" charset="0"/>
                  <a:cs typeface="Times New Roman" panose="02020603050405020304" pitchFamily="18" charset="0"/>
                </a:rPr>
                <a:t>percorsi</a:t>
              </a:r>
            </a:p>
          </p:txBody>
        </p:sp>
        <p:sp>
          <p:nvSpPr>
            <p:cNvPr id="5" name="CasellaDiTesto 4">
              <a:extLst>
                <a:ext uri="{FF2B5EF4-FFF2-40B4-BE49-F238E27FC236}">
                  <a16:creationId xmlns:a16="http://schemas.microsoft.com/office/drawing/2014/main" id="{92B2DC19-15C6-46DC-8F64-1B5A1A149456}"/>
                </a:ext>
              </a:extLst>
            </p:cNvPr>
            <p:cNvSpPr txBox="1"/>
            <p:nvPr/>
          </p:nvSpPr>
          <p:spPr>
            <a:xfrm>
              <a:off x="5500463" y="777777"/>
              <a:ext cx="1087761" cy="707886"/>
            </a:xfrm>
            <a:prstGeom prst="rect">
              <a:avLst/>
            </a:prstGeom>
            <a:noFill/>
          </p:spPr>
          <p:txBody>
            <a:bodyPr wrap="square" rtlCol="0">
              <a:spAutoFit/>
            </a:bodyPr>
            <a:lstStyle/>
            <a:p>
              <a:pPr algn="ctr"/>
              <a:r>
                <a:rPr lang="it-IT" sz="2000" b="1" dirty="0">
                  <a:latin typeface="Times New Roman" panose="02020603050405020304" pitchFamily="18" charset="0"/>
                  <a:cs typeface="Times New Roman" panose="02020603050405020304" pitchFamily="18" charset="0"/>
                </a:rPr>
                <a:t>limiti margini</a:t>
              </a:r>
            </a:p>
          </p:txBody>
        </p:sp>
        <p:sp>
          <p:nvSpPr>
            <p:cNvPr id="6" name="CasellaDiTesto 5">
              <a:extLst>
                <a:ext uri="{FF2B5EF4-FFF2-40B4-BE49-F238E27FC236}">
                  <a16:creationId xmlns:a16="http://schemas.microsoft.com/office/drawing/2014/main" id="{8416B064-DEF6-4342-9D06-8D9E8E1EB80A}"/>
                </a:ext>
              </a:extLst>
            </p:cNvPr>
            <p:cNvSpPr txBox="1"/>
            <p:nvPr/>
          </p:nvSpPr>
          <p:spPr>
            <a:xfrm>
              <a:off x="7164288" y="764704"/>
              <a:ext cx="1279376" cy="415498"/>
            </a:xfrm>
            <a:prstGeom prst="rect">
              <a:avLst/>
            </a:prstGeom>
            <a:noFill/>
          </p:spPr>
          <p:txBody>
            <a:bodyPr wrap="square" rtlCol="0">
              <a:spAutoFit/>
            </a:bodyPr>
            <a:lstStyle/>
            <a:p>
              <a:pPr algn="ctr"/>
              <a:r>
                <a:rPr lang="it-IT" sz="2000" b="1" dirty="0">
                  <a:latin typeface="Times New Roman" panose="02020603050405020304" pitchFamily="18" charset="0"/>
                  <a:cs typeface="Times New Roman" panose="02020603050405020304" pitchFamily="18" charset="0"/>
                </a:rPr>
                <a:t>quartieri</a:t>
              </a:r>
              <a:r>
                <a:rPr lang="it-IT" sz="2000" dirty="0">
                  <a:latin typeface="Times New Roman" panose="02020603050405020304" pitchFamily="18" charset="0"/>
                  <a:cs typeface="Times New Roman" panose="02020603050405020304" pitchFamily="18" charset="0"/>
                </a:rPr>
                <a:t> </a:t>
              </a:r>
            </a:p>
          </p:txBody>
        </p:sp>
        <p:sp>
          <p:nvSpPr>
            <p:cNvPr id="7" name="CasellaDiTesto 6">
              <a:extLst>
                <a:ext uri="{FF2B5EF4-FFF2-40B4-BE49-F238E27FC236}">
                  <a16:creationId xmlns:a16="http://schemas.microsoft.com/office/drawing/2014/main" id="{930395C8-D4E1-4813-A21D-141C8EA3CD41}"/>
                </a:ext>
              </a:extLst>
            </p:cNvPr>
            <p:cNvSpPr txBox="1"/>
            <p:nvPr/>
          </p:nvSpPr>
          <p:spPr>
            <a:xfrm>
              <a:off x="1979712" y="797850"/>
              <a:ext cx="1087761" cy="415498"/>
            </a:xfrm>
            <a:prstGeom prst="rect">
              <a:avLst/>
            </a:prstGeom>
            <a:noFill/>
          </p:spPr>
          <p:txBody>
            <a:bodyPr wrap="square" rtlCol="0">
              <a:spAutoFit/>
            </a:bodyPr>
            <a:lstStyle/>
            <a:p>
              <a:pPr algn="ctr"/>
              <a:r>
                <a:rPr lang="it-IT" sz="2000" b="1" dirty="0">
                  <a:latin typeface="Times New Roman" panose="02020603050405020304" pitchFamily="18" charset="0"/>
                  <a:cs typeface="Times New Roman" panose="02020603050405020304" pitchFamily="18" charset="0"/>
                </a:rPr>
                <a:t>nodi </a:t>
              </a:r>
            </a:p>
          </p:txBody>
        </p:sp>
        <p:sp>
          <p:nvSpPr>
            <p:cNvPr id="8" name="CasellaDiTesto 7">
              <a:extLst>
                <a:ext uri="{FF2B5EF4-FFF2-40B4-BE49-F238E27FC236}">
                  <a16:creationId xmlns:a16="http://schemas.microsoft.com/office/drawing/2014/main" id="{CE5E7135-1BDD-43A6-8932-6A99DE913262}"/>
                </a:ext>
              </a:extLst>
            </p:cNvPr>
            <p:cNvSpPr txBox="1"/>
            <p:nvPr/>
          </p:nvSpPr>
          <p:spPr>
            <a:xfrm>
              <a:off x="3787553" y="777777"/>
              <a:ext cx="1368152" cy="400110"/>
            </a:xfrm>
            <a:prstGeom prst="rect">
              <a:avLst/>
            </a:prstGeom>
            <a:noFill/>
          </p:spPr>
          <p:txBody>
            <a:bodyPr wrap="square" rtlCol="0">
              <a:spAutoFit/>
            </a:bodyPr>
            <a:lstStyle/>
            <a:p>
              <a:pPr algn="ctr"/>
              <a:r>
                <a:rPr lang="it-IT" sz="2000" b="1" dirty="0">
                  <a:latin typeface="Times New Roman" panose="02020603050405020304" pitchFamily="18" charset="0"/>
                  <a:cs typeface="Times New Roman" panose="02020603050405020304" pitchFamily="18" charset="0"/>
                </a:rPr>
                <a:t>riferimenti</a:t>
              </a:r>
            </a:p>
          </p:txBody>
        </p:sp>
      </p:grpSp>
    </p:spTree>
    <p:extLst>
      <p:ext uri="{BB962C8B-B14F-4D97-AF65-F5344CB8AC3E}">
        <p14:creationId xmlns:p14="http://schemas.microsoft.com/office/powerpoint/2010/main" val="265120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o 13">
            <a:extLst>
              <a:ext uri="{FF2B5EF4-FFF2-40B4-BE49-F238E27FC236}">
                <a16:creationId xmlns:a16="http://schemas.microsoft.com/office/drawing/2014/main" id="{D4AA6299-119B-4975-9E69-6C27E4FD1EA1}"/>
              </a:ext>
            </a:extLst>
          </p:cNvPr>
          <p:cNvGrpSpPr/>
          <p:nvPr/>
        </p:nvGrpSpPr>
        <p:grpSpPr>
          <a:xfrm>
            <a:off x="35700" y="-269379"/>
            <a:ext cx="8928788" cy="7082755"/>
            <a:chOff x="35700" y="-269379"/>
            <a:chExt cx="8928788" cy="7082755"/>
          </a:xfrm>
        </p:grpSpPr>
        <p:pic>
          <p:nvPicPr>
            <p:cNvPr id="7" name="Immagine 6">
              <a:extLst>
                <a:ext uri="{FF2B5EF4-FFF2-40B4-BE49-F238E27FC236}">
                  <a16:creationId xmlns:a16="http://schemas.microsoft.com/office/drawing/2014/main" id="{3840BB1B-1D40-4071-A8F7-61DA01DC4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0" y="-269379"/>
              <a:ext cx="6076950" cy="4562475"/>
            </a:xfrm>
            <a:prstGeom prst="rect">
              <a:avLst/>
            </a:prstGeom>
          </p:spPr>
        </p:pic>
        <p:pic>
          <p:nvPicPr>
            <p:cNvPr id="13" name="Immagine 12">
              <a:extLst>
                <a:ext uri="{FF2B5EF4-FFF2-40B4-BE49-F238E27FC236}">
                  <a16:creationId xmlns:a16="http://schemas.microsoft.com/office/drawing/2014/main" id="{48AB649F-D39C-4A0D-B586-8EC903D06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759" y="3543622"/>
              <a:ext cx="4836729" cy="3269754"/>
            </a:xfrm>
            <a:prstGeom prst="rect">
              <a:avLst/>
            </a:prstGeom>
          </p:spPr>
        </p:pic>
      </p:grpSp>
    </p:spTree>
    <p:extLst>
      <p:ext uri="{BB962C8B-B14F-4D97-AF65-F5344CB8AC3E}">
        <p14:creationId xmlns:p14="http://schemas.microsoft.com/office/powerpoint/2010/main" val="24117152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1659</TotalTime>
  <Words>3206</Words>
  <Application>Microsoft Office PowerPoint</Application>
  <PresentationFormat>Presentazione su schermo (4:3)</PresentationFormat>
  <Paragraphs>273</Paragraphs>
  <Slides>48</Slides>
  <Notes>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48</vt:i4>
      </vt:variant>
    </vt:vector>
  </HeadingPairs>
  <TitlesOfParts>
    <vt:vector size="52" baseType="lpstr">
      <vt:lpstr>Arial</vt:lpstr>
      <vt:lpstr>Calibri</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PRESTAMBURGO SONIA</dc:creator>
  <cp:lastModifiedBy>PRESTAMBURGO SONIA</cp:lastModifiedBy>
  <cp:revision>167</cp:revision>
  <dcterms:created xsi:type="dcterms:W3CDTF">2017-02-25T12:51:41Z</dcterms:created>
  <dcterms:modified xsi:type="dcterms:W3CDTF">2021-11-03T12:05:08Z</dcterms:modified>
</cp:coreProperties>
</file>