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96" r:id="rId1"/>
  </p:sldMasterIdLst>
  <p:sldIdLst>
    <p:sldId id="295" r:id="rId2"/>
    <p:sldId id="296" r:id="rId3"/>
    <p:sldId id="297" r:id="rId4"/>
    <p:sldId id="301" r:id="rId5"/>
    <p:sldId id="303" r:id="rId6"/>
    <p:sldId id="302" r:id="rId7"/>
    <p:sldId id="267" r:id="rId8"/>
    <p:sldId id="270" r:id="rId9"/>
    <p:sldId id="261" r:id="rId10"/>
    <p:sldId id="273" r:id="rId11"/>
    <p:sldId id="256" r:id="rId12"/>
    <p:sldId id="257" r:id="rId13"/>
    <p:sldId id="271" r:id="rId14"/>
    <p:sldId id="258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60" r:id="rId25"/>
    <p:sldId id="262" r:id="rId26"/>
    <p:sldId id="263" r:id="rId27"/>
    <p:sldId id="292" r:id="rId28"/>
    <p:sldId id="288" r:id="rId29"/>
    <p:sldId id="289" r:id="rId30"/>
    <p:sldId id="290" r:id="rId31"/>
    <p:sldId id="264" r:id="rId32"/>
    <p:sldId id="265" r:id="rId33"/>
    <p:sldId id="291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EAC"/>
    <a:srgbClr val="2D59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21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F9764-5A81-944B-B448-C4F653BB340E}" type="datetime1">
              <a:rPr lang="it-IT" smtClean="0"/>
              <a:pPr>
                <a:defRPr/>
              </a:pPr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1E2D11B3-EC8A-DC45-AD95-BFD71A50A1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8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5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94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BCA6F-9E55-DD45-ACA9-2FC564387F75}" type="datetime1">
              <a:rPr lang="it-IT" smtClean="0"/>
              <a:pPr>
                <a:defRPr/>
              </a:pPr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0C9C-21F7-0241-B2C5-0A994F1BB8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0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5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9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2B3FB-7FF8-9A49-B4C2-946BE2356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1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8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6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fPiDnC47As" TargetMode="External"/><Relationship Id="rId2" Type="http://schemas.openxmlformats.org/officeDocument/2006/relationships/hyperlink" Target="https://www.youtube.com/watch?v=QdrPmZwsXi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hUcQlDWNJ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1ROLEDy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5O8IXDaxg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jA5B32MP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31AE3A-9F72-8D4F-A866-6FEFD1351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6614893" cy="2571891"/>
          </a:xfrm>
        </p:spPr>
        <p:txBody>
          <a:bodyPr/>
          <a:lstStyle/>
          <a:p>
            <a:r>
              <a:rPr lang="it-IT" dirty="0"/>
              <a:t>LINGUAGGIO E COMUNICAZIONE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CB21BC5-D87C-6E4B-B245-EB70BC44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59" y="4365104"/>
            <a:ext cx="5760741" cy="977621"/>
          </a:xfrm>
        </p:spPr>
        <p:txBody>
          <a:bodyPr/>
          <a:lstStyle/>
          <a:p>
            <a:r>
              <a:rPr lang="it-IT" dirty="0"/>
              <a:t>STRUTTURA, CNV</a:t>
            </a:r>
          </a:p>
          <a:p>
            <a:r>
              <a:rPr lang="it-IT" dirty="0"/>
              <a:t>PENSIERO E CULTURA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0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28765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gchauv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9718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lascau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3035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21212" y="3606800"/>
            <a:ext cx="4724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600" dirty="0">
                <a:latin typeface="Eurostile" charset="0"/>
              </a:rPr>
              <a:t>Grazie ai </a:t>
            </a:r>
            <a:r>
              <a:rPr lang="it-IT" sz="2600" dirty="0">
                <a:solidFill>
                  <a:schemeClr val="accent2"/>
                </a:solidFill>
                <a:latin typeface="Eurostile" charset="0"/>
              </a:rPr>
              <a:t>sistemi simbolici</a:t>
            </a:r>
            <a:r>
              <a:rPr lang="it-IT" sz="2600" dirty="0">
                <a:latin typeface="Eurostile" charset="0"/>
              </a:rPr>
              <a:t> iniziano operazioni di classificazione analisi, sintesi e ipotesi. </a:t>
            </a:r>
          </a:p>
          <a:p>
            <a:pPr>
              <a:spcBef>
                <a:spcPct val="50000"/>
              </a:spcBef>
            </a:pPr>
            <a:r>
              <a:rPr lang="it-IT" sz="2600" dirty="0">
                <a:latin typeface="Eurostile" charset="0"/>
              </a:rPr>
              <a:t>Mediazione con la realtà.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836712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e conoscenza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>
          <a:xfrm>
            <a:off x="903288" y="2286000"/>
            <a:ext cx="7772400" cy="41148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diverso modo in cui le culture articolano la conoscenza, percezione, rappresentazione del mondo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percezione e stili cognitivi, schemi mentali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tempo e spazio</a:t>
            </a:r>
          </a:p>
          <a:p>
            <a:pPr eaLnBrk="1" hangingPunct="1"/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458200" cy="4532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la  scrittura influenza il pensiero e la comunicazione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oralità 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primaria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,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 diffusa, ristretta, 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 e 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secondaria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 dirty="0">
              <a:solidFill>
                <a:schemeClr val="hlink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culture a oralità diffusa (cantastorie, </a:t>
            </a:r>
            <a:r>
              <a:rPr lang="it-IT" sz="2400" dirty="0" err="1">
                <a:latin typeface="Eurostile" charset="0"/>
                <a:ea typeface="ＭＳ Ｐゴシック" charset="0"/>
                <a:cs typeface="ＭＳ Ｐゴシック" charset="0"/>
              </a:rPr>
              <a:t>griot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 ecc.)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mezzi mnemonici, formule fisse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modelli prestabiliti e fissi nel tempo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comunicazione in presenza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2"/>
              </a:rPr>
              <a:t>Griot</a:t>
            </a:r>
            <a:endParaRPr lang="it-IT" sz="2000" dirty="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3"/>
              </a:rPr>
              <a:t>Vajont</a:t>
            </a:r>
            <a:endParaRPr lang="it-IT" sz="2000" dirty="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4"/>
              </a:rPr>
              <a:t>Oxford</a:t>
            </a:r>
            <a:endParaRPr lang="it-IT" sz="2000" dirty="0">
              <a:latin typeface="Eurostile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ORALITÀ PRIMARIA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comunicazione via voce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scarsa velocità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utilizzo di formule e sistemi mnemonici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memoria con ruolo centrale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orecchio prevale sull’occhio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presente / evento</a:t>
            </a:r>
          </a:p>
          <a:p>
            <a:pPr eaLnBrk="1" hangingPunct="1"/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052736"/>
            <a:ext cx="8001000" cy="1216025"/>
          </a:xfrm>
        </p:spPr>
        <p:txBody>
          <a:bodyPr/>
          <a:lstStyle/>
          <a:p>
            <a:pPr eaLnBrk="1" hangingPunct="1"/>
            <a:r>
              <a:rPr lang="it-IT" sz="3400" dirty="0">
                <a:latin typeface="Eurostile" charset="0"/>
                <a:ea typeface="ＭＳ Ｐゴシック" charset="0"/>
                <a:cs typeface="ＭＳ Ｐゴシック" charset="0"/>
              </a:rPr>
              <a:t>Parola, corpo, percezione del mondo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92375"/>
            <a:ext cx="8081020" cy="3312889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in assenza di scrittura le parole sono eventi, non hanno esistenza visiva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culture orali verbo-motorie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hlinkClick r:id="rId2"/>
              </a:rPr>
              <a:t>Battle rap</a:t>
            </a: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linguaggio = azione, non pensiero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oralità e memoria: società omeostatica e selettiva 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conoscenze funzionali per il presente</a:t>
            </a: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it-IT" sz="2000" dirty="0">
              <a:latin typeface="Eurostile" charset="0"/>
              <a:ea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712"/>
            <a:ext cx="7772400" cy="1143000"/>
          </a:xfrm>
        </p:spPr>
        <p:txBody>
          <a:bodyPr/>
          <a:lstStyle/>
          <a:p>
            <a:pPr eaLnBrk="1" hangingPunct="1"/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CULTURE VERBO-MOTORIE: DIRE = FARE </a:t>
            </a:r>
            <a:b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(AUSTIN, </a:t>
            </a:r>
            <a:r>
              <a:rPr lang="it-IT" sz="2000" dirty="0" err="1">
                <a:latin typeface="Eurostile" charset="0"/>
                <a:ea typeface="ＭＳ Ｐゴシック" charset="0"/>
                <a:cs typeface="ＭＳ Ｐゴシック" charset="0"/>
              </a:rPr>
              <a:t>performatività</a:t>
            </a: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853312" cy="3811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la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scrittura</a:t>
            </a:r>
            <a:r>
              <a:rPr lang="it-IT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come “</a:t>
            </a:r>
            <a:r>
              <a:rPr lang="it-IT" altLang="ja-JP" dirty="0" err="1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domesticamento</a:t>
            </a:r>
            <a:r>
              <a:rPr lang="it-IT" altLang="ja-JP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 del pensiero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  (</a:t>
            </a:r>
            <a:r>
              <a:rPr lang="it-IT" altLang="ja-JP" dirty="0" err="1"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. Goody1977)</a:t>
            </a:r>
          </a:p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supporto materiale permette la durata delle informazioni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 sviluppo delle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formalizzazione  e logica</a:t>
            </a:r>
            <a:endParaRPr lang="it-IT" dirty="0">
              <a:solidFill>
                <a:schemeClr val="accent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attività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psico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-cognitiva nel contesto d’esperienza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L.Vygotskij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	Es. categorie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Lurija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, Uzbekistan ’30):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chemeClr val="accent1"/>
                </a:solidFill>
                <a:latin typeface="Eurostile" charset="0"/>
                <a:ea typeface="ＭＳ Ｐゴシック" charset="0"/>
                <a:sym typeface="Symbol" charset="0"/>
              </a:rPr>
              <a:t>sega, accetta, ascia, tronco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rgbClr val="259EAC"/>
                </a:solidFill>
                <a:latin typeface="Eurostile" charset="0"/>
                <a:ea typeface="ＭＳ Ｐゴシック" charset="0"/>
                <a:sym typeface="Symbol" charset="0"/>
                <a:hlinkClick r:id="rId2"/>
              </a:rPr>
              <a:t>Test QI Usa</a:t>
            </a: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300" dirty="0">
                <a:latin typeface="Eurostile" charset="0"/>
                <a:ea typeface="ＭＳ Ｐゴシック" charset="0"/>
                <a:cs typeface="ＭＳ Ｐゴシック" charset="0"/>
              </a:rPr>
              <a:t>Caratteristiche delle </a:t>
            </a:r>
            <a:r>
              <a:rPr lang="it-IT" sz="3300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culture scritte</a:t>
            </a:r>
            <a:endParaRPr lang="it-IT" sz="3300" dirty="0">
              <a:solidFill>
                <a:schemeClr val="accent1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Vittoria dell’occhio sull’orecchio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tempo storico, decade la memoria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oggettività e distacco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pensieri ed espressioni più analitici e astratti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Riflessione e interiorizzazione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Originalità, artista individuale </a:t>
            </a: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  <a:sym typeface="Wingdings" charset="0"/>
              </a:rPr>
              <a:t> plagio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Uniformità e normalizzazione linguistica</a:t>
            </a:r>
          </a:p>
          <a:p>
            <a:pPr eaLnBrk="1" hangingPunct="1">
              <a:lnSpc>
                <a:spcPct val="90000"/>
              </a:lnSpc>
            </a:pPr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4704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conseguenze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700213"/>
            <a:ext cx="7488237" cy="5041900"/>
          </a:xfrm>
        </p:spPr>
        <p:txBody>
          <a:bodyPr/>
          <a:lstStyle/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la lettura diventa privata, estensiva, di massa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educazione scritta, cambia il modo di studiare e di insegnare (biblioteche)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nascita dell’individualismo e del nazionalismo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censura e persecuzione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diritto, non più consuetudine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religioni universalistiche</a:t>
            </a:r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dirty="0">
                <a:solidFill>
                  <a:schemeClr val="accent1"/>
                </a:solidFill>
                <a:latin typeface="Arial" charset="0"/>
                <a:ea typeface="+mj-ea"/>
                <a:cs typeface="+mj-cs"/>
              </a:rPr>
              <a:t>Oralità secondaria </a:t>
            </a:r>
            <a:br>
              <a:rPr lang="it-IT" sz="3400" dirty="0">
                <a:latin typeface="Arial" charset="0"/>
                <a:ea typeface="+mj-ea"/>
                <a:cs typeface="+mj-cs"/>
              </a:rPr>
            </a:br>
            <a:r>
              <a:rPr lang="it-IT" sz="2800" dirty="0">
                <a:latin typeface="Arial" charset="0"/>
                <a:ea typeface="+mj-ea"/>
                <a:cs typeface="+mj-cs"/>
              </a:rPr>
              <a:t>o di ritorno (</a:t>
            </a:r>
            <a:r>
              <a:rPr lang="it-IT" sz="2800" dirty="0" err="1">
                <a:latin typeface="Arial" charset="0"/>
                <a:ea typeface="+mj-ea"/>
                <a:cs typeface="+mj-cs"/>
              </a:rPr>
              <a:t>W</a:t>
            </a:r>
            <a:r>
              <a:rPr lang="it-IT" sz="2800" dirty="0">
                <a:latin typeface="Arial" charset="0"/>
                <a:ea typeface="+mj-ea"/>
                <a:cs typeface="+mj-cs"/>
              </a:rPr>
              <a:t>. </a:t>
            </a:r>
            <a:r>
              <a:rPr lang="it-IT" sz="2800" dirty="0" err="1">
                <a:latin typeface="Arial" charset="0"/>
                <a:ea typeface="+mj-ea"/>
                <a:cs typeface="+mj-cs"/>
              </a:rPr>
              <a:t>Ong</a:t>
            </a:r>
            <a:r>
              <a:rPr lang="it-IT" sz="2800" dirty="0">
                <a:latin typeface="Arial" charset="0"/>
                <a:ea typeface="+mj-ea"/>
                <a:cs typeface="+mj-cs"/>
              </a:rPr>
              <a:t>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4676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immediato, concentrazione sul presente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mistica partecipatoria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senso di comunità, emotività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simultaneità, gratifica immediata</a:t>
            </a:r>
          </a:p>
          <a:p>
            <a:pPr eaLnBrk="1" hangingPunct="1"/>
            <a:endParaRPr lang="it-IT" sz="24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Media e cultura</a:t>
            </a: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Media produttori di cultura (</a:t>
            </a:r>
            <a:r>
              <a:rPr lang="it-IT" dirty="0" err="1">
                <a:latin typeface="Century Gothic" charset="0"/>
                <a:ea typeface="ＭＳ Ｐゴシック" charset="0"/>
                <a:cs typeface="ＭＳ Ｐゴシック" charset="0"/>
              </a:rPr>
              <a:t>McLuhan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Interpretazioni del pubblico, consumo mediatico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Non solo intrattenimento, orientamento all’azione quotidiana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Immaginazione </a:t>
            </a:r>
            <a:r>
              <a:rPr lang="it-IT" dirty="0">
                <a:latin typeface="Wingdings" charset="0"/>
                <a:ea typeface="ＭＳ Ｐゴシック" charset="0"/>
                <a:cs typeface="Wingdings" charset="0"/>
              </a:rPr>
              <a:t> 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Agency  </a:t>
            </a:r>
            <a:r>
              <a:rPr lang="it-IT" dirty="0">
                <a:latin typeface="Wingdings" charset="0"/>
                <a:ea typeface="ＭＳ Ｐゴシック" charset="0"/>
                <a:cs typeface="Wingdings" charset="0"/>
              </a:rPr>
              <a:t> 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Comunità immaginate, sodalizi transnazionali 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  <a:hlinkClick r:id="rId2"/>
              </a:rPr>
              <a:t>D.Miller Why we Post</a:t>
            </a:r>
            <a:endParaRPr lang="it-IT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49DDC-C430-F94B-B89A-F270C1DE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8697F-877F-E046-9706-F6463E48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19" y="2205844"/>
            <a:ext cx="6571343" cy="3288635"/>
          </a:xfrm>
        </p:spPr>
        <p:txBody>
          <a:bodyPr/>
          <a:lstStyle/>
          <a:p>
            <a:r>
              <a:rPr lang="it-IT" dirty="0"/>
              <a:t>Segni, segnali, richiami</a:t>
            </a:r>
          </a:p>
          <a:p>
            <a:r>
              <a:rPr lang="it-IT" dirty="0"/>
              <a:t>Lingua orale / scritta  </a:t>
            </a:r>
          </a:p>
          <a:p>
            <a:r>
              <a:rPr lang="it-IT" dirty="0"/>
              <a:t>NV (cinesica, prossemica) </a:t>
            </a:r>
          </a:p>
          <a:p>
            <a:r>
              <a:rPr lang="it-IT" dirty="0"/>
              <a:t>Trasmissione culturale</a:t>
            </a:r>
          </a:p>
          <a:p>
            <a:r>
              <a:rPr lang="it-IT" dirty="0"/>
              <a:t>Produttività, universalità semantica</a:t>
            </a:r>
          </a:p>
          <a:p>
            <a:r>
              <a:rPr lang="it-IT" dirty="0"/>
              <a:t>Spostamento o distanziamento</a:t>
            </a:r>
          </a:p>
        </p:txBody>
      </p:sp>
      <p:pic>
        <p:nvPicPr>
          <p:cNvPr id="4" name="Picture 4" descr="D:\Roberta\IAL\ial 99\SLIDE\koko.jpg">
            <a:extLst>
              <a:ext uri="{FF2B5EF4-FFF2-40B4-BE49-F238E27FC236}">
                <a16:creationId xmlns:a16="http://schemas.microsoft.com/office/drawing/2014/main" id="{0EC21A6E-8F80-0947-83F8-057896DF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268760"/>
            <a:ext cx="35972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5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747464"/>
            <a:ext cx="8915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it-IT" sz="32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Globo attuale: “Modernità in polvere” </a:t>
            </a:r>
            <a:b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it-IT" sz="2900" dirty="0" err="1">
                <a:latin typeface="Century Gothic" charset="0"/>
                <a:ea typeface="ＭＳ Ｐゴシック" charset="0"/>
                <a:cs typeface="ＭＳ Ｐゴシック" charset="0"/>
              </a:rPr>
              <a:t>A.Appadurai</a:t>
            </a: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 2000) </a:t>
            </a:r>
            <a:br>
              <a:rPr lang="it-IT" sz="32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it-IT" sz="32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5229200"/>
            <a:ext cx="6477000" cy="4530725"/>
          </a:xfrm>
        </p:spPr>
        <p:txBody>
          <a:bodyPr/>
          <a:lstStyle/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Comunicazioni di massa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Migrazioni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Immaginazione, sfere pubbliche diasporiche</a:t>
            </a:r>
          </a:p>
          <a:p>
            <a:pPr eaLnBrk="1" hangingPunct="1"/>
            <a:endParaRPr lang="it-IT" sz="2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4" descr="105_0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58674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L’opera dell’immaginazione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4" descr="105_0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83"/>
            <a:ext cx="912904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Picture 4" descr="102_0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LLEGATO TESI 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Percezione e cognizione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/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pensiero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concreto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e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astratto</a:t>
            </a:r>
          </a:p>
          <a:p>
            <a:pPr eaLnBrk="1" hangingPunct="1"/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natura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socialmente determinata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del pensiero:</a:t>
            </a:r>
          </a:p>
          <a:p>
            <a:pPr lvl="1" eaLnBrk="1" hangingPunct="1"/>
            <a:r>
              <a:rPr lang="it-IT" sz="2000" b="1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processi cognitivi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latin typeface="Eurostile" charset="0"/>
                <a:ea typeface="ＭＳ Ｐゴシック" charset="0"/>
              </a:rPr>
              <a:t>	universali e identiche (astrazione, categorizzazione, induzione e deduzione)</a:t>
            </a:r>
            <a:endParaRPr lang="it-IT" sz="2000">
              <a:solidFill>
                <a:schemeClr val="hlink"/>
              </a:solidFill>
              <a:latin typeface="Eurostile" charset="0"/>
              <a:ea typeface="ＭＳ Ｐゴシック" charset="0"/>
            </a:endParaRPr>
          </a:p>
          <a:p>
            <a:pPr lvl="1" eaLnBrk="1" hangingPunct="1"/>
            <a:r>
              <a:rPr lang="it-IT" sz="2000" b="1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sistemi cognitivi funzionali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solidFill>
                  <a:schemeClr val="hlink"/>
                </a:solidFill>
                <a:latin typeface="Eurostile" charset="0"/>
                <a:ea typeface="ＭＳ Ｐゴシック" charset="0"/>
              </a:rPr>
              <a:t>	</a:t>
            </a:r>
            <a:r>
              <a:rPr lang="it-IT" sz="2000">
                <a:latin typeface="Eurostile" charset="0"/>
                <a:ea typeface="ＭＳ Ｐゴシック" charset="0"/>
              </a:rPr>
              <a:t>prodotti del contesto culturale in cui si attivano i processi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latin typeface="Eurostile" charset="0"/>
                <a:ea typeface="ＭＳ Ｐゴシック" charset="0"/>
              </a:rPr>
              <a:t>	Strategie di organizzazione dei processi cognitivi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>
                <a:latin typeface="Eurostile" charset="0"/>
                <a:ea typeface="ＭＳ Ｐゴシック" charset="0"/>
                <a:cs typeface="ＭＳ Ｐゴシック" charset="0"/>
              </a:rPr>
              <a:t>Stili cognitivi differenti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individui di diversi ambiti culturali: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>
                <a:latin typeface="Eurostile" charset="0"/>
                <a:ea typeface="ＭＳ Ｐゴシック" charset="0"/>
              </a:rPr>
              <a:t>	stile cognitivo </a:t>
            </a:r>
            <a:r>
              <a:rPr lang="it-IT" sz="2200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GLOBALE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>
                <a:latin typeface="Eurostile" charset="0"/>
                <a:ea typeface="ＭＳ Ｐゴシック" charset="0"/>
              </a:rPr>
              <a:t>	dalla totalità del fenomeno alla particolarità degli elementi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>
                <a:latin typeface="Eurostile" charset="0"/>
                <a:ea typeface="ＭＳ Ｐゴシック" charset="0"/>
              </a:rPr>
              <a:t>	stile cognitivo </a:t>
            </a:r>
            <a:r>
              <a:rPr lang="it-IT" sz="2200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ARTICOLATO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>
                <a:latin typeface="Eurostile" charset="0"/>
                <a:ea typeface="ＭＳ Ｐゴシック" charset="0"/>
              </a:rPr>
              <a:t>	dalla considerazione dei singoli elementi dell’esperienza alla totalità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logico/prelogico, moderno/tradizionale ecc. non opposizione ma continuum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70493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 err="1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etnoscienza</a:t>
            </a:r>
            <a:br>
              <a:rPr lang="it-IT" sz="3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2100" dirty="0">
                <a:latin typeface="Eurostile" charset="0"/>
                <a:ea typeface="ＭＳ Ｐゴシック" charset="0"/>
                <a:cs typeface="ＭＳ Ｐゴシック" charset="0"/>
              </a:rPr>
              <a:t>studio delle diverse organizzazioni delle conoscenze</a:t>
            </a:r>
            <a:endParaRPr lang="it-IT" sz="3000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458200" cy="4419600"/>
          </a:xfrm>
        </p:spPr>
        <p:txBody>
          <a:bodyPr/>
          <a:lstStyle/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classificazione dell’ordine naturale in diverse elaborazioni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nei processi di classificazione del mondo fisico-naturale la categorizzazione si produce in relazione a un </a:t>
            </a:r>
            <a:r>
              <a:rPr lang="it-IT" sz="2600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PROTOTIPO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carattere culturale delle classificazioni, coerenza del sistema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animali puri/impuri in termini di coerenza categoriale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p-of-Nunavik-Northern-Quebec-Canada-showing-the-four-communities-involved-in-t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79242"/>
            <a:ext cx="6048672" cy="69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6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7" descr="image00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15" r="-49815"/>
          <a:stretch>
            <a:fillRect/>
          </a:stretch>
        </p:blipFill>
        <p:spPr>
          <a:xfrm>
            <a:off x="4051300" y="3810000"/>
            <a:ext cx="5092700" cy="2455863"/>
          </a:xfrm>
        </p:spPr>
      </p:pic>
      <p:pic>
        <p:nvPicPr>
          <p:cNvPr id="37890" name="Immagine 9" descr="index_raz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8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	Categoria?</a:t>
            </a: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Immagine 3" descr="pipistrell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72644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Segnaposto contenuto 3" descr="pipistrel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7" r="-19257"/>
          <a:stretch>
            <a:fillRect/>
          </a:stretch>
        </p:blipFill>
        <p:spPr bwMode="auto">
          <a:xfrm>
            <a:off x="4114800" y="0"/>
            <a:ext cx="624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DBC992-2D6D-554F-9F3C-4D514A14E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latin typeface="+mn-lt"/>
              </a:rPr>
              <a:t>Linguaggio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39C227-7FB9-6F40-B579-18604CCE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8683" y="2204864"/>
            <a:ext cx="6899701" cy="32886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altLang="it-IT" sz="2800" dirty="0"/>
              <a:t>È un sistema di </a:t>
            </a:r>
            <a:r>
              <a:rPr lang="it-IT" altLang="it-IT" sz="2800" b="1" dirty="0">
                <a:solidFill>
                  <a:schemeClr val="accent1"/>
                </a:solidFill>
              </a:rPr>
              <a:t>simboli vocali arbitrari</a:t>
            </a:r>
            <a:r>
              <a:rPr lang="it-IT" altLang="it-IT" sz="2800" b="1" dirty="0"/>
              <a:t> </a:t>
            </a:r>
            <a:r>
              <a:rPr lang="it-IT" altLang="it-IT" sz="2800" dirty="0"/>
              <a:t>usato dagli esseri umani </a:t>
            </a:r>
          </a:p>
          <a:p>
            <a:r>
              <a:rPr lang="it-IT" altLang="it-IT" sz="2800" dirty="0"/>
              <a:t>per </a:t>
            </a:r>
            <a:r>
              <a:rPr lang="it-IT" altLang="it-IT" sz="2800" b="1" dirty="0">
                <a:solidFill>
                  <a:schemeClr val="accent1"/>
                </a:solidFill>
              </a:rPr>
              <a:t>codificare e comunicare l’esperienza</a:t>
            </a:r>
            <a:r>
              <a:rPr lang="it-IT" altLang="it-IT" sz="2800" b="1" dirty="0"/>
              <a:t> </a:t>
            </a:r>
            <a:r>
              <a:rPr lang="it-IT" altLang="it-IT" sz="2800" dirty="0"/>
              <a:t>di sé e del mondo</a:t>
            </a:r>
          </a:p>
          <a:p>
            <a:r>
              <a:rPr lang="it-IT" altLang="it-IT" sz="2800" dirty="0"/>
              <a:t>è un’arma a doppio taglio: permette di comunicare ma crea anche </a:t>
            </a:r>
            <a:r>
              <a:rPr lang="it-IT" altLang="it-IT" sz="2800" b="1" dirty="0">
                <a:solidFill>
                  <a:schemeClr val="accent1"/>
                </a:solidFill>
              </a:rPr>
              <a:t>barriere</a:t>
            </a:r>
            <a:r>
              <a:rPr lang="it-IT" altLang="it-IT" sz="2800" dirty="0"/>
              <a:t> linguistiche</a:t>
            </a:r>
          </a:p>
          <a:p>
            <a:r>
              <a:rPr lang="it-IT" altLang="it-IT" sz="2900" dirty="0"/>
              <a:t>gli elementi del codice linguistico sono </a:t>
            </a:r>
            <a:r>
              <a:rPr lang="it-IT" altLang="it-IT" sz="2900" b="1" dirty="0">
                <a:solidFill>
                  <a:schemeClr val="accent1"/>
                </a:solidFill>
              </a:rPr>
              <a:t>arbitrari</a:t>
            </a:r>
            <a:r>
              <a:rPr lang="it-IT" altLang="it-IT" sz="2900" dirty="0"/>
              <a:t>, non prestabiliti geneticamente</a:t>
            </a:r>
          </a:p>
          <a:p>
            <a:pPr>
              <a:buFontTx/>
              <a:buNone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6998864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egnaposto contenuto 3" descr="pinguini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03" r="-23303"/>
          <a:stretch>
            <a:fillRect/>
          </a:stretch>
        </p:blipFill>
        <p:spPr>
          <a:xfrm>
            <a:off x="0" y="0"/>
            <a:ext cx="7610475" cy="3670300"/>
          </a:xfrm>
        </p:spPr>
      </p:pic>
      <p:pic>
        <p:nvPicPr>
          <p:cNvPr id="39938" name="Immagine 4" descr="200321_3343804_lepre_13149365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4088"/>
            <a:ext cx="44958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sellaDiTesto 7"/>
          <p:cNvSpPr txBox="1">
            <a:spLocks noChangeArrowheads="1"/>
          </p:cNvSpPr>
          <p:nvPr/>
        </p:nvSpPr>
        <p:spPr bwMode="auto">
          <a:xfrm>
            <a:off x="609600" y="41148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Ai bordi delle categorie</a:t>
            </a:r>
          </a:p>
          <a:p>
            <a:pPr eaLnBrk="1" hangingPunct="1"/>
            <a:endParaRPr lang="it-IT" sz="1800"/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6400800" y="19050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M. Douglas </a:t>
            </a:r>
          </a:p>
          <a:p>
            <a:pPr eaLnBrk="1" hangingPunct="1"/>
            <a:r>
              <a:rPr lang="it-IT" sz="1800"/>
              <a:t>Animali ‘impuri’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>
                <a:latin typeface="Eurostile" charset="0"/>
                <a:ea typeface="ＭＳ Ｐゴシック" charset="0"/>
                <a:cs typeface="ＭＳ Ｐゴシック" charset="0"/>
              </a:rPr>
              <a:t>dai prototipi agli schemi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prototipi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= modo di organizzare la percezione del mondo circostante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schemi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per individuare e ordinare la realtà, possibilità concettuale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“lo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schema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è una cornice organizzata di oggetti e di relazioni che deve essere riempita di dettagli concreti. Un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prototipo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è un gruppo specifico di aspettative culturalmente determinate” (D’Andrade).</a:t>
            </a:r>
          </a:p>
          <a:p>
            <a:pPr eaLnBrk="1" hangingPunct="1">
              <a:lnSpc>
                <a:spcPct val="80000"/>
              </a:lnSpc>
            </a:pPr>
            <a:endParaRPr lang="it-IT" sz="24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terminologia del </a:t>
            </a:r>
            <a:r>
              <a:rPr lang="it-IT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colore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Berlin e Kay, 1968: da 2 a 11 termini di base per i colori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chiaro+scuro 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bianco, nero,rosso + giallo + verde + blu + marrone + porpora + rosa + grigio + arancione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il numero dei termini è in relazione alla complessità culturale e tecnologica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percezione cromatica + connotazioni (caldo/freddo, secco/umido ecc.)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Segnaposto contenuto 3" descr="berlink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44" b="-82344"/>
          <a:stretch>
            <a:fillRect/>
          </a:stretch>
        </p:blipFill>
        <p:spPr>
          <a:xfrm>
            <a:off x="762000" y="0"/>
            <a:ext cx="7610475" cy="3670300"/>
          </a:xfrm>
        </p:spPr>
      </p:pic>
      <p:pic>
        <p:nvPicPr>
          <p:cNvPr id="43011" name="Immagine 4" descr="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lor-gu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2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unerale-Foto-di-Anthony-Papp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69900"/>
            <a:ext cx="889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D0E325-2135-414A-BB02-5BA4A194A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684" y="988436"/>
            <a:ext cx="7772400" cy="1143000"/>
          </a:xfrm>
        </p:spPr>
        <p:txBody>
          <a:bodyPr/>
          <a:lstStyle/>
          <a:p>
            <a:r>
              <a:rPr lang="it-IT" altLang="it-IT" dirty="0"/>
              <a:t>UNIVERSALITÀ  SEMANTICA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3049F8-5E64-9643-9094-CDB34BA07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8684" y="2167385"/>
            <a:ext cx="6571343" cy="3565871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it-IT" altLang="it-IT" sz="2400" dirty="0"/>
              <a:t>Le lingue sono composte da un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</a:t>
            </a:r>
            <a:r>
              <a:rPr lang="it-IT" altLang="it-IT" sz="2400" dirty="0">
                <a:solidFill>
                  <a:schemeClr val="accent1"/>
                </a:solidFill>
              </a:rPr>
              <a:t>numero RIDOTTO</a:t>
            </a:r>
            <a:r>
              <a:rPr lang="it-IT" altLang="it-IT" sz="2400" dirty="0"/>
              <a:t>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di </a:t>
            </a:r>
            <a:r>
              <a:rPr lang="it-IT" altLang="it-IT" sz="2400" dirty="0">
                <a:solidFill>
                  <a:schemeClr val="accent1"/>
                </a:solidFill>
              </a:rPr>
              <a:t>suoni ARBITRARI</a:t>
            </a:r>
            <a:r>
              <a:rPr lang="it-IT" altLang="it-IT" sz="2400" dirty="0"/>
              <a:t> (fonemi) che coordinati in sequenze trasmettono </a:t>
            </a:r>
            <a:r>
              <a:rPr lang="it-IT" altLang="it-IT" sz="2400" dirty="0">
                <a:solidFill>
                  <a:schemeClr val="accent1"/>
                </a:solidFill>
              </a:rPr>
              <a:t>SIGNIFICATO</a:t>
            </a:r>
            <a:endParaRPr lang="it-IT" altLang="it-IT" sz="2400" dirty="0"/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 </a:t>
            </a:r>
            <a:r>
              <a:rPr lang="it-IT" altLang="it-IT" sz="2400" dirty="0">
                <a:solidFill>
                  <a:schemeClr val="accent1"/>
                </a:solidFill>
                <a:sym typeface="Symbol" pitchFamily="2" charset="2"/>
              </a:rPr>
              <a:t> DUPLICITÀ DI STRUTTURE</a:t>
            </a:r>
            <a:r>
              <a:rPr lang="it-IT" alt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5501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FBD3DA-1088-9D46-9DC0-786204F34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SISTEMI FONEMICI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5023BD-ADF0-FE46-BFDB-BEA9702BC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>
                <a:latin typeface="Arial" panose="020B0604020202020204" pitchFamily="34" charset="0"/>
              </a:rPr>
              <a:t>Molti suoni simili acusticamente (</a:t>
            </a:r>
            <a:r>
              <a:rPr lang="it-IT" altLang="it-IT" dirty="0">
                <a:solidFill>
                  <a:schemeClr val="accent1"/>
                </a:solidFill>
                <a:latin typeface="Arial" panose="020B0604020202020204" pitchFamily="34" charset="0"/>
              </a:rPr>
              <a:t>foneticamente</a:t>
            </a:r>
            <a:r>
              <a:rPr lang="it-IT" altLang="it-IT" dirty="0">
                <a:latin typeface="Arial" panose="020B0604020202020204" pitchFamily="34" charset="0"/>
              </a:rPr>
              <a:t>) vengono 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percepiti come contrastivi per cause culturali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es. vibrazione sonora “d”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	 vibrazione  sorda  “t”</a:t>
            </a:r>
          </a:p>
        </p:txBody>
      </p:sp>
    </p:spTree>
    <p:extLst>
      <p:ext uri="{BB962C8B-B14F-4D97-AF65-F5344CB8AC3E}">
        <p14:creationId xmlns:p14="http://schemas.microsoft.com/office/powerpoint/2010/main" val="2025150775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931506-2A07-0748-8301-EFC35EF19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SISTEMI FONE_TICI / MICI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22D52B8-DCA3-BF4E-B28E-ED839F11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8064895" cy="37430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it-IT" sz="2400" dirty="0"/>
              <a:t>Un fonema è un </a:t>
            </a:r>
            <a:r>
              <a:rPr lang="it-IT" altLang="it-IT" sz="2400" u="sng" dirty="0"/>
              <a:t>contrasto di suono </a:t>
            </a:r>
            <a:r>
              <a:rPr lang="it-IT" altLang="it-IT" sz="2400" dirty="0"/>
              <a:t>che crea una </a:t>
            </a:r>
            <a:r>
              <a:rPr lang="it-IT" altLang="it-IT" sz="2400" u="sng" dirty="0"/>
              <a:t>differenza di significa</a:t>
            </a:r>
            <a:r>
              <a:rPr lang="it-IT" altLang="it-IT" sz="2400" dirty="0"/>
              <a:t>to (</a:t>
            </a:r>
            <a:r>
              <a:rPr lang="it-IT" altLang="it-IT" sz="2400" dirty="0" err="1"/>
              <a:t>p</a:t>
            </a:r>
            <a:r>
              <a:rPr lang="it-IT" altLang="it-IT" sz="2400" dirty="0"/>
              <a:t>/</a:t>
            </a:r>
            <a:r>
              <a:rPr lang="it-IT" altLang="it-IT" sz="2400" dirty="0" err="1"/>
              <a:t>b_elle</a:t>
            </a:r>
            <a:r>
              <a:rPr lang="it-IT" altLang="it-IT" sz="2400" dirty="0"/>
              <a:t>)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FONETICA </a:t>
            </a:r>
            <a:r>
              <a:rPr lang="it-IT" altLang="it-IT" sz="2400" dirty="0">
                <a:solidFill>
                  <a:schemeClr val="accent1"/>
                </a:solidFill>
              </a:rPr>
              <a:t>suono ETICO</a:t>
            </a:r>
            <a:r>
              <a:rPr lang="it-IT" altLang="it-IT" sz="2400" dirty="0"/>
              <a:t> (con valore non soggettivo) </a:t>
            </a:r>
          </a:p>
          <a:p>
            <a:pPr>
              <a:buFontTx/>
              <a:buNone/>
            </a:pPr>
            <a:r>
              <a:rPr lang="it-IT" altLang="it-IT" sz="2400" dirty="0"/>
              <a:t>FONEMATICA</a:t>
            </a:r>
            <a:r>
              <a:rPr lang="it-IT" altLang="it-IT" sz="2400" dirty="0">
                <a:solidFill>
                  <a:schemeClr val="accent1"/>
                </a:solidFill>
              </a:rPr>
              <a:t> suono EMICO </a:t>
            </a:r>
            <a:r>
              <a:rPr lang="it-IT" altLang="it-IT" sz="2400" dirty="0"/>
              <a:t>(madrelingua)</a:t>
            </a:r>
          </a:p>
        </p:txBody>
      </p:sp>
    </p:spTree>
    <p:extLst>
      <p:ext uri="{BB962C8B-B14F-4D97-AF65-F5344CB8AC3E}">
        <p14:creationId xmlns:p14="http://schemas.microsoft.com/office/powerpoint/2010/main" val="4017975547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22ED7D-EEAA-2F44-BB5A-ABE7462D2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Acquisizione del linguaggio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77F6C9-7F0E-A046-89EE-09EE94F4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procede gradualmente da </a:t>
            </a:r>
            <a:r>
              <a:rPr lang="it-IT" altLang="it-IT" dirty="0">
                <a:solidFill>
                  <a:schemeClr val="accent1"/>
                </a:solidFill>
              </a:rPr>
              <a:t>fonemi </a:t>
            </a:r>
            <a:endParaRPr lang="it-IT" altLang="it-IT" dirty="0"/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morfemi</a:t>
            </a:r>
            <a:r>
              <a:rPr lang="it-IT" altLang="it-IT" dirty="0">
                <a:sym typeface="Symbol" pitchFamily="2" charset="2"/>
              </a:rPr>
              <a:t> (</a:t>
            </a:r>
            <a:r>
              <a:rPr lang="it-IT" altLang="it-IT" dirty="0"/>
              <a:t>unità linguistica minima con un significato definito) </a:t>
            </a:r>
            <a:endParaRPr lang="it-IT" altLang="it-IT" dirty="0">
              <a:sym typeface="Symbol" pitchFamily="2" charset="2"/>
            </a:endParaRPr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regole grammaticali</a:t>
            </a:r>
            <a:r>
              <a:rPr lang="it-IT" altLang="it-IT" dirty="0">
                <a:sym typeface="Symbol" pitchFamily="2" charset="2"/>
              </a:rPr>
              <a:t> più semplici </a:t>
            </a:r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regole strutturali</a:t>
            </a:r>
            <a:r>
              <a:rPr lang="it-IT" altLang="it-IT" dirty="0">
                <a:sym typeface="Symbol" pitchFamily="2" charset="2"/>
              </a:rPr>
              <a:t> e lessico più complesso (sintassi)</a:t>
            </a:r>
          </a:p>
          <a:p>
            <a:pPr>
              <a:buFontTx/>
              <a:buNone/>
            </a:pPr>
            <a:endParaRPr lang="it-IT" altLang="it-IT" dirty="0">
              <a:sym typeface="Symbol" pitchFamily="2" charset="2"/>
            </a:endParaRPr>
          </a:p>
          <a:p>
            <a:r>
              <a:rPr lang="it-IT" altLang="it-IT" dirty="0">
                <a:sym typeface="Symbol" pitchFamily="2" charset="2"/>
              </a:rPr>
              <a:t>NB : è necessaria l’interazione sociale!</a:t>
            </a:r>
          </a:p>
        </p:txBody>
      </p:sp>
      <p:sp>
        <p:nvSpPr>
          <p:cNvPr id="16388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462AF1-EA68-C14B-9C81-E530B4EC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562600"/>
            <a:ext cx="685800" cy="762000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122760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7132C1-6A5F-4E4F-9A5F-E8EA7CBD9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836712"/>
            <a:ext cx="7772400" cy="1143000"/>
          </a:xfrm>
        </p:spPr>
        <p:txBody>
          <a:bodyPr/>
          <a:lstStyle/>
          <a:p>
            <a:r>
              <a:rPr lang="it-IT" altLang="it-IT" dirty="0"/>
              <a:t>PENSIERO / LINGUAGGIO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43DD8C-CBC0-DD4B-9FB0-A17766950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772816"/>
            <a:ext cx="861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800" dirty="0"/>
              <a:t>1956 Ipotesi </a:t>
            </a:r>
            <a:r>
              <a:rPr lang="it-IT" altLang="it-IT" sz="2800" dirty="0">
                <a:solidFill>
                  <a:schemeClr val="accent1"/>
                </a:solidFill>
              </a:rPr>
              <a:t>SAPIR</a:t>
            </a:r>
            <a:r>
              <a:rPr lang="it-IT" altLang="it-IT" sz="2800" dirty="0"/>
              <a:t> - </a:t>
            </a:r>
            <a:r>
              <a:rPr lang="it-IT" altLang="it-IT" sz="2800" dirty="0">
                <a:solidFill>
                  <a:schemeClr val="accent1"/>
                </a:solidFill>
              </a:rPr>
              <a:t>WHORF</a:t>
            </a:r>
          </a:p>
          <a:p>
            <a:pPr>
              <a:lnSpc>
                <a:spcPct val="120000"/>
              </a:lnSpc>
            </a:pPr>
            <a:endParaRPr lang="it-IT" altLang="it-IT" dirty="0"/>
          </a:p>
          <a:p>
            <a:pPr>
              <a:lnSpc>
                <a:spcPct val="120000"/>
              </a:lnSpc>
            </a:pPr>
            <a:r>
              <a:rPr lang="it-IT" altLang="it-IT" dirty="0"/>
              <a:t>la struttura linguistica è determinata dall’esperienza e influisce sulle visioni/ rappresentazioni del mondo </a:t>
            </a:r>
          </a:p>
          <a:p>
            <a:pPr>
              <a:buFontTx/>
              <a:buNone/>
            </a:pPr>
            <a:endParaRPr lang="it-IT" altLang="it-IT" dirty="0">
              <a:sym typeface="Symbol" pitchFamily="2" charset="2"/>
            </a:endParaRPr>
          </a:p>
          <a:p>
            <a:r>
              <a:rPr lang="it-IT" altLang="it-IT" dirty="0">
                <a:sym typeface="Symbol" pitchFamily="2" charset="2"/>
              </a:rPr>
              <a:t>ogni lingua forma un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sistema di modelli</a:t>
            </a:r>
            <a:r>
              <a:rPr lang="it-IT" altLang="it-IT" dirty="0">
                <a:sym typeface="Symbol" pitchFamily="2" charset="2"/>
              </a:rPr>
              <a:t> in cui vengono ordinate le conoscenze, esperienze e rappresentazioni</a:t>
            </a:r>
          </a:p>
        </p:txBody>
      </p:sp>
    </p:spTree>
    <p:extLst>
      <p:ext uri="{BB962C8B-B14F-4D97-AF65-F5344CB8AC3E}">
        <p14:creationId xmlns:p14="http://schemas.microsoft.com/office/powerpoint/2010/main" val="1925266563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Oralità e pensiero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92624"/>
            <a:ext cx="8001000" cy="185569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Provate a immaginare una cultura in cui nessuno ha mai ‘cercato’ una parola in un dizionario…..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Senza la scrittura,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le parole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 come tali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non hanno una </a:t>
            </a:r>
            <a:r>
              <a:rPr lang="it-IT" i="1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presenza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visiva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, esse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sono soltanto </a:t>
            </a:r>
            <a:r>
              <a:rPr lang="it-IT" i="1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suoni 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che si possono ‘richiamare’, ricordare.</a:t>
            </a:r>
          </a:p>
          <a:p>
            <a:pPr algn="r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1900" dirty="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Walter </a:t>
            </a:r>
            <a:r>
              <a:rPr lang="it-IT" sz="1900" dirty="0" err="1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sz="1900" dirty="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. </a:t>
            </a:r>
            <a:r>
              <a:rPr lang="it-IT" sz="1900" dirty="0" err="1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Ong</a:t>
            </a:r>
            <a:endParaRPr lang="it-IT" sz="1900" dirty="0">
              <a:solidFill>
                <a:schemeClr val="tx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egnaposto immagine 8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7412" name="Picture 2" descr="altam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13"/>
            <a:ext cx="58674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2255</TotalTime>
  <Words>1011</Words>
  <Application>Microsoft Macintosh PowerPoint</Application>
  <PresentationFormat>Presentazione su schermo (4:3)</PresentationFormat>
  <Paragraphs>162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Century Gothic</vt:lpstr>
      <vt:lpstr>Eurostile</vt:lpstr>
      <vt:lpstr>Symbol</vt:lpstr>
      <vt:lpstr>Verdana</vt:lpstr>
      <vt:lpstr>Wingdings</vt:lpstr>
      <vt:lpstr>Wingdings 2</vt:lpstr>
      <vt:lpstr>Raccolta</vt:lpstr>
      <vt:lpstr>LINGUAGGIO E COMUNICAZIONE</vt:lpstr>
      <vt:lpstr>COMUNICAZIONE</vt:lpstr>
      <vt:lpstr>Linguaggio</vt:lpstr>
      <vt:lpstr>UNIVERSALITÀ  SEMANTICA</vt:lpstr>
      <vt:lpstr>SISTEMI FONEMICI</vt:lpstr>
      <vt:lpstr>SISTEMI FONE_TICI / MICI</vt:lpstr>
      <vt:lpstr>Acquisizione del linguaggio</vt:lpstr>
      <vt:lpstr>PENSIERO / LINGUAGGIO</vt:lpstr>
      <vt:lpstr>Oralità e pensiero</vt:lpstr>
      <vt:lpstr>Presentazione standard di PowerPoint</vt:lpstr>
      <vt:lpstr>Comunicazione e conoscenza</vt:lpstr>
      <vt:lpstr>Comunicazione orale e scritta</vt:lpstr>
      <vt:lpstr>ORALITÀ PRIMARIA</vt:lpstr>
      <vt:lpstr>Parola, corpo, percezione del mondo</vt:lpstr>
      <vt:lpstr>CULTURE VERBO-MOTORIE: DIRE = FARE  (AUSTIN, performatività)</vt:lpstr>
      <vt:lpstr>Caratteristiche delle culture scritte</vt:lpstr>
      <vt:lpstr>conseguenze</vt:lpstr>
      <vt:lpstr>Oralità secondaria  o di ritorno (W. Ong)</vt:lpstr>
      <vt:lpstr>Media e cultura</vt:lpstr>
      <vt:lpstr> Globo attuale: “Modernità in polvere”  (A.Appadurai 2000)  </vt:lpstr>
      <vt:lpstr>L’opera dell’immaginazione</vt:lpstr>
      <vt:lpstr>Presentazione standard di PowerPoint</vt:lpstr>
      <vt:lpstr>Presentazione standard di PowerPoint</vt:lpstr>
      <vt:lpstr>Percezione e cognizione</vt:lpstr>
      <vt:lpstr>Stili cognitivi differenti</vt:lpstr>
      <vt:lpstr>etnoscienza studio delle diverse organizzazioni delle conoscenze</vt:lpstr>
      <vt:lpstr>Presentazione standard di PowerPoint</vt:lpstr>
      <vt:lpstr>Presentazione standard di PowerPoint</vt:lpstr>
      <vt:lpstr> Categoria?</vt:lpstr>
      <vt:lpstr>Presentazione standard di PowerPoint</vt:lpstr>
      <vt:lpstr>dai prototipi agli schemi</vt:lpstr>
      <vt:lpstr>terminologia del colore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77</cp:revision>
  <dcterms:created xsi:type="dcterms:W3CDTF">2014-10-15T14:20:55Z</dcterms:created>
  <dcterms:modified xsi:type="dcterms:W3CDTF">2021-11-03T18:48:16Z</dcterms:modified>
</cp:coreProperties>
</file>