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23" r:id="rId1"/>
  </p:sldMasterIdLst>
  <p:notesMasterIdLst>
    <p:notesMasterId r:id="rId28"/>
  </p:notesMasterIdLst>
  <p:sldIdLst>
    <p:sldId id="317" r:id="rId2"/>
    <p:sldId id="319" r:id="rId3"/>
    <p:sldId id="318" r:id="rId4"/>
    <p:sldId id="333" r:id="rId5"/>
    <p:sldId id="324" r:id="rId6"/>
    <p:sldId id="365" r:id="rId7"/>
    <p:sldId id="366" r:id="rId8"/>
    <p:sldId id="327" r:id="rId9"/>
    <p:sldId id="326" r:id="rId10"/>
    <p:sldId id="383" r:id="rId11"/>
    <p:sldId id="382" r:id="rId12"/>
    <p:sldId id="279" r:id="rId13"/>
    <p:sldId id="320" r:id="rId14"/>
    <p:sldId id="374" r:id="rId15"/>
    <p:sldId id="337" r:id="rId16"/>
    <p:sldId id="325" r:id="rId17"/>
    <p:sldId id="372" r:id="rId18"/>
    <p:sldId id="373" r:id="rId19"/>
    <p:sldId id="375" r:id="rId20"/>
    <p:sldId id="377" r:id="rId21"/>
    <p:sldId id="379" r:id="rId22"/>
    <p:sldId id="378" r:id="rId23"/>
    <p:sldId id="370" r:id="rId24"/>
    <p:sldId id="371" r:id="rId25"/>
    <p:sldId id="369" r:id="rId26"/>
    <p:sldId id="368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82"/>
    <p:restoredTop sz="94621"/>
  </p:normalViewPr>
  <p:slideViewPr>
    <p:cSldViewPr>
      <p:cViewPr varScale="1">
        <p:scale>
          <a:sx n="91" d="100"/>
          <a:sy n="91" d="100"/>
        </p:scale>
        <p:origin x="179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88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5513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732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>
              <a:cs typeface="Eurostile" charset="0"/>
            </a:endParaRPr>
          </a:p>
        </p:txBody>
      </p:sp>
      <p:sp>
        <p:nvSpPr>
          <p:cNvPr id="1741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5843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707-7448-D849-961B-DEA7BF63C15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FEB-F566-AC4C-9CA3-63B7C920FE7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E908-08ED-204D-BE82-3AD80D5AE8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B528A-1C01-BC48-B166-E900B3BF29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C28F3-E8D8-5741-B55F-196B3C7E507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2A3D6-0AD5-AE42-8A90-E8726E01A7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6ED06-3402-5A40-8717-31A809032F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782B2-8261-A64D-9217-85A4F87406C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1B29E-2EA3-CA43-A915-855499626C6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EE3D-6460-2947-B563-1A0B58FB51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066DA-AF39-264E-A30E-92F32DB1EF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</p:sldLayoutIdLst>
  <p:transition>
    <p:wheel spokes="2"/>
  </p:transition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1F8kgFG0W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383445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887413"/>
            <a:ext cx="7593012" cy="53816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w Cen MT" charset="0"/>
                <a:ea typeface="ＭＳ Ｐゴシック" charset="0"/>
                <a:cs typeface="ＭＳ Ｐゴシック" charset="0"/>
              </a:rPr>
              <a:t>Costruzioni del sé e dell'altro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74700" y="2041525"/>
            <a:ext cx="7593013" cy="377949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Nascita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–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ciclo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della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vita /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morte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Appartenenza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=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condivisione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modelli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culturali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Concetto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individuo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/ persona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Identità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/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alterità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Cfr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.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Bioetica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15875"/>
            <a:ext cx="604043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39975"/>
            <a:ext cx="3240088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35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0177"/>
            <a:ext cx="7334200" cy="74084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Riti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di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passaggio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 (Van </a:t>
            </a: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Gennep</a:t>
            </a: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2184400"/>
            <a:ext cx="9324975" cy="3295390"/>
          </a:xfrm>
        </p:spPr>
        <p:txBody>
          <a:bodyPr lIns="90000" tIns="46800" rIns="90000" bIns="46800">
            <a:spAutoFit/>
          </a:bodyPr>
          <a:lstStyle/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1)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separazione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2)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margine</a:t>
            </a:r>
            <a:r>
              <a:rPr lang="en-GB" dirty="0"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liminalità</a:t>
            </a:r>
            <a:r>
              <a:rPr lang="en-GB" dirty="0">
                <a:ea typeface="ＭＳ Ｐゴシック" charset="0"/>
                <a:cs typeface="ＭＳ Ｐゴシック" charset="0"/>
              </a:rPr>
              <a:t>) 			   		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Communitas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3)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ri-aggregazione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Il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rito</a:t>
            </a:r>
            <a:r>
              <a:rPr lang="en-GB" dirty="0">
                <a:ea typeface="ＭＳ Ｐゴシック" charset="0"/>
                <a:cs typeface="ＭＳ Ｐゴシック" charset="0"/>
              </a:rPr>
              <a:t> serve a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controllare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pericolo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insito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ea typeface="ＭＳ Ｐゴシック" charset="0"/>
                <a:cs typeface="ＭＳ Ｐゴシック" charset="0"/>
              </a:rPr>
              <a:t>nel</a:t>
            </a:r>
            <a:r>
              <a:rPr lang="en-GB" dirty="0"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cambiamento</a:t>
            </a:r>
            <a:r>
              <a:rPr lang="en-GB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ea typeface="ＭＳ Ｐゴシック" charset="0"/>
                <a:cs typeface="ＭＳ Ｐゴシック" charset="0"/>
              </a:rPr>
              <a:t>Struttura</a:t>
            </a:r>
            <a:r>
              <a:rPr lang="en-GB" dirty="0">
                <a:ea typeface="ＭＳ Ｐゴシック" charset="0"/>
                <a:cs typeface="ＭＳ Ｐゴシック" charset="0"/>
              </a:rPr>
              <a:t>/</a:t>
            </a:r>
            <a:r>
              <a:rPr lang="en-GB" dirty="0" err="1">
                <a:ea typeface="ＭＳ Ｐゴシック" charset="0"/>
                <a:cs typeface="ＭＳ Ｐゴシック" charset="0"/>
              </a:rPr>
              <a:t>Antistruttura</a:t>
            </a:r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3995936" y="2924944"/>
            <a:ext cx="1176338" cy="420688"/>
          </a:xfrm>
          <a:prstGeom prst="rightArrow">
            <a:avLst>
              <a:gd name="adj1" fmla="val 50000"/>
              <a:gd name="adj2" fmla="val 69906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184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Incorporazione - antropopoiesi</a:t>
            </a:r>
          </a:p>
        </p:txBody>
      </p:sp>
      <p:pic>
        <p:nvPicPr>
          <p:cNvPr id="26627" name="Segnaposto contenuto 5" descr="body-piercing-examp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7" b="28897"/>
          <a:stretch>
            <a:fillRect/>
          </a:stretch>
        </p:blipFill>
        <p:spPr/>
      </p:pic>
      <p:pic>
        <p:nvPicPr>
          <p:cNvPr id="26626" name="Picture 3" descr="captureEtio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1000"/>
            <a:ext cx="3289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4355975" y="228600"/>
            <a:ext cx="4410199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Corpo come messa in scena del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Sè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tatuaggi_angelina_jolie_schie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69" r="-65369"/>
          <a:stretch>
            <a:fillRect/>
          </a:stretch>
        </p:blipFill>
        <p:spPr>
          <a:xfrm>
            <a:off x="-2412776" y="2109787"/>
            <a:ext cx="8610600" cy="4748213"/>
          </a:xfrm>
        </p:spPr>
      </p:pic>
      <p:pic>
        <p:nvPicPr>
          <p:cNvPr id="27651" name="Immagine 5" descr="O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610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</a:rPr>
              <a:t>Salute/malattia</a:t>
            </a:r>
          </a:p>
        </p:txBody>
      </p:sp>
      <p:sp>
        <p:nvSpPr>
          <p:cNvPr id="31748" name="Segnaposto testo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3657600" cy="3238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>
                <a:latin typeface="Tw Cen MT" charset="0"/>
                <a:ea typeface="+mn-ea"/>
                <a:cs typeface="+mn-cs"/>
              </a:rPr>
              <a:t>ILLNESS</a:t>
            </a:r>
          </a:p>
        </p:txBody>
      </p:sp>
      <p:sp>
        <p:nvSpPr>
          <p:cNvPr id="56322" name="Segnaposto contenuto 5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3657600" cy="36782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it-IT" dirty="0">
                <a:latin typeface="Tw Cen MT" charset="0"/>
              </a:rPr>
              <a:t>Ciò che il paziente sente quando va dal dottore</a:t>
            </a: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Emozioni, pensieri e comportamenti correlati all’essere ammalato</a:t>
            </a: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SICKNESS: ruolo sociale dell’ammalato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400550" y="2070100"/>
            <a:ext cx="3657600" cy="323850"/>
          </a:xfrm>
        </p:spPr>
        <p:txBody>
          <a:bodyPr rtlCol="0"/>
          <a:lstStyle/>
          <a:p>
            <a:pPr>
              <a:defRPr/>
            </a:pPr>
            <a:r>
              <a:rPr lang="it-IT" dirty="0">
                <a:latin typeface="Tw Cen MT" charset="0"/>
              </a:rPr>
              <a:t>DISEASE</a:t>
            </a:r>
          </a:p>
        </p:txBody>
      </p:sp>
      <p:sp>
        <p:nvSpPr>
          <p:cNvPr id="75779" name="Segnaposto contenuto 7"/>
          <p:cNvSpPr>
            <a:spLocks noGrp="1"/>
          </p:cNvSpPr>
          <p:nvPr>
            <p:ph sz="quarter" idx="4"/>
          </p:nvPr>
        </p:nvSpPr>
        <p:spPr>
          <a:xfrm>
            <a:off x="4572000" y="2420888"/>
            <a:ext cx="3657600" cy="367823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Ciò che ha quando torna torna a casa dall’ambulatorio</a:t>
            </a:r>
          </a:p>
          <a:p>
            <a:pPr eaLnBrk="1" hangingPunct="1"/>
            <a:r>
              <a:rPr lang="it-IT" dirty="0">
                <a:latin typeface="Tw Cen MT" charset="0"/>
              </a:rPr>
              <a:t>Malattia medica, nosografia ufficiale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860032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DIALOGO TRANSCULTURALE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18944343"/>
      </p:ext>
    </p:extLst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Una sola morte?</a:t>
            </a:r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“Ci sono poche culture al di là della nostra nelle quali si crede che un individuo sia totalmente vivente o totalmente morto” (M. Bloch 1993)</a:t>
            </a:r>
          </a:p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Morte e cadavere sono ritualizzati , fase liminale di passaggio (Van Gennep)</a:t>
            </a:r>
          </a:p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Concezione di ‘persona’ sociale/individuo unico</a:t>
            </a:r>
          </a:p>
          <a:p>
            <a:pPr>
              <a:buFont typeface="Wingdings" charset="0"/>
              <a:buNone/>
            </a:pPr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	Es. da individuo ad antenato / graduale isolamento</a:t>
            </a:r>
          </a:p>
          <a:p>
            <a:pPr>
              <a:buFont typeface="Wingdings" charset="0"/>
              <a:buNone/>
            </a:pPr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emozioni</a:t>
            </a:r>
          </a:p>
        </p:txBody>
      </p:sp>
      <p:pic>
        <p:nvPicPr>
          <p:cNvPr id="30722" name="Segnaposto contenuto 3" descr="leggere-le-emozioni-è-un-fatto-di-cultura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1" r="-7541"/>
          <a:stretch>
            <a:fillRect/>
          </a:stretch>
        </p:blipFill>
        <p:spPr>
          <a:xfrm>
            <a:off x="0" y="1676400"/>
            <a:ext cx="5602288" cy="3375025"/>
          </a:xfrm>
        </p:spPr>
      </p:pic>
      <p:pic>
        <p:nvPicPr>
          <p:cNvPr id="30723" name="Immagine 4" descr="facs-ek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1772816"/>
            <a:ext cx="324986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asellaDiTesto 4"/>
          <p:cNvSpPr txBox="1">
            <a:spLocks noChangeArrowheads="1"/>
          </p:cNvSpPr>
          <p:nvPr/>
        </p:nvSpPr>
        <p:spPr bwMode="auto">
          <a:xfrm>
            <a:off x="1219200" y="57150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Cognizioni di un Io corporeo,</a:t>
            </a:r>
          </a:p>
          <a:p>
            <a:pPr eaLnBrk="1" hangingPunct="1"/>
            <a:r>
              <a:rPr lang="it-IT" sz="1800"/>
              <a:t>Pensieri incorporati</a:t>
            </a:r>
          </a:p>
        </p:txBody>
      </p:sp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Prospettiva biomedica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9" y="2133600"/>
            <a:ext cx="8174682" cy="3992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Le malattie sono ENTITA’ BIOLOGICHE O FISIO-PSICOLOGICHE causate da lesioni traumatiche o da disfunzioni organiche.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Queste ultime producono ‘segni’ o anomalie fisiologiche che possono essere MISURATE tramite procedure cliniche di laboratorio;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Producono inoltre ‘sintomi’ cioè espressioni dell’esperienza di sofferenza, linguisticamente comunicate dai ‘pazienti’.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Byron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Good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,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Medicine,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Rationality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and Experience: An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Anthropological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Perspective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, (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Narrare la malattia)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1994</a:t>
            </a:r>
          </a:p>
        </p:txBody>
      </p:sp>
    </p:spTree>
    <p:extLst>
      <p:ext uri="{BB962C8B-B14F-4D97-AF65-F5344CB8AC3E}">
        <p14:creationId xmlns:p14="http://schemas.microsoft.com/office/powerpoint/2010/main" val="4062735586"/>
      </p:ext>
    </p:extLst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Dolore soggettivato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7" y="2133600"/>
            <a:ext cx="8102674" cy="399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Il dolore investe un ‘tutto’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Approccio olistico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Le persone, non gli organi, provano dolore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accettabile? Cura e terapia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Relazione terapeutica, principio dialogico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Strategia comunicativa, non protocollo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Diagnosi personalizzata di dolore (tipo/intensità/durata/distribuzione/correlazione)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LA PRIMA TERAPIA è il PROFESSIONISTA (SENSO + CONSENSO)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SOFFERENZA O VIOLENZA STRUTTURALE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22267"/>
      </p:ext>
    </p:extLst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Come stai? </a:t>
            </a:r>
          </a:p>
        </p:txBody>
      </p:sp>
      <p:pic>
        <p:nvPicPr>
          <p:cNvPr id="77826" name="Segnaposto contenuto 5" descr="Pain-Face-Sc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1" b="-13831"/>
          <a:stretch>
            <a:fillRect/>
          </a:stretch>
        </p:blipFill>
        <p:spPr>
          <a:xfrm>
            <a:off x="1547664" y="1412776"/>
            <a:ext cx="5561012" cy="3049587"/>
          </a:xfrm>
        </p:spPr>
      </p:pic>
      <p:pic>
        <p:nvPicPr>
          <p:cNvPr id="77827" name="Immagine 6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702175"/>
            <a:ext cx="49260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16494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2163"/>
            <a:ext cx="7772400" cy="77311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Eurostile" charset="0"/>
                <a:ea typeface="ＭＳ Ｐゴシック" charset="0"/>
                <a:cs typeface="ＭＳ Ｐゴシック" charset="0"/>
              </a:rPr>
              <a:t>Alterità-identità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062912" cy="3951980"/>
          </a:xfrm>
        </p:spPr>
        <p:txBody>
          <a:bodyPr lIns="90000" tIns="46800" rIns="90000" bIns="46800">
            <a:spAutoFit/>
          </a:bodyPr>
          <a:lstStyle/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dirty="0" err="1">
                <a:ea typeface="ＭＳ Ｐゴシック" charset="0"/>
                <a:cs typeface="ＭＳ Ｐゴシック" charset="0"/>
              </a:rPr>
              <a:t>È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senso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dell</a:t>
            </a:r>
            <a:r>
              <a:rPr lang="ja-JP" altLang="en-GB" sz="2800" dirty="0">
                <a:ea typeface="ＭＳ Ｐゴシック" charset="0"/>
                <a:cs typeface="ＭＳ Ｐゴシック" charset="0"/>
              </a:rPr>
              <a:t>’</a:t>
            </a:r>
            <a:r>
              <a:rPr lang="en-GB" altLang="ja-JP" sz="28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alterità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a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rendere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possibile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formarsi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del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senso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di </a:t>
            </a:r>
            <a:r>
              <a:rPr lang="en-GB" altLang="ja-JP" sz="28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identità</a:t>
            </a:r>
            <a:endParaRPr lang="en-GB" altLang="ja-JP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endParaRPr lang="en-GB" altLang="ja-JP" sz="2800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altLang="ja-JP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en-GB" sz="2800">
                <a:ea typeface="ＭＳ Ｐゴシック" charset="0"/>
                <a:cs typeface="ＭＳ Ｐゴシック" charset="0"/>
              </a:rPr>
              <a:t>’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alterità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viene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sperimentata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a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diversi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livelli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è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relativa</a:t>
            </a:r>
            <a:endParaRPr lang="en-GB" altLang="ja-JP" sz="2800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endParaRPr lang="en-GB" sz="2800" dirty="0">
              <a:ea typeface="ＭＳ Ｐゴシック" charset="0"/>
              <a:cs typeface="ＭＳ Ｐゴシック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dirty="0">
                <a:ea typeface="ＭＳ Ｐゴシック" charset="0"/>
                <a:cs typeface="ＭＳ Ｐゴシック" charset="0"/>
              </a:rPr>
              <a:t>Il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passaggio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cruciale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è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quando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si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passa</a:t>
            </a:r>
            <a:r>
              <a:rPr lang="en-GB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800" dirty="0" err="1">
                <a:ea typeface="ＭＳ Ｐゴシック" charset="0"/>
                <a:cs typeface="ＭＳ Ｐゴシック" charset="0"/>
              </a:rPr>
              <a:t>dall</a:t>
            </a:r>
            <a:r>
              <a:rPr lang="ja-JP" altLang="en-GB" sz="2800" dirty="0">
                <a:ea typeface="ＭＳ Ｐゴシック" charset="0"/>
                <a:cs typeface="ＭＳ Ｐゴシック" charset="0"/>
              </a:rPr>
              <a:t>’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alterità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 err="1">
                <a:ea typeface="ＭＳ Ｐゴシック" charset="0"/>
                <a:cs typeface="ＭＳ Ｐゴシック" charset="0"/>
              </a:rPr>
              <a:t>alla</a:t>
            </a:r>
            <a:r>
              <a:rPr lang="en-GB" altLang="ja-JP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GB" altLang="ja-JP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DIFFERENZA </a:t>
            </a:r>
            <a:endParaRPr lang="en-GB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>
                <a:latin typeface="Rockwell" charset="0"/>
              </a:rPr>
              <a:t>Angelo del dolore (Angel of Grief)</a:t>
            </a:r>
            <a:br>
              <a:rPr lang="it-IT" sz="2800">
                <a:latin typeface="Rockwell" charset="0"/>
              </a:rPr>
            </a:br>
            <a:r>
              <a:rPr lang="it-IT" sz="2800">
                <a:latin typeface="Rockwell" charset="0"/>
              </a:rPr>
              <a:t>William Wetmore, 1894</a:t>
            </a:r>
          </a:p>
        </p:txBody>
      </p:sp>
      <p:pic>
        <p:nvPicPr>
          <p:cNvPr id="79874" name="Segnaposto contenuto 3" descr="p007_1_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3" b="8913"/>
          <a:stretch>
            <a:fillRect/>
          </a:stretch>
        </p:blipFill>
        <p:spPr>
          <a:xfrm>
            <a:off x="467544" y="1772816"/>
            <a:ext cx="8136904" cy="4144963"/>
          </a:xfrm>
        </p:spPr>
      </p:pic>
    </p:spTree>
    <p:extLst>
      <p:ext uri="{BB962C8B-B14F-4D97-AF65-F5344CB8AC3E}">
        <p14:creationId xmlns:p14="http://schemas.microsoft.com/office/powerpoint/2010/main" val="1114572719"/>
      </p:ext>
    </p:extLst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L’urlo (Munch)</a:t>
            </a:r>
          </a:p>
        </p:txBody>
      </p:sp>
      <p:pic>
        <p:nvPicPr>
          <p:cNvPr id="81922" name="Segnaposto contenuto 3" descr="index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280914"/>
      </p:ext>
    </p:extLst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L’indicibile della sofferenza</a:t>
            </a:r>
          </a:p>
        </p:txBody>
      </p:sp>
      <p:sp>
        <p:nvSpPr>
          <p:cNvPr id="80898" name="Segnaposto contenuto 2"/>
          <p:cNvSpPr>
            <a:spLocks noGrp="1"/>
          </p:cNvSpPr>
          <p:nvPr>
            <p:ph idx="1"/>
          </p:nvPr>
        </p:nvSpPr>
        <p:spPr>
          <a:xfrm>
            <a:off x="498475" y="1717675"/>
            <a:ext cx="7556500" cy="4144963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Il dolore si sottrae alla possibilità di essere nominato e comunicato</a:t>
            </a:r>
          </a:p>
          <a:p>
            <a:pPr eaLnBrk="1" hangingPunct="1"/>
            <a:r>
              <a:rPr lang="it-IT" dirty="0">
                <a:latin typeface="Rockwell" charset="0"/>
              </a:rPr>
              <a:t>Morso, tenaglia, isolamento, urla disarticolate</a:t>
            </a:r>
          </a:p>
          <a:p>
            <a:pPr eaLnBrk="1" hangingPunct="1"/>
            <a:r>
              <a:rPr lang="it-IT" dirty="0">
                <a:latin typeface="Rockwell" charset="0"/>
              </a:rPr>
              <a:t>ETNOEZIOLOGIA = spiegazioni causali della sofferenza e problemi di salute</a:t>
            </a:r>
          </a:p>
        </p:txBody>
      </p:sp>
      <p:pic>
        <p:nvPicPr>
          <p:cNvPr id="80899" name="Immagine 3" descr="index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240953"/>
            <a:ext cx="2566491" cy="21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Immagine 4" descr="4877071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0491"/>
            <a:ext cx="22891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91598"/>
      </p:ext>
    </p:extLst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>
                <a:latin typeface="Rockwell" charset="0"/>
              </a:rPr>
              <a:t>Annullamento del dualismo tra fisiologia e coscienza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88840"/>
            <a:ext cx="7556500" cy="4144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Il dolore investe il rapporto con il mondo, non è solo lesione, ma è sofferenza, percepita da una griglia interpretativa propria di ciascun individuo.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= sensazione + emozione + percezione del mondo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Non esiste dolore ‘oggettivo’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ha riflessi nel rapporto della persona con il mondo e con gli altri.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52396"/>
      </p:ext>
    </p:extLst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Rockwell" charset="0"/>
              </a:rPr>
              <a:t>Definizione OMS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916832"/>
            <a:ext cx="7076747" cy="446375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Il dolore è un’esperienza sensoriale ed emotiva spiacevole, associata ad un danno tissutale, potenziale o reale, o descritta in relazione a tale danno.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OGGETTIVATO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Modalità di espressione al bisogno di assistenza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Dolore = sintomo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Componente accessoria da eliminare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Analgesici e farmaci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Rischio del riduzionismo tecnicistico /performance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53033"/>
      </p:ext>
    </p:extLst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>
                <a:latin typeface="Rockwell" charset="0"/>
              </a:rPr>
              <a:t>Dolore = segnale di pericolo, minaccia</a:t>
            </a:r>
          </a:p>
        </p:txBody>
      </p:sp>
      <p:sp>
        <p:nvSpPr>
          <p:cNvPr id="6963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>
                <a:latin typeface="Rockwell" charset="0"/>
              </a:rPr>
              <a:t>Il dolore è lo scotto che paghiamo alla dimensione corporea dell’esistenza </a:t>
            </a:r>
          </a:p>
          <a:p>
            <a:pPr eaLnBrk="1" hangingPunct="1"/>
            <a:r>
              <a:rPr lang="it-IT">
                <a:latin typeface="Rockwell" charset="0"/>
              </a:rPr>
              <a:t>Stentiamo però a rappresentarcelo come ‘nostro’, ambivalente rapporto</a:t>
            </a:r>
          </a:p>
          <a:p>
            <a:pPr eaLnBrk="1" hangingPunct="1"/>
            <a:r>
              <a:rPr lang="it-IT">
                <a:latin typeface="Rockwell" charset="0"/>
              </a:rPr>
              <a:t>Paradosso: procura la sensazione di essere vivi, stabilisce un netto limite tra sé e il mondo. </a:t>
            </a:r>
          </a:p>
          <a:p>
            <a:pPr eaLnBrk="1" hangingPunct="1"/>
            <a:r>
              <a:rPr lang="it-IT">
                <a:latin typeface="Rockwell" charset="0"/>
              </a:rPr>
              <a:t>L’individuo è ovunque il dolore ‘lo afferri’.</a:t>
            </a:r>
          </a:p>
          <a:p>
            <a:pPr eaLnBrk="1" hangingPunct="1"/>
            <a:r>
              <a:rPr lang="it-IT">
                <a:latin typeface="Rockwell" charset="0"/>
              </a:rPr>
              <a:t>Società occidentale con dualismo corpo/spirito – dolore/sofferenza</a:t>
            </a:r>
          </a:p>
          <a:p>
            <a:pPr eaLnBrk="1" hangingPunct="1"/>
            <a:endParaRPr lang="it-IT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82715"/>
      </p:ext>
    </p:extLst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>
                <a:latin typeface="Rockwell" charset="0"/>
              </a:rPr>
              <a:t>Paradigma moderno:  </a:t>
            </a:r>
            <a:br>
              <a:rPr lang="it-IT">
                <a:latin typeface="Rockwell" charset="0"/>
              </a:rPr>
            </a:br>
            <a:r>
              <a:rPr lang="it-IT" sz="2200">
                <a:latin typeface="Rockwell" charset="0"/>
              </a:rPr>
              <a:t>Alla fine del XVIII sec la MALATTIA si stacca dalla metafisica del MALE cui, da secoli era apparentata (Foucault)</a:t>
            </a:r>
            <a:br>
              <a:rPr lang="it-IT" sz="2200">
                <a:latin typeface="Rockwell" charset="0"/>
              </a:rPr>
            </a:br>
            <a:endParaRPr lang="it-IT" sz="2200">
              <a:latin typeface="Rockwel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5" y="2592388"/>
            <a:ext cx="7556500" cy="4144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Categorie razionali: corpo organico, oggettivo, biologico ecc.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Malattia = entità biologica universale che si traduce in segno clinici secondo un modello valido a prescindere dal contesto sociale, territoriale, storico.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Teoria del ‘cancello’ (Melzack &amp; Wall 1965): dolore puramente sensoriale trasmesso dal cervello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Interpretazione del dolore: la persona non è il dolore, il dolore è avvertito, vissuto nella storia individuale, con meccanismi corporei attivati nella malattia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Fisiologia + piscologia + contesto sociale </a:t>
            </a:r>
          </a:p>
        </p:txBody>
      </p:sp>
    </p:spTree>
    <p:extLst>
      <p:ext uri="{BB962C8B-B14F-4D97-AF65-F5344CB8AC3E}">
        <p14:creationId xmlns:p14="http://schemas.microsoft.com/office/powerpoint/2010/main" val="2806133887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93013" cy="63817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w Cen MT" charset="0"/>
                <a:ea typeface="ＭＳ Ｐゴシック" charset="0"/>
                <a:cs typeface="ＭＳ Ｐゴシック" charset="0"/>
              </a:rPr>
              <a:t>Corpo – incorporazione 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74700" y="2041525"/>
            <a:ext cx="7593013" cy="420812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Femminile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maschile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come base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classificatoria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identico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/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differente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Differenze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sessuali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anatomiche</a:t>
            </a:r>
            <a:endParaRPr lang="en-GB" sz="3200" dirty="0">
              <a:solidFill>
                <a:schemeClr val="accent2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Differenze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genere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culturali</a:t>
            </a:r>
            <a:r>
              <a:rPr lang="en-GB" sz="3200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  <a:hlinkClick r:id="rId3"/>
              </a:rPr>
              <a:t>Judith Butler</a:t>
            </a:r>
            <a:endParaRPr lang="en-GB" sz="2000" dirty="0">
              <a:solidFill>
                <a:schemeClr val="accent2"/>
              </a:solidFill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Implicazioni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sociali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-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educazione</a:t>
            </a: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Emozioni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Corpo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culturalmente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latin typeface="Tw Cen MT" charset="0"/>
                <a:ea typeface="ＭＳ Ｐゴシック" charset="0"/>
                <a:cs typeface="ＭＳ Ｐゴシック" charset="0"/>
              </a:rPr>
              <a:t>disciplinato</a:t>
            </a:r>
            <a:r>
              <a:rPr lang="en-GB" sz="3200" dirty="0">
                <a:latin typeface="Tw Cen MT" charset="0"/>
                <a:ea typeface="ＭＳ Ｐゴシック" charset="0"/>
                <a:cs typeface="ＭＳ Ｐゴシック" charset="0"/>
              </a:rPr>
              <a:t> (Foucault)</a:t>
            </a:r>
          </a:p>
          <a:p>
            <a:pPr eaLnBrk="1" hangingPunct="1">
              <a:lnSpc>
                <a:spcPct val="93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Opposizioni binarie, categorie</a:t>
            </a:r>
          </a:p>
        </p:txBody>
      </p:sp>
      <p:pic>
        <p:nvPicPr>
          <p:cNvPr id="20482" name="Segnaposto contenuto 5" descr="Fiocchi nascita rosa e azzurro-ridotto---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75" r="-66975"/>
          <a:stretch>
            <a:fillRect/>
          </a:stretch>
        </p:blipFill>
        <p:spPr>
          <a:xfrm>
            <a:off x="-1836712" y="2327249"/>
            <a:ext cx="8153400" cy="4495800"/>
          </a:xfrm>
        </p:spPr>
      </p:pic>
      <p:pic>
        <p:nvPicPr>
          <p:cNvPr id="20483" name="Immagine 6" descr="AnneGeddes_baby_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34" y="2348880"/>
            <a:ext cx="49895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544638"/>
          </a:xfrm>
        </p:spPr>
        <p:txBody>
          <a:bodyPr/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Habitus: costruire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uomini&amp;donne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Segnaposto contenuto 3" descr="gender-identity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67" r="-26167"/>
          <a:stretch>
            <a:fillRect/>
          </a:stretch>
        </p:blipFill>
        <p:spPr>
          <a:xfrm>
            <a:off x="1331640" y="2564904"/>
            <a:ext cx="7076747" cy="3992563"/>
          </a:xfrm>
        </p:spPr>
      </p:pic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611188" y="587692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 dirty="0"/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Habitus, P. </a:t>
            </a:r>
            <a:r>
              <a:rPr lang="it-IT" dirty="0" err="1"/>
              <a:t>Bourdieu</a:t>
            </a:r>
            <a:br>
              <a:rPr lang="it-IT" dirty="0"/>
            </a:br>
            <a:r>
              <a:rPr lang="pt-BR" dirty="0">
                <a:hlinkClick r:id="rId2"/>
              </a:rPr>
              <a:t>https://vimeo.com/43834453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62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“Complesso di atteggiamenti PSICOFISICI mediante cui gli esseri umani </a:t>
            </a:r>
            <a:r>
              <a:rPr lang="it-IT" i="1" dirty="0">
                <a:solidFill>
                  <a:srgbClr val="FF6600"/>
                </a:solidFill>
              </a:rPr>
              <a:t>stanno nel mondo</a:t>
            </a:r>
            <a:r>
              <a:rPr lang="it-IT" dirty="0"/>
              <a:t>”. </a:t>
            </a:r>
          </a:p>
          <a:p>
            <a:pPr marL="0" indent="0">
              <a:buNone/>
            </a:pPr>
            <a:r>
              <a:rPr lang="it-IT" dirty="0"/>
              <a:t>Il soggetto ha una comprensione immediata del mondo familiare perché le strutture cognitive messe in opera da lui sono il prodotto dell’</a:t>
            </a:r>
            <a:r>
              <a:rPr lang="it-IT" i="1" dirty="0">
                <a:solidFill>
                  <a:srgbClr val="FF6600"/>
                </a:solidFill>
              </a:rPr>
              <a:t>incorporazione</a:t>
            </a:r>
            <a:r>
              <a:rPr lang="it-IT" dirty="0"/>
              <a:t> delle strutture del mondo in cui agisce. </a:t>
            </a:r>
          </a:p>
        </p:txBody>
      </p:sp>
    </p:spTree>
    <p:extLst>
      <p:ext uri="{BB962C8B-B14F-4D97-AF65-F5344CB8AC3E}">
        <p14:creationId xmlns:p14="http://schemas.microsoft.com/office/powerpoint/2010/main" val="538856881"/>
      </p:ext>
    </p:extLst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Habitus: cultura come tessuto connettivo tra corpo/mente/società</a:t>
            </a: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pic>
        <p:nvPicPr>
          <p:cNvPr id="48130" name="Segnaposto contenuto 2" descr="cpt-general-model-v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83" r="-23883"/>
          <a:stretch>
            <a:fillRect/>
          </a:stretch>
        </p:blipFill>
        <p:spPr>
          <a:xfrm>
            <a:off x="498475" y="2211388"/>
            <a:ext cx="7556500" cy="4144962"/>
          </a:xfrm>
        </p:spPr>
      </p:pic>
    </p:spTree>
    <p:extLst>
      <p:ext uri="{BB962C8B-B14F-4D97-AF65-F5344CB8AC3E}">
        <p14:creationId xmlns:p14="http://schemas.microsoft.com/office/powerpoint/2010/main" val="3377435062"/>
      </p:ext>
    </p:extLst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Piero\foto robi\m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2913"/>
            <a:ext cx="76962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M. Mead, Balinese Character</a:t>
            </a:r>
          </a:p>
        </p:txBody>
      </p:sp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Piero\foto robi\me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1354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 descr="D:\Piero\foto robi\mea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4040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04800" y="6324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  <a:latin typeface="Courier New" charset="0"/>
              </a:rPr>
              <a:t>Bateson and Mead, </a:t>
            </a:r>
            <a:r>
              <a:rPr lang="it-IT" sz="1800" i="1">
                <a:solidFill>
                  <a:schemeClr val="bg1"/>
                </a:solidFill>
                <a:latin typeface="Courier New" charset="0"/>
              </a:rPr>
              <a:t>Balinese Character</a:t>
            </a:r>
            <a:r>
              <a:rPr lang="it-IT" sz="1800">
                <a:solidFill>
                  <a:schemeClr val="bg1"/>
                </a:solidFill>
                <a:latin typeface="Courier New" charset="0"/>
              </a:rPr>
              <a:t>, 1942</a:t>
            </a:r>
            <a:endParaRPr lang="it-IT" sz="1800">
              <a:latin typeface="Courier New" charset="0"/>
            </a:endParaRPr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Multicolore">
  <a:themeElements>
    <a:clrScheme name="Multicolor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ulticolore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ulticolor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Multicolore.thmx</Template>
  <TotalTime>3950</TotalTime>
  <Words>854</Words>
  <Application>Microsoft Macintosh PowerPoint</Application>
  <PresentationFormat>Presentazione su schermo (4:3)</PresentationFormat>
  <Paragraphs>104</Paragraphs>
  <Slides>26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ＭＳ Ｐゴシック</vt:lpstr>
      <vt:lpstr>Calibri</vt:lpstr>
      <vt:lpstr>Comic Sans MS</vt:lpstr>
      <vt:lpstr>Corbel</vt:lpstr>
      <vt:lpstr>Courier New</vt:lpstr>
      <vt:lpstr>Eurostile</vt:lpstr>
      <vt:lpstr>Rockwell</vt:lpstr>
      <vt:lpstr>Times New Roman</vt:lpstr>
      <vt:lpstr>Tw Cen MT</vt:lpstr>
      <vt:lpstr>Verdana</vt:lpstr>
      <vt:lpstr>Wingdings</vt:lpstr>
      <vt:lpstr>Multicolore</vt:lpstr>
      <vt:lpstr>Costruzioni del sé e dell'altro</vt:lpstr>
      <vt:lpstr>Alterità-identità</vt:lpstr>
      <vt:lpstr>Corpo – incorporazione  </vt:lpstr>
      <vt:lpstr>Opposizioni binarie, categorie</vt:lpstr>
      <vt:lpstr>Habitus: costruire uomini&amp;donne</vt:lpstr>
      <vt:lpstr>Habitus, P. Bourdieu https://vimeo.com/43834453</vt:lpstr>
      <vt:lpstr>Habitus: cultura come tessuto connettivo tra corpo/mente/società </vt:lpstr>
      <vt:lpstr>M. Mead, Balinese Character</vt:lpstr>
      <vt:lpstr>Presentazione standard di PowerPoint</vt:lpstr>
      <vt:lpstr>Presentazione standard di PowerPoint</vt:lpstr>
      <vt:lpstr>Riti di passaggio (Van Gennep)</vt:lpstr>
      <vt:lpstr>Incorporazione - antropopoiesi</vt:lpstr>
      <vt:lpstr>Corpo come messa in scena del Sè</vt:lpstr>
      <vt:lpstr>Salute/malattia</vt:lpstr>
      <vt:lpstr>Una sola morte?</vt:lpstr>
      <vt:lpstr>emozioni</vt:lpstr>
      <vt:lpstr>Prospettiva biomedica</vt:lpstr>
      <vt:lpstr>Dolore soggettivato</vt:lpstr>
      <vt:lpstr>Come stai? </vt:lpstr>
      <vt:lpstr>Angelo del dolore (Angel of Grief) William Wetmore, 1894</vt:lpstr>
      <vt:lpstr>L’urlo (Munch)</vt:lpstr>
      <vt:lpstr>L’indicibile della sofferenza</vt:lpstr>
      <vt:lpstr>Annullamento del dualismo tra fisiologia e coscienza</vt:lpstr>
      <vt:lpstr>Definizione OMS</vt:lpstr>
      <vt:lpstr>Dolore = segnale di pericolo, minaccia</vt:lpstr>
      <vt:lpstr>Paradigma moderno:   Alla fine del XVIII sec la MALATTIA si stacca dalla metafisica del MALE cui, da secoli era apparentata (Foucault)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</dc:title>
  <cp:lastModifiedBy>ALTIN ROBERTA</cp:lastModifiedBy>
  <cp:revision>104</cp:revision>
  <dcterms:created xsi:type="dcterms:W3CDTF">2014-10-27T15:26:09Z</dcterms:created>
  <dcterms:modified xsi:type="dcterms:W3CDTF">2021-11-03T18:49:57Z</dcterms:modified>
</cp:coreProperties>
</file>