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29"/>
  </p:notesMasterIdLst>
  <p:handoutMasterIdLst>
    <p:handoutMasterId r:id="rId30"/>
  </p:handoutMasterIdLst>
  <p:sldIdLst>
    <p:sldId id="269" r:id="rId2"/>
    <p:sldId id="257" r:id="rId3"/>
    <p:sldId id="268" r:id="rId4"/>
    <p:sldId id="289" r:id="rId5"/>
    <p:sldId id="270" r:id="rId6"/>
    <p:sldId id="287" r:id="rId7"/>
    <p:sldId id="291" r:id="rId8"/>
    <p:sldId id="292" r:id="rId9"/>
    <p:sldId id="261" r:id="rId10"/>
    <p:sldId id="272" r:id="rId11"/>
    <p:sldId id="262" r:id="rId12"/>
    <p:sldId id="288" r:id="rId13"/>
    <p:sldId id="259" r:id="rId14"/>
    <p:sldId id="258" r:id="rId15"/>
    <p:sldId id="277" r:id="rId16"/>
    <p:sldId id="286" r:id="rId17"/>
    <p:sldId id="280" r:id="rId18"/>
    <p:sldId id="273" r:id="rId19"/>
    <p:sldId id="282" r:id="rId20"/>
    <p:sldId id="498" r:id="rId21"/>
    <p:sldId id="283" r:id="rId22"/>
    <p:sldId id="284" r:id="rId23"/>
    <p:sldId id="500" r:id="rId24"/>
    <p:sldId id="297" r:id="rId25"/>
    <p:sldId id="295" r:id="rId26"/>
    <p:sldId id="294" r:id="rId27"/>
    <p:sldId id="293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/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4621"/>
  </p:normalViewPr>
  <p:slideViewPr>
    <p:cSldViewPr>
      <p:cViewPr varScale="1">
        <p:scale>
          <a:sx n="91" d="100"/>
          <a:sy n="91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E542F-7215-834F-BBD1-6005A821B8D1}" type="datetime1">
              <a:rPr lang="it-IT"/>
              <a:pPr>
                <a:defRPr/>
              </a:pPr>
              <a:t>03/11/21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7A5A6D-3116-B847-A054-70A9F86F9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6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DCCFA-EB37-1548-AA57-5DF8603ECAF0}" type="datetime1">
              <a:rPr lang="it-IT"/>
              <a:pPr>
                <a:defRPr/>
              </a:pPr>
              <a:t>03/11/21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273D64-D67B-CE40-9179-46C18AD410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3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56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F2C6B1-86F7-463D-82D7-98F4B2B0FA48}" type="slidenum">
              <a:t>25</a:t>
            </a:fld>
            <a:endParaRPr lang="x-none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33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29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7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49325" y="1981200"/>
            <a:ext cx="7661275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BAB3-04CC-DF49-A421-C11C7744CC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2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2AFB-E3F5-284E-A0FA-30ADC4FCBBD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1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9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2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4DB85-ACCC-6246-9831-08C521B537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1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5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D64094-389F-7643-9E19-8AA58520B9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  <p:sldLayoutId id="214748482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Gq_byUuQ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ffHwQU9K3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jBhzSo8b-0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M5xFTi90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571343" cy="140602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His-story,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migration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 &amp; 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gender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blind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analysis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762000" y="2209800"/>
            <a:ext cx="83820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Rimozione storica delle nostre emigrazioni (D.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Gabaccia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Microstorie, storia orale per far emergere altre visioni migratorie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Complessità delle dinamiche migratorie femminili, prevalenti 2 modelli:</a:t>
            </a:r>
          </a:p>
          <a:p>
            <a:pPr lvl="1">
              <a:lnSpc>
                <a:spcPct val="80000"/>
              </a:lnSpc>
              <a:buNone/>
            </a:pPr>
            <a:r>
              <a:rPr lang="it-IT" sz="2000" dirty="0">
                <a:latin typeface="Rockwell" charset="0"/>
                <a:ea typeface="ＭＳ Ｐゴシック" charset="0"/>
                <a:cs typeface="ＭＳ Ｐゴシック" charset="0"/>
              </a:rPr>
              <a:t>	1. </a:t>
            </a:r>
            <a:r>
              <a:rPr lang="it-IT" sz="2000" dirty="0">
                <a:solidFill>
                  <a:srgbClr val="FF9300"/>
                </a:solidFill>
                <a:latin typeface="Rockwell" charset="0"/>
                <a:ea typeface="ＭＳ Ｐゴシック" charset="0"/>
                <a:cs typeface="ＭＳ Ｐゴシック" charset="0"/>
              </a:rPr>
              <a:t>pioniere, </a:t>
            </a:r>
            <a:r>
              <a:rPr lang="it-IT" sz="2000" dirty="0" err="1">
                <a:solidFill>
                  <a:srgbClr val="FF9300"/>
                </a:solidFill>
                <a:latin typeface="Rockwell" charset="0"/>
                <a:ea typeface="ＭＳ Ｐゴシック" charset="0"/>
                <a:cs typeface="ＭＳ Ｐゴシック" charset="0"/>
              </a:rPr>
              <a:t>forerunners</a:t>
            </a:r>
            <a:r>
              <a:rPr lang="it-IT" sz="2000" dirty="0">
                <a:solidFill>
                  <a:srgbClr val="FF9300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it-IT" sz="2000" dirty="0">
                <a:latin typeface="Rockwell" charset="0"/>
                <a:ea typeface="ＭＳ Ｐゴシック" charset="0"/>
                <a:cs typeface="ＭＳ Ｐゴシック" charset="0"/>
              </a:rPr>
              <a:t>		(inizio catena migratoria, dagli anni </a:t>
            </a:r>
            <a:r>
              <a:rPr lang="ja-JP" altLang="it-IT" sz="200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2000" dirty="0">
                <a:latin typeface="Rockwell" charset="0"/>
                <a:ea typeface="ＭＳ Ｐゴシック" charset="0"/>
                <a:cs typeface="ＭＳ Ｐゴシック" charset="0"/>
              </a:rPr>
              <a:t>80)</a:t>
            </a:r>
          </a:p>
          <a:p>
            <a:pPr lvl="1">
              <a:lnSpc>
                <a:spcPct val="80000"/>
              </a:lnSpc>
              <a:buNone/>
            </a:pPr>
            <a:r>
              <a:rPr lang="it-IT" sz="2000" dirty="0">
                <a:latin typeface="Rockwell" charset="0"/>
                <a:ea typeface="ＭＳ Ｐゴシック" charset="0"/>
                <a:cs typeface="ＭＳ Ｐゴシック" charset="0"/>
              </a:rPr>
              <a:t>	2. </a:t>
            </a:r>
            <a:r>
              <a:rPr lang="it-IT" sz="2000" dirty="0" err="1">
                <a:solidFill>
                  <a:srgbClr val="FF9300"/>
                </a:solidFill>
                <a:latin typeface="Rockwell" charset="0"/>
                <a:ea typeface="ＭＳ Ｐゴシック" charset="0"/>
                <a:cs typeface="ＭＳ Ｐゴシック" charset="0"/>
              </a:rPr>
              <a:t>dependants</a:t>
            </a:r>
            <a:r>
              <a:rPr lang="it-IT" sz="2000" dirty="0">
                <a:latin typeface="Rockwell" charset="0"/>
                <a:ea typeface="ＭＳ Ｐゴシック" charset="0"/>
                <a:cs typeface="ＭＳ Ｐゴシック" charset="0"/>
              </a:rPr>
              <a:t> (ricongiungimento familiare)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Network, reticolo solidale, reciprocità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Empowerment</a:t>
            </a:r>
          </a:p>
          <a:p>
            <a:pPr eaLnBrk="1" hangingPunct="1">
              <a:lnSpc>
                <a:spcPct val="80000"/>
              </a:lnSpc>
            </a:pPr>
            <a:endParaRPr lang="it-IT" sz="1900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6025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>
                <a:latin typeface="Rockwell" charset="0"/>
                <a:ea typeface="ＭＳ Ｐゴシック" charset="0"/>
                <a:cs typeface="ＭＳ Ｐゴシック" charset="0"/>
              </a:rPr>
              <a:t>angelo invisibile </a:t>
            </a:r>
            <a:br>
              <a:rPr lang="it-IT" altLang="ja-JP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altLang="ja-JP">
                <a:latin typeface="Rockwell" charset="0"/>
                <a:ea typeface="ＭＳ Ｐゴシック" charset="0"/>
                <a:cs typeface="ＭＳ Ｐゴシック" charset="0"/>
              </a:rPr>
              <a:t>al diavolo troppo visibile</a:t>
            </a:r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661275" cy="4114800"/>
          </a:xfrm>
        </p:spPr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Badanti, infermiere, tate…</a:t>
            </a:r>
          </a:p>
          <a:p>
            <a:pPr eaLnBrk="1" hangingPunct="1"/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Colf, pulizie, manodopera, </a:t>
            </a:r>
          </a:p>
          <a:p>
            <a:pPr eaLnBrk="1" hangingPunct="1"/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Prostitute ballerine….</a:t>
            </a:r>
          </a:p>
          <a:p>
            <a:pPr eaLnBrk="1" hangingPunct="1">
              <a:buFont typeface="Wingdings" charset="0"/>
              <a:buNone/>
            </a:pPr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Invisibilità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2743200"/>
            <a:ext cx="7524003" cy="363651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Doppio stigma: straniere e donne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17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Segregazione, disistima sociale (subalternità)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17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Lavoro sommerso (50%) clandestinità subita</a:t>
            </a:r>
          </a:p>
          <a:p>
            <a:pPr eaLnBrk="1" hangingPunct="1">
              <a:lnSpc>
                <a:spcPct val="70000"/>
              </a:lnSpc>
            </a:pPr>
            <a:endParaRPr lang="it-IT" sz="17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sz="1700" dirty="0" err="1">
                <a:latin typeface="Rockwell" charset="0"/>
                <a:ea typeface="ＭＳ Ｐゴシック" charset="0"/>
                <a:cs typeface="ＭＳ Ｐゴシック" charset="0"/>
              </a:rPr>
              <a:t>Enclaves</a:t>
            </a: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 lavorative, riserve etniche, </a:t>
            </a:r>
            <a:r>
              <a:rPr lang="it-IT" sz="1700" dirty="0" err="1">
                <a:latin typeface="Rockwell" charset="0"/>
                <a:ea typeface="ＭＳ Ｐゴシック" charset="0"/>
                <a:cs typeface="ＭＳ Ｐゴシック" charset="0"/>
              </a:rPr>
              <a:t>trafficking</a:t>
            </a:r>
            <a:endParaRPr lang="it-IT" sz="17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17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Mansioni 3D (</a:t>
            </a:r>
            <a:r>
              <a:rPr lang="it-IT" sz="1700" dirty="0" err="1">
                <a:latin typeface="Rockwell" charset="0"/>
                <a:ea typeface="ＭＳ Ｐゴシック" charset="0"/>
                <a:cs typeface="ＭＳ Ｐゴシック" charset="0"/>
              </a:rPr>
              <a:t>Dirty</a:t>
            </a: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, Dangerous, on </a:t>
            </a:r>
            <a:r>
              <a:rPr lang="it-IT" sz="1700" dirty="0" err="1">
                <a:latin typeface="Rockwell" charset="0"/>
                <a:ea typeface="ＭＳ Ｐゴシック" charset="0"/>
                <a:cs typeface="ＭＳ Ｐゴシック" charset="0"/>
              </a:rPr>
              <a:t>Demand</a:t>
            </a:r>
            <a:r>
              <a:rPr lang="it-IT" sz="1700" dirty="0">
                <a:latin typeface="Rockwell" charset="0"/>
                <a:ea typeface="ＭＳ Ｐゴシック" charset="0"/>
                <a:cs typeface="ＭＳ Ｐゴシック" charset="0"/>
              </a:rPr>
              <a:t>) Migrazione solo economica, non integrativa, razzismo paternalista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1800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310" y="858837"/>
            <a:ext cx="4289637" cy="1348105"/>
          </a:xfrm>
        </p:spPr>
        <p:txBody>
          <a:bodyPr/>
          <a:lstStyle/>
          <a:p>
            <a:pPr eaLnBrk="1" hangingPunct="1"/>
            <a:r>
              <a:rPr lang="it-IT" dirty="0" err="1">
                <a:latin typeface="Rockwell" charset="0"/>
              </a:rPr>
              <a:t>Intersezionalità</a:t>
            </a:r>
            <a:endParaRPr lang="it-IT" dirty="0">
              <a:latin typeface="Rockwell" charset="0"/>
            </a:endParaRPr>
          </a:p>
        </p:txBody>
      </p:sp>
      <p:grpSp>
        <p:nvGrpSpPr>
          <p:cNvPr id="26626" name="Group 6"/>
          <p:cNvGrpSpPr>
            <a:grpSpLocks noGrp="1" noChangeAspect="1"/>
          </p:cNvGrpSpPr>
          <p:nvPr/>
        </p:nvGrpSpPr>
        <p:grpSpPr bwMode="auto">
          <a:xfrm>
            <a:off x="1295400" y="2209800"/>
            <a:ext cx="7620000" cy="4114800"/>
            <a:chOff x="611" y="1248"/>
            <a:chExt cx="2880" cy="720"/>
          </a:xfrm>
        </p:grpSpPr>
        <p:sp>
          <p:nvSpPr>
            <p:cNvPr id="2662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11" y="1248"/>
              <a:ext cx="28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26628" name="_s34829"/>
            <p:cNvCxnSpPr>
              <a:cxnSpLocks noChangeShapeType="1"/>
              <a:stCxn id="26634" idx="0"/>
              <a:endCxn id="26631" idx="2"/>
            </p:cNvCxnSpPr>
            <p:nvPr/>
          </p:nvCxnSpPr>
          <p:spPr bwMode="auto">
            <a:xfrm rot="5400000" flipH="1">
              <a:off x="2483" y="1104"/>
              <a:ext cx="144" cy="1008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29" name="_s34828"/>
            <p:cNvCxnSpPr>
              <a:cxnSpLocks noChangeShapeType="1"/>
              <a:stCxn id="26633" idx="0"/>
              <a:endCxn id="26631" idx="2"/>
            </p:cNvCxnSpPr>
            <p:nvPr/>
          </p:nvCxnSpPr>
          <p:spPr bwMode="auto">
            <a:xfrm rot="-5400000">
              <a:off x="1980" y="160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30" name="_s34827"/>
            <p:cNvCxnSpPr>
              <a:cxnSpLocks noChangeShapeType="1"/>
              <a:stCxn id="26632" idx="0"/>
              <a:endCxn id="26631" idx="2"/>
            </p:cNvCxnSpPr>
            <p:nvPr/>
          </p:nvCxnSpPr>
          <p:spPr bwMode="auto">
            <a:xfrm rot="-5400000">
              <a:off x="1475" y="1104"/>
              <a:ext cx="144" cy="1008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31" name="_s34823"/>
            <p:cNvSpPr>
              <a:spLocks noChangeArrowheads="1"/>
            </p:cNvSpPr>
            <p:nvPr/>
          </p:nvSpPr>
          <p:spPr bwMode="auto">
            <a:xfrm>
              <a:off x="1619" y="12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000" dirty="0"/>
                <a:t>DISCRIMINAZIONE</a:t>
              </a:r>
            </a:p>
            <a:p>
              <a:pPr algn="ctr"/>
              <a:r>
                <a:rPr lang="it-IT" sz="2000" dirty="0"/>
                <a:t>INCROCIATA</a:t>
              </a:r>
            </a:p>
          </p:txBody>
        </p:sp>
        <p:sp>
          <p:nvSpPr>
            <p:cNvPr id="26632" name="_s34824"/>
            <p:cNvSpPr>
              <a:spLocks noChangeArrowheads="1"/>
            </p:cNvSpPr>
            <p:nvPr/>
          </p:nvSpPr>
          <p:spPr bwMode="auto">
            <a:xfrm>
              <a:off x="611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000"/>
                <a:t>RAZZISMO</a:t>
              </a:r>
            </a:p>
          </p:txBody>
        </p:sp>
        <p:sp>
          <p:nvSpPr>
            <p:cNvPr id="26633" name="_s34825"/>
            <p:cNvSpPr>
              <a:spLocks noChangeArrowheads="1"/>
            </p:cNvSpPr>
            <p:nvPr/>
          </p:nvSpPr>
          <p:spPr bwMode="auto">
            <a:xfrm>
              <a:off x="1619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000"/>
                <a:t>DISUGUAGLIANZA</a:t>
              </a:r>
            </a:p>
            <a:p>
              <a:pPr algn="ctr"/>
              <a:r>
                <a:rPr lang="it-IT" sz="2000"/>
                <a:t>DI </a:t>
              </a:r>
            </a:p>
            <a:p>
              <a:pPr algn="ctr"/>
              <a:r>
                <a:rPr lang="it-IT" sz="2000"/>
                <a:t>GENERE</a:t>
              </a:r>
            </a:p>
            <a:p>
              <a:pPr algn="ctr"/>
              <a:endParaRPr lang="it-IT" sz="2000"/>
            </a:p>
          </p:txBody>
        </p:sp>
        <p:sp>
          <p:nvSpPr>
            <p:cNvPr id="26634" name="_s34826"/>
            <p:cNvSpPr>
              <a:spLocks noChangeArrowheads="1"/>
            </p:cNvSpPr>
            <p:nvPr/>
          </p:nvSpPr>
          <p:spPr bwMode="auto">
            <a:xfrm>
              <a:off x="2627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000"/>
                <a:t>STATUS </a:t>
              </a:r>
            </a:p>
            <a:p>
              <a:pPr algn="ctr"/>
              <a:r>
                <a:rPr lang="it-IT" sz="2000"/>
                <a:t>SOCIO-</a:t>
              </a:r>
            </a:p>
            <a:p>
              <a:pPr algn="ctr"/>
              <a:r>
                <a:rPr lang="it-IT" sz="2000"/>
                <a:t>ECONOMICO</a:t>
              </a:r>
            </a:p>
          </p:txBody>
        </p:sp>
      </p:grpSp>
      <p:pic>
        <p:nvPicPr>
          <p:cNvPr id="12" name="Segnaposto contenuto 3" descr="intersezion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97" r="-21697"/>
          <a:stretch>
            <a:fillRect/>
          </a:stretch>
        </p:blipFill>
        <p:spPr bwMode="auto">
          <a:xfrm>
            <a:off x="-497305" y="318285"/>
            <a:ext cx="47781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5732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Donna, colf, cattolica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800">
                <a:latin typeface="Rockwell" charset="0"/>
                <a:ea typeface="ＭＳ Ｐゴシック" charset="0"/>
                <a:cs typeface="ＭＳ Ｐゴシック" charset="0"/>
              </a:rPr>
              <a:t>Etnicizzazione del lavoro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180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>
                <a:latin typeface="Rockwell" charset="0"/>
                <a:ea typeface="ＭＳ Ｐゴシック" charset="0"/>
                <a:cs typeface="ＭＳ Ｐゴシック" charset="0"/>
              </a:rPr>
              <a:t>Lavoratrici giorno e notte</a:t>
            </a:r>
          </a:p>
          <a:p>
            <a:pPr eaLnBrk="1" hangingPunct="1">
              <a:lnSpc>
                <a:spcPct val="80000"/>
              </a:lnSpc>
            </a:pPr>
            <a:endParaRPr lang="it-IT" sz="180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>
                <a:latin typeface="Rockwell" charset="0"/>
                <a:ea typeface="ＭＳ Ｐゴシック" charset="0"/>
                <a:cs typeface="ＭＳ Ｐゴシック" charset="0"/>
              </a:rPr>
              <a:t>Nessuna mobilità professionale</a:t>
            </a:r>
          </a:p>
          <a:p>
            <a:pPr eaLnBrk="1" hangingPunct="1">
              <a:lnSpc>
                <a:spcPct val="80000"/>
              </a:lnSpc>
            </a:pPr>
            <a:endParaRPr lang="it-IT" sz="180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>
                <a:latin typeface="Rockwell" charset="0"/>
                <a:ea typeface="ＭＳ Ｐゴシック" charset="0"/>
                <a:cs typeface="ＭＳ Ｐゴシック" charset="0"/>
              </a:rPr>
              <a:t>Domanda di cura (casa, minori, anziani, disabili…)</a:t>
            </a:r>
          </a:p>
          <a:p>
            <a:pPr eaLnBrk="1" hangingPunct="1">
              <a:lnSpc>
                <a:spcPct val="80000"/>
              </a:lnSpc>
            </a:pPr>
            <a:endParaRPr lang="it-IT" sz="180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>
                <a:latin typeface="Rockwell" charset="0"/>
                <a:ea typeface="ＭＳ Ｐゴシック" charset="0"/>
                <a:cs typeface="ＭＳ Ｐゴシック" charset="0"/>
              </a:rPr>
              <a:t>Socialmente </a:t>
            </a:r>
            <a:r>
              <a:rPr lang="ja-JP" altLang="it-IT" sz="180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1800">
                <a:latin typeface="Rockwell" charset="0"/>
                <a:ea typeface="ＭＳ Ｐゴシック" charset="0"/>
                <a:cs typeface="ＭＳ Ｐゴシック" charset="0"/>
              </a:rPr>
              <a:t>invisibili</a:t>
            </a:r>
            <a:r>
              <a:rPr lang="ja-JP" altLang="it-IT" sz="180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1800">
                <a:latin typeface="Rockwell" charset="0"/>
                <a:ea typeface="ＭＳ Ｐゴシック" charset="0"/>
                <a:cs typeface="ＭＳ Ｐゴシック" charset="0"/>
              </a:rPr>
              <a:t>, quindi </a:t>
            </a:r>
            <a:r>
              <a:rPr lang="ja-JP" altLang="it-IT" sz="180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1800">
                <a:latin typeface="Rockwell" charset="0"/>
                <a:ea typeface="ＭＳ Ｐゴシック" charset="0"/>
                <a:cs typeface="ＭＳ Ｐゴシック" charset="0"/>
              </a:rPr>
              <a:t>buoni flussi migratori</a:t>
            </a:r>
            <a:r>
              <a:rPr lang="ja-JP" altLang="it-IT" sz="180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180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endParaRPr lang="it-IT" sz="180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Est Europa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it-IT" sz="2300">
                <a:latin typeface="Rockwell" charset="0"/>
                <a:ea typeface="ＭＳ Ｐゴシック" charset="0"/>
                <a:cs typeface="ＭＳ Ｐゴシック" charset="0"/>
              </a:rPr>
              <a:t>Migrazioni </a:t>
            </a:r>
            <a:r>
              <a:rPr lang="ja-JP" altLang="it-IT" sz="230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2300">
                <a:latin typeface="Rockwell" charset="0"/>
                <a:ea typeface="ＭＳ Ｐゴシック" charset="0"/>
                <a:cs typeface="ＭＳ Ｐゴシック" charset="0"/>
              </a:rPr>
              <a:t>incomplete</a:t>
            </a:r>
            <a:r>
              <a:rPr lang="ja-JP" altLang="it-IT" sz="230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300">
                <a:latin typeface="Rockwell" charset="0"/>
                <a:ea typeface="ＭＳ Ｐゴシック" charset="0"/>
                <a:cs typeface="ＭＳ Ｐゴシック" charset="0"/>
              </a:rPr>
              <a:t> transfrontaliere (</a:t>
            </a:r>
            <a:r>
              <a:rPr lang="it-IT" altLang="ja-JP" sz="2300" i="1">
                <a:latin typeface="Rockwell" charset="0"/>
                <a:ea typeface="ＭＳ Ｐゴシック" charset="0"/>
                <a:cs typeface="ＭＳ Ｐゴシック" charset="0"/>
              </a:rPr>
              <a:t>shuttle migrations)</a:t>
            </a:r>
          </a:p>
          <a:p>
            <a:pPr eaLnBrk="1" hangingPunct="1"/>
            <a:r>
              <a:rPr lang="it-IT" sz="2300">
                <a:latin typeface="Rockwell" charset="0"/>
                <a:ea typeface="ＭＳ Ｐゴシック" charset="0"/>
                <a:cs typeface="ＭＳ Ｐゴシック" charset="0"/>
              </a:rPr>
              <a:t>Da piccoli centri a città italiane del Nord</a:t>
            </a:r>
          </a:p>
          <a:p>
            <a:pPr eaLnBrk="1" hangingPunct="1"/>
            <a:r>
              <a:rPr lang="it-IT" sz="2300">
                <a:latin typeface="Rockwell" charset="0"/>
                <a:ea typeface="ＭＳ Ｐゴシック" charset="0"/>
                <a:cs typeface="ＭＳ Ｐゴシック" charset="0"/>
              </a:rPr>
              <a:t>In Romania dal 1990 1/3 delle famiglie con membro espatriato, con femminilizzazione crescente dei flussi</a:t>
            </a:r>
          </a:p>
          <a:p>
            <a:pPr eaLnBrk="1" hangingPunct="1"/>
            <a:r>
              <a:rPr lang="it-IT" sz="2300">
                <a:latin typeface="Rockwell" charset="0"/>
                <a:ea typeface="ＭＳ Ｐゴシック" charset="0"/>
                <a:cs typeface="ＭＳ Ｐゴシック" charset="0"/>
              </a:rPr>
              <a:t>Ambivalenza nei cfr. del lavoro:</a:t>
            </a:r>
          </a:p>
          <a:p>
            <a:pPr lvl="3" eaLnBrk="1" hangingPunct="1"/>
            <a:r>
              <a:rPr lang="it-IT" sz="1700">
                <a:latin typeface="Rockwell" charset="0"/>
                <a:ea typeface="ＭＳ Ｐゴシック" charset="0"/>
              </a:rPr>
              <a:t>Mezzo di riscatto, orgoglio da capo-famiglia</a:t>
            </a:r>
          </a:p>
          <a:p>
            <a:pPr lvl="3" eaLnBrk="1" hangingPunct="1"/>
            <a:r>
              <a:rPr lang="it-IT" sz="1700">
                <a:latin typeface="Rockwell" charset="0"/>
                <a:ea typeface="ＭＳ Ｐゴシック" charset="0"/>
              </a:rPr>
              <a:t>Luogo in cui si vive inferiorizzazione e spersonalizzazione (</a:t>
            </a:r>
            <a:r>
              <a:rPr lang="ja-JP" altLang="it-IT" sz="1700">
                <a:latin typeface="Rockwell" charset="0"/>
                <a:ea typeface="ＭＳ Ｐゴシック" charset="0"/>
              </a:rPr>
              <a:t>‘</a:t>
            </a:r>
            <a:r>
              <a:rPr lang="it-IT" altLang="ja-JP" sz="1700">
                <a:latin typeface="Rockwell" charset="0"/>
                <a:ea typeface="ＭＳ Ｐゴシック" charset="0"/>
              </a:rPr>
              <a:t>sindrome italiana</a:t>
            </a:r>
            <a:r>
              <a:rPr lang="ja-JP" altLang="it-IT" sz="1700">
                <a:latin typeface="Rockwell" charset="0"/>
                <a:ea typeface="ＭＳ Ｐゴシック" charset="0"/>
              </a:rPr>
              <a:t>’</a:t>
            </a:r>
            <a:r>
              <a:rPr lang="it-IT" altLang="ja-JP" sz="1700">
                <a:latin typeface="Rockwell" charset="0"/>
                <a:ea typeface="ＭＳ Ｐゴシック" charset="0"/>
              </a:rPr>
              <a:t>) 	</a:t>
            </a:r>
            <a:endParaRPr lang="it-IT" sz="1700">
              <a:latin typeface="Rockwell" charset="0"/>
              <a:ea typeface="ＭＳ Ｐゴシック" charset="0"/>
              <a:sym typeface="Webding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Problemi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Norme restrittive in materia di immigrazione consolidano discriminazioni di genere</a:t>
            </a: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Multiculturalismo può ostacolare uguaglianza per eccesso di relativismo</a:t>
            </a: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Aree di potenziale conflitto tra tradizioni/uguaglianza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Divieto di velo</a:t>
            </a:r>
          </a:p>
        </p:txBody>
      </p:sp>
      <p:pic>
        <p:nvPicPr>
          <p:cNvPr id="34818" name="Segnaposto contenuto 3" descr="burqa_minigonna_sarkozy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13" y="2280444"/>
            <a:ext cx="3492500" cy="2921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Possibili soluzioni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Garantire accesso a misure antiviolenza a tutte</a:t>
            </a: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Creare associazioni femminili interculturali</a:t>
            </a: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Acquisire libertà: empowerment &amp; accoglienza</a:t>
            </a:r>
          </a:p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Negoziare il concetto di libertà </a:t>
            </a:r>
          </a:p>
          <a:p>
            <a:pPr eaLnBrk="1" hangingPunct="1">
              <a:buFont typeface="Wingdings" charset="0"/>
              <a:buNone/>
            </a:pPr>
            <a:endParaRPr lang="it-IT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Reti…</a:t>
            </a:r>
            <a:br>
              <a:rPr lang="it-IT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per catturare o sostenere?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4800600" cy="4343400"/>
          </a:xfrm>
        </p:spPr>
        <p:txBody>
          <a:bodyPr/>
          <a:lstStyle/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Migrazione che ribalta i ruoli 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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Reti etniche 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Comunità, migrazioni, genere e generazioni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Onore e violenza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  <a:sym typeface="Webdings" charset="0"/>
              </a:rPr>
              <a:t>Corpo, identità e migrazione</a:t>
            </a:r>
          </a:p>
          <a:p>
            <a:pPr eaLnBrk="1" hangingPunct="1">
              <a:buFont typeface="Wingdings" charset="0"/>
              <a:buNone/>
            </a:pPr>
            <a:endParaRPr lang="it-IT" dirty="0">
              <a:latin typeface="Rockwell" charset="0"/>
              <a:ea typeface="ＭＳ Ｐゴシック" charset="0"/>
              <a:cs typeface="ＭＳ Ｐゴシック" charset="0"/>
              <a:sym typeface="Webdings" charset="0"/>
            </a:endParaRPr>
          </a:p>
        </p:txBody>
      </p:sp>
      <p:pic>
        <p:nvPicPr>
          <p:cNvPr id="32771" name="Picture 4" descr="traffik_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81296"/>
            <a:ext cx="3429000" cy="4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Seconde generazioni</a:t>
            </a:r>
          </a:p>
        </p:txBody>
      </p:sp>
      <p:sp>
        <p:nvSpPr>
          <p:cNvPr id="44034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>
              <a:solidFill>
                <a:srgbClr val="898989"/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sz="2900" dirty="0">
                <a:latin typeface="Rockwell" charset="0"/>
                <a:ea typeface="ＭＳ Ｐゴシック" charset="0"/>
                <a:cs typeface="ＭＳ Ｐゴシック" charset="0"/>
              </a:rPr>
            </a:br>
            <a:br>
              <a:rPr lang="it-IT" sz="2900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Rockwell" charset="0"/>
                <a:ea typeface="ＭＳ Ｐゴシック" charset="0"/>
                <a:cs typeface="ＭＳ Ｐゴシック" charset="0"/>
              </a:rPr>
              <a:t>Migrazioni contemporanee:</a:t>
            </a:r>
            <a:br>
              <a:rPr lang="it-IT" sz="2900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Rockwell" charset="0"/>
                <a:ea typeface="ＭＳ Ｐゴシック" charset="0"/>
                <a:cs typeface="ＭＳ Ｐゴシック" charset="0"/>
              </a:rPr>
              <a:t>Transnazionalismo + femminilizzazione flussi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458200" cy="4267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Legami diasporici: network transnazionali (reti) 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Fenomeni sociali multi-situati: donne </a:t>
            </a:r>
            <a:r>
              <a:rPr lang="ja-JP" altLang="it-IT" sz="2400" dirty="0"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2400" dirty="0">
                <a:solidFill>
                  <a:srgbClr val="FF9300"/>
                </a:solidFill>
                <a:ea typeface="ＭＳ Ｐゴシック" charset="0"/>
                <a:cs typeface="ＭＳ Ｐゴシック" charset="0"/>
              </a:rPr>
              <a:t>tra</a:t>
            </a:r>
            <a:r>
              <a:rPr lang="ja-JP" altLang="it-IT" sz="2400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diverse comunità, impatto su paese origine/accoglienza</a:t>
            </a: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Analisi multidimensionale: gender + classe + etnia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Ricerca antropologica: approccio etnografico, qualitativo, storie di vita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UE: integrazione come assimilazione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10 % famiglie italiane  ha almeno un/a componente straniero/a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it-IT" sz="1600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Eurostile" charset="0"/>
                <a:cs typeface="Eurostile" charset="0"/>
              </a:rPr>
              <a:t>2° generazioni: eredità di stigma</a:t>
            </a:r>
          </a:p>
        </p:txBody>
      </p:sp>
      <p:pic>
        <p:nvPicPr>
          <p:cNvPr id="43010" name="Segnaposto contenuto 6" descr="picture-1024x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1" y="2133600"/>
            <a:ext cx="6499294" cy="3795486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latin typeface="Eurostile"/>
              <a:cs typeface="Eurostil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latin typeface="Eurostile"/>
              <a:cs typeface="Eurostile"/>
            </a:endParaRPr>
          </a:p>
        </p:txBody>
      </p:sp>
      <p:sp>
        <p:nvSpPr>
          <p:cNvPr id="4301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557213" indent="-214313"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171450"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00150" indent="-171450"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43050" indent="-171450"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4389F4-1568-1643-B61B-F82ABA6AB2F3}" type="slidenum">
              <a:rPr lang="it-IT" sz="1050" b="0" i="0">
                <a:latin typeface="Eurostile" charset="0"/>
                <a:cs typeface="Eurostile" charset="0"/>
              </a:rPr>
              <a:pPr/>
              <a:t>20</a:t>
            </a:fld>
            <a:endParaRPr lang="it-IT" sz="1050" b="0" i="0">
              <a:latin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>
                <a:latin typeface="Rockwell" charset="0"/>
                <a:ea typeface="ＭＳ Ｐゴシック" charset="0"/>
                <a:cs typeface="ＭＳ Ｐゴシック" charset="0"/>
              </a:rPr>
              <a:t>Cittadinanza e associazioni di seconde generazioni </a:t>
            </a: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Legge sulla cittadinanza 1992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ius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sanguinis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(soli,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culturae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), naturalizzazione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Bologna: Giovani Musulmani Italia,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Next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Generation,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Yahib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Associazioni via web, poi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territorializzazione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  <a:hlinkClick r:id="rId2"/>
              </a:rPr>
              <a:t>https://www.youtube.com/watch?v=R4Gq_byUuQA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Lotta alle discriminazioni e stereotipi</a:t>
            </a: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Pari opportunità più che diritto alla differenza</a:t>
            </a: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Diritto di affermazione e mobilità sociale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Rete G2- seconde generazioni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Accesso alla cittadinanza con pari opportunità e diritti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Non vogliono essere </a:t>
            </a:r>
            <a:r>
              <a:rPr lang="ja-JP" altLang="it-IT" dirty="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dirty="0">
                <a:latin typeface="Rockwell" charset="0"/>
                <a:ea typeface="ＭＳ Ｐゴシック" charset="0"/>
                <a:cs typeface="ＭＳ Ｐゴシック" charset="0"/>
              </a:rPr>
              <a:t>integrati</a:t>
            </a:r>
            <a:r>
              <a:rPr lang="ja-JP" altLang="it-IT" dirty="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endParaRPr lang="it-IT" altLang="ja-JP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Critica all’</a:t>
            </a:r>
            <a:r>
              <a:rPr lang="it-IT" altLang="ja-JP" dirty="0">
                <a:latin typeface="Rockwell" charset="0"/>
                <a:ea typeface="ＭＳ Ｐゴシック" charset="0"/>
                <a:cs typeface="ＭＳ Ｐゴシック" charset="0"/>
              </a:rPr>
              <a:t>essenzialismo culturale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Transnazionalismo radicato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Rischio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razzializzazione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/radicalizzazione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Richiesta di riconoscimento a prescindere dalle origini: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citizenship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, cittadinanza partecipata, appartenenza al territorio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  <a:hlinkClick r:id="rId2"/>
              </a:rPr>
              <a:t>arlef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Intercultura/inclusione: progetto socio-politico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«La via italiana </a:t>
            </a:r>
            <a:r>
              <a:rPr lang="it-IT" dirty="0" err="1">
                <a:solidFill>
                  <a:srgbClr val="FF0000"/>
                </a:solidFill>
              </a:rPr>
              <a:t>all’intercultura</a:t>
            </a:r>
            <a:r>
              <a:rPr lang="it-IT" dirty="0">
                <a:solidFill>
                  <a:srgbClr val="FF0000"/>
                </a:solidFill>
              </a:rPr>
              <a:t>»,</a:t>
            </a:r>
            <a:r>
              <a:rPr lang="it-IT" dirty="0"/>
              <a:t> redatto dall’Osservatorio nazionale per l’integrazione degli alunni stranieri e l’educazione interculturale e adottato nel 2007 dal Ministero della Pubblica Istruzione (MPI, 2007)</a:t>
            </a:r>
          </a:p>
          <a:p>
            <a:r>
              <a:rPr lang="it-IT" dirty="0"/>
              <a:t>La ricerca teorica e empirica ha rivelato come il modello dell’educazione interculturale sia da un lato ambiguo e non adeguatamente fondato teoricamente (</a:t>
            </a:r>
            <a:r>
              <a:rPr lang="it-IT" dirty="0" err="1"/>
              <a:t>Gundara</a:t>
            </a:r>
            <a:r>
              <a:rPr lang="it-IT" dirty="0"/>
              <a:t>&amp; Jacobs, 2000; </a:t>
            </a:r>
            <a:r>
              <a:rPr lang="it-IT" dirty="0" err="1"/>
              <a:t>Gundara&amp;Portera</a:t>
            </a:r>
            <a:r>
              <a:rPr lang="it-IT" dirty="0"/>
              <a:t>, 2008; Abdallah-</a:t>
            </a:r>
            <a:r>
              <a:rPr lang="it-IT" dirty="0" err="1"/>
              <a:t>Pretceille</a:t>
            </a:r>
            <a:r>
              <a:rPr lang="it-IT" dirty="0"/>
              <a:t>, 1999) e, dall’altro, non sia stato in grado di promuovere i cambiamenti auspicati. </a:t>
            </a:r>
          </a:p>
          <a:p>
            <a:r>
              <a:rPr lang="it-IT" dirty="0"/>
              <a:t>Appare anzi uno strumento inefficace ad affrontare le sfide dell’integrazione, al punto che alcuni lo hanno ritenuto un orientamento astratto e incapace di produrre delle pratiche coerenti (Donati, 2008; </a:t>
            </a:r>
            <a:r>
              <a:rPr lang="it-IT" dirty="0" err="1"/>
              <a:t>Bhatti</a:t>
            </a:r>
            <a:r>
              <a:rPr lang="it-IT" dirty="0"/>
              <a:t> et al., 2007; Tarozzi, 2006; 2012a; </a:t>
            </a:r>
            <a:r>
              <a:rPr lang="it-IT" dirty="0" err="1"/>
              <a:t>Coulby</a:t>
            </a:r>
            <a:r>
              <a:rPr lang="it-IT" dirty="0"/>
              <a:t>, 2006; </a:t>
            </a:r>
            <a:r>
              <a:rPr lang="it-IT" dirty="0" err="1"/>
              <a:t>Gorski</a:t>
            </a:r>
            <a:r>
              <a:rPr lang="it-IT" dirty="0"/>
              <a:t>, 2006;Gorski, 2008).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5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costruire cittadinanze inclusive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L’educazione interculturale per poter essere praticabile richiederebbe di essere reinterpretata all’interno di un quadro di </a:t>
            </a:r>
            <a:r>
              <a:rPr lang="it-IT" b="1" dirty="0"/>
              <a:t>educazione alla cittadinanza attiva</a:t>
            </a:r>
            <a:r>
              <a:rPr lang="it-IT" dirty="0"/>
              <a:t>, che fornisca una </a:t>
            </a:r>
            <a:r>
              <a:rPr lang="it-IT" b="1" dirty="0"/>
              <a:t>cornice di giustizia sociale </a:t>
            </a:r>
            <a:r>
              <a:rPr lang="it-IT" dirty="0"/>
              <a:t>e ricomprenda istanze sociali in grado di dare senso a finalità di dialogo interculturale fra eguali.</a:t>
            </a:r>
          </a:p>
          <a:p>
            <a:r>
              <a:rPr lang="it-IT" dirty="0"/>
              <a:t>Ricomprendere il dialogo interculturale entro la più ampia nozione di educazione alla cittadinanza consentirebbe di </a:t>
            </a:r>
            <a:r>
              <a:rPr lang="it-IT" b="1" dirty="0"/>
              <a:t>superare la visione della gestione della differenza culturale come un’emergenza sociale </a:t>
            </a:r>
            <a:r>
              <a:rPr lang="it-IT" dirty="0"/>
              <a:t>da risolvere, e operare invece per </a:t>
            </a:r>
            <a:r>
              <a:rPr lang="it-IT" b="1" dirty="0"/>
              <a:t>costruire maggiore coesione sociale</a:t>
            </a:r>
            <a:r>
              <a:rPr lang="it-IT" dirty="0"/>
              <a:t> in comunità che sono ormai stabilmente multiculturali </a:t>
            </a:r>
            <a:r>
              <a:rPr lang="it-IT" b="1" dirty="0"/>
              <a:t>garantendo a tutti i futuri cittadini una formazione adeguata </a:t>
            </a:r>
            <a:r>
              <a:rPr lang="it-IT" dirty="0"/>
              <a:t>che consenta loro di partecipare attivamente alla vita sociale e culturale dei territori in cui abitano (Tarozzi, 2013)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267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Oltre l’orizzonte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sz="half" idx="1"/>
          </p:nvPr>
        </p:nvSpPr>
        <p:spPr>
          <a:xfrm>
            <a:off x="768095" y="2286000"/>
            <a:ext cx="3566160" cy="2811026"/>
          </a:xfrm>
        </p:spPr>
        <p:txBody>
          <a:bodyPr>
            <a:spAutoFit/>
          </a:bodyPr>
          <a:lstStyle/>
          <a:p>
            <a:pPr lvl="0"/>
            <a:endParaRPr lang="x-none" dirty="0"/>
          </a:p>
          <a:p>
            <a:pPr lvl="0"/>
            <a:r>
              <a:rPr lang="x-none" dirty="0"/>
              <a:t>"Se i ragazzi stranieri resteranno relegati in ruoli subalterni, come gran parte dei loro genitori, l'intercultura resterà una parola vuota." (</a:t>
            </a:r>
            <a:r>
              <a:rPr lang="it-IT" dirty="0"/>
              <a:t>Dalla </a:t>
            </a:r>
            <a:r>
              <a:rPr lang="it-IT" dirty="0" err="1"/>
              <a:t>Zuanna</a:t>
            </a:r>
            <a:r>
              <a:rPr lang="it-IT" dirty="0"/>
              <a:t> et </a:t>
            </a:r>
            <a:r>
              <a:rPr lang="it-IT" dirty="0" err="1"/>
              <a:t>alii</a:t>
            </a:r>
            <a:r>
              <a:rPr lang="it-IT" dirty="0"/>
              <a:t>, 2009:29</a:t>
            </a:r>
            <a:r>
              <a:rPr lang="x-none" dirty="0"/>
              <a:t>)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17" y="1643981"/>
            <a:ext cx="2793709" cy="3724945"/>
          </a:xfrm>
        </p:spPr>
      </p:pic>
    </p:spTree>
    <p:extLst>
      <p:ext uri="{BB962C8B-B14F-4D97-AF65-F5344CB8AC3E}">
        <p14:creationId xmlns:p14="http://schemas.microsoft.com/office/powerpoint/2010/main" val="23404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ilano-scuola co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9975"/>
            <a:ext cx="5297488" cy="369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Milano - tra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52765"/>
            <a:ext cx="5538788" cy="3805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76800" y="685801"/>
            <a:ext cx="4267200" cy="15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cs typeface="Lucida Sans Unicode" charset="0"/>
              </a:rPr>
              <a:t>Non basta accogliere i figli degli immigrati come allievi in classe se poi restano stranieri in città.</a:t>
            </a:r>
          </a:p>
        </p:txBody>
      </p:sp>
    </p:spTree>
    <p:extLst>
      <p:ext uri="{BB962C8B-B14F-4D97-AF65-F5344CB8AC3E}">
        <p14:creationId xmlns:p14="http://schemas.microsoft.com/office/powerpoint/2010/main" val="1775067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Glocalizzare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solo alle comunità faccia a faccia, che sono riconoscibili e localizzate, che si può attribuire una collocazione spaziale. </a:t>
            </a:r>
          </a:p>
          <a:p>
            <a:pPr>
              <a:buNone/>
            </a:pPr>
            <a:r>
              <a:rPr lang="it-IT" dirty="0"/>
              <a:t>	Si conoscono le voci.</a:t>
            </a:r>
          </a:p>
          <a:p>
            <a:pPr>
              <a:buNone/>
            </a:pPr>
            <a:r>
              <a:rPr lang="it-IT" dirty="0"/>
              <a:t>	Si conoscono le facce.</a:t>
            </a:r>
          </a:p>
          <a:p>
            <a:pPr>
              <a:buNone/>
            </a:pPr>
            <a:r>
              <a:rPr lang="it-IT" dirty="0"/>
              <a:t>	Si tratta della ri-creazione, della ricostruzione di luoghi immaginari ma riconoscibili (</a:t>
            </a:r>
            <a:r>
              <a:rPr lang="it-IT" dirty="0" err="1"/>
              <a:t>S.Hall</a:t>
            </a:r>
            <a:r>
              <a:rPr lang="it-IT" dirty="0"/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222576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56500" cy="1116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Approccio transnazionale 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Parole chiave 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914400" y="2286000"/>
            <a:ext cx="8077199" cy="41785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400" i="1" dirty="0">
                <a:latin typeface="Rockwell" charset="0"/>
                <a:ea typeface="ＭＳ Ｐゴシック" charset="0"/>
                <a:cs typeface="ＭＳ Ｐゴシック" charset="0"/>
              </a:rPr>
              <a:t>agency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 motivazioni, desideri, immaginazione 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	(</a:t>
            </a: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Appadurai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 ; </a:t>
            </a: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Ong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) </a:t>
            </a:r>
          </a:p>
          <a:p>
            <a:pPr eaLnBrk="1" hangingPunct="1">
              <a:defRPr/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visibilità</a:t>
            </a:r>
          </a:p>
          <a:p>
            <a:pPr eaLnBrk="1" hangingPunct="1">
              <a:defRPr/>
            </a:pP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Matrifocalità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 (M. </a:t>
            </a: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Giuffrè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) e doppia assenza (</a:t>
            </a: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Sayad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tema del viaggio, attraversare confini, barriere fisiche, politiche, culturali: passaporto come carta che separa persone e non-persone (Dal Lago 200 )</a:t>
            </a:r>
          </a:p>
          <a:p>
            <a:pPr eaLnBrk="1" hangingPunct="1">
              <a:defRPr/>
            </a:pP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Famiglie transnazionali</a:t>
            </a: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err="1">
                <a:latin typeface="Rockwell" charset="0"/>
              </a:rPr>
              <a:t>Displacement</a:t>
            </a:r>
            <a:endParaRPr lang="it-IT" sz="2400" dirty="0">
              <a:latin typeface="Rockwell" charset="0"/>
            </a:endParaRPr>
          </a:p>
          <a:p>
            <a:pPr eaLnBrk="1" hangingPunct="1"/>
            <a:r>
              <a:rPr lang="it-IT" sz="2400" dirty="0">
                <a:latin typeface="Rockwell" charset="0"/>
              </a:rPr>
              <a:t>Femminilità / Mascolinità </a:t>
            </a:r>
          </a:p>
          <a:p>
            <a:pPr eaLnBrk="1" hangingPunct="1"/>
            <a:r>
              <a:rPr lang="it-IT" sz="2400" dirty="0">
                <a:latin typeface="Rockwell" charset="0"/>
              </a:rPr>
              <a:t>Figli </a:t>
            </a:r>
            <a:r>
              <a:rPr lang="it-IT" sz="2400" i="1" dirty="0">
                <a:latin typeface="Rockwell" charset="0"/>
              </a:rPr>
              <a:t>Left </a:t>
            </a:r>
            <a:r>
              <a:rPr lang="it-IT" sz="2400" i="1" dirty="0" err="1">
                <a:latin typeface="Rockwell" charset="0"/>
              </a:rPr>
              <a:t>Behind</a:t>
            </a:r>
            <a:r>
              <a:rPr lang="it-IT" sz="2400" i="1" dirty="0">
                <a:latin typeface="Rockwell" charset="0"/>
              </a:rPr>
              <a:t>     </a:t>
            </a:r>
            <a:r>
              <a:rPr lang="it-IT" sz="2400" i="1" dirty="0">
                <a:latin typeface="Rockwell" charset="0"/>
                <a:hlinkClick r:id="rId2"/>
              </a:rPr>
              <a:t>Video</a:t>
            </a:r>
            <a:endParaRPr lang="it-IT" sz="2400" i="1" dirty="0">
              <a:latin typeface="Rockwell" charset="0"/>
            </a:endParaRPr>
          </a:p>
          <a:p>
            <a:pPr eaLnBrk="1" hangingPunct="1"/>
            <a:r>
              <a:rPr lang="it-IT" sz="2400" dirty="0">
                <a:latin typeface="Rockwell" charset="0"/>
              </a:rPr>
              <a:t>Welfare state, corpi, habitus</a:t>
            </a:r>
          </a:p>
          <a:p>
            <a:pPr eaLnBrk="1" hangingPunct="1"/>
            <a:r>
              <a:rPr lang="it-IT" sz="2400" dirty="0">
                <a:latin typeface="Rockwell" charset="0"/>
              </a:rPr>
              <a:t>Gender &amp; generation</a:t>
            </a:r>
          </a:p>
          <a:p>
            <a:pPr eaLnBrk="1" hangingPunct="1"/>
            <a:r>
              <a:rPr lang="it-IT" sz="2400" dirty="0">
                <a:latin typeface="Rockwell" charset="0"/>
              </a:rPr>
              <a:t>Catene di cura globale</a:t>
            </a:r>
          </a:p>
        </p:txBody>
      </p:sp>
      <p:pic>
        <p:nvPicPr>
          <p:cNvPr id="2" name="Immagine 1" descr="global wom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14600"/>
            <a:ext cx="231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Famiglie transnazionali 2</a:t>
            </a: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685800" y="2590800"/>
            <a:ext cx="8029203" cy="363651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Dislocazione delle relazioni affettive/conflitti tra donne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Figli affidati a nonni (gap generazionale) o padri (gap ruoli)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Divorzi, abbandono e consumismo accentuato figli</a:t>
            </a:r>
          </a:p>
          <a:p>
            <a:pPr eaLnBrk="1" hangingPunct="1"/>
            <a:r>
              <a:rPr lang="it-IT" sz="2400" i="1" dirty="0">
                <a:latin typeface="Rockwell" charset="0"/>
                <a:ea typeface="ＭＳ Ｐゴシック" charset="0"/>
                <a:cs typeface="ＭＳ Ｐゴシック" charset="0"/>
              </a:rPr>
              <a:t>Care </a:t>
            </a:r>
            <a:r>
              <a:rPr lang="it-IT" sz="2400" i="1" dirty="0" err="1">
                <a:latin typeface="Rockwell" charset="0"/>
                <a:ea typeface="ＭＳ Ｐゴシック" charset="0"/>
                <a:cs typeface="ＭＳ Ｐゴシック" charset="0"/>
              </a:rPr>
              <a:t>drain</a:t>
            </a:r>
            <a:r>
              <a:rPr lang="it-IT" sz="2400" i="1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verso Occidente</a:t>
            </a:r>
          </a:p>
          <a:p>
            <a:pPr eaLnBrk="1" hangingPunct="1"/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Rimesse &gt;  immagine stigmatizzante</a:t>
            </a:r>
          </a:p>
          <a:p>
            <a:pPr eaLnBrk="1" hangingPunct="1"/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it-IT" dirty="0">
                <a:ea typeface="+mj-ea"/>
                <a:cs typeface="+mj-cs"/>
              </a:rPr>
            </a:br>
            <a:r>
              <a:rPr lang="it-IT" dirty="0" err="1"/>
              <a:t>Polymedia</a:t>
            </a:r>
            <a:r>
              <a:rPr lang="it-IT" dirty="0"/>
              <a:t> &amp; </a:t>
            </a:r>
            <a:r>
              <a:rPr lang="it-IT" dirty="0" err="1"/>
              <a:t>migration</a:t>
            </a:r>
            <a:br>
              <a:rPr lang="it-IT" dirty="0">
                <a:ea typeface="+mj-ea"/>
                <a:cs typeface="+mj-cs"/>
              </a:rPr>
            </a:br>
            <a:br>
              <a:rPr lang="it-IT" dirty="0">
                <a:ea typeface="+mj-ea"/>
                <a:cs typeface="+mj-cs"/>
              </a:rPr>
            </a:br>
            <a:br>
              <a:rPr lang="it-IT" dirty="0">
                <a:ea typeface="+mj-ea"/>
                <a:cs typeface="+mj-cs"/>
              </a:rPr>
            </a:br>
            <a:br>
              <a:rPr lang="it-IT" dirty="0">
                <a:ea typeface="+mj-ea"/>
                <a:cs typeface="+mj-cs"/>
              </a:rPr>
            </a:br>
            <a:endParaRPr lang="it-IT" dirty="0">
              <a:ea typeface="+mj-ea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03275" y="3276600"/>
            <a:ext cx="8340725" cy="4495800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Famiglia transnazionali non sono nuove </a:t>
            </a:r>
          </a:p>
          <a:p>
            <a:pPr marL="0" indent="0" eaLnBrk="1" hangingPunct="1">
              <a:buNone/>
            </a:pPr>
            <a:r>
              <a:rPr lang="it-IT" dirty="0">
                <a:latin typeface="Rockwell" charset="0"/>
              </a:rPr>
              <a:t>	ma c ‘è  una FEMMINILIZZAZIONE dei processi migratori</a:t>
            </a:r>
          </a:p>
          <a:p>
            <a:pPr eaLnBrk="1" hangingPunct="1"/>
            <a:r>
              <a:rPr lang="it-IT" dirty="0">
                <a:latin typeface="Rockwell" charset="0"/>
              </a:rPr>
              <a:t>POLYMEDIA come nuovo </a:t>
            </a:r>
            <a:r>
              <a:rPr lang="it-IT" dirty="0" err="1">
                <a:latin typeface="Rockwell" charset="0"/>
              </a:rPr>
              <a:t>setting</a:t>
            </a:r>
            <a:r>
              <a:rPr lang="it-IT" dirty="0">
                <a:latin typeface="Rockwell" charset="0"/>
              </a:rPr>
              <a:t> migratorio (sociale + tecnologico)</a:t>
            </a:r>
          </a:p>
          <a:p>
            <a:pPr eaLnBrk="1" hangingPunct="1"/>
            <a:r>
              <a:rPr lang="it-IT" dirty="0">
                <a:latin typeface="Rockwell" charset="0"/>
              </a:rPr>
              <a:t>Socialità, emozioni e potere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11C96C-76DA-384E-BA38-06651DF2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34" y="101600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EBFE2B-41B7-CA49-98C0-4EC8F6EB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0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8217CA-D621-8440-BB01-305E7FA9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" y="0"/>
            <a:ext cx="911928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6571343" cy="1049235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Leadership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2000" dirty="0">
                <a:latin typeface="Rockwell" charset="0"/>
                <a:ea typeface="ＭＳ Ｐゴシック" charset="0"/>
                <a:cs typeface="ＭＳ Ｐゴシック" charset="0"/>
                <a:hlinkClick r:id="rId2"/>
              </a:rPr>
              <a:t>Hannah &amp; violka</a:t>
            </a:r>
            <a:endParaRPr lang="it-IT" sz="2000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644189" cy="38651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Ruolo da apripista per nuove catene migratorie (65-70% “prime-migranti tra migrazioni da Est Europa e Sud-America)</a:t>
            </a:r>
          </a:p>
          <a:p>
            <a:pPr eaLnBrk="1" hangingPunct="1">
              <a:lnSpc>
                <a:spcPct val="90000"/>
              </a:lnSpc>
            </a:pPr>
            <a:endParaRPr lang="it-IT" sz="2400" i="1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i="1" dirty="0" err="1">
                <a:latin typeface="Rockwell" charset="0"/>
                <a:ea typeface="ＭＳ Ｐゴシック" charset="0"/>
                <a:cs typeface="ＭＳ Ｐゴシック" charset="0"/>
              </a:rPr>
              <a:t>Breadwinner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 per famiglia in patria e/o fautrice </a:t>
            </a:r>
            <a:r>
              <a:rPr lang="it-IT" sz="2400" dirty="0" err="1">
                <a:latin typeface="Rockwell" charset="0"/>
                <a:ea typeface="ＭＳ Ｐゴシック" charset="0"/>
                <a:cs typeface="ＭＳ Ｐゴシック" charset="0"/>
              </a:rPr>
              <a:t>rincongiungimento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it-IT" sz="24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Maternità transnazionale (34-43 a.) con strategie migratorie </a:t>
            </a:r>
            <a:r>
              <a:rPr lang="ja-JP" altLang="it-IT" sz="2400" dirty="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2400" dirty="0">
                <a:latin typeface="Rockwell" charset="0"/>
                <a:ea typeface="ＭＳ Ｐゴシック" charset="0"/>
                <a:cs typeface="ＭＳ Ｐゴシック" charset="0"/>
              </a:rPr>
              <a:t>incomplete</a:t>
            </a:r>
            <a:r>
              <a:rPr lang="ja-JP" altLang="it-IT" sz="240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(‘</a:t>
            </a:r>
            <a:r>
              <a:rPr lang="it-IT" altLang="ja-JP" sz="2400" dirty="0">
                <a:latin typeface="Rockwell" charset="0"/>
                <a:ea typeface="ＭＳ Ｐゴシック" charset="0"/>
                <a:cs typeface="ＭＳ Ｐゴシック" charset="0"/>
              </a:rPr>
              <a:t>orfani italiani</a:t>
            </a:r>
            <a:r>
              <a:rPr lang="ja-JP" altLang="it-IT" sz="2400" dirty="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it-IT" sz="2400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latin typeface="Rockwell" charset="0"/>
                <a:ea typeface="ＭＳ Ｐゴシック" charset="0"/>
                <a:cs typeface="ＭＳ Ｐゴシック" charset="0"/>
              </a:rPr>
              <a:t>Share-work, dinamicità migratoria circolare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it-IT" sz="1800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4863</TotalTime>
  <Words>1125</Words>
  <Application>Microsoft Macintosh PowerPoint</Application>
  <PresentationFormat>Presentazione su schermo (4:3)</PresentationFormat>
  <Paragraphs>147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Calibri</vt:lpstr>
      <vt:lpstr>Eurostile</vt:lpstr>
      <vt:lpstr>Gill Sans MT</vt:lpstr>
      <vt:lpstr>Lucida Sans Unicode</vt:lpstr>
      <vt:lpstr>Rockwell</vt:lpstr>
      <vt:lpstr>Verdana</vt:lpstr>
      <vt:lpstr>Webdings</vt:lpstr>
      <vt:lpstr>Wingdings</vt:lpstr>
      <vt:lpstr>Raccolta</vt:lpstr>
      <vt:lpstr> His-story, migration  &amp;  gender blind analysis</vt:lpstr>
      <vt:lpstr>  Migrazioni contemporanee: Transnazionalismo + femminilizzazione flussi</vt:lpstr>
      <vt:lpstr>Approccio transnazionale   Parole chiave </vt:lpstr>
      <vt:lpstr>Famiglie transnazionali</vt:lpstr>
      <vt:lpstr>Famiglie transnazionali 2</vt:lpstr>
      <vt:lpstr> Polymedia &amp; migration    </vt:lpstr>
      <vt:lpstr>Presentazione standard di PowerPoint</vt:lpstr>
      <vt:lpstr>Presentazione standard di PowerPoint</vt:lpstr>
      <vt:lpstr>Leadership Hannah &amp; violka</vt:lpstr>
      <vt:lpstr>Dall’angelo invisibile  al diavolo troppo visibile</vt:lpstr>
      <vt:lpstr>Invisibilità </vt:lpstr>
      <vt:lpstr>Intersezionalità</vt:lpstr>
      <vt:lpstr>Donna, colf, cattolica</vt:lpstr>
      <vt:lpstr>Est Europa</vt:lpstr>
      <vt:lpstr>Problemi</vt:lpstr>
      <vt:lpstr>Divieto di velo</vt:lpstr>
      <vt:lpstr>Possibili soluzioni</vt:lpstr>
      <vt:lpstr>Reti… per catturare o sostenere?</vt:lpstr>
      <vt:lpstr>Seconde generazioni</vt:lpstr>
      <vt:lpstr>2° generazioni: eredità di stigma</vt:lpstr>
      <vt:lpstr>Cittadinanza e associazioni di seconde generazioni </vt:lpstr>
      <vt:lpstr>Rete G2- seconde generazioni</vt:lpstr>
      <vt:lpstr>Intercultura/inclusione: progetto socio-politico </vt:lpstr>
      <vt:lpstr>costruire cittadinanze inclusive</vt:lpstr>
      <vt:lpstr>Oltre l’orizzonte</vt:lpstr>
      <vt:lpstr>Presentazione standard di PowerPoint</vt:lpstr>
      <vt:lpstr>Glocalizzare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105</cp:revision>
  <cp:lastPrinted>2010-11-23T10:48:48Z</cp:lastPrinted>
  <dcterms:created xsi:type="dcterms:W3CDTF">2014-10-21T11:57:13Z</dcterms:created>
  <dcterms:modified xsi:type="dcterms:W3CDTF">2021-11-03T19:21:57Z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