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128" r:id="rId1"/>
  </p:sldMasterIdLst>
  <p:notesMasterIdLst>
    <p:notesMasterId r:id="rId20"/>
  </p:notesMasterIdLst>
  <p:sldIdLst>
    <p:sldId id="541" r:id="rId2"/>
    <p:sldId id="500" r:id="rId3"/>
    <p:sldId id="501" r:id="rId4"/>
    <p:sldId id="502" r:id="rId5"/>
    <p:sldId id="257" r:id="rId6"/>
    <p:sldId id="486" r:id="rId7"/>
    <p:sldId id="490" r:id="rId8"/>
    <p:sldId id="256" r:id="rId9"/>
    <p:sldId id="264" r:id="rId10"/>
    <p:sldId id="540" r:id="rId11"/>
    <p:sldId id="258" r:id="rId12"/>
    <p:sldId id="263" r:id="rId13"/>
    <p:sldId id="260" r:id="rId14"/>
    <p:sldId id="262" r:id="rId15"/>
    <p:sldId id="504" r:id="rId16"/>
    <p:sldId id="505" r:id="rId17"/>
    <p:sldId id="503" r:id="rId18"/>
    <p:sldId id="506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86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F64B5-E4FB-3245-B24C-8058D3E42EE4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585442-7462-7343-8766-F0FE04BD64E3}">
      <dgm:prSet phldrT="[Testo]" custT="1"/>
      <dgm:spPr/>
      <dgm:t>
        <a:bodyPr/>
        <a:lstStyle/>
        <a:p>
          <a:r>
            <a:rPr lang="it-IT" sz="2000" dirty="0"/>
            <a:t>L’assistenza è un diritto per tutte/i?</a:t>
          </a:r>
        </a:p>
      </dgm:t>
    </dgm:pt>
    <dgm:pt modelId="{ADF1A417-37EC-3F49-9E56-8B8932C115CC}" type="parTrans" cxnId="{07CF51F6-1896-BF41-9832-D8FAA8BDA7A4}">
      <dgm:prSet/>
      <dgm:spPr/>
      <dgm:t>
        <a:bodyPr/>
        <a:lstStyle/>
        <a:p>
          <a:endParaRPr lang="it-IT"/>
        </a:p>
      </dgm:t>
    </dgm:pt>
    <dgm:pt modelId="{71AC898C-BCDC-6541-A1EF-FDF662DF221F}" type="sibTrans" cxnId="{07CF51F6-1896-BF41-9832-D8FAA8BDA7A4}">
      <dgm:prSet/>
      <dgm:spPr/>
      <dgm:t>
        <a:bodyPr/>
        <a:lstStyle/>
        <a:p>
          <a:endParaRPr lang="it-IT"/>
        </a:p>
      </dgm:t>
    </dgm:pt>
    <dgm:pt modelId="{448637E9-22AE-924B-9D42-7B0A278624CB}">
      <dgm:prSet phldrT="[Testo]" custT="1"/>
      <dgm:spPr/>
      <dgm:t>
        <a:bodyPr/>
        <a:lstStyle/>
        <a:p>
          <a:r>
            <a:rPr lang="it-IT" sz="2000" dirty="0"/>
            <a:t>Chi/come/dove  ‘curare’ la sofferenza psichiatrica dei migranti?</a:t>
          </a:r>
        </a:p>
      </dgm:t>
    </dgm:pt>
    <dgm:pt modelId="{1F3AF8BC-1995-C340-AE1B-91AB31BEBA74}" type="parTrans" cxnId="{9AE6BC2B-5D6F-4F4D-A2EF-2099FA483468}">
      <dgm:prSet/>
      <dgm:spPr/>
      <dgm:t>
        <a:bodyPr/>
        <a:lstStyle/>
        <a:p>
          <a:endParaRPr lang="it-IT"/>
        </a:p>
      </dgm:t>
    </dgm:pt>
    <dgm:pt modelId="{5543C266-5CDB-7F49-82E4-F00317F73CD2}" type="sibTrans" cxnId="{9AE6BC2B-5D6F-4F4D-A2EF-2099FA483468}">
      <dgm:prSet/>
      <dgm:spPr/>
      <dgm:t>
        <a:bodyPr/>
        <a:lstStyle/>
        <a:p>
          <a:endParaRPr lang="it-IT"/>
        </a:p>
      </dgm:t>
    </dgm:pt>
    <dgm:pt modelId="{ACE4D05B-258D-BF4E-81F6-0FE30A683B17}">
      <dgm:prSet phldrT="[Testo]" custT="1"/>
      <dgm:spPr/>
      <dgm:t>
        <a:bodyPr/>
        <a:lstStyle/>
        <a:p>
          <a:r>
            <a:rPr lang="it-IT" sz="2000" dirty="0"/>
            <a:t>Proposte operative per il territorio</a:t>
          </a:r>
        </a:p>
      </dgm:t>
    </dgm:pt>
    <dgm:pt modelId="{951A959D-EB97-F540-B1B1-5F72762CADA3}" type="parTrans" cxnId="{D1AB0C71-F8CE-784A-8EC3-5F97C3E8C5D9}">
      <dgm:prSet/>
      <dgm:spPr/>
      <dgm:t>
        <a:bodyPr/>
        <a:lstStyle/>
        <a:p>
          <a:endParaRPr lang="it-IT"/>
        </a:p>
      </dgm:t>
    </dgm:pt>
    <dgm:pt modelId="{CE85B7F1-F1DE-B049-BEA3-549C526F6251}" type="sibTrans" cxnId="{D1AB0C71-F8CE-784A-8EC3-5F97C3E8C5D9}">
      <dgm:prSet/>
      <dgm:spPr/>
      <dgm:t>
        <a:bodyPr/>
        <a:lstStyle/>
        <a:p>
          <a:endParaRPr lang="it-IT"/>
        </a:p>
      </dgm:t>
    </dgm:pt>
    <dgm:pt modelId="{ADD92973-F074-4A49-A3B9-5CAA51BA557A}" type="pres">
      <dgm:prSet presAssocID="{2D3F64B5-E4FB-3245-B24C-8058D3E42EE4}" presName="linear" presStyleCnt="0">
        <dgm:presLayoutVars>
          <dgm:dir/>
          <dgm:animLvl val="lvl"/>
          <dgm:resizeHandles val="exact"/>
        </dgm:presLayoutVars>
      </dgm:prSet>
      <dgm:spPr/>
    </dgm:pt>
    <dgm:pt modelId="{1DACDD31-179A-2249-A05C-7BBBAE3F2ABF}" type="pres">
      <dgm:prSet presAssocID="{5C585442-7462-7343-8766-F0FE04BD64E3}" presName="parentLin" presStyleCnt="0"/>
      <dgm:spPr/>
    </dgm:pt>
    <dgm:pt modelId="{151607B5-557B-DB45-A24A-9F530DB31C79}" type="pres">
      <dgm:prSet presAssocID="{5C585442-7462-7343-8766-F0FE04BD64E3}" presName="parentLeftMargin" presStyleLbl="node1" presStyleIdx="0" presStyleCnt="3"/>
      <dgm:spPr/>
    </dgm:pt>
    <dgm:pt modelId="{B826031F-17E5-B947-B5A0-62FF6C2D1F86}" type="pres">
      <dgm:prSet presAssocID="{5C585442-7462-7343-8766-F0FE04BD64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03C14F-A784-454D-8C54-E63C347AAE9A}" type="pres">
      <dgm:prSet presAssocID="{5C585442-7462-7343-8766-F0FE04BD64E3}" presName="negativeSpace" presStyleCnt="0"/>
      <dgm:spPr/>
    </dgm:pt>
    <dgm:pt modelId="{7C741255-A2EB-5647-A8F4-AEDA77DAAC3B}" type="pres">
      <dgm:prSet presAssocID="{5C585442-7462-7343-8766-F0FE04BD64E3}" presName="childText" presStyleLbl="conFgAcc1" presStyleIdx="0" presStyleCnt="3">
        <dgm:presLayoutVars>
          <dgm:bulletEnabled val="1"/>
        </dgm:presLayoutVars>
      </dgm:prSet>
      <dgm:spPr/>
    </dgm:pt>
    <dgm:pt modelId="{2BC312A2-7136-8F42-A962-234E114FDFE7}" type="pres">
      <dgm:prSet presAssocID="{71AC898C-BCDC-6541-A1EF-FDF662DF221F}" presName="spaceBetweenRectangles" presStyleCnt="0"/>
      <dgm:spPr/>
    </dgm:pt>
    <dgm:pt modelId="{36D6EFE9-C045-8B42-9870-DAD60DB1F63C}" type="pres">
      <dgm:prSet presAssocID="{448637E9-22AE-924B-9D42-7B0A278624CB}" presName="parentLin" presStyleCnt="0"/>
      <dgm:spPr/>
    </dgm:pt>
    <dgm:pt modelId="{00FEA36B-2402-A641-913A-72D72E0E7A00}" type="pres">
      <dgm:prSet presAssocID="{448637E9-22AE-924B-9D42-7B0A278624CB}" presName="parentLeftMargin" presStyleLbl="node1" presStyleIdx="0" presStyleCnt="3"/>
      <dgm:spPr/>
    </dgm:pt>
    <dgm:pt modelId="{212D3C9B-B454-4C42-8F4E-3ACD7C03A03F}" type="pres">
      <dgm:prSet presAssocID="{448637E9-22AE-924B-9D42-7B0A278624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6C3697-65DF-4E4A-B210-53B967F07BEC}" type="pres">
      <dgm:prSet presAssocID="{448637E9-22AE-924B-9D42-7B0A278624CB}" presName="negativeSpace" presStyleCnt="0"/>
      <dgm:spPr/>
    </dgm:pt>
    <dgm:pt modelId="{FDF4F7F7-F926-1441-99BE-D9DB2B9B2DAF}" type="pres">
      <dgm:prSet presAssocID="{448637E9-22AE-924B-9D42-7B0A278624CB}" presName="childText" presStyleLbl="conFgAcc1" presStyleIdx="1" presStyleCnt="3">
        <dgm:presLayoutVars>
          <dgm:bulletEnabled val="1"/>
        </dgm:presLayoutVars>
      </dgm:prSet>
      <dgm:spPr/>
    </dgm:pt>
    <dgm:pt modelId="{F2237C18-6174-8841-8B4D-6BE3D76177E1}" type="pres">
      <dgm:prSet presAssocID="{5543C266-5CDB-7F49-82E4-F00317F73CD2}" presName="spaceBetweenRectangles" presStyleCnt="0"/>
      <dgm:spPr/>
    </dgm:pt>
    <dgm:pt modelId="{62FB133B-0A59-7741-BD6D-94115FCA64B2}" type="pres">
      <dgm:prSet presAssocID="{ACE4D05B-258D-BF4E-81F6-0FE30A683B17}" presName="parentLin" presStyleCnt="0"/>
      <dgm:spPr/>
    </dgm:pt>
    <dgm:pt modelId="{852B22EE-5BD1-B14B-866C-73E8D06A6B70}" type="pres">
      <dgm:prSet presAssocID="{ACE4D05B-258D-BF4E-81F6-0FE30A683B17}" presName="parentLeftMargin" presStyleLbl="node1" presStyleIdx="1" presStyleCnt="3"/>
      <dgm:spPr/>
    </dgm:pt>
    <dgm:pt modelId="{DFF221BD-7791-E944-B309-1B6AE4206300}" type="pres">
      <dgm:prSet presAssocID="{ACE4D05B-258D-BF4E-81F6-0FE30A683B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0682DA-D093-E64A-B7B9-2571F6E7A346}" type="pres">
      <dgm:prSet presAssocID="{ACE4D05B-258D-BF4E-81F6-0FE30A683B17}" presName="negativeSpace" presStyleCnt="0"/>
      <dgm:spPr/>
    </dgm:pt>
    <dgm:pt modelId="{030CF4CC-163B-E84D-A2D3-81D575611AD5}" type="pres">
      <dgm:prSet presAssocID="{ACE4D05B-258D-BF4E-81F6-0FE30A683B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E6BC2B-5D6F-4F4D-A2EF-2099FA483468}" srcId="{2D3F64B5-E4FB-3245-B24C-8058D3E42EE4}" destId="{448637E9-22AE-924B-9D42-7B0A278624CB}" srcOrd="1" destOrd="0" parTransId="{1F3AF8BC-1995-C340-AE1B-91AB31BEBA74}" sibTransId="{5543C266-5CDB-7F49-82E4-F00317F73CD2}"/>
    <dgm:cxn modelId="{9B6C742D-9949-C046-AD3F-A30817F3F09D}" type="presOf" srcId="{ACE4D05B-258D-BF4E-81F6-0FE30A683B17}" destId="{DFF221BD-7791-E944-B309-1B6AE4206300}" srcOrd="1" destOrd="0" presId="urn:microsoft.com/office/officeart/2005/8/layout/list1"/>
    <dgm:cxn modelId="{ECB3A43F-AE4F-F445-B5EC-B2F328F46B98}" type="presOf" srcId="{5C585442-7462-7343-8766-F0FE04BD64E3}" destId="{B826031F-17E5-B947-B5A0-62FF6C2D1F86}" srcOrd="1" destOrd="0" presId="urn:microsoft.com/office/officeart/2005/8/layout/list1"/>
    <dgm:cxn modelId="{E8207C57-576A-B349-AEBB-C1D5AF7A15A2}" type="presOf" srcId="{448637E9-22AE-924B-9D42-7B0A278624CB}" destId="{00FEA36B-2402-A641-913A-72D72E0E7A00}" srcOrd="0" destOrd="0" presId="urn:microsoft.com/office/officeart/2005/8/layout/list1"/>
    <dgm:cxn modelId="{317DCF5A-C8BD-FB4B-BBC7-A76997EE0430}" type="presOf" srcId="{5C585442-7462-7343-8766-F0FE04BD64E3}" destId="{151607B5-557B-DB45-A24A-9F530DB31C79}" srcOrd="0" destOrd="0" presId="urn:microsoft.com/office/officeart/2005/8/layout/list1"/>
    <dgm:cxn modelId="{7B819C5B-254C-D949-975A-6B3D52D8F3AE}" type="presOf" srcId="{2D3F64B5-E4FB-3245-B24C-8058D3E42EE4}" destId="{ADD92973-F074-4A49-A3B9-5CAA51BA557A}" srcOrd="0" destOrd="0" presId="urn:microsoft.com/office/officeart/2005/8/layout/list1"/>
    <dgm:cxn modelId="{0A84DE70-A5D2-4B42-92EC-3A593F40507C}" type="presOf" srcId="{448637E9-22AE-924B-9D42-7B0A278624CB}" destId="{212D3C9B-B454-4C42-8F4E-3ACD7C03A03F}" srcOrd="1" destOrd="0" presId="urn:microsoft.com/office/officeart/2005/8/layout/list1"/>
    <dgm:cxn modelId="{D1AB0C71-F8CE-784A-8EC3-5F97C3E8C5D9}" srcId="{2D3F64B5-E4FB-3245-B24C-8058D3E42EE4}" destId="{ACE4D05B-258D-BF4E-81F6-0FE30A683B17}" srcOrd="2" destOrd="0" parTransId="{951A959D-EB97-F540-B1B1-5F72762CADA3}" sibTransId="{CE85B7F1-F1DE-B049-BEA3-549C526F6251}"/>
    <dgm:cxn modelId="{07CF51F6-1896-BF41-9832-D8FAA8BDA7A4}" srcId="{2D3F64B5-E4FB-3245-B24C-8058D3E42EE4}" destId="{5C585442-7462-7343-8766-F0FE04BD64E3}" srcOrd="0" destOrd="0" parTransId="{ADF1A417-37EC-3F49-9E56-8B8932C115CC}" sibTransId="{71AC898C-BCDC-6541-A1EF-FDF662DF221F}"/>
    <dgm:cxn modelId="{0ADF0CF7-D290-4D4F-8BC4-D7FBD9C7DE04}" type="presOf" srcId="{ACE4D05B-258D-BF4E-81F6-0FE30A683B17}" destId="{852B22EE-5BD1-B14B-866C-73E8D06A6B70}" srcOrd="0" destOrd="0" presId="urn:microsoft.com/office/officeart/2005/8/layout/list1"/>
    <dgm:cxn modelId="{1A03B4EC-6B05-7F48-A271-1B9A47DC611A}" type="presParOf" srcId="{ADD92973-F074-4A49-A3B9-5CAA51BA557A}" destId="{1DACDD31-179A-2249-A05C-7BBBAE3F2ABF}" srcOrd="0" destOrd="0" presId="urn:microsoft.com/office/officeart/2005/8/layout/list1"/>
    <dgm:cxn modelId="{60B854A3-744D-F147-82CA-BE1813D32771}" type="presParOf" srcId="{1DACDD31-179A-2249-A05C-7BBBAE3F2ABF}" destId="{151607B5-557B-DB45-A24A-9F530DB31C79}" srcOrd="0" destOrd="0" presId="urn:microsoft.com/office/officeart/2005/8/layout/list1"/>
    <dgm:cxn modelId="{43AA478A-A74A-F143-8B0F-6BFE11594E39}" type="presParOf" srcId="{1DACDD31-179A-2249-A05C-7BBBAE3F2ABF}" destId="{B826031F-17E5-B947-B5A0-62FF6C2D1F86}" srcOrd="1" destOrd="0" presId="urn:microsoft.com/office/officeart/2005/8/layout/list1"/>
    <dgm:cxn modelId="{5A89B6A8-90D4-024F-98F9-27D52D4E148F}" type="presParOf" srcId="{ADD92973-F074-4A49-A3B9-5CAA51BA557A}" destId="{EC03C14F-A784-454D-8C54-E63C347AAE9A}" srcOrd="1" destOrd="0" presId="urn:microsoft.com/office/officeart/2005/8/layout/list1"/>
    <dgm:cxn modelId="{033A7093-BC3D-A144-90A0-B279E23D6D02}" type="presParOf" srcId="{ADD92973-F074-4A49-A3B9-5CAA51BA557A}" destId="{7C741255-A2EB-5647-A8F4-AEDA77DAAC3B}" srcOrd="2" destOrd="0" presId="urn:microsoft.com/office/officeart/2005/8/layout/list1"/>
    <dgm:cxn modelId="{8977B229-A8EF-8E41-AE15-0E2AADABA0A5}" type="presParOf" srcId="{ADD92973-F074-4A49-A3B9-5CAA51BA557A}" destId="{2BC312A2-7136-8F42-A962-234E114FDFE7}" srcOrd="3" destOrd="0" presId="urn:microsoft.com/office/officeart/2005/8/layout/list1"/>
    <dgm:cxn modelId="{EC119104-694C-E247-926B-31845745E9DF}" type="presParOf" srcId="{ADD92973-F074-4A49-A3B9-5CAA51BA557A}" destId="{36D6EFE9-C045-8B42-9870-DAD60DB1F63C}" srcOrd="4" destOrd="0" presId="urn:microsoft.com/office/officeart/2005/8/layout/list1"/>
    <dgm:cxn modelId="{782CF906-7209-9D48-A0A4-BE1DF68D2EAE}" type="presParOf" srcId="{36D6EFE9-C045-8B42-9870-DAD60DB1F63C}" destId="{00FEA36B-2402-A641-913A-72D72E0E7A00}" srcOrd="0" destOrd="0" presId="urn:microsoft.com/office/officeart/2005/8/layout/list1"/>
    <dgm:cxn modelId="{4B585279-CCDF-C047-9D1A-C75CFE68BC22}" type="presParOf" srcId="{36D6EFE9-C045-8B42-9870-DAD60DB1F63C}" destId="{212D3C9B-B454-4C42-8F4E-3ACD7C03A03F}" srcOrd="1" destOrd="0" presId="urn:microsoft.com/office/officeart/2005/8/layout/list1"/>
    <dgm:cxn modelId="{8CBA06D8-E047-8B4C-96D5-96B8B8DA6BD1}" type="presParOf" srcId="{ADD92973-F074-4A49-A3B9-5CAA51BA557A}" destId="{156C3697-65DF-4E4A-B210-53B967F07BEC}" srcOrd="5" destOrd="0" presId="urn:microsoft.com/office/officeart/2005/8/layout/list1"/>
    <dgm:cxn modelId="{36E7560C-1835-274D-803E-E49A793E559B}" type="presParOf" srcId="{ADD92973-F074-4A49-A3B9-5CAA51BA557A}" destId="{FDF4F7F7-F926-1441-99BE-D9DB2B9B2DAF}" srcOrd="6" destOrd="0" presId="urn:microsoft.com/office/officeart/2005/8/layout/list1"/>
    <dgm:cxn modelId="{65F32490-7588-A64D-A272-B53DDE4367FC}" type="presParOf" srcId="{ADD92973-F074-4A49-A3B9-5CAA51BA557A}" destId="{F2237C18-6174-8841-8B4D-6BE3D76177E1}" srcOrd="7" destOrd="0" presId="urn:microsoft.com/office/officeart/2005/8/layout/list1"/>
    <dgm:cxn modelId="{8A37F545-0759-D445-8B63-C39C379894E9}" type="presParOf" srcId="{ADD92973-F074-4A49-A3B9-5CAA51BA557A}" destId="{62FB133B-0A59-7741-BD6D-94115FCA64B2}" srcOrd="8" destOrd="0" presId="urn:microsoft.com/office/officeart/2005/8/layout/list1"/>
    <dgm:cxn modelId="{0DE776D6-7F2E-F248-B08D-FA1A0410DB98}" type="presParOf" srcId="{62FB133B-0A59-7741-BD6D-94115FCA64B2}" destId="{852B22EE-5BD1-B14B-866C-73E8D06A6B70}" srcOrd="0" destOrd="0" presId="urn:microsoft.com/office/officeart/2005/8/layout/list1"/>
    <dgm:cxn modelId="{A2D30FB1-FEFB-7A4F-AB15-05E5F0B81816}" type="presParOf" srcId="{62FB133B-0A59-7741-BD6D-94115FCA64B2}" destId="{DFF221BD-7791-E944-B309-1B6AE4206300}" srcOrd="1" destOrd="0" presId="urn:microsoft.com/office/officeart/2005/8/layout/list1"/>
    <dgm:cxn modelId="{2AFF3A25-2FC7-3043-B19A-AC99808C2F9A}" type="presParOf" srcId="{ADD92973-F074-4A49-A3B9-5CAA51BA557A}" destId="{3F0682DA-D093-E64A-B7B9-2571F6E7A346}" srcOrd="9" destOrd="0" presId="urn:microsoft.com/office/officeart/2005/8/layout/list1"/>
    <dgm:cxn modelId="{B0A60AA4-A710-DF41-A4B1-2376F35BD4B0}" type="presParOf" srcId="{ADD92973-F074-4A49-A3B9-5CAA51BA557A}" destId="{030CF4CC-163B-E84D-A2D3-81D575611A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F788F-B925-A941-8F6A-3A299CF6C585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2FE92D6-E42A-D349-B04F-535D52654D64}">
      <dgm:prSet/>
      <dgm:spPr/>
      <dgm:t>
        <a:bodyPr/>
        <a:lstStyle/>
        <a:p>
          <a:pPr rtl="0"/>
          <a:r>
            <a:rPr lang="it-IT"/>
            <a:t>Servizi a parte/per tutti</a:t>
          </a:r>
        </a:p>
      </dgm:t>
    </dgm:pt>
    <dgm:pt modelId="{A966D8CD-C31E-054C-8DD8-B977A24A109F}" type="parTrans" cxnId="{7D72D936-4493-1448-A79B-2C2B1BF23F2B}">
      <dgm:prSet/>
      <dgm:spPr/>
      <dgm:t>
        <a:bodyPr/>
        <a:lstStyle/>
        <a:p>
          <a:endParaRPr lang="it-IT"/>
        </a:p>
      </dgm:t>
    </dgm:pt>
    <dgm:pt modelId="{7FF85BC3-0888-5E4B-85BE-C5F769443BA6}" type="sibTrans" cxnId="{7D72D936-4493-1448-A79B-2C2B1BF23F2B}">
      <dgm:prSet/>
      <dgm:spPr/>
      <dgm:t>
        <a:bodyPr/>
        <a:lstStyle/>
        <a:p>
          <a:endParaRPr lang="it-IT"/>
        </a:p>
      </dgm:t>
    </dgm:pt>
    <dgm:pt modelId="{65BFD92A-764A-054B-876B-BFCE1D9925E6}">
      <dgm:prSet/>
      <dgm:spPr/>
      <dgm:t>
        <a:bodyPr/>
        <a:lstStyle/>
        <a:p>
          <a:pPr rtl="0"/>
          <a:r>
            <a:rPr lang="it-IT"/>
            <a:t>Servizi ex-novo/rinnovati/ad hoc</a:t>
          </a:r>
        </a:p>
      </dgm:t>
    </dgm:pt>
    <dgm:pt modelId="{CD23BBE8-4C33-C142-842F-B695CA41E2E1}" type="parTrans" cxnId="{9FD79FE5-C810-6D4E-B192-445275FFEE96}">
      <dgm:prSet/>
      <dgm:spPr/>
      <dgm:t>
        <a:bodyPr/>
        <a:lstStyle/>
        <a:p>
          <a:endParaRPr lang="it-IT"/>
        </a:p>
      </dgm:t>
    </dgm:pt>
    <dgm:pt modelId="{32A15F61-1A52-F943-9FC9-7B7D695FC851}" type="sibTrans" cxnId="{9FD79FE5-C810-6D4E-B192-445275FFEE96}">
      <dgm:prSet/>
      <dgm:spPr/>
      <dgm:t>
        <a:bodyPr/>
        <a:lstStyle/>
        <a:p>
          <a:endParaRPr lang="it-IT"/>
        </a:p>
      </dgm:t>
    </dgm:pt>
    <dgm:pt modelId="{86CFC5C6-D76D-9546-8D71-0AD83A50A0CA}">
      <dgm:prSet/>
      <dgm:spPr/>
      <dgm:t>
        <a:bodyPr/>
        <a:lstStyle/>
        <a:p>
          <a:pPr rtl="0"/>
          <a:r>
            <a:rPr lang="it-IT"/>
            <a:t>Formazione operatori/quali?</a:t>
          </a:r>
        </a:p>
      </dgm:t>
    </dgm:pt>
    <dgm:pt modelId="{39A55952-16EB-034C-87C7-56F3B0C6DF7B}" type="parTrans" cxnId="{D27D6A03-4A86-FA43-A0EB-38FF82A2AF13}">
      <dgm:prSet/>
      <dgm:spPr/>
      <dgm:t>
        <a:bodyPr/>
        <a:lstStyle/>
        <a:p>
          <a:endParaRPr lang="it-IT"/>
        </a:p>
      </dgm:t>
    </dgm:pt>
    <dgm:pt modelId="{D9B25969-DFC4-D842-AED3-EB4C2F14A3C2}" type="sibTrans" cxnId="{D27D6A03-4A86-FA43-A0EB-38FF82A2AF13}">
      <dgm:prSet/>
      <dgm:spPr/>
      <dgm:t>
        <a:bodyPr/>
        <a:lstStyle/>
        <a:p>
          <a:endParaRPr lang="it-IT"/>
        </a:p>
      </dgm:t>
    </dgm:pt>
    <dgm:pt modelId="{FA914E36-EC22-D242-86D8-034402975754}">
      <dgm:prSet/>
      <dgm:spPr/>
      <dgm:t>
        <a:bodyPr/>
        <a:lstStyle/>
        <a:p>
          <a:pPr rtl="0"/>
          <a:r>
            <a:rPr lang="it-IT"/>
            <a:t>Mediatori? </a:t>
          </a:r>
        </a:p>
      </dgm:t>
    </dgm:pt>
    <dgm:pt modelId="{8E371EB3-F2E5-EB4C-8C91-AFB23FC3EF28}" type="parTrans" cxnId="{F598817E-6098-414C-AF5B-5295322545AD}">
      <dgm:prSet/>
      <dgm:spPr/>
      <dgm:t>
        <a:bodyPr/>
        <a:lstStyle/>
        <a:p>
          <a:endParaRPr lang="it-IT"/>
        </a:p>
      </dgm:t>
    </dgm:pt>
    <dgm:pt modelId="{E05C93D1-29A4-8D4E-958B-F6CB936FECAF}" type="sibTrans" cxnId="{F598817E-6098-414C-AF5B-5295322545AD}">
      <dgm:prSet/>
      <dgm:spPr/>
      <dgm:t>
        <a:bodyPr/>
        <a:lstStyle/>
        <a:p>
          <a:endParaRPr lang="it-IT"/>
        </a:p>
      </dgm:t>
    </dgm:pt>
    <dgm:pt modelId="{E75B2CA5-DE14-0545-9810-7EAEA06AEB43}">
      <dgm:prSet/>
      <dgm:spPr/>
      <dgm:t>
        <a:bodyPr/>
        <a:lstStyle/>
        <a:p>
          <a:pPr rtl="0"/>
          <a:r>
            <a:rPr lang="it-IT"/>
            <a:t>Rapporti con territorio</a:t>
          </a:r>
        </a:p>
      </dgm:t>
    </dgm:pt>
    <dgm:pt modelId="{21B3024C-B4AC-4043-8E2A-FEB8AA762133}" type="parTrans" cxnId="{40137ABC-68C1-CC42-B54B-9D23545EDE5C}">
      <dgm:prSet/>
      <dgm:spPr/>
      <dgm:t>
        <a:bodyPr/>
        <a:lstStyle/>
        <a:p>
          <a:endParaRPr lang="it-IT"/>
        </a:p>
      </dgm:t>
    </dgm:pt>
    <dgm:pt modelId="{09EB9742-6499-704D-A746-1EE22624B531}" type="sibTrans" cxnId="{40137ABC-68C1-CC42-B54B-9D23545EDE5C}">
      <dgm:prSet/>
      <dgm:spPr/>
      <dgm:t>
        <a:bodyPr/>
        <a:lstStyle/>
        <a:p>
          <a:endParaRPr lang="it-IT"/>
        </a:p>
      </dgm:t>
    </dgm:pt>
    <dgm:pt modelId="{A75C96A2-9078-7543-AC21-3FDD3EB83F77}">
      <dgm:prSet/>
      <dgm:spPr/>
      <dgm:t>
        <a:bodyPr/>
        <a:lstStyle/>
        <a:p>
          <a:pPr rtl="0"/>
          <a:r>
            <a:rPr lang="it-IT" dirty="0"/>
            <a:t>Rete con chi/dove/come?</a:t>
          </a:r>
        </a:p>
      </dgm:t>
    </dgm:pt>
    <dgm:pt modelId="{E69FA5A3-9A3A-D340-86A9-CE0AE6DC94B0}" type="parTrans" cxnId="{1B0D58A6-9143-1C40-BC39-ABD6652C357E}">
      <dgm:prSet/>
      <dgm:spPr/>
      <dgm:t>
        <a:bodyPr/>
        <a:lstStyle/>
        <a:p>
          <a:endParaRPr lang="it-IT"/>
        </a:p>
      </dgm:t>
    </dgm:pt>
    <dgm:pt modelId="{FD988F2D-A62E-6543-B06B-4F7DCC22DB57}" type="sibTrans" cxnId="{1B0D58A6-9143-1C40-BC39-ABD6652C357E}">
      <dgm:prSet/>
      <dgm:spPr/>
      <dgm:t>
        <a:bodyPr/>
        <a:lstStyle/>
        <a:p>
          <a:endParaRPr lang="it-IT"/>
        </a:p>
      </dgm:t>
    </dgm:pt>
    <dgm:pt modelId="{0C1E3F20-1C4F-394F-B959-F064B6CB61BE}" type="pres">
      <dgm:prSet presAssocID="{B3BF788F-B925-A941-8F6A-3A299CF6C585}" presName="compositeShape" presStyleCnt="0">
        <dgm:presLayoutVars>
          <dgm:dir/>
          <dgm:resizeHandles/>
        </dgm:presLayoutVars>
      </dgm:prSet>
      <dgm:spPr/>
    </dgm:pt>
    <dgm:pt modelId="{87BE158D-48AC-C443-AFAE-81CBC73B8932}" type="pres">
      <dgm:prSet presAssocID="{B3BF788F-B925-A941-8F6A-3A299CF6C585}" presName="pyramid" presStyleLbl="node1" presStyleIdx="0" presStyleCnt="1"/>
      <dgm:spPr/>
    </dgm:pt>
    <dgm:pt modelId="{F0769E08-968A-D24E-89FC-E3AD69D2FF4D}" type="pres">
      <dgm:prSet presAssocID="{B3BF788F-B925-A941-8F6A-3A299CF6C585}" presName="theList" presStyleCnt="0"/>
      <dgm:spPr/>
    </dgm:pt>
    <dgm:pt modelId="{09BCEEFD-CDB3-904E-97E7-C72379925AE4}" type="pres">
      <dgm:prSet presAssocID="{B2FE92D6-E42A-D349-B04F-535D52654D64}" presName="aNode" presStyleLbl="fgAcc1" presStyleIdx="0" presStyleCnt="6">
        <dgm:presLayoutVars>
          <dgm:bulletEnabled val="1"/>
        </dgm:presLayoutVars>
      </dgm:prSet>
      <dgm:spPr/>
    </dgm:pt>
    <dgm:pt modelId="{07DD7355-5DD4-3D46-B3E0-5DA743D94714}" type="pres">
      <dgm:prSet presAssocID="{B2FE92D6-E42A-D349-B04F-535D52654D64}" presName="aSpace" presStyleCnt="0"/>
      <dgm:spPr/>
    </dgm:pt>
    <dgm:pt modelId="{6A8A59F6-DB9C-224F-B54F-525A56B8393B}" type="pres">
      <dgm:prSet presAssocID="{65BFD92A-764A-054B-876B-BFCE1D9925E6}" presName="aNode" presStyleLbl="fgAcc1" presStyleIdx="1" presStyleCnt="6">
        <dgm:presLayoutVars>
          <dgm:bulletEnabled val="1"/>
        </dgm:presLayoutVars>
      </dgm:prSet>
      <dgm:spPr/>
    </dgm:pt>
    <dgm:pt modelId="{63D5D782-6306-C846-B448-B73A46D61428}" type="pres">
      <dgm:prSet presAssocID="{65BFD92A-764A-054B-876B-BFCE1D9925E6}" presName="aSpace" presStyleCnt="0"/>
      <dgm:spPr/>
    </dgm:pt>
    <dgm:pt modelId="{72A52D53-5E4C-BF4B-BF20-79C6FE42B04B}" type="pres">
      <dgm:prSet presAssocID="{86CFC5C6-D76D-9546-8D71-0AD83A50A0CA}" presName="aNode" presStyleLbl="fgAcc1" presStyleIdx="2" presStyleCnt="6">
        <dgm:presLayoutVars>
          <dgm:bulletEnabled val="1"/>
        </dgm:presLayoutVars>
      </dgm:prSet>
      <dgm:spPr/>
    </dgm:pt>
    <dgm:pt modelId="{FDB58093-EB1F-C84E-9142-30E45B5E4D2B}" type="pres">
      <dgm:prSet presAssocID="{86CFC5C6-D76D-9546-8D71-0AD83A50A0CA}" presName="aSpace" presStyleCnt="0"/>
      <dgm:spPr/>
    </dgm:pt>
    <dgm:pt modelId="{B235DB0F-D87A-6245-9720-59FAD1D48D87}" type="pres">
      <dgm:prSet presAssocID="{FA914E36-EC22-D242-86D8-034402975754}" presName="aNode" presStyleLbl="fgAcc1" presStyleIdx="3" presStyleCnt="6">
        <dgm:presLayoutVars>
          <dgm:bulletEnabled val="1"/>
        </dgm:presLayoutVars>
      </dgm:prSet>
      <dgm:spPr/>
    </dgm:pt>
    <dgm:pt modelId="{4A0F53D4-E39E-B44C-ABBB-3D6C9F264029}" type="pres">
      <dgm:prSet presAssocID="{FA914E36-EC22-D242-86D8-034402975754}" presName="aSpace" presStyleCnt="0"/>
      <dgm:spPr/>
    </dgm:pt>
    <dgm:pt modelId="{04050CA6-4401-E143-97D5-DDB1C2091CCC}" type="pres">
      <dgm:prSet presAssocID="{E75B2CA5-DE14-0545-9810-7EAEA06AEB43}" presName="aNode" presStyleLbl="fgAcc1" presStyleIdx="4" presStyleCnt="6">
        <dgm:presLayoutVars>
          <dgm:bulletEnabled val="1"/>
        </dgm:presLayoutVars>
      </dgm:prSet>
      <dgm:spPr/>
    </dgm:pt>
    <dgm:pt modelId="{EE75C405-880B-A64A-81BF-DF3CDFF204A6}" type="pres">
      <dgm:prSet presAssocID="{E75B2CA5-DE14-0545-9810-7EAEA06AEB43}" presName="aSpace" presStyleCnt="0"/>
      <dgm:spPr/>
    </dgm:pt>
    <dgm:pt modelId="{53028237-FBC5-D543-99A5-E836EA6912FF}" type="pres">
      <dgm:prSet presAssocID="{A75C96A2-9078-7543-AC21-3FDD3EB83F77}" presName="aNode" presStyleLbl="fgAcc1" presStyleIdx="5" presStyleCnt="6">
        <dgm:presLayoutVars>
          <dgm:bulletEnabled val="1"/>
        </dgm:presLayoutVars>
      </dgm:prSet>
      <dgm:spPr/>
    </dgm:pt>
    <dgm:pt modelId="{5425AAB8-756D-7041-AA18-044531CCDA86}" type="pres">
      <dgm:prSet presAssocID="{A75C96A2-9078-7543-AC21-3FDD3EB83F77}" presName="aSpace" presStyleCnt="0"/>
      <dgm:spPr/>
    </dgm:pt>
  </dgm:ptLst>
  <dgm:cxnLst>
    <dgm:cxn modelId="{D27D6A03-4A86-FA43-A0EB-38FF82A2AF13}" srcId="{B3BF788F-B925-A941-8F6A-3A299CF6C585}" destId="{86CFC5C6-D76D-9546-8D71-0AD83A50A0CA}" srcOrd="2" destOrd="0" parTransId="{39A55952-16EB-034C-87C7-56F3B0C6DF7B}" sibTransId="{D9B25969-DFC4-D842-AED3-EB4C2F14A3C2}"/>
    <dgm:cxn modelId="{9CF9331C-4E56-D74F-93F1-25AFB37BB499}" type="presOf" srcId="{B2FE92D6-E42A-D349-B04F-535D52654D64}" destId="{09BCEEFD-CDB3-904E-97E7-C72379925AE4}" srcOrd="0" destOrd="0" presId="urn:microsoft.com/office/officeart/2005/8/layout/pyramid2"/>
    <dgm:cxn modelId="{93E4082D-2F69-2543-B3F2-49D848358D06}" type="presOf" srcId="{65BFD92A-764A-054B-876B-BFCE1D9925E6}" destId="{6A8A59F6-DB9C-224F-B54F-525A56B8393B}" srcOrd="0" destOrd="0" presId="urn:microsoft.com/office/officeart/2005/8/layout/pyramid2"/>
    <dgm:cxn modelId="{34218A2F-964A-8846-9350-E45FE04DFF9B}" type="presOf" srcId="{86CFC5C6-D76D-9546-8D71-0AD83A50A0CA}" destId="{72A52D53-5E4C-BF4B-BF20-79C6FE42B04B}" srcOrd="0" destOrd="0" presId="urn:microsoft.com/office/officeart/2005/8/layout/pyramid2"/>
    <dgm:cxn modelId="{7D72D936-4493-1448-A79B-2C2B1BF23F2B}" srcId="{B3BF788F-B925-A941-8F6A-3A299CF6C585}" destId="{B2FE92D6-E42A-D349-B04F-535D52654D64}" srcOrd="0" destOrd="0" parTransId="{A966D8CD-C31E-054C-8DD8-B977A24A109F}" sibTransId="{7FF85BC3-0888-5E4B-85BE-C5F769443BA6}"/>
    <dgm:cxn modelId="{F598817E-6098-414C-AF5B-5295322545AD}" srcId="{B3BF788F-B925-A941-8F6A-3A299CF6C585}" destId="{FA914E36-EC22-D242-86D8-034402975754}" srcOrd="3" destOrd="0" parTransId="{8E371EB3-F2E5-EB4C-8C91-AFB23FC3EF28}" sibTransId="{E05C93D1-29A4-8D4E-958B-F6CB936FECAF}"/>
    <dgm:cxn modelId="{1B0D58A6-9143-1C40-BC39-ABD6652C357E}" srcId="{B3BF788F-B925-A941-8F6A-3A299CF6C585}" destId="{A75C96A2-9078-7543-AC21-3FDD3EB83F77}" srcOrd="5" destOrd="0" parTransId="{E69FA5A3-9A3A-D340-86A9-CE0AE6DC94B0}" sibTransId="{FD988F2D-A62E-6543-B06B-4F7DCC22DB57}"/>
    <dgm:cxn modelId="{40137ABC-68C1-CC42-B54B-9D23545EDE5C}" srcId="{B3BF788F-B925-A941-8F6A-3A299CF6C585}" destId="{E75B2CA5-DE14-0545-9810-7EAEA06AEB43}" srcOrd="4" destOrd="0" parTransId="{21B3024C-B4AC-4043-8E2A-FEB8AA762133}" sibTransId="{09EB9742-6499-704D-A746-1EE22624B531}"/>
    <dgm:cxn modelId="{624A09CA-3E09-8848-8D90-52C8848E2E60}" type="presOf" srcId="{B3BF788F-B925-A941-8F6A-3A299CF6C585}" destId="{0C1E3F20-1C4F-394F-B959-F064B6CB61BE}" srcOrd="0" destOrd="0" presId="urn:microsoft.com/office/officeart/2005/8/layout/pyramid2"/>
    <dgm:cxn modelId="{CDE0A1D4-2675-2946-AE1A-9D47F58ED0B2}" type="presOf" srcId="{FA914E36-EC22-D242-86D8-034402975754}" destId="{B235DB0F-D87A-6245-9720-59FAD1D48D87}" srcOrd="0" destOrd="0" presId="urn:microsoft.com/office/officeart/2005/8/layout/pyramid2"/>
    <dgm:cxn modelId="{38EBC9D9-22CD-0E47-8287-44B08F57299C}" type="presOf" srcId="{E75B2CA5-DE14-0545-9810-7EAEA06AEB43}" destId="{04050CA6-4401-E143-97D5-DDB1C2091CCC}" srcOrd="0" destOrd="0" presId="urn:microsoft.com/office/officeart/2005/8/layout/pyramid2"/>
    <dgm:cxn modelId="{9FD79FE5-C810-6D4E-B192-445275FFEE96}" srcId="{B3BF788F-B925-A941-8F6A-3A299CF6C585}" destId="{65BFD92A-764A-054B-876B-BFCE1D9925E6}" srcOrd="1" destOrd="0" parTransId="{CD23BBE8-4C33-C142-842F-B695CA41E2E1}" sibTransId="{32A15F61-1A52-F943-9FC9-7B7D695FC851}"/>
    <dgm:cxn modelId="{874F76F3-2A98-DB4C-AC91-F15BD36FEBFA}" type="presOf" srcId="{A75C96A2-9078-7543-AC21-3FDD3EB83F77}" destId="{53028237-FBC5-D543-99A5-E836EA6912FF}" srcOrd="0" destOrd="0" presId="urn:microsoft.com/office/officeart/2005/8/layout/pyramid2"/>
    <dgm:cxn modelId="{25207E4B-E2B2-7647-822F-991567ABA82C}" type="presParOf" srcId="{0C1E3F20-1C4F-394F-B959-F064B6CB61BE}" destId="{87BE158D-48AC-C443-AFAE-81CBC73B8932}" srcOrd="0" destOrd="0" presId="urn:microsoft.com/office/officeart/2005/8/layout/pyramid2"/>
    <dgm:cxn modelId="{5AA14F76-301C-FD42-9574-2E9621964FAA}" type="presParOf" srcId="{0C1E3F20-1C4F-394F-B959-F064B6CB61BE}" destId="{F0769E08-968A-D24E-89FC-E3AD69D2FF4D}" srcOrd="1" destOrd="0" presId="urn:microsoft.com/office/officeart/2005/8/layout/pyramid2"/>
    <dgm:cxn modelId="{C75F910D-C01E-714A-BFE1-FEFA34B7D368}" type="presParOf" srcId="{F0769E08-968A-D24E-89FC-E3AD69D2FF4D}" destId="{09BCEEFD-CDB3-904E-97E7-C72379925AE4}" srcOrd="0" destOrd="0" presId="urn:microsoft.com/office/officeart/2005/8/layout/pyramid2"/>
    <dgm:cxn modelId="{7F4C89C9-A475-DA4F-B412-E3651B24BE35}" type="presParOf" srcId="{F0769E08-968A-D24E-89FC-E3AD69D2FF4D}" destId="{07DD7355-5DD4-3D46-B3E0-5DA743D94714}" srcOrd="1" destOrd="0" presId="urn:microsoft.com/office/officeart/2005/8/layout/pyramid2"/>
    <dgm:cxn modelId="{913E7A7E-70A5-D849-9358-C9E95F9F44B3}" type="presParOf" srcId="{F0769E08-968A-D24E-89FC-E3AD69D2FF4D}" destId="{6A8A59F6-DB9C-224F-B54F-525A56B8393B}" srcOrd="2" destOrd="0" presId="urn:microsoft.com/office/officeart/2005/8/layout/pyramid2"/>
    <dgm:cxn modelId="{EA3B4C4B-D575-6147-8C93-3AB57DBE6FD1}" type="presParOf" srcId="{F0769E08-968A-D24E-89FC-E3AD69D2FF4D}" destId="{63D5D782-6306-C846-B448-B73A46D61428}" srcOrd="3" destOrd="0" presId="urn:microsoft.com/office/officeart/2005/8/layout/pyramid2"/>
    <dgm:cxn modelId="{9F6AE047-13B2-C247-B280-09572431A33A}" type="presParOf" srcId="{F0769E08-968A-D24E-89FC-E3AD69D2FF4D}" destId="{72A52D53-5E4C-BF4B-BF20-79C6FE42B04B}" srcOrd="4" destOrd="0" presId="urn:microsoft.com/office/officeart/2005/8/layout/pyramid2"/>
    <dgm:cxn modelId="{CAEC2CA8-279C-8A4E-A141-0F7DF22EA7B9}" type="presParOf" srcId="{F0769E08-968A-D24E-89FC-E3AD69D2FF4D}" destId="{FDB58093-EB1F-C84E-9142-30E45B5E4D2B}" srcOrd="5" destOrd="0" presId="urn:microsoft.com/office/officeart/2005/8/layout/pyramid2"/>
    <dgm:cxn modelId="{4CCCBB11-5D4C-6141-BC57-15F56A3FAABE}" type="presParOf" srcId="{F0769E08-968A-D24E-89FC-E3AD69D2FF4D}" destId="{B235DB0F-D87A-6245-9720-59FAD1D48D87}" srcOrd="6" destOrd="0" presId="urn:microsoft.com/office/officeart/2005/8/layout/pyramid2"/>
    <dgm:cxn modelId="{8B286AD4-79B8-D24D-90FB-3AF04DD74CBB}" type="presParOf" srcId="{F0769E08-968A-D24E-89FC-E3AD69D2FF4D}" destId="{4A0F53D4-E39E-B44C-ABBB-3D6C9F264029}" srcOrd="7" destOrd="0" presId="urn:microsoft.com/office/officeart/2005/8/layout/pyramid2"/>
    <dgm:cxn modelId="{18DCE32D-D28F-9F45-B057-2BF060CDCE64}" type="presParOf" srcId="{F0769E08-968A-D24E-89FC-E3AD69D2FF4D}" destId="{04050CA6-4401-E143-97D5-DDB1C2091CCC}" srcOrd="8" destOrd="0" presId="urn:microsoft.com/office/officeart/2005/8/layout/pyramid2"/>
    <dgm:cxn modelId="{B12213FA-23C8-D244-8A1C-1B3BEFD23A69}" type="presParOf" srcId="{F0769E08-968A-D24E-89FC-E3AD69D2FF4D}" destId="{EE75C405-880B-A64A-81BF-DF3CDFF204A6}" srcOrd="9" destOrd="0" presId="urn:microsoft.com/office/officeart/2005/8/layout/pyramid2"/>
    <dgm:cxn modelId="{DB00B60C-DCF3-3243-B87B-F428F0A9E6C9}" type="presParOf" srcId="{F0769E08-968A-D24E-89FC-E3AD69D2FF4D}" destId="{53028237-FBC5-D543-99A5-E836EA6912FF}" srcOrd="10" destOrd="0" presId="urn:microsoft.com/office/officeart/2005/8/layout/pyramid2"/>
    <dgm:cxn modelId="{86D25DBA-13E0-9E4E-BA10-9836034620E6}" type="presParOf" srcId="{F0769E08-968A-D24E-89FC-E3AD69D2FF4D}" destId="{5425AAB8-756D-7041-AA18-044531CCDA8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7D789-10E9-6840-B7D1-466EDB25E464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20DC34-F868-E943-A113-2583E39B3C8E}">
      <dgm:prSet phldrT="[Testo]"/>
      <dgm:spPr/>
      <dgm:t>
        <a:bodyPr/>
        <a:lstStyle/>
        <a:p>
          <a:r>
            <a:rPr lang="it-IT" dirty="0"/>
            <a:t>terapeuta</a:t>
          </a:r>
        </a:p>
      </dgm:t>
    </dgm:pt>
    <dgm:pt modelId="{41846838-3F1A-6543-A6EF-8F69B4B15E8D}" type="parTrans" cxnId="{A62801B7-714C-3743-A28E-18F2724B5E6C}">
      <dgm:prSet/>
      <dgm:spPr/>
      <dgm:t>
        <a:bodyPr/>
        <a:lstStyle/>
        <a:p>
          <a:endParaRPr lang="it-IT"/>
        </a:p>
      </dgm:t>
    </dgm:pt>
    <dgm:pt modelId="{ADC6F0FF-0555-F04C-BB7F-4F62A624FD1B}" type="sibTrans" cxnId="{A62801B7-714C-3743-A28E-18F2724B5E6C}">
      <dgm:prSet/>
      <dgm:spPr/>
      <dgm:t>
        <a:bodyPr/>
        <a:lstStyle/>
        <a:p>
          <a:endParaRPr lang="it-IT"/>
        </a:p>
      </dgm:t>
    </dgm:pt>
    <dgm:pt modelId="{F8D7B611-7B3C-CC49-B478-3E23DCA4AD12}">
      <dgm:prSet phldrT="[Testo]"/>
      <dgm:spPr/>
      <dgm:t>
        <a:bodyPr/>
        <a:lstStyle/>
        <a:p>
          <a:r>
            <a:rPr lang="it-IT" dirty="0"/>
            <a:t>Biologia</a:t>
          </a:r>
        </a:p>
        <a:p>
          <a:r>
            <a:rPr lang="it-IT" dirty="0"/>
            <a:t>cultura</a:t>
          </a:r>
        </a:p>
      </dgm:t>
    </dgm:pt>
    <dgm:pt modelId="{2EEEDEBF-930A-5E41-92F0-6F2AF9E344C4}" type="parTrans" cxnId="{FD3CDBE1-31B8-B04B-93EA-B1E2B2E8535D}">
      <dgm:prSet/>
      <dgm:spPr/>
      <dgm:t>
        <a:bodyPr/>
        <a:lstStyle/>
        <a:p>
          <a:endParaRPr lang="it-IT"/>
        </a:p>
      </dgm:t>
    </dgm:pt>
    <dgm:pt modelId="{F8509473-AD7C-6849-B416-2C360DC8DF9A}" type="sibTrans" cxnId="{FD3CDBE1-31B8-B04B-93EA-B1E2B2E8535D}">
      <dgm:prSet/>
      <dgm:spPr/>
      <dgm:t>
        <a:bodyPr/>
        <a:lstStyle/>
        <a:p>
          <a:endParaRPr lang="it-IT"/>
        </a:p>
      </dgm:t>
    </dgm:pt>
    <dgm:pt modelId="{2811AC46-0332-1847-90DD-889014B761DE}">
      <dgm:prSet phldrT="[Testo]"/>
      <dgm:spPr/>
      <dgm:t>
        <a:bodyPr/>
        <a:lstStyle/>
        <a:p>
          <a:r>
            <a:rPr lang="it-IT" dirty="0"/>
            <a:t>paziente</a:t>
          </a:r>
        </a:p>
      </dgm:t>
    </dgm:pt>
    <dgm:pt modelId="{ABE9FDC4-DD3C-4B4A-BA71-82DB1879769E}" type="parTrans" cxnId="{1CB86C9F-A7C1-FA4B-8C2F-9E00640A5BA9}">
      <dgm:prSet/>
      <dgm:spPr/>
      <dgm:t>
        <a:bodyPr/>
        <a:lstStyle/>
        <a:p>
          <a:endParaRPr lang="it-IT"/>
        </a:p>
      </dgm:t>
    </dgm:pt>
    <dgm:pt modelId="{60861848-89F8-6A4B-A03D-C9384D84E0A0}" type="sibTrans" cxnId="{1CB86C9F-A7C1-FA4B-8C2F-9E00640A5BA9}">
      <dgm:prSet/>
      <dgm:spPr/>
      <dgm:t>
        <a:bodyPr/>
        <a:lstStyle/>
        <a:p>
          <a:endParaRPr lang="it-IT"/>
        </a:p>
      </dgm:t>
    </dgm:pt>
    <dgm:pt modelId="{4EAA7664-0748-F648-A5B4-199C28D8E895}">
      <dgm:prSet phldrT="[Testo]"/>
      <dgm:spPr/>
      <dgm:t>
        <a:bodyPr/>
        <a:lstStyle/>
        <a:p>
          <a:r>
            <a:rPr lang="it-IT" dirty="0"/>
            <a:t>Storia </a:t>
          </a:r>
        </a:p>
        <a:p>
          <a:r>
            <a:rPr lang="it-IT" dirty="0"/>
            <a:t>ambiente</a:t>
          </a:r>
        </a:p>
      </dgm:t>
    </dgm:pt>
    <dgm:pt modelId="{C282774E-BAA1-5743-885A-C450A2F80545}" type="parTrans" cxnId="{ACC3DB12-FCCF-474A-B683-B86BF0047C3A}">
      <dgm:prSet/>
      <dgm:spPr/>
      <dgm:t>
        <a:bodyPr/>
        <a:lstStyle/>
        <a:p>
          <a:endParaRPr lang="it-IT"/>
        </a:p>
      </dgm:t>
    </dgm:pt>
    <dgm:pt modelId="{DC21C773-4907-1F4B-AFFA-27C7E76B7491}" type="sibTrans" cxnId="{ACC3DB12-FCCF-474A-B683-B86BF0047C3A}">
      <dgm:prSet/>
      <dgm:spPr/>
      <dgm:t>
        <a:bodyPr/>
        <a:lstStyle/>
        <a:p>
          <a:endParaRPr lang="it-IT"/>
        </a:p>
      </dgm:t>
    </dgm:pt>
    <dgm:pt modelId="{75BE625D-0309-DA4D-B00A-BC00FF60EF6C}" type="pres">
      <dgm:prSet presAssocID="{E2C7D789-10E9-6840-B7D1-466EDB25E464}" presName="matrix" presStyleCnt="0">
        <dgm:presLayoutVars>
          <dgm:chMax val="1"/>
          <dgm:dir/>
          <dgm:resizeHandles val="exact"/>
        </dgm:presLayoutVars>
      </dgm:prSet>
      <dgm:spPr/>
    </dgm:pt>
    <dgm:pt modelId="{271154DF-9E83-704F-8E38-46A046C65195}" type="pres">
      <dgm:prSet presAssocID="{E2C7D789-10E9-6840-B7D1-466EDB25E464}" presName="diamond" presStyleLbl="bgShp" presStyleIdx="0" presStyleCnt="1"/>
      <dgm:spPr/>
    </dgm:pt>
    <dgm:pt modelId="{3009CE1E-C6AF-DB41-9B16-C8488BEDA8B3}" type="pres">
      <dgm:prSet presAssocID="{E2C7D789-10E9-6840-B7D1-466EDB25E46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D06CCB-1B05-D746-ADA0-F914389F6E7E}" type="pres">
      <dgm:prSet presAssocID="{E2C7D789-10E9-6840-B7D1-466EDB25E46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1374B5-00DF-9C44-B2C1-6DB02233DD2D}" type="pres">
      <dgm:prSet presAssocID="{E2C7D789-10E9-6840-B7D1-466EDB25E46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EE9A68-EDE0-B549-8298-2C848DCAFE03}" type="pres">
      <dgm:prSet presAssocID="{E2C7D789-10E9-6840-B7D1-466EDB25E46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CC3DB12-FCCF-474A-B683-B86BF0047C3A}" srcId="{E2C7D789-10E9-6840-B7D1-466EDB25E464}" destId="{4EAA7664-0748-F648-A5B4-199C28D8E895}" srcOrd="3" destOrd="0" parTransId="{C282774E-BAA1-5743-885A-C450A2F80545}" sibTransId="{DC21C773-4907-1F4B-AFFA-27C7E76B7491}"/>
    <dgm:cxn modelId="{A0D70A39-B45F-7042-9A83-BE0B725CB6F3}" type="presOf" srcId="{4EAA7664-0748-F648-A5B4-199C28D8E895}" destId="{5FEE9A68-EDE0-B549-8298-2C848DCAFE03}" srcOrd="0" destOrd="0" presId="urn:microsoft.com/office/officeart/2005/8/layout/matrix3"/>
    <dgm:cxn modelId="{B584A24F-8BE2-A249-95A5-27E9ADD9B857}" type="presOf" srcId="{F8D7B611-7B3C-CC49-B478-3E23DCA4AD12}" destId="{CDD06CCB-1B05-D746-ADA0-F914389F6E7E}" srcOrd="0" destOrd="0" presId="urn:microsoft.com/office/officeart/2005/8/layout/matrix3"/>
    <dgm:cxn modelId="{D14F486B-4BB3-7042-9871-7A3AE0E38860}" type="presOf" srcId="{5920DC34-F868-E943-A113-2583E39B3C8E}" destId="{3009CE1E-C6AF-DB41-9B16-C8488BEDA8B3}" srcOrd="0" destOrd="0" presId="urn:microsoft.com/office/officeart/2005/8/layout/matrix3"/>
    <dgm:cxn modelId="{4AAC7799-8646-FE40-9B5A-6515F575F492}" type="presOf" srcId="{2811AC46-0332-1847-90DD-889014B761DE}" destId="{5B1374B5-00DF-9C44-B2C1-6DB02233DD2D}" srcOrd="0" destOrd="0" presId="urn:microsoft.com/office/officeart/2005/8/layout/matrix3"/>
    <dgm:cxn modelId="{1CB86C9F-A7C1-FA4B-8C2F-9E00640A5BA9}" srcId="{E2C7D789-10E9-6840-B7D1-466EDB25E464}" destId="{2811AC46-0332-1847-90DD-889014B761DE}" srcOrd="2" destOrd="0" parTransId="{ABE9FDC4-DD3C-4B4A-BA71-82DB1879769E}" sibTransId="{60861848-89F8-6A4B-A03D-C9384D84E0A0}"/>
    <dgm:cxn modelId="{A62801B7-714C-3743-A28E-18F2724B5E6C}" srcId="{E2C7D789-10E9-6840-B7D1-466EDB25E464}" destId="{5920DC34-F868-E943-A113-2583E39B3C8E}" srcOrd="0" destOrd="0" parTransId="{41846838-3F1A-6543-A6EF-8F69B4B15E8D}" sibTransId="{ADC6F0FF-0555-F04C-BB7F-4F62A624FD1B}"/>
    <dgm:cxn modelId="{945E70DF-1FD8-AE4A-AF52-712BAF7C3288}" type="presOf" srcId="{E2C7D789-10E9-6840-B7D1-466EDB25E464}" destId="{75BE625D-0309-DA4D-B00A-BC00FF60EF6C}" srcOrd="0" destOrd="0" presId="urn:microsoft.com/office/officeart/2005/8/layout/matrix3"/>
    <dgm:cxn modelId="{FD3CDBE1-31B8-B04B-93EA-B1E2B2E8535D}" srcId="{E2C7D789-10E9-6840-B7D1-466EDB25E464}" destId="{F8D7B611-7B3C-CC49-B478-3E23DCA4AD12}" srcOrd="1" destOrd="0" parTransId="{2EEEDEBF-930A-5E41-92F0-6F2AF9E344C4}" sibTransId="{F8509473-AD7C-6849-B416-2C360DC8DF9A}"/>
    <dgm:cxn modelId="{2A840714-9DAC-834D-BD33-2D07B5E63508}" type="presParOf" srcId="{75BE625D-0309-DA4D-B00A-BC00FF60EF6C}" destId="{271154DF-9E83-704F-8E38-46A046C65195}" srcOrd="0" destOrd="0" presId="urn:microsoft.com/office/officeart/2005/8/layout/matrix3"/>
    <dgm:cxn modelId="{D3B430AB-629D-D14C-A5C8-E58F5F02FCCD}" type="presParOf" srcId="{75BE625D-0309-DA4D-B00A-BC00FF60EF6C}" destId="{3009CE1E-C6AF-DB41-9B16-C8488BEDA8B3}" srcOrd="1" destOrd="0" presId="urn:microsoft.com/office/officeart/2005/8/layout/matrix3"/>
    <dgm:cxn modelId="{064756EC-DFAE-9143-8D24-02AE6CC89F11}" type="presParOf" srcId="{75BE625D-0309-DA4D-B00A-BC00FF60EF6C}" destId="{CDD06CCB-1B05-D746-ADA0-F914389F6E7E}" srcOrd="2" destOrd="0" presId="urn:microsoft.com/office/officeart/2005/8/layout/matrix3"/>
    <dgm:cxn modelId="{7D1FE969-C3BA-DF42-ADD2-1B777351CEC3}" type="presParOf" srcId="{75BE625D-0309-DA4D-B00A-BC00FF60EF6C}" destId="{5B1374B5-00DF-9C44-B2C1-6DB02233DD2D}" srcOrd="3" destOrd="0" presId="urn:microsoft.com/office/officeart/2005/8/layout/matrix3"/>
    <dgm:cxn modelId="{0D9BB797-0410-8E42-9BF1-6F36B611512C}" type="presParOf" srcId="{75BE625D-0309-DA4D-B00A-BC00FF60EF6C}" destId="{5FEE9A68-EDE0-B549-8298-2C848DCAFE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41255-A2EB-5647-A8F4-AEDA77DAAC3B}">
      <dsp:nvSpPr>
        <dsp:cNvPr id="0" name=""/>
        <dsp:cNvSpPr/>
      </dsp:nvSpPr>
      <dsp:spPr>
        <a:xfrm>
          <a:off x="0" y="383230"/>
          <a:ext cx="76919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6031F-17E5-B947-B5A0-62FF6C2D1F86}">
      <dsp:nvSpPr>
        <dsp:cNvPr id="0" name=""/>
        <dsp:cNvSpPr/>
      </dsp:nvSpPr>
      <dsp:spPr>
        <a:xfrm>
          <a:off x="384595" y="14230"/>
          <a:ext cx="538433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5" tIns="0" rIns="203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L’assistenza è un diritto per tutte/i?</a:t>
          </a:r>
        </a:p>
      </dsp:txBody>
      <dsp:txXfrm>
        <a:off x="420621" y="50256"/>
        <a:ext cx="5312278" cy="665948"/>
      </dsp:txXfrm>
    </dsp:sp>
    <dsp:sp modelId="{FDF4F7F7-F926-1441-99BE-D9DB2B9B2DAF}">
      <dsp:nvSpPr>
        <dsp:cNvPr id="0" name=""/>
        <dsp:cNvSpPr/>
      </dsp:nvSpPr>
      <dsp:spPr>
        <a:xfrm>
          <a:off x="0" y="1517230"/>
          <a:ext cx="76919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D3C9B-B454-4C42-8F4E-3ACD7C03A03F}">
      <dsp:nvSpPr>
        <dsp:cNvPr id="0" name=""/>
        <dsp:cNvSpPr/>
      </dsp:nvSpPr>
      <dsp:spPr>
        <a:xfrm>
          <a:off x="384595" y="1148230"/>
          <a:ext cx="538433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5" tIns="0" rIns="203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Chi/come/dove  ‘curare’ la sofferenza psichiatrica dei migranti?</a:t>
          </a:r>
        </a:p>
      </dsp:txBody>
      <dsp:txXfrm>
        <a:off x="420621" y="1184256"/>
        <a:ext cx="5312278" cy="665948"/>
      </dsp:txXfrm>
    </dsp:sp>
    <dsp:sp modelId="{030CF4CC-163B-E84D-A2D3-81D575611AD5}">
      <dsp:nvSpPr>
        <dsp:cNvPr id="0" name=""/>
        <dsp:cNvSpPr/>
      </dsp:nvSpPr>
      <dsp:spPr>
        <a:xfrm>
          <a:off x="0" y="2651230"/>
          <a:ext cx="76919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21BD-7791-E944-B309-1B6AE4206300}">
      <dsp:nvSpPr>
        <dsp:cNvPr id="0" name=""/>
        <dsp:cNvSpPr/>
      </dsp:nvSpPr>
      <dsp:spPr>
        <a:xfrm>
          <a:off x="384595" y="2282230"/>
          <a:ext cx="538433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5" tIns="0" rIns="203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Proposte operative per il territorio</a:t>
          </a:r>
        </a:p>
      </dsp:txBody>
      <dsp:txXfrm>
        <a:off x="420621" y="2318256"/>
        <a:ext cx="531227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E158D-48AC-C443-AFAE-81CBC73B8932}">
      <dsp:nvSpPr>
        <dsp:cNvPr id="0" name=""/>
        <dsp:cNvSpPr/>
      </dsp:nvSpPr>
      <dsp:spPr>
        <a:xfrm>
          <a:off x="0" y="0"/>
          <a:ext cx="3180521" cy="4140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BCEEFD-CDB3-904E-97E7-C72379925AE4}">
      <dsp:nvSpPr>
        <dsp:cNvPr id="0" name=""/>
        <dsp:cNvSpPr/>
      </dsp:nvSpPr>
      <dsp:spPr>
        <a:xfrm>
          <a:off x="1590260" y="416243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Servizi a parte/per tutti</a:t>
          </a:r>
        </a:p>
      </dsp:txBody>
      <dsp:txXfrm>
        <a:off x="1614181" y="440164"/>
        <a:ext cx="2019497" cy="442189"/>
      </dsp:txXfrm>
    </dsp:sp>
    <dsp:sp modelId="{6A8A59F6-DB9C-224F-B54F-525A56B8393B}">
      <dsp:nvSpPr>
        <dsp:cNvPr id="0" name=""/>
        <dsp:cNvSpPr/>
      </dsp:nvSpPr>
      <dsp:spPr>
        <a:xfrm>
          <a:off x="1590260" y="967529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Servizi ex-novo/rinnovati/ad hoc</a:t>
          </a:r>
        </a:p>
      </dsp:txBody>
      <dsp:txXfrm>
        <a:off x="1614181" y="991450"/>
        <a:ext cx="2019497" cy="442189"/>
      </dsp:txXfrm>
    </dsp:sp>
    <dsp:sp modelId="{72A52D53-5E4C-BF4B-BF20-79C6FE42B04B}">
      <dsp:nvSpPr>
        <dsp:cNvPr id="0" name=""/>
        <dsp:cNvSpPr/>
      </dsp:nvSpPr>
      <dsp:spPr>
        <a:xfrm>
          <a:off x="1590260" y="1518814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Formazione operatori/quali?</a:t>
          </a:r>
        </a:p>
      </dsp:txBody>
      <dsp:txXfrm>
        <a:off x="1614181" y="1542735"/>
        <a:ext cx="2019497" cy="442189"/>
      </dsp:txXfrm>
    </dsp:sp>
    <dsp:sp modelId="{B235DB0F-D87A-6245-9720-59FAD1D48D87}">
      <dsp:nvSpPr>
        <dsp:cNvPr id="0" name=""/>
        <dsp:cNvSpPr/>
      </dsp:nvSpPr>
      <dsp:spPr>
        <a:xfrm>
          <a:off x="1590260" y="2070100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Mediatori? </a:t>
          </a:r>
        </a:p>
      </dsp:txBody>
      <dsp:txXfrm>
        <a:off x="1614181" y="2094021"/>
        <a:ext cx="2019497" cy="442189"/>
      </dsp:txXfrm>
    </dsp:sp>
    <dsp:sp modelId="{04050CA6-4401-E143-97D5-DDB1C2091CCC}">
      <dsp:nvSpPr>
        <dsp:cNvPr id="0" name=""/>
        <dsp:cNvSpPr/>
      </dsp:nvSpPr>
      <dsp:spPr>
        <a:xfrm>
          <a:off x="1590260" y="2621385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Rapporti con territorio</a:t>
          </a:r>
        </a:p>
      </dsp:txBody>
      <dsp:txXfrm>
        <a:off x="1614181" y="2645306"/>
        <a:ext cx="2019497" cy="442189"/>
      </dsp:txXfrm>
    </dsp:sp>
    <dsp:sp modelId="{53028237-FBC5-D543-99A5-E836EA6912FF}">
      <dsp:nvSpPr>
        <dsp:cNvPr id="0" name=""/>
        <dsp:cNvSpPr/>
      </dsp:nvSpPr>
      <dsp:spPr>
        <a:xfrm>
          <a:off x="1590260" y="3172670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Rete con chi/dove/come?</a:t>
          </a:r>
        </a:p>
      </dsp:txBody>
      <dsp:txXfrm>
        <a:off x="1614181" y="3196591"/>
        <a:ext cx="2019497" cy="442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154DF-9E83-704F-8E38-46A046C65195}">
      <dsp:nvSpPr>
        <dsp:cNvPr id="0" name=""/>
        <dsp:cNvSpPr/>
      </dsp:nvSpPr>
      <dsp:spPr>
        <a:xfrm>
          <a:off x="1296026" y="0"/>
          <a:ext cx="4964446" cy="496444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09CE1E-C6AF-DB41-9B16-C8488BEDA8B3}">
      <dsp:nvSpPr>
        <dsp:cNvPr id="0" name=""/>
        <dsp:cNvSpPr/>
      </dsp:nvSpPr>
      <dsp:spPr>
        <a:xfrm>
          <a:off x="1767649" y="471622"/>
          <a:ext cx="1936133" cy="19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terapeuta</a:t>
          </a:r>
        </a:p>
      </dsp:txBody>
      <dsp:txXfrm>
        <a:off x="1862163" y="566136"/>
        <a:ext cx="1747105" cy="1747105"/>
      </dsp:txXfrm>
    </dsp:sp>
    <dsp:sp modelId="{CDD06CCB-1B05-D746-ADA0-F914389F6E7E}">
      <dsp:nvSpPr>
        <dsp:cNvPr id="0" name=""/>
        <dsp:cNvSpPr/>
      </dsp:nvSpPr>
      <dsp:spPr>
        <a:xfrm>
          <a:off x="3852716" y="471622"/>
          <a:ext cx="1936133" cy="19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Biologia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</a:t>
          </a:r>
        </a:p>
      </dsp:txBody>
      <dsp:txXfrm>
        <a:off x="3947230" y="566136"/>
        <a:ext cx="1747105" cy="1747105"/>
      </dsp:txXfrm>
    </dsp:sp>
    <dsp:sp modelId="{5B1374B5-00DF-9C44-B2C1-6DB02233DD2D}">
      <dsp:nvSpPr>
        <dsp:cNvPr id="0" name=""/>
        <dsp:cNvSpPr/>
      </dsp:nvSpPr>
      <dsp:spPr>
        <a:xfrm>
          <a:off x="1767649" y="2556689"/>
          <a:ext cx="1936133" cy="19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paziente</a:t>
          </a:r>
        </a:p>
      </dsp:txBody>
      <dsp:txXfrm>
        <a:off x="1862163" y="2651203"/>
        <a:ext cx="1747105" cy="1747105"/>
      </dsp:txXfrm>
    </dsp:sp>
    <dsp:sp modelId="{5FEE9A68-EDE0-B549-8298-2C848DCAFE03}">
      <dsp:nvSpPr>
        <dsp:cNvPr id="0" name=""/>
        <dsp:cNvSpPr/>
      </dsp:nvSpPr>
      <dsp:spPr>
        <a:xfrm>
          <a:off x="3852716" y="2556689"/>
          <a:ext cx="1936133" cy="1936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Storia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ambiente</a:t>
          </a:r>
        </a:p>
      </dsp:txBody>
      <dsp:txXfrm>
        <a:off x="3947230" y="2651203"/>
        <a:ext cx="1747105" cy="1747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0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4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107-7B9E-B545-A308-EDF67541E1E2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732C-53A6-EC44-8D13-56E4DE9A75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75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0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6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9" r:id="rId1"/>
    <p:sldLayoutId id="2147486130" r:id="rId2"/>
    <p:sldLayoutId id="2147486131" r:id="rId3"/>
    <p:sldLayoutId id="2147486132" r:id="rId4"/>
    <p:sldLayoutId id="2147486133" r:id="rId5"/>
    <p:sldLayoutId id="2147486134" r:id="rId6"/>
    <p:sldLayoutId id="2147486135" r:id="rId7"/>
    <p:sldLayoutId id="2147486136" r:id="rId8"/>
    <p:sldLayoutId id="2147486137" r:id="rId9"/>
    <p:sldLayoutId id="2147486138" r:id="rId10"/>
    <p:sldLayoutId id="2147486139" r:id="rId11"/>
    <p:sldLayoutId id="214748614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42057965" TargetMode="External"/><Relationship Id="rId2" Type="http://schemas.openxmlformats.org/officeDocument/2006/relationships/hyperlink" Target="https://www.dailymotion.com/video/x2wbly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isalys.com/childrens-games-16-hopscot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B65E-5A8F-7546-95A8-DD1E69124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salute dei migranti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9453FF-9C4D-9C42-9451-F5F8870C6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7455833" cy="2222481"/>
          </a:xfrm>
        </p:spPr>
        <p:txBody>
          <a:bodyPr>
            <a:normAutofit/>
          </a:bodyPr>
          <a:lstStyle/>
          <a:p>
            <a:r>
              <a:rPr lang="it-IT" dirty="0"/>
              <a:t>Art. 25 Diritti umani </a:t>
            </a:r>
            <a:r>
              <a:rPr lang="it-IT" dirty="0" err="1"/>
              <a:t>univ</a:t>
            </a:r>
            <a:r>
              <a:rPr lang="it-IT" dirty="0"/>
              <a:t>.</a:t>
            </a:r>
          </a:p>
          <a:p>
            <a:r>
              <a:rPr lang="it-IT" dirty="0"/>
              <a:t>Approccio transdisciplinare</a:t>
            </a:r>
          </a:p>
          <a:p>
            <a:r>
              <a:rPr lang="it-IT" dirty="0"/>
              <a:t>Scuola di Harvard, anni ‘70: A. </a:t>
            </a:r>
            <a:r>
              <a:rPr lang="it-IT" dirty="0" err="1"/>
              <a:t>Kleinman</a:t>
            </a:r>
            <a:r>
              <a:rPr lang="it-IT" dirty="0"/>
              <a:t> </a:t>
            </a:r>
          </a:p>
          <a:p>
            <a:r>
              <a:rPr lang="it-IT" dirty="0"/>
              <a:t>(biomedicina come </a:t>
            </a:r>
            <a:r>
              <a:rPr lang="it-IT" dirty="0" err="1"/>
              <a:t>etnomedicina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6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62888" y="227084"/>
          <a:ext cx="7691900" cy="329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140773" y="2808509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0" y="402297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Servizi di salute mentale</a:t>
            </a:r>
          </a:p>
          <a:p>
            <a:r>
              <a:rPr lang="it-IT" dirty="0"/>
              <a:t>per migranti</a:t>
            </a:r>
          </a:p>
        </p:txBody>
      </p:sp>
    </p:spTree>
    <p:extLst>
      <p:ext uri="{BB962C8B-B14F-4D97-AF65-F5344CB8AC3E}">
        <p14:creationId xmlns:p14="http://schemas.microsoft.com/office/powerpoint/2010/main" val="210646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14206" y="331999"/>
            <a:ext cx="6571343" cy="1049235"/>
          </a:xfrm>
        </p:spPr>
        <p:txBody>
          <a:bodyPr>
            <a:normAutofit/>
          </a:bodyPr>
          <a:lstStyle/>
          <a:p>
            <a:r>
              <a:rPr lang="it-IT" dirty="0"/>
              <a:t>Spazio relazionale medico-paziente (agency!)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170288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DISEASE</a:t>
            </a:r>
          </a:p>
          <a:p>
            <a:pPr>
              <a:buFontTx/>
              <a:buChar char="-"/>
            </a:pPr>
            <a:r>
              <a:rPr lang="it-IT" dirty="0"/>
              <a:t>Malattia come alterazione del funzionamento della struttura organica. Medicalizzazione DSM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4260242" cy="1702881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ILLNESS</a:t>
            </a:r>
          </a:p>
          <a:p>
            <a:pPr>
              <a:buFontTx/>
              <a:buChar char="-"/>
            </a:pPr>
            <a:r>
              <a:rPr lang="it-IT" dirty="0"/>
              <a:t>Percezione ed esperienza della malattia (radicata nel contesto cult., sociale, familiare ecc.). Significato della malattia</a:t>
            </a:r>
          </a:p>
          <a:p>
            <a:pPr>
              <a:buFontTx/>
              <a:buChar char="-"/>
            </a:pPr>
            <a:r>
              <a:rPr lang="it-IT" dirty="0"/>
              <a:t>Destorificazione istituzionale 		</a:t>
            </a:r>
          </a:p>
          <a:p>
            <a:pPr marL="0" indent="0">
              <a:buNone/>
            </a:pPr>
            <a:r>
              <a:rPr lang="it-IT" dirty="0"/>
              <a:t>	(De Martino, crisi della presenza)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76293" y="3763343"/>
            <a:ext cx="408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/>
              <a:t>SICKNESS </a:t>
            </a:r>
          </a:p>
          <a:p>
            <a:endParaRPr lang="it-IT" dirty="0"/>
          </a:p>
          <a:p>
            <a:r>
              <a:rPr lang="it-IT" dirty="0"/>
              <a:t>Trama di processi sociali, materiali e simbolici di </a:t>
            </a:r>
          </a:p>
          <a:p>
            <a:r>
              <a:rPr lang="it-IT" dirty="0"/>
              <a:t>- PRODUZIONE della malattia</a:t>
            </a:r>
          </a:p>
          <a:p>
            <a:r>
              <a:rPr lang="it-IT" dirty="0"/>
              <a:t>- SIGNIFICATI sociali e politici</a:t>
            </a:r>
          </a:p>
          <a:p>
            <a:r>
              <a:rPr lang="it-IT" dirty="0"/>
              <a:t>che la malattia assume all’interno del contesto sociale.</a:t>
            </a:r>
          </a:p>
        </p:txBody>
      </p:sp>
    </p:spTree>
    <p:extLst>
      <p:ext uri="{BB962C8B-B14F-4D97-AF65-F5344CB8AC3E}">
        <p14:creationId xmlns:p14="http://schemas.microsoft.com/office/powerpoint/2010/main" val="170357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Sofferenza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Interrelazione MALATTIA / CULTURA / CURA</a:t>
            </a:r>
          </a:p>
          <a:p>
            <a:r>
              <a:rPr lang="it-IT" dirty="0"/>
              <a:t>EMBODIMENT (</a:t>
            </a:r>
            <a:r>
              <a:rPr lang="it-IT" dirty="0" err="1"/>
              <a:t>Csordas</a:t>
            </a:r>
            <a:r>
              <a:rPr lang="it-IT" dirty="0"/>
              <a:t>) </a:t>
            </a:r>
          </a:p>
          <a:p>
            <a:pPr marL="228600" lvl="1" indent="0">
              <a:buNone/>
            </a:pPr>
            <a:r>
              <a:rPr lang="it-IT" dirty="0"/>
              <a:t>Corpo ≠ entità biologica</a:t>
            </a:r>
          </a:p>
          <a:p>
            <a:r>
              <a:rPr lang="it-IT" dirty="0"/>
              <a:t>Questione politica/coloniale (</a:t>
            </a:r>
            <a:r>
              <a:rPr lang="it-IT" dirty="0" err="1"/>
              <a:t>Fanon</a:t>
            </a:r>
            <a:r>
              <a:rPr lang="it-IT" dirty="0"/>
              <a:t>, </a:t>
            </a:r>
            <a:r>
              <a:rPr lang="it-IT" dirty="0" err="1"/>
              <a:t>Fassin</a:t>
            </a:r>
            <a:r>
              <a:rPr lang="it-IT" dirty="0"/>
              <a:t>. </a:t>
            </a:r>
            <a:r>
              <a:rPr lang="it-IT" dirty="0" err="1"/>
              <a:t>Farmer</a:t>
            </a:r>
            <a:r>
              <a:rPr lang="it-IT" dirty="0"/>
              <a:t>)</a:t>
            </a:r>
          </a:p>
          <a:p>
            <a:r>
              <a:rPr lang="it-IT" dirty="0"/>
              <a:t>ETNOCENTRISMO CONSAPEVOLE (De Martino)</a:t>
            </a:r>
          </a:p>
          <a:p>
            <a:pPr marL="228600" lvl="1" indent="0">
              <a:buNone/>
            </a:pPr>
            <a:r>
              <a:rPr lang="it-IT" dirty="0"/>
              <a:t>Tutte le medicine sono </a:t>
            </a:r>
            <a:r>
              <a:rPr lang="it-IT" i="1" dirty="0" err="1"/>
              <a:t>etno</a:t>
            </a:r>
            <a:r>
              <a:rPr lang="it-IT" dirty="0"/>
              <a:t>-determinate</a:t>
            </a:r>
          </a:p>
          <a:p>
            <a:pPr marL="228600" lvl="1" indent="0">
              <a:buNone/>
            </a:pPr>
            <a:r>
              <a:rPr lang="it-IT" dirty="0"/>
              <a:t>Destorificazione, rito, cura e terapia relazionale</a:t>
            </a:r>
          </a:p>
          <a:p>
            <a:r>
              <a:rPr lang="it-IT" dirty="0"/>
              <a:t>Cliniche della migrazione (nostalgia, ambivalenza, culturalismo)</a:t>
            </a:r>
          </a:p>
          <a:p>
            <a:r>
              <a:rPr lang="it-IT" dirty="0"/>
              <a:t>Clinica del trauma: PSTD oblio terapeutico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17164" y="956172"/>
            <a:ext cx="307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La taranta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27506" y="1297183"/>
            <a:ext cx="359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J. Rouch, Les Maitres Fous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6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Alcune piste di riflessione critica: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“La cultura non spiega la sofferenza, al peggio ne offre un alibi” (Paul </a:t>
            </a:r>
            <a:r>
              <a:rPr lang="it-IT" dirty="0" err="1"/>
              <a:t>Farmer</a:t>
            </a:r>
            <a:r>
              <a:rPr lang="it-IT" dirty="0"/>
              <a:t>)</a:t>
            </a:r>
          </a:p>
          <a:p>
            <a:r>
              <a:rPr lang="it-IT" dirty="0"/>
              <a:t>L’etnografia è una “questione coloniale” (</a:t>
            </a:r>
            <a:r>
              <a:rPr lang="it-IT" dirty="0" err="1"/>
              <a:t>Beneduce</a:t>
            </a:r>
            <a:r>
              <a:rPr lang="it-IT" dirty="0"/>
              <a:t>, Centro </a:t>
            </a:r>
            <a:r>
              <a:rPr lang="it-IT" dirty="0" err="1"/>
              <a:t>Fanon</a:t>
            </a:r>
            <a:r>
              <a:rPr lang="it-IT" dirty="0"/>
              <a:t> Torino). </a:t>
            </a:r>
          </a:p>
          <a:p>
            <a:r>
              <a:rPr lang="it-IT" dirty="0"/>
              <a:t>“Il giudizio di normalità e anormalità psichica è un processo storico” (Ernesto De Martino). Destorificazione </a:t>
            </a:r>
          </a:p>
          <a:p>
            <a:r>
              <a:rPr lang="it-IT" dirty="0"/>
              <a:t>“Emigrare costituisce un atto che senza dubbio è fondamentalmente politico” (</a:t>
            </a:r>
            <a:r>
              <a:rPr lang="it-IT" dirty="0" err="1"/>
              <a:t>Abdelmalek</a:t>
            </a:r>
            <a:r>
              <a:rPr lang="it-IT" dirty="0"/>
              <a:t> </a:t>
            </a:r>
            <a:r>
              <a:rPr lang="it-IT" dirty="0" err="1"/>
              <a:t>Sayad</a:t>
            </a:r>
            <a:r>
              <a:rPr lang="it-IT" dirty="0"/>
              <a:t>)</a:t>
            </a:r>
          </a:p>
          <a:p>
            <a:r>
              <a:rPr lang="it-IT" dirty="0"/>
              <a:t>Rischio di reificare la sofferenza psichica dentro quadri di lettura culturaliste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1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Salute e 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Corpo del migrante come forma di produzione culturale</a:t>
            </a:r>
          </a:p>
          <a:p>
            <a:r>
              <a:rPr lang="it-IT" dirty="0"/>
              <a:t>Rapporto dialogico tra soggetti con pluralità di dimensioni, processi e relazioni</a:t>
            </a:r>
          </a:p>
          <a:p>
            <a:r>
              <a:rPr lang="it-IT" dirty="0"/>
              <a:t>Diritto alla salute e relazioni di potere</a:t>
            </a:r>
          </a:p>
          <a:p>
            <a:r>
              <a:rPr lang="it-IT" dirty="0"/>
              <a:t>Cura = presa in </a:t>
            </a:r>
            <a:r>
              <a:rPr lang="it-IT"/>
              <a:t>carico?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4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</a:rPr>
              <a:t>Critica culturale al sistema biomedico occidentale</a:t>
            </a:r>
          </a:p>
        </p:txBody>
      </p:sp>
      <p:sp>
        <p:nvSpPr>
          <p:cNvPr id="98306" name="Segnaposto contenuto 2"/>
          <p:cNvSpPr>
            <a:spLocks noGrp="1"/>
          </p:cNvSpPr>
          <p:nvPr>
            <p:ph idx="1"/>
          </p:nvPr>
        </p:nvSpPr>
        <p:spPr>
          <a:xfrm>
            <a:off x="498475" y="2713038"/>
            <a:ext cx="7556500" cy="4144962"/>
          </a:xfrm>
        </p:spPr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Medicalizzazione, tecnologia &amp; povertà </a:t>
            </a:r>
          </a:p>
          <a:p>
            <a:pPr eaLnBrk="1" hangingPunct="1"/>
            <a:r>
              <a:rPr lang="it-IT">
                <a:latin typeface="Rockwell" charset="0"/>
              </a:rPr>
              <a:t>Contesti e recupero pratiche locali efficaci (massaggio, agopuntura, fitoterapia, chiropratica)</a:t>
            </a:r>
          </a:p>
          <a:p>
            <a:pPr eaLnBrk="1" hangingPunct="1"/>
            <a:r>
              <a:rPr lang="it-IT">
                <a:latin typeface="Rockwell" charset="0"/>
              </a:rPr>
              <a:t>Corpo-macchina deumanizzato</a:t>
            </a:r>
          </a:p>
          <a:p>
            <a:pPr eaLnBrk="1" hangingPunct="1"/>
            <a:r>
              <a:rPr lang="it-IT">
                <a:latin typeface="Rockwell" charset="0"/>
              </a:rPr>
              <a:t>Produzione culturale del paziente-malato </a:t>
            </a:r>
          </a:p>
        </p:txBody>
      </p:sp>
    </p:spTree>
    <p:extLst>
      <p:ext uri="{BB962C8B-B14F-4D97-AF65-F5344CB8AC3E}">
        <p14:creationId xmlns:p14="http://schemas.microsoft.com/office/powerpoint/2010/main" val="37729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olo 1"/>
          <p:cNvSpPr>
            <a:spLocks noGrp="1"/>
          </p:cNvSpPr>
          <p:nvPr>
            <p:ph type="title"/>
          </p:nvPr>
        </p:nvSpPr>
        <p:spPr>
          <a:xfrm>
            <a:off x="914400" y="197124"/>
            <a:ext cx="7315200" cy="1154097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Azione terapeutica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567103"/>
              </p:ext>
            </p:extLst>
          </p:nvPr>
        </p:nvGraphicFramePr>
        <p:xfrm>
          <a:off x="684336" y="1750321"/>
          <a:ext cx="7556500" cy="496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3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Il dolore interculturale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Gap di rapporto ‘dolore’ e cura tra paesi Occidentali e Sud del mondo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 parità di sollecitazione dolorifica individui e gruppi umani diversi reagiscono diversamente: sottomessi, indigenti e introversi hanno maggiore resistenza al dolore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SOGLIA DEL DOLORE (meccanismo evolutivo di adattamento all’ambiente) influenzata da fattori ABIOTICI e BIOTICI (es forme di anestesia da combattimento)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Violenza strutturale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</a:rPr>
              <a:t>Dolore oggettivo/soggettivo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Relazione/ cura / corpo/ dialogo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PAZIENTE portatore di bisogni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NECESSITA’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UMANIZZAZIONE e PERSONALIZZAZIONE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PROBLEMI: </a:t>
            </a:r>
          </a:p>
          <a:p>
            <a:pPr marL="571500" lvl="1" indent="-3429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AutoNum type="arabicParenR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Dimensione tecnicistica</a:t>
            </a:r>
          </a:p>
          <a:p>
            <a:pPr marL="571500" lvl="1" indent="-3429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AutoNum type="arabicParenR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Deriva burocratica</a:t>
            </a:r>
          </a:p>
          <a:p>
            <a:pPr marL="571500" lvl="1" indent="-3429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AutoNum type="arabicParenR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Mancanza di tempo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22860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79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dirty="0">
                <a:latin typeface="Tw Cen MT" charset="0"/>
              </a:rPr>
              <a:t>Salute/malattia</a:t>
            </a:r>
          </a:p>
        </p:txBody>
      </p:sp>
      <p:sp>
        <p:nvSpPr>
          <p:cNvPr id="56322" name="Segnaposto contenuto 5"/>
          <p:cNvSpPr>
            <a:spLocks noGrp="1"/>
          </p:cNvSpPr>
          <p:nvPr>
            <p:ph sz="half" idx="1"/>
          </p:nvPr>
        </p:nvSpPr>
        <p:spPr>
          <a:xfrm>
            <a:off x="1125459" y="2541516"/>
            <a:ext cx="3125871" cy="32789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dirty="0">
                <a:latin typeface="Tw Cen MT" charset="0"/>
              </a:rPr>
              <a:t>Ciò che il paziente sente quando va dal dottore</a:t>
            </a: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Emozioni, pensieri e comportamenti correlati all’essere ammalato</a:t>
            </a: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SICKNESS: ruolo sociale dell’ammalato</a:t>
            </a:r>
          </a:p>
        </p:txBody>
      </p:sp>
      <p:sp>
        <p:nvSpPr>
          <p:cNvPr id="75779" name="Segnaposto contenuto 7"/>
          <p:cNvSpPr>
            <a:spLocks noGrp="1"/>
          </p:cNvSpPr>
          <p:nvPr>
            <p:ph sz="half" idx="2"/>
          </p:nvPr>
        </p:nvSpPr>
        <p:spPr>
          <a:xfrm>
            <a:off x="4563822" y="2541517"/>
            <a:ext cx="3125652" cy="32789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Ciò che ha quando torna torna a casa dall’ambulatorio</a:t>
            </a:r>
          </a:p>
          <a:p>
            <a:pPr eaLnBrk="1" hangingPunct="1"/>
            <a:r>
              <a:rPr lang="it-IT" dirty="0">
                <a:latin typeface="Tw Cen MT" charset="0"/>
              </a:rPr>
              <a:t>Malattia medica, nosografia ufficiale</a:t>
            </a:r>
          </a:p>
        </p:txBody>
      </p:sp>
      <p:sp>
        <p:nvSpPr>
          <p:cNvPr id="31748" name="Segnaposto testo 4"/>
          <p:cNvSpPr>
            <a:spLocks noGrp="1"/>
          </p:cNvSpPr>
          <p:nvPr>
            <p:ph type="body" idx="4294967295"/>
          </p:nvPr>
        </p:nvSpPr>
        <p:spPr>
          <a:xfrm>
            <a:off x="1315453" y="1661707"/>
            <a:ext cx="3657600" cy="323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latin typeface="Tw Cen MT" charset="0"/>
                <a:ea typeface="+mn-ea"/>
                <a:cs typeface="+mn-cs"/>
              </a:rPr>
              <a:t>ILLNESS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4294967295"/>
          </p:nvPr>
        </p:nvSpPr>
        <p:spPr>
          <a:xfrm>
            <a:off x="4973053" y="1679581"/>
            <a:ext cx="3657600" cy="32385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it-IT" sz="2400" dirty="0">
                <a:latin typeface="Tw Cen MT" charset="0"/>
              </a:rPr>
              <a:t>DISEASE</a:t>
            </a:r>
            <a:endParaRPr lang="it-IT" sz="2400" dirty="0">
              <a:latin typeface="Tw Cen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</a:rPr>
              <a:t>diagnosi = interpretare l’esperienza disturbata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it-IT" dirty="0">
                <a:latin typeface="Rockwell" charset="0"/>
              </a:rPr>
              <a:t>1) esperienza di ‘dolore’ del paziente che soffre (cultura)</a:t>
            </a:r>
          </a:p>
          <a:p>
            <a:pPr eaLnBrk="1" hangingPunct="1"/>
            <a:r>
              <a:rPr lang="it-IT" dirty="0">
                <a:latin typeface="Rockwell" charset="0"/>
              </a:rPr>
              <a:t>2) tentativi del paziente di comunicare e descrivere la propria esperienza (cultura)</a:t>
            </a:r>
          </a:p>
          <a:p>
            <a:pPr eaLnBrk="1" hangingPunct="1"/>
            <a:r>
              <a:rPr lang="it-IT" dirty="0">
                <a:latin typeface="Rockwell" charset="0"/>
              </a:rPr>
              <a:t>3) condizione biologica del corpo.</a:t>
            </a:r>
          </a:p>
          <a:p>
            <a:pPr eaLnBrk="1" hangingPunct="1"/>
            <a:endParaRPr lang="it-IT" dirty="0"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it-IT" dirty="0">
                <a:latin typeface="Rockwell" charset="0"/>
              </a:rPr>
              <a:t>Il terzo livello ha la priorità, ritenuto oggettivo </a:t>
            </a:r>
          </a:p>
          <a:p>
            <a:pPr eaLnBrk="1" hangingPunct="1"/>
            <a:r>
              <a:rPr lang="it-IT" dirty="0">
                <a:latin typeface="Rockwell" charset="0"/>
              </a:rPr>
              <a:t>Segni, sintomi sono ritenuti troppo vaghi </a:t>
            </a:r>
          </a:p>
          <a:p>
            <a:pPr eaLnBrk="1" hangingPunct="1"/>
            <a:r>
              <a:rPr lang="it-IT" dirty="0">
                <a:latin typeface="Rockwell" charset="0"/>
              </a:rPr>
              <a:t>Corpo come macchina efficiente</a:t>
            </a:r>
          </a:p>
        </p:txBody>
      </p:sp>
    </p:spTree>
    <p:extLst>
      <p:ext uri="{BB962C8B-B14F-4D97-AF65-F5344CB8AC3E}">
        <p14:creationId xmlns:p14="http://schemas.microsoft.com/office/powerpoint/2010/main" val="14374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</a:rPr>
              <a:t>Traccia indagine illness </a:t>
            </a:r>
            <a:r>
              <a:rPr lang="it-IT" sz="2800">
                <a:latin typeface="Tw Cen MT" charset="0"/>
              </a:rPr>
              <a:t>(Helman 1981)</a:t>
            </a:r>
          </a:p>
        </p:txBody>
      </p:sp>
      <p:sp>
        <p:nvSpPr>
          <p:cNvPr id="32770" name="Segnaposto contenuto 8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è accaduto? (sintomi, aspetti emotivi)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Perché? (eziologia)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 a questa persona? (indagine sui comportamenti, norme, aspetti psico-culturali)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 ora?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Quali sono le conseguenze?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accadrebbe se non si facesse nulla?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si dovrebbe fare? (strategie terapeutiche in base al contesto e compatibilità)</a:t>
            </a:r>
          </a:p>
        </p:txBody>
      </p:sp>
    </p:spTree>
    <p:extLst>
      <p:ext uri="{BB962C8B-B14F-4D97-AF65-F5344CB8AC3E}">
        <p14:creationId xmlns:p14="http://schemas.microsoft.com/office/powerpoint/2010/main" val="10205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 medica &amp;</a:t>
            </a:r>
            <a:br>
              <a:rPr lang="it-IT" dirty="0"/>
            </a:br>
            <a:r>
              <a:rPr lang="it-IT" dirty="0"/>
              <a:t>sofferenza psichica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Assi di riferimento: </a:t>
            </a:r>
          </a:p>
          <a:p>
            <a:pPr marL="457200" indent="-457200">
              <a:buAutoNum type="arabicPeriod"/>
            </a:pPr>
            <a:r>
              <a:rPr lang="it-IT" dirty="0"/>
              <a:t>Storico-epistemologico: sofferenza psichica come costruzione storico-culturale data dai rapporti di potere (</a:t>
            </a:r>
            <a:r>
              <a:rPr lang="it-IT" dirty="0" err="1"/>
              <a:t>Fanon</a:t>
            </a:r>
            <a:r>
              <a:rPr lang="it-IT" dirty="0"/>
              <a:t>, Foucault) </a:t>
            </a:r>
          </a:p>
          <a:p>
            <a:pPr marL="457200" indent="-457200">
              <a:buAutoNum type="arabicPeriod"/>
            </a:pPr>
            <a:r>
              <a:rPr lang="it-IT" dirty="0"/>
              <a:t>Efficacia terapeutica, critica alla biomedicina (Nathan, </a:t>
            </a:r>
            <a:r>
              <a:rPr lang="it-IT" dirty="0" err="1"/>
              <a:t>Deveraux</a:t>
            </a:r>
            <a:r>
              <a:rPr lang="it-IT" dirty="0"/>
              <a:t>, </a:t>
            </a:r>
            <a:r>
              <a:rPr lang="it-IT" dirty="0" err="1"/>
              <a:t>Goodman</a:t>
            </a:r>
            <a:r>
              <a:rPr lang="it-IT" dirty="0"/>
              <a:t>): </a:t>
            </a:r>
            <a:r>
              <a:rPr lang="it-IT" dirty="0" err="1"/>
              <a:t>illness</a:t>
            </a:r>
            <a:r>
              <a:rPr lang="it-IT" dirty="0"/>
              <a:t>/</a:t>
            </a:r>
            <a:r>
              <a:rPr lang="it-IT" dirty="0" err="1"/>
              <a:t>disease</a:t>
            </a:r>
            <a:r>
              <a:rPr lang="it-IT" dirty="0"/>
              <a:t>/</a:t>
            </a:r>
            <a:r>
              <a:rPr lang="it-IT" dirty="0" err="1"/>
              <a:t>sickness</a:t>
            </a:r>
            <a:endParaRPr lang="it-IT" dirty="0"/>
          </a:p>
          <a:p>
            <a:pPr marL="457200" indent="-457200">
              <a:buAutoNum type="arabicPeriod"/>
            </a:pPr>
            <a:r>
              <a:rPr lang="it-IT" dirty="0"/>
              <a:t>Politica: corpi migranti come </a:t>
            </a:r>
            <a:r>
              <a:rPr lang="it-IT" dirty="0" err="1"/>
              <a:t>bio</a:t>
            </a:r>
            <a:r>
              <a:rPr lang="it-IT" dirty="0"/>
              <a:t>-politica (P. </a:t>
            </a:r>
            <a:r>
              <a:rPr lang="it-IT" dirty="0" err="1"/>
              <a:t>Farmer</a:t>
            </a:r>
            <a:r>
              <a:rPr lang="it-IT" dirty="0"/>
              <a:t>), </a:t>
            </a:r>
            <a:r>
              <a:rPr lang="it-IT" dirty="0" err="1"/>
              <a:t>embodiment</a:t>
            </a:r>
            <a:r>
              <a:rPr lang="it-IT" dirty="0"/>
              <a:t>, incorporazione (</a:t>
            </a:r>
            <a:r>
              <a:rPr lang="it-IT" dirty="0" err="1"/>
              <a:t>Csordas</a:t>
            </a:r>
            <a:r>
              <a:rPr lang="it-IT" dirty="0"/>
              <a:t>, </a:t>
            </a:r>
            <a:r>
              <a:rPr lang="it-IT" dirty="0" err="1"/>
              <a:t>Scheper</a:t>
            </a:r>
            <a:r>
              <a:rPr lang="it-IT" dirty="0"/>
              <a:t>-Hughes) </a:t>
            </a:r>
          </a:p>
          <a:p>
            <a:pPr marL="457200" lvl="1" indent="0">
              <a:buNone/>
            </a:pPr>
            <a:r>
              <a:rPr lang="it-IT" sz="2100" dirty="0"/>
              <a:t>SERVIZI &amp; CURA, teoria eco-sociale (</a:t>
            </a:r>
            <a:r>
              <a:rPr lang="it-IT" sz="2100" dirty="0" err="1"/>
              <a:t>Krieger</a:t>
            </a:r>
            <a:r>
              <a:rPr lang="it-IT" sz="2100" dirty="0"/>
              <a:t> 2001)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4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>
          <a:xfrm>
            <a:off x="2329823" y="41552"/>
            <a:ext cx="5979987" cy="1162050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Dualismi da scardinare</a:t>
            </a:r>
          </a:p>
        </p:txBody>
      </p:sp>
      <p:sp>
        <p:nvSpPr>
          <p:cNvPr id="56322" name="Segnaposto contenuto 11"/>
          <p:cNvSpPr>
            <a:spLocks noGrp="1"/>
          </p:cNvSpPr>
          <p:nvPr>
            <p:ph idx="1"/>
          </p:nvPr>
        </p:nvSpPr>
        <p:spPr>
          <a:xfrm>
            <a:off x="4459706" y="1491915"/>
            <a:ext cx="4860757" cy="4634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dirty="0">
                <a:latin typeface="Rockwell" charset="0"/>
              </a:rPr>
              <a:t>Noi/altri</a:t>
            </a:r>
          </a:p>
          <a:p>
            <a:pPr eaLnBrk="1" hangingPunct="1"/>
            <a:r>
              <a:rPr lang="it-IT" dirty="0">
                <a:latin typeface="Rockwell" charset="0"/>
              </a:rPr>
              <a:t>Natura /cultura</a:t>
            </a:r>
          </a:p>
          <a:p>
            <a:pPr eaLnBrk="1" hangingPunct="1"/>
            <a:r>
              <a:rPr lang="it-IT" dirty="0">
                <a:latin typeface="Rockwell" charset="0"/>
              </a:rPr>
              <a:t>Corpo  / mente</a:t>
            </a:r>
          </a:p>
          <a:p>
            <a:pPr eaLnBrk="1" hangingPunct="1"/>
            <a:r>
              <a:rPr lang="it-IT" dirty="0">
                <a:latin typeface="Rockwell" charset="0"/>
              </a:rPr>
              <a:t>Scienze /credenze</a:t>
            </a: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r>
              <a:rPr lang="it-IT" dirty="0">
                <a:latin typeface="Rockwell" charset="0"/>
              </a:rPr>
              <a:t>Sapere e ordine sociale inscritto NEL corpo, naturalizzato</a:t>
            </a:r>
          </a:p>
          <a:p>
            <a:pPr eaLnBrk="1" hangingPunct="1"/>
            <a:r>
              <a:rPr lang="it-IT" dirty="0">
                <a:latin typeface="Rockwell" charset="0"/>
              </a:rPr>
              <a:t>Costruzione ‘inconsapevole’ della realtà</a:t>
            </a:r>
          </a:p>
          <a:p>
            <a:pPr eaLnBrk="1" hangingPunct="1"/>
            <a:endParaRPr lang="it-IT" dirty="0">
              <a:latin typeface="Rockwell" charset="0"/>
            </a:endParaRPr>
          </a:p>
        </p:txBody>
      </p:sp>
      <p:sp>
        <p:nvSpPr>
          <p:cNvPr id="56323" name="Segnaposto testo 12"/>
          <p:cNvSpPr>
            <a:spLocks noGrp="1"/>
          </p:cNvSpPr>
          <p:nvPr>
            <p:ph type="body" sz="half" idx="2"/>
          </p:nvPr>
        </p:nvSpPr>
        <p:spPr>
          <a:xfrm>
            <a:off x="381000" y="4465638"/>
            <a:ext cx="10985500" cy="239236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</p:txBody>
      </p:sp>
      <p:pic>
        <p:nvPicPr>
          <p:cNvPr id="5" name="Segnaposto contenuto 3" descr="burqabikini.png">
            <a:extLst>
              <a:ext uri="{FF2B5EF4-FFF2-40B4-BE49-F238E27FC236}">
                <a16:creationId xmlns:a16="http://schemas.microsoft.com/office/drawing/2014/main" id="{1D9C72D5-98AC-F04A-93C3-3F2A2D04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43" r="-28643"/>
          <a:stretch>
            <a:fillRect/>
          </a:stretch>
        </p:blipFill>
        <p:spPr>
          <a:xfrm>
            <a:off x="-934312" y="1491915"/>
            <a:ext cx="5822418" cy="3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>
          <a:xfrm>
            <a:off x="1227158" y="548209"/>
            <a:ext cx="7916842" cy="104923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dirty="0">
                <a:latin typeface="Tw Cen MT" charset="0"/>
              </a:rPr>
            </a:br>
            <a:r>
              <a:rPr lang="it-IT" dirty="0">
                <a:latin typeface="Tw Cen MT" charset="0"/>
              </a:rPr>
              <a:t>Habitus: cultura come tessuto connettivo tra corpo/mente/società</a:t>
            </a:r>
            <a:br>
              <a:rPr lang="it-IT" dirty="0">
                <a:latin typeface="Tw Cen MT" charset="0"/>
              </a:rPr>
            </a:br>
            <a:r>
              <a:rPr lang="it-IT" dirty="0">
                <a:latin typeface="Tw Cen MT" charset="0"/>
              </a:rPr>
              <a:t>Corpo socialmente informato</a:t>
            </a:r>
            <a:br>
              <a:rPr lang="it-IT" dirty="0">
                <a:latin typeface="Tw Cen MT" charset="0"/>
              </a:rPr>
            </a:b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pic>
        <p:nvPicPr>
          <p:cNvPr id="48130" name="Segnaposto contenuto 2" descr="cpt-general-model-v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0" y="2833302"/>
            <a:ext cx="4058571" cy="3289300"/>
          </a:xfrm>
        </p:spPr>
      </p:pic>
    </p:spTree>
    <p:extLst>
      <p:ext uri="{BB962C8B-B14F-4D97-AF65-F5344CB8AC3E}">
        <p14:creationId xmlns:p14="http://schemas.microsoft.com/office/powerpoint/2010/main" val="14336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4307" y="1203993"/>
            <a:ext cx="6752599" cy="93345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Etno_psichiatria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0728" y="4824056"/>
            <a:ext cx="8135374" cy="1223818"/>
          </a:xfrm>
        </p:spPr>
        <p:txBody>
          <a:bodyPr>
            <a:normAutofit/>
          </a:bodyPr>
          <a:lstStyle/>
          <a:p>
            <a:r>
              <a:rPr lang="it-IT" dirty="0"/>
              <a:t>La sofferenza psichica rivela un profilo sordo e ostinato: </a:t>
            </a:r>
          </a:p>
          <a:p>
            <a:r>
              <a:rPr lang="it-IT" dirty="0"/>
              <a:t>quello di critica implicita dell’ordine sociale, dei rapporti di forza e delle forme di violenza presenti in ogni contesto, in ogni cultura (</a:t>
            </a:r>
            <a:r>
              <a:rPr lang="it-IT" dirty="0" err="1"/>
              <a:t>Beneduce</a:t>
            </a:r>
            <a:r>
              <a:rPr lang="it-IT" dirty="0"/>
              <a:t> 2007)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3827" y="2369352"/>
            <a:ext cx="3190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Interrelazione tra </a:t>
            </a:r>
          </a:p>
          <a:p>
            <a:endParaRPr lang="it-IT" dirty="0"/>
          </a:p>
          <a:p>
            <a:r>
              <a:rPr lang="it-IT" dirty="0"/>
              <a:t>MALATTIA</a:t>
            </a:r>
          </a:p>
          <a:p>
            <a:r>
              <a:rPr lang="it-IT" dirty="0"/>
              <a:t>CULTURA</a:t>
            </a:r>
            <a:br>
              <a:rPr lang="it-IT" dirty="0"/>
            </a:br>
            <a:r>
              <a:rPr lang="it-IT" dirty="0"/>
              <a:t>CURA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39898" y="2274931"/>
            <a:ext cx="16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Embodiment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00151" y="3649251"/>
            <a:ext cx="241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Principio di</a:t>
            </a:r>
          </a:p>
          <a:p>
            <a:r>
              <a:rPr lang="it-IT" dirty="0"/>
              <a:t>Indeterminazione</a:t>
            </a:r>
          </a:p>
          <a:p>
            <a:r>
              <a:rPr lang="it-IT" dirty="0" err="1"/>
              <a:t>Heisenberg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09937" y="2339349"/>
            <a:ext cx="129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Sofferenza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27803" y="3174825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PTSD</a:t>
            </a:r>
          </a:p>
        </p:txBody>
      </p:sp>
    </p:spTree>
    <p:extLst>
      <p:ext uri="{BB962C8B-B14F-4D97-AF65-F5344CB8AC3E}">
        <p14:creationId xmlns:p14="http://schemas.microsoft.com/office/powerpoint/2010/main" val="2196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Violenza strutturale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1064" y="2133600"/>
            <a:ext cx="7076747" cy="39925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Processo di </a:t>
            </a:r>
            <a:r>
              <a:rPr lang="it-IT" dirty="0">
                <a:solidFill>
                  <a:srgbClr val="FF6600"/>
                </a:solidFill>
              </a:rPr>
              <a:t>incorporazione</a:t>
            </a:r>
            <a:r>
              <a:rPr lang="it-IT" dirty="0"/>
              <a:t> delle dinamiche diseguali dei rapporti di forza strutturali entro cui il soggetto è costretto a vivere la sua esistenza. </a:t>
            </a:r>
          </a:p>
          <a:p>
            <a:r>
              <a:rPr lang="it-IT" dirty="0"/>
              <a:t>È prodotta in forma indiretta dall’organizzazione sociale stessa, senza necessità dell’uso diretto della forza, e si articola attraverso degli </a:t>
            </a:r>
            <a:r>
              <a:rPr lang="it-IT" dirty="0">
                <a:solidFill>
                  <a:srgbClr val="FF6600"/>
                </a:solidFill>
              </a:rPr>
              <a:t>assi di sofferenza</a:t>
            </a:r>
            <a:r>
              <a:rPr lang="it-IT" dirty="0"/>
              <a:t>: i rapporti di genere, i rapporti etnici (cioè tra cultura egemonica e subalterna), i rapporti culturali.</a:t>
            </a:r>
          </a:p>
          <a:p>
            <a:r>
              <a:rPr lang="it-IT" dirty="0"/>
              <a:t> La violenza strutturale non solo genera le condizioni sociali della sofferenza, ma limita di fatto anche la capacità di </a:t>
            </a:r>
            <a:r>
              <a:rPr lang="it-IT" dirty="0">
                <a:solidFill>
                  <a:schemeClr val="accent2"/>
                </a:solidFill>
              </a:rPr>
              <a:t>azione</a:t>
            </a:r>
            <a:r>
              <a:rPr lang="it-IT" dirty="0"/>
              <a:t> dei soggetti. </a:t>
            </a:r>
            <a:r>
              <a:rPr lang="it-IT" dirty="0">
                <a:hlinkClick r:id="rId2"/>
              </a:rPr>
              <a:t>Children game </a:t>
            </a: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dirty="0"/>
              <a:t>			(P. </a:t>
            </a:r>
            <a:r>
              <a:rPr lang="it-IT" dirty="0" err="1"/>
              <a:t>Farmer</a:t>
            </a:r>
            <a:r>
              <a:rPr lang="it-IT" dirty="0"/>
              <a:t> in Riccio 2014: 201)</a:t>
            </a:r>
          </a:p>
        </p:txBody>
      </p:sp>
    </p:spTree>
    <p:extLst>
      <p:ext uri="{BB962C8B-B14F-4D97-AF65-F5344CB8AC3E}">
        <p14:creationId xmlns:p14="http://schemas.microsoft.com/office/powerpoint/2010/main" val="10770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19857</TotalTime>
  <Words>963</Words>
  <Application>Microsoft Macintosh PowerPoint</Application>
  <PresentationFormat>Presentazione su schermo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Rockwell</vt:lpstr>
      <vt:lpstr>Tw Cen MT</vt:lpstr>
      <vt:lpstr>Wingdings</vt:lpstr>
      <vt:lpstr>Raccolta</vt:lpstr>
      <vt:lpstr>La salute dei migranti </vt:lpstr>
      <vt:lpstr>Salute/malattia</vt:lpstr>
      <vt:lpstr>diagnosi = interpretare l’esperienza disturbata</vt:lpstr>
      <vt:lpstr>Traccia indagine illness (Helman 1981)</vt:lpstr>
      <vt:lpstr>Antropologia medica &amp; sofferenza psichica</vt:lpstr>
      <vt:lpstr>Dualismi da scardinare</vt:lpstr>
      <vt:lpstr> Habitus: cultura come tessuto connettivo tra corpo/mente/società Corpo socialmente informato  </vt:lpstr>
      <vt:lpstr>Etno_psichiatria </vt:lpstr>
      <vt:lpstr>Violenza strutturale </vt:lpstr>
      <vt:lpstr>Presentazione standard di PowerPoint</vt:lpstr>
      <vt:lpstr>Spazio relazionale medico-paziente (agency!)</vt:lpstr>
      <vt:lpstr>Sofferenza  </vt:lpstr>
      <vt:lpstr>Alcune piste di riflessione critica:</vt:lpstr>
      <vt:lpstr>Salute e migrazioni</vt:lpstr>
      <vt:lpstr>Critica culturale al sistema biomedico occidentale</vt:lpstr>
      <vt:lpstr>Azione terapeutica</vt:lpstr>
      <vt:lpstr>Il dolore interculturale</vt:lpstr>
      <vt:lpstr>Dolore oggettivo/soggettivo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350</cp:revision>
  <dcterms:created xsi:type="dcterms:W3CDTF">2014-10-13T13:50:23Z</dcterms:created>
  <dcterms:modified xsi:type="dcterms:W3CDTF">2021-11-03T19:23:18Z</dcterms:modified>
</cp:coreProperties>
</file>