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handoutMasterIdLst>
    <p:handoutMasterId r:id="rId15"/>
  </p:handoutMasterIdLst>
  <p:sldIdLst>
    <p:sldId id="256" r:id="rId2"/>
    <p:sldId id="307" r:id="rId3"/>
    <p:sldId id="309" r:id="rId4"/>
    <p:sldId id="329" r:id="rId5"/>
    <p:sldId id="333" r:id="rId6"/>
    <p:sldId id="327" r:id="rId7"/>
    <p:sldId id="330" r:id="rId8"/>
    <p:sldId id="313" r:id="rId9"/>
    <p:sldId id="314" r:id="rId10"/>
    <p:sldId id="315" r:id="rId11"/>
    <p:sldId id="264" r:id="rId12"/>
    <p:sldId id="332" r:id="rId13"/>
    <p:sldId id="31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729"/>
  </p:normalViewPr>
  <p:slideViewPr>
    <p:cSldViewPr snapToGrid="0" snapToObjects="1">
      <p:cViewPr varScale="1">
        <p:scale>
          <a:sx n="111" d="100"/>
          <a:sy n="111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4F7E734F-C690-3E4E-A329-4CD84A2355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257958-E2AB-5D4D-9F94-863B7E80FD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4EDB6-ACD8-4741-B9CA-94F25A1B2C95}" type="datetimeFigureOut">
              <a:rPr lang="it-IT" smtClean="0"/>
              <a:t>04/11/21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AD636EF-1D1C-634C-9CEF-99A0A416CB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3274B61-D639-284D-AB63-7919D4B8A5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371ED-F2FD-1240-ADEF-0BEA5E77F1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8730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474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716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1686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017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8932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636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763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49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41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623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123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294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192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683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20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7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1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grwWhf5lU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770BFD-4D5E-4142-8153-4EEEFDA35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010" y="937550"/>
            <a:ext cx="10081549" cy="4823552"/>
          </a:xfrm>
        </p:spPr>
        <p:txBody>
          <a:bodyPr/>
          <a:lstStyle/>
          <a:p>
            <a:pPr algn="l"/>
            <a:r>
              <a:rPr lang="it-IT" sz="2400" dirty="0"/>
              <a:t>GEOGRAFIA STORICA DELL’ODIERNO FRIULI VENEZIA GIULIA </a:t>
            </a:r>
            <a:r>
              <a:rPr lang="it-IT" sz="2400" i="1" dirty="0"/>
              <a:t>LM 641</a:t>
            </a:r>
            <a:br>
              <a:rPr lang="it-IT" dirty="0"/>
            </a:br>
            <a:r>
              <a:rPr lang="it-IT" sz="6600" b="1" cap="small" dirty="0"/>
              <a:t>La costruzione dell’odierno </a:t>
            </a:r>
            <a:br>
              <a:rPr lang="it-IT" sz="6600" b="1" cap="small" dirty="0"/>
            </a:br>
            <a:r>
              <a:rPr lang="it-IT" sz="6600" b="1" cap="small" dirty="0"/>
              <a:t>Friuli Venezia Giulia</a:t>
            </a:r>
            <a:r>
              <a:rPr lang="it-IT" sz="6600" dirty="0"/>
              <a:t> </a:t>
            </a:r>
            <a:br>
              <a:rPr lang="it-IT" sz="6600" dirty="0"/>
            </a:br>
            <a:r>
              <a:rPr lang="it-IT" sz="1800" dirty="0"/>
              <a:t>A.A. 2021-2022</a:t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13AAC26-B54F-254A-B891-B87959A06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608" y="5960962"/>
            <a:ext cx="7838742" cy="897038"/>
          </a:xfrm>
        </p:spPr>
        <p:txBody>
          <a:bodyPr/>
          <a:lstStyle/>
          <a:p>
            <a:pPr algn="l"/>
            <a:r>
              <a:rPr lang="it-IT" dirty="0"/>
              <a:t>SERGIO ZILLI</a:t>
            </a:r>
          </a:p>
        </p:txBody>
      </p:sp>
    </p:spTree>
    <p:extLst>
      <p:ext uri="{BB962C8B-B14F-4D97-AF65-F5344CB8AC3E}">
        <p14:creationId xmlns:p14="http://schemas.microsoft.com/office/powerpoint/2010/main" val="851085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egnaposto contenuto 2">
            <a:extLst>
              <a:ext uri="{FF2B5EF4-FFF2-40B4-BE49-F238E27FC236}">
                <a16:creationId xmlns:a16="http://schemas.microsoft.com/office/drawing/2014/main" id="{36738EDE-8751-F340-83B7-D086A09DCC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3354" y="648222"/>
            <a:ext cx="11100122" cy="48150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altLang="it-IT" sz="2400" b="1" dirty="0">
                <a:solidFill>
                  <a:schemeClr val="accent1"/>
                </a:solidFill>
              </a:rPr>
              <a:t>Soldati di terra e di mare!</a:t>
            </a:r>
          </a:p>
          <a:p>
            <a:pPr marL="0" indent="0">
              <a:buNone/>
            </a:pPr>
            <a:br>
              <a:rPr lang="it-IT" altLang="it-IT" sz="2400" dirty="0"/>
            </a:br>
            <a:r>
              <a:rPr lang="it-IT" altLang="it-IT" sz="2400" dirty="0">
                <a:solidFill>
                  <a:schemeClr val="tx1"/>
                </a:solidFill>
              </a:rPr>
              <a:t>L'ora solenne delle rivendicazioni nazionali è suonata. Seguendo l'esempio del mio Grande Avo, assumo oggi il comando supremo delle forze di terra e di mare, con sicura fede nella vittoria, che il vostro valore, la vostra abnegazione, la vostra disciplina sapranno conseguire. Il nemico che vi accingete a combattere è agguerrito e degno di voi. Favorito dal terreno e dai sapienti apprestamenti dell'arte, egli vi </a:t>
            </a:r>
            <a:r>
              <a:rPr lang="it-IT" altLang="it-IT" sz="2400" dirty="0" err="1">
                <a:solidFill>
                  <a:schemeClr val="tx1"/>
                </a:solidFill>
              </a:rPr>
              <a:t>opporà</a:t>
            </a:r>
            <a:r>
              <a:rPr lang="it-IT" altLang="it-IT" sz="2400" dirty="0">
                <a:solidFill>
                  <a:schemeClr val="tx1"/>
                </a:solidFill>
              </a:rPr>
              <a:t> tenace resistenza; ma il vostro indomito slancio saprà di certo superarla.</a:t>
            </a:r>
            <a:br>
              <a:rPr lang="it-IT" altLang="it-IT" sz="2400" dirty="0">
                <a:solidFill>
                  <a:schemeClr val="tx1"/>
                </a:solidFill>
              </a:rPr>
            </a:br>
            <a:r>
              <a:rPr lang="it-IT" altLang="it-IT" sz="2400" dirty="0">
                <a:solidFill>
                  <a:schemeClr val="tx1"/>
                </a:solidFill>
              </a:rPr>
              <a:t>Soldati !</a:t>
            </a:r>
            <a:br>
              <a:rPr lang="it-IT" altLang="it-IT" sz="2400" dirty="0">
                <a:solidFill>
                  <a:schemeClr val="tx1"/>
                </a:solidFill>
              </a:rPr>
            </a:br>
            <a:r>
              <a:rPr lang="it-IT" altLang="it-IT" sz="2400" dirty="0">
                <a:solidFill>
                  <a:schemeClr val="tx1"/>
                </a:solidFill>
              </a:rPr>
              <a:t>A voi la gloria di piantare il tricolore d'Italia sui termini sacri che la natura pose ai confini della Patria nostra. A voi la gloria di compiere, finalmente, l'opera con tanto eroismo iniziata dai nostri padri.</a:t>
            </a:r>
            <a:br>
              <a:rPr lang="it-IT" altLang="it-IT" sz="2400" dirty="0">
                <a:solidFill>
                  <a:schemeClr val="tx1"/>
                </a:solidFill>
              </a:rPr>
            </a:br>
            <a:r>
              <a:rPr lang="it-IT" altLang="it-IT" sz="24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it-IT" altLang="it-IT" sz="2400" i="1" dirty="0">
                <a:solidFill>
                  <a:schemeClr val="tx1"/>
                </a:solidFill>
              </a:rPr>
              <a:t>Dal Gran Quartiere Generale, 24 maggio 1915.  Vittorio Emanuele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378ABB7-CFBB-FA40-A30E-8585D17F3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D302A8-EFF9-254B-8A1B-5FDF4A349C80}" type="slidenum">
              <a:rPr lang="en-US" altLang="it-IT"/>
              <a:pPr>
                <a:defRPr/>
              </a:pPr>
              <a:t>10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602044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E4F9CC6-AF31-F744-AB0E-F68077219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pPr>
              <a:defRPr/>
            </a:pPr>
            <a:fld id="{179988B8-D4CC-0E4F-8CCC-260E249635B9}" type="slidenum">
              <a:rPr lang="en-US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ea typeface="+mn-ea"/>
              </a:rPr>
              <a:pPr>
                <a:defRPr/>
              </a:pPr>
              <a:t>11</a:t>
            </a:fld>
            <a:endParaRPr lang="en-US">
              <a:gradFill>
                <a:gsLst>
                  <a:gs pos="0">
                    <a:schemeClr val="tx1">
                      <a:alpha val="10000"/>
                    </a:schemeClr>
                  </a:gs>
                  <a:gs pos="100000">
                    <a:schemeClr val="tx1">
                      <a:alpha val="10000"/>
                    </a:schemeClr>
                  </a:gs>
                </a:gsLst>
                <a:lin ang="5400000" scaled="0"/>
              </a:gradFill>
              <a:ea typeface="+mn-ea"/>
            </a:endParaRP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3E45AC75-17D3-3E40-BAB1-B5FAA2C726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5615" y="1666318"/>
            <a:ext cx="4791639" cy="3881437"/>
          </a:xfr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91AFADC-7967-6243-B659-056EC71C001E}"/>
              </a:ext>
            </a:extLst>
          </p:cNvPr>
          <p:cNvSpPr txBox="1"/>
          <p:nvPr/>
        </p:nvSpPr>
        <p:spPr>
          <a:xfrm>
            <a:off x="1076446" y="729205"/>
            <a:ext cx="4699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1"/>
                </a:solidFill>
              </a:rPr>
              <a:t>Dov’è il fronte orientale?</a:t>
            </a:r>
          </a:p>
        </p:txBody>
      </p:sp>
    </p:spTree>
    <p:extLst>
      <p:ext uri="{BB962C8B-B14F-4D97-AF65-F5344CB8AC3E}">
        <p14:creationId xmlns:p14="http://schemas.microsoft.com/office/powerpoint/2010/main" val="1102136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4C2ED2-7F91-784F-9084-20B35E113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0E110DD0-4AA0-6D4A-BB93-01D9989E58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8673" y="407772"/>
            <a:ext cx="4525043" cy="603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09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olo 1">
            <a:extLst>
              <a:ext uri="{FF2B5EF4-FFF2-40B4-BE49-F238E27FC236}">
                <a16:creationId xmlns:a16="http://schemas.microsoft.com/office/drawing/2014/main" id="{CFBE8FB9-22C0-4549-AE83-C6B9A6C519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6054" y="764590"/>
            <a:ext cx="5827425" cy="101912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it-IT" sz="2800" dirty="0">
                <a:ea typeface="ＭＳ Ｐゴシック" panose="020B0600070205080204" pitchFamily="34" charset="-128"/>
              </a:rPr>
              <a:t>Le </a:t>
            </a:r>
            <a:r>
              <a:rPr lang="en-US" altLang="it-IT" sz="2800" dirty="0" err="1">
                <a:ea typeface="ＭＳ Ｐゴシック" panose="020B0600070205080204" pitchFamily="34" charset="-128"/>
              </a:rPr>
              <a:t>undici</a:t>
            </a:r>
            <a:r>
              <a:rPr lang="en-US" altLang="it-IT" sz="2800" dirty="0">
                <a:ea typeface="ＭＳ Ｐゴシック" panose="020B0600070205080204" pitchFamily="34" charset="-128"/>
              </a:rPr>
              <a:t>  </a:t>
            </a:r>
            <a:r>
              <a:rPr lang="en-US" altLang="it-IT" sz="2800" dirty="0" err="1">
                <a:ea typeface="ＭＳ Ｐゴシック" panose="020B0600070205080204" pitchFamily="34" charset="-128"/>
              </a:rPr>
              <a:t>battaglie</a:t>
            </a:r>
            <a:r>
              <a:rPr lang="en-US" altLang="it-IT" sz="2800" dirty="0">
                <a:ea typeface="ＭＳ Ｐゴシック" panose="020B0600070205080204" pitchFamily="34" charset="-128"/>
              </a:rPr>
              <a:t> </a:t>
            </a:r>
            <a:r>
              <a:rPr lang="en-US" altLang="it-IT" sz="2800" dirty="0" err="1">
                <a:ea typeface="ＭＳ Ｐゴシック" panose="020B0600070205080204" pitchFamily="34" charset="-128"/>
              </a:rPr>
              <a:t>dell’Isonzo</a:t>
            </a:r>
            <a:endParaRPr lang="it-IT" altLang="it-IT" sz="2800" dirty="0">
              <a:ea typeface="ＭＳ Ｐゴシック" panose="020B0600070205080204" pitchFamily="34" charset="-128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CEEF651-4945-C84D-9C31-302275FFB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pPr>
              <a:defRPr/>
            </a:pPr>
            <a:fld id="{4652667F-71B9-AF43-85B1-1FFCFE753275}" type="slidenum">
              <a:rPr lang="en-US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ea typeface="+mn-ea"/>
              </a:rPr>
              <a:pPr>
                <a:defRPr/>
              </a:pPr>
              <a:t>13</a:t>
            </a:fld>
            <a:endParaRPr lang="en-US">
              <a:gradFill>
                <a:gsLst>
                  <a:gs pos="0">
                    <a:schemeClr val="tx1">
                      <a:alpha val="10000"/>
                    </a:schemeClr>
                  </a:gs>
                  <a:gs pos="100000">
                    <a:schemeClr val="tx1">
                      <a:alpha val="10000"/>
                    </a:schemeClr>
                  </a:gs>
                </a:gsLst>
                <a:lin ang="5400000" scaled="0"/>
              </a:gradFill>
              <a:ea typeface="+mn-ea"/>
            </a:endParaRPr>
          </a:p>
        </p:txBody>
      </p:sp>
      <p:pic>
        <p:nvPicPr>
          <p:cNvPr id="7" name="Segnaposto contenuto 8">
            <a:extLst>
              <a:ext uri="{FF2B5EF4-FFF2-40B4-BE49-F238E27FC236}">
                <a16:creationId xmlns:a16="http://schemas.microsoft.com/office/drawing/2014/main" id="{6F649A2D-40B1-6A4E-85DF-7D25F5DA9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074" y="2027247"/>
            <a:ext cx="3244531" cy="4287960"/>
          </a:xfrm>
          <a:prstGeom prst="rect">
            <a:avLst/>
          </a:prstGeom>
        </p:spPr>
      </p:pic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48DA2711-33F7-DA46-8685-358FF606B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6054" y="2027247"/>
            <a:ext cx="3136656" cy="4329105"/>
          </a:xfr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B0FBC1D-E2C3-8D4D-90A1-F13EF17B9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228" y="2027247"/>
            <a:ext cx="2804984" cy="4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0F2241-DCE7-9D40-AA2C-43CCFF5F1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0CF116-201B-9545-AA25-6A5CB1F94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b="1" dirty="0"/>
              <a:t>Presentazione n. 9</a:t>
            </a:r>
          </a:p>
          <a:p>
            <a:pPr marL="0" indent="0">
              <a:buNone/>
            </a:pPr>
            <a:endParaRPr lang="it-IT" sz="2800" b="1" dirty="0"/>
          </a:p>
          <a:p>
            <a:pPr marL="0" indent="0">
              <a:buNone/>
            </a:pPr>
            <a:r>
              <a:rPr lang="it-IT" sz="2800" b="1" dirty="0"/>
              <a:t>La guerra</a:t>
            </a:r>
          </a:p>
          <a:p>
            <a:pPr marL="0" indent="0">
              <a:buNone/>
            </a:pP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243123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121DDE-9B9E-4841-8D00-8C4B29448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AF1CA8-9A6D-F049-AB63-D9449BD7B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L’inizio </a:t>
            </a:r>
          </a:p>
          <a:p>
            <a:r>
              <a:rPr lang="it-IT" dirty="0">
                <a:hlinkClick r:id="rId2"/>
              </a:rPr>
              <a:t>https://www.youtube.com/watch?v=YgrwWhf5lUU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La fine</a:t>
            </a:r>
          </a:p>
          <a:p>
            <a:endParaRPr lang="it-IT" dirty="0"/>
          </a:p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www.youtube.com</a:t>
            </a:r>
            <a:r>
              <a:rPr lang="it-IT" dirty="0"/>
              <a:t>/</a:t>
            </a:r>
            <a:r>
              <a:rPr lang="it-IT" dirty="0" err="1"/>
              <a:t>watch?v</a:t>
            </a:r>
            <a:r>
              <a:rPr lang="it-IT" dirty="0"/>
              <a:t>=lnoLRrVjY1U</a:t>
            </a:r>
          </a:p>
        </p:txBody>
      </p:sp>
    </p:spTree>
    <p:extLst>
      <p:ext uri="{BB962C8B-B14F-4D97-AF65-F5344CB8AC3E}">
        <p14:creationId xmlns:p14="http://schemas.microsoft.com/office/powerpoint/2010/main" val="1444149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7CB3C9-125E-724A-8042-8A7C1422C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72740"/>
            <a:ext cx="10058400" cy="870865"/>
          </a:xfrm>
        </p:spPr>
        <p:txBody>
          <a:bodyPr/>
          <a:lstStyle/>
          <a:p>
            <a:r>
              <a:rPr lang="it-IT" dirty="0"/>
              <a:t>estate 1914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A2DE25-DD53-D240-AE77-A5FA57F86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05946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dirty="0">
                <a:solidFill>
                  <a:schemeClr val="tx1"/>
                </a:solidFill>
              </a:rPr>
              <a:t>Nei territori imperiali</a:t>
            </a:r>
          </a:p>
          <a:p>
            <a:endParaRPr lang="it-IT" sz="2400" b="1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Mobilitazione generalizzata degli uomini</a:t>
            </a:r>
          </a:p>
          <a:p>
            <a:r>
              <a:rPr lang="it-IT" dirty="0">
                <a:solidFill>
                  <a:schemeClr val="tx1"/>
                </a:solidFill>
              </a:rPr>
              <a:t>Economia di guerra</a:t>
            </a:r>
          </a:p>
          <a:p>
            <a:r>
              <a:rPr lang="it-IT" dirty="0">
                <a:solidFill>
                  <a:schemeClr val="tx1"/>
                </a:solidFill>
              </a:rPr>
              <a:t>Fine delle relazioni internazionali</a:t>
            </a:r>
          </a:p>
          <a:p>
            <a:r>
              <a:rPr lang="it-IT" dirty="0">
                <a:solidFill>
                  <a:schemeClr val="tx1"/>
                </a:solidFill>
              </a:rPr>
              <a:t>Blocco dei commerci marittimi</a:t>
            </a:r>
          </a:p>
          <a:p>
            <a:r>
              <a:rPr lang="it-IT" dirty="0">
                <a:solidFill>
                  <a:schemeClr val="tx1"/>
                </a:solidFill>
              </a:rPr>
              <a:t>Espulsione immediata dei cittadini stranieri dai territori dell’Impero</a:t>
            </a:r>
          </a:p>
          <a:p>
            <a:endParaRPr lang="it-IT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613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A3C901-C83F-5F43-B6AB-4B2A99469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000" y="609600"/>
            <a:ext cx="8596668" cy="1320800"/>
          </a:xfrm>
        </p:spPr>
        <p:txBody>
          <a:bodyPr/>
          <a:lstStyle/>
          <a:p>
            <a:r>
              <a:rPr lang="it-IT" dirty="0"/>
              <a:t>estate 1914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FE433F-E942-FA45-A0D4-C31EA4F40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000" y="1930400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it-IT" sz="2400" b="1" dirty="0"/>
              <a:t>Nella provincia di Udine</a:t>
            </a:r>
          </a:p>
          <a:p>
            <a:pPr marL="0" indent="0">
              <a:buNone/>
            </a:pPr>
            <a:endParaRPr lang="it-IT" sz="2000" b="1" dirty="0"/>
          </a:p>
          <a:p>
            <a:r>
              <a:rPr lang="it-IT" dirty="0"/>
              <a:t>Rientro dei migranti a metà stagione (90.000 «contati» a Cormons e Pontebba)  </a:t>
            </a:r>
          </a:p>
          <a:p>
            <a:r>
              <a:rPr lang="it-IT" dirty="0"/>
              <a:t>Assenza di lavoro</a:t>
            </a:r>
          </a:p>
          <a:p>
            <a:r>
              <a:rPr lang="it-IT" dirty="0"/>
              <a:t>Esaurimento riserve /risparmi</a:t>
            </a:r>
          </a:p>
          <a:p>
            <a:r>
              <a:rPr lang="it-IT" dirty="0"/>
              <a:t>Incapacità di sopperire alla sussistenza</a:t>
            </a:r>
          </a:p>
          <a:p>
            <a:r>
              <a:rPr lang="it-IT" dirty="0"/>
              <a:t>Crisi sociale e politica</a:t>
            </a:r>
          </a:p>
          <a:p>
            <a:r>
              <a:rPr lang="it-IT" dirty="0"/>
              <a:t>Totale incertezza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7482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6B8036-151E-AE41-9DE4-3219D4E9A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706" y="807463"/>
            <a:ext cx="10058400" cy="940313"/>
          </a:xfrm>
        </p:spPr>
        <p:txBody>
          <a:bodyPr/>
          <a:lstStyle/>
          <a:p>
            <a:r>
              <a:rPr lang="it-IT" dirty="0">
                <a:solidFill>
                  <a:schemeClr val="accent1"/>
                </a:solidFill>
              </a:rPr>
              <a:t>La prima mobilitazione</a:t>
            </a:r>
          </a:p>
        </p:txBody>
      </p:sp>
      <p:pic>
        <p:nvPicPr>
          <p:cNvPr id="6" name="Segnaposto contenuto 4">
            <a:extLst>
              <a:ext uri="{FF2B5EF4-FFF2-40B4-BE49-F238E27FC236}">
                <a16:creationId xmlns:a16="http://schemas.microsoft.com/office/drawing/2014/main" id="{A892D269-C2DE-F447-8C84-789979D47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009" y="2218463"/>
            <a:ext cx="5139040" cy="3775348"/>
          </a:xfrm>
          <a:prstGeom prst="rect">
            <a:avLst/>
          </a:prstGeom>
        </p:spPr>
      </p:pic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D91928C1-2340-7645-83CC-51D725C75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195" y="2218463"/>
            <a:ext cx="8596668" cy="3880773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953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17904AA-BE26-0442-A7E7-74DA363DD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pPr>
              <a:defRPr/>
            </a:pPr>
            <a:fld id="{AF049DCE-F2D4-AF42-95EB-03CC383361DC}" type="slidenum">
              <a:rPr lang="en-US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ea typeface="+mn-ea"/>
              </a:rPr>
              <a:pPr>
                <a:defRPr/>
              </a:pPr>
              <a:t>7</a:t>
            </a:fld>
            <a:endParaRPr lang="en-US">
              <a:gradFill>
                <a:gsLst>
                  <a:gs pos="0">
                    <a:schemeClr val="tx1">
                      <a:alpha val="10000"/>
                    </a:schemeClr>
                  </a:gs>
                  <a:gs pos="100000">
                    <a:schemeClr val="tx1">
                      <a:alpha val="10000"/>
                    </a:schemeClr>
                  </a:gs>
                </a:gsLst>
                <a:lin ang="5400000" scaled="0"/>
              </a:gradFill>
              <a:ea typeface="+mn-ea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F2DCD4B5-4414-564C-BB15-DCEE15A1E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4" y="625033"/>
            <a:ext cx="8482645" cy="798740"/>
          </a:xfrm>
        </p:spPr>
        <p:txBody>
          <a:bodyPr/>
          <a:lstStyle/>
          <a:p>
            <a:r>
              <a:rPr lang="it-IT" dirty="0"/>
              <a:t>Italia vs. </a:t>
            </a:r>
            <a:r>
              <a:rPr lang="it-IT" dirty="0" err="1"/>
              <a:t>Kakanien</a:t>
            </a:r>
            <a:endParaRPr lang="it-IT" dirty="0"/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DCB013F7-E3D1-6C47-99E9-648DF659DE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005" y="1949344"/>
            <a:ext cx="4595877" cy="3881437"/>
          </a:xfrm>
        </p:spPr>
      </p:pic>
      <p:pic>
        <p:nvPicPr>
          <p:cNvPr id="13" name="Immagine 6">
            <a:extLst>
              <a:ext uri="{FF2B5EF4-FFF2-40B4-BE49-F238E27FC236}">
                <a16:creationId xmlns:a16="http://schemas.microsoft.com/office/drawing/2014/main" id="{F4E28BB0-7F38-B04E-AE19-99D2F8901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363" y="1949344"/>
            <a:ext cx="5899563" cy="403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38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BA69C90-3AE8-8348-A49F-73740B7D6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2BE8A-E6CE-584A-A70A-DDAF59E2CAB8}" type="slidenum">
              <a:rPr lang="en-US" altLang="it-IT"/>
              <a:pPr>
                <a:defRPr/>
              </a:pPr>
              <a:t>8</a:t>
            </a:fld>
            <a:endParaRPr lang="en-US" altLang="it-IT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83BDCAA1-02FF-BA4C-9DC3-B477C85C0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495" y="173620"/>
            <a:ext cx="10914926" cy="6684380"/>
          </a:xfrm>
        </p:spPr>
        <p:txBody>
          <a:bodyPr rtlCol="0">
            <a:normAutofit/>
          </a:bodyPr>
          <a:lstStyle/>
          <a:p>
            <a:pPr marL="0" indent="0">
              <a:spcAft>
                <a:spcPts val="0"/>
              </a:spcAft>
              <a:buNone/>
              <a:defRPr/>
            </a:pPr>
            <a:r>
              <a:rPr lang="it-IT" sz="2400" b="1" dirty="0">
                <a:solidFill>
                  <a:schemeClr val="accent1"/>
                </a:solidFill>
              </a:rPr>
              <a:t>Ai miei popoli!</a:t>
            </a:r>
          </a:p>
          <a:p>
            <a:pPr marL="0" indent="0">
              <a:spcAft>
                <a:spcPts val="0"/>
              </a:spcAft>
              <a:buNone/>
              <a:defRPr/>
            </a:pPr>
            <a:br>
              <a:rPr lang="it-IT" sz="2200" dirty="0">
                <a:solidFill>
                  <a:schemeClr val="tx1"/>
                </a:solidFill>
              </a:rPr>
            </a:br>
            <a:r>
              <a:rPr lang="it-IT" sz="2200" dirty="0">
                <a:solidFill>
                  <a:schemeClr val="tx1"/>
                </a:solidFill>
              </a:rPr>
              <a:t>	Il re d’Italia mi ha dichiarato guerra.</a:t>
            </a:r>
            <a:br>
              <a:rPr lang="it-IT" sz="2200" dirty="0">
                <a:solidFill>
                  <a:schemeClr val="tx1"/>
                </a:solidFill>
              </a:rPr>
            </a:br>
            <a:r>
              <a:rPr lang="it-IT" sz="2200" dirty="0">
                <a:solidFill>
                  <a:schemeClr val="tx1"/>
                </a:solidFill>
              </a:rPr>
              <a:t>	Il regno d’Italia ha commesso a danno dei suoi due alleati un tradimento di cui la storia non conosce uguale.</a:t>
            </a:r>
            <a:br>
              <a:rPr lang="it-IT" sz="2200" dirty="0">
                <a:solidFill>
                  <a:schemeClr val="tx1"/>
                </a:solidFill>
              </a:rPr>
            </a:br>
            <a:r>
              <a:rPr lang="it-IT" sz="2200" dirty="0">
                <a:solidFill>
                  <a:schemeClr val="tx1"/>
                </a:solidFill>
              </a:rPr>
              <a:t>	Dopo un patto d’alleanza che durava da oltre trent’anni, durante i quali ha potuto crescere il suo territorio e conseguire un insperabile benessere, l’Italia ci ha abbandonati nell’ora del pericolo ed è passata a bandiere spiegate nel campo dei nostri nemici.</a:t>
            </a:r>
            <a:br>
              <a:rPr lang="it-IT" sz="2200" dirty="0">
                <a:solidFill>
                  <a:schemeClr val="tx1"/>
                </a:solidFill>
              </a:rPr>
            </a:br>
            <a:r>
              <a:rPr lang="it-IT" sz="2200" dirty="0">
                <a:solidFill>
                  <a:schemeClr val="tx1"/>
                </a:solidFill>
              </a:rPr>
              <a:t>	Noi non abbiamo minacciato l’Italia, non abbiamo menomato la sua reputazione, violato il suo onore o i suoi interessi. Noi abbiamo scrupolosamente osservato gli obblighi derivatici dall’alleanza e accordato la nostra protezione quando l’Italia ha preso le armi.</a:t>
            </a:r>
            <a:br>
              <a:rPr lang="it-IT" sz="2200" dirty="0">
                <a:solidFill>
                  <a:schemeClr val="tx1"/>
                </a:solidFill>
              </a:rPr>
            </a:br>
            <a:r>
              <a:rPr lang="it-IT" sz="2200" dirty="0">
                <a:solidFill>
                  <a:schemeClr val="tx1"/>
                </a:solidFill>
              </a:rPr>
              <a:t>	Noi abbiamo fatto di più: quando l’Italia ha diretto i suoi avidi sguardi sui nostri confini, noi, per salvare l’alleanza e la pace eravamo pronti a grandi e dolorosi sacrifici, a sacrifici che toccavano in modo particolare il nostro cuore paterno. Ma non è stato possibile calmare l’avidità dell’Italia, che credeva di dover sfruttare l’occasione. Così deve compiersi il destino. 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750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egnaposto contenuto 2">
            <a:extLst>
              <a:ext uri="{FF2B5EF4-FFF2-40B4-BE49-F238E27FC236}">
                <a16:creationId xmlns:a16="http://schemas.microsoft.com/office/drawing/2014/main" id="{B4B9D1E8-1046-B94F-8B60-01817C685D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8579" y="597202"/>
            <a:ext cx="10929887" cy="58092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altLang="it-IT" sz="2400" dirty="0"/>
              <a:t>	</a:t>
            </a:r>
            <a:r>
              <a:rPr lang="it-IT" sz="2400" dirty="0">
                <a:solidFill>
                  <a:schemeClr val="tx1"/>
                </a:solidFill>
              </a:rPr>
              <a:t> Le mie armate hanno vittoriosamente resistito al potente nemico al Nord durante dieci mesi di gigantesche lotte e nella più completa fratellanza d’armi con gli eserciti del mio illustre alleato. </a:t>
            </a:r>
          </a:p>
          <a:p>
            <a:pPr marL="0" indent="0">
              <a:buNone/>
            </a:pPr>
            <a:r>
              <a:rPr lang="it-IT" altLang="it-IT" sz="2400" dirty="0">
                <a:solidFill>
                  <a:schemeClr val="tx1"/>
                </a:solidFill>
              </a:rPr>
              <a:t>Il nuovo perfido nemico del Sud non è certo per voi un avversario nuovo. I grandi ricordi di Novara, Mortasa, Custoza, e Lissa, che sono l’orgoglio della mia gioventù, e lo spirito di Radetzky, dell’arciduca Alberto e di </a:t>
            </a:r>
            <a:r>
              <a:rPr lang="it-IT" altLang="it-IT" sz="2400" dirty="0" err="1">
                <a:solidFill>
                  <a:schemeClr val="tx1"/>
                </a:solidFill>
              </a:rPr>
              <a:t>Tegethoff</a:t>
            </a:r>
            <a:r>
              <a:rPr lang="it-IT" altLang="it-IT" sz="2400" dirty="0">
                <a:solidFill>
                  <a:schemeClr val="tx1"/>
                </a:solidFill>
              </a:rPr>
              <a:t>, che sopravvive nelle mie forze di terra e di mare, mi sono garanti che anche nel Sud sapremo difendere con successo i confini della monarchia.</a:t>
            </a:r>
            <a:br>
              <a:rPr lang="it-IT" altLang="it-IT" sz="2400" dirty="0">
                <a:solidFill>
                  <a:schemeClr val="tx1"/>
                </a:solidFill>
              </a:rPr>
            </a:br>
            <a:r>
              <a:rPr lang="it-IT" altLang="it-IT" sz="2400" dirty="0">
                <a:solidFill>
                  <a:schemeClr val="tx1"/>
                </a:solidFill>
              </a:rPr>
              <a:t>	Io rivolgo un saluto alle mie valorose e vittoriose truppe. Ho piena fiducia in loro e nei comandanti!</a:t>
            </a:r>
            <a:br>
              <a:rPr lang="it-IT" altLang="it-IT" sz="2400" dirty="0">
                <a:solidFill>
                  <a:schemeClr val="tx1"/>
                </a:solidFill>
              </a:rPr>
            </a:br>
            <a:r>
              <a:rPr lang="it-IT" altLang="it-IT" sz="2400" dirty="0">
                <a:solidFill>
                  <a:schemeClr val="tx1"/>
                </a:solidFill>
              </a:rPr>
              <a:t>	Ho piena fiducia nei miei popoli, al cui ineguagliabile spirito di sacrificio è dovuto il più profondo e paterno ringraziamento.</a:t>
            </a:r>
            <a:br>
              <a:rPr lang="it-IT" altLang="it-IT" sz="2400" dirty="0">
                <a:solidFill>
                  <a:schemeClr val="tx1"/>
                </a:solidFill>
              </a:rPr>
            </a:br>
            <a:r>
              <a:rPr lang="it-IT" altLang="it-IT" sz="2400" dirty="0">
                <a:solidFill>
                  <a:schemeClr val="tx1"/>
                </a:solidFill>
              </a:rPr>
              <a:t>	Prego l’Onnipotente di benedire le nostre bandiere e di accogliere la nostra giusta causa sotto la sua benigna protezione.</a:t>
            </a:r>
            <a:br>
              <a:rPr lang="it-IT" altLang="it-IT" sz="2400" dirty="0">
                <a:solidFill>
                  <a:schemeClr val="tx1"/>
                </a:solidFill>
              </a:rPr>
            </a:br>
            <a:r>
              <a:rPr lang="it-IT" altLang="it-IT" sz="2400" dirty="0">
                <a:solidFill>
                  <a:schemeClr val="tx1"/>
                </a:solidFill>
              </a:rPr>
              <a:t>Franz Joseph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39F078B-6C8E-7A43-966C-89AB926B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85BAFF-7C44-8048-9415-533BE0D0D918}" type="slidenum">
              <a:rPr lang="en-US" altLang="it-IT"/>
              <a:pPr>
                <a:defRPr/>
              </a:pPr>
              <a:t>9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185468993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Arancion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6715</TotalTime>
  <Words>678</Words>
  <Application>Microsoft Macintosh PowerPoint</Application>
  <PresentationFormat>Widescreen</PresentationFormat>
  <Paragraphs>46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ＭＳ Ｐゴシック</vt:lpstr>
      <vt:lpstr>Arial</vt:lpstr>
      <vt:lpstr>Calibri</vt:lpstr>
      <vt:lpstr>Trebuchet MS</vt:lpstr>
      <vt:lpstr>Wingdings 3</vt:lpstr>
      <vt:lpstr>Sfaccettatura</vt:lpstr>
      <vt:lpstr>GEOGRAFIA STORICA DELL’ODIERNO FRIULI VENEZIA GIULIA LM 641 La costruzione dell’odierno  Friuli Venezia Giulia  A.A. 2021-2022 </vt:lpstr>
      <vt:lpstr>Presentazione standard di PowerPoint</vt:lpstr>
      <vt:lpstr>Presentazione standard di PowerPoint</vt:lpstr>
      <vt:lpstr>estate 1914</vt:lpstr>
      <vt:lpstr>estate 1914</vt:lpstr>
      <vt:lpstr>La prima mobilitazione</vt:lpstr>
      <vt:lpstr>Italia vs. Kakanien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 undici  battaglie dell’Isonzo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STORICA DELL’ODIERNO FRIULI VENEZIA GIULIA LM 641 La costruzione dell’odierno  Friuli Venezia Giulia  A.A. 2021-2022 </dc:title>
  <dc:subject/>
  <dc:creator>sergio zilli</dc:creator>
  <cp:keywords/>
  <dc:description/>
  <cp:lastModifiedBy>sergio zilli</cp:lastModifiedBy>
  <cp:revision>95</cp:revision>
  <cp:lastPrinted>2021-11-04T11:34:25Z</cp:lastPrinted>
  <dcterms:created xsi:type="dcterms:W3CDTF">2021-10-05T10:44:53Z</dcterms:created>
  <dcterms:modified xsi:type="dcterms:W3CDTF">2021-11-04T11:43:46Z</dcterms:modified>
  <cp:category/>
</cp:coreProperties>
</file>