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handoutMasterIdLst>
    <p:handoutMasterId r:id="rId18"/>
  </p:handoutMasterIdLst>
  <p:sldIdLst>
    <p:sldId id="256" r:id="rId2"/>
    <p:sldId id="307" r:id="rId3"/>
    <p:sldId id="300" r:id="rId4"/>
    <p:sldId id="342" r:id="rId5"/>
    <p:sldId id="343" r:id="rId6"/>
    <p:sldId id="344" r:id="rId7"/>
    <p:sldId id="301" r:id="rId8"/>
    <p:sldId id="305" r:id="rId9"/>
    <p:sldId id="265" r:id="rId10"/>
    <p:sldId id="266" r:id="rId11"/>
    <p:sldId id="268" r:id="rId12"/>
    <p:sldId id="334" r:id="rId13"/>
    <p:sldId id="339" r:id="rId14"/>
    <p:sldId id="260" r:id="rId15"/>
    <p:sldId id="347" r:id="rId16"/>
    <p:sldId id="34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F7E734F-C690-3E4E-A329-4CD84A2355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257958-E2AB-5D4D-9F94-863B7E80FD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EDB6-ACD8-4741-B9CA-94F25A1B2C95}" type="datetimeFigureOut">
              <a:rPr lang="it-IT" smtClean="0"/>
              <a:t>04/11/21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636EF-1D1C-634C-9CEF-99A0A416C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274B61-D639-284D-AB63-7919D4B8A5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71ED-F2FD-1240-ADEF-0BEA5E77F1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73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7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1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168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1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93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3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6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4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9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70BFD-4D5E-4142-8153-4EEEFDA3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010" y="937550"/>
            <a:ext cx="10081549" cy="4823552"/>
          </a:xfrm>
        </p:spPr>
        <p:txBody>
          <a:bodyPr/>
          <a:lstStyle/>
          <a:p>
            <a:pPr algn="l"/>
            <a:r>
              <a:rPr lang="it-IT" sz="2400" dirty="0"/>
              <a:t>GEOGRAFIA STORICA DELL’ODIERNO FRIULI VENEZIA GIULIA </a:t>
            </a:r>
            <a:r>
              <a:rPr lang="it-IT" sz="2400" i="1" dirty="0"/>
              <a:t>LM 641</a:t>
            </a:r>
            <a:br>
              <a:rPr lang="it-IT" dirty="0"/>
            </a:br>
            <a:r>
              <a:rPr lang="it-IT" sz="6600" b="1" cap="small" dirty="0"/>
              <a:t>La costruzione dell’odierno </a:t>
            </a:r>
            <a:br>
              <a:rPr lang="it-IT" sz="6600" b="1" cap="small" dirty="0"/>
            </a:br>
            <a:r>
              <a:rPr lang="it-IT" sz="6600" b="1" cap="small" dirty="0"/>
              <a:t>Friuli Venezia Giulia</a:t>
            </a:r>
            <a:r>
              <a:rPr lang="it-IT" sz="6600" dirty="0"/>
              <a:t> </a:t>
            </a:r>
            <a:br>
              <a:rPr lang="it-IT" sz="6600" dirty="0"/>
            </a:br>
            <a:r>
              <a:rPr lang="it-IT" sz="1800" dirty="0"/>
              <a:t>A.A. 2021-2022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3AAC26-B54F-254A-B891-B87959A0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08" y="5960962"/>
            <a:ext cx="7838742" cy="897038"/>
          </a:xfrm>
        </p:spPr>
        <p:txBody>
          <a:bodyPr/>
          <a:lstStyle/>
          <a:p>
            <a:pPr algn="l"/>
            <a:r>
              <a:rPr lang="it-IT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85108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5BE2858A-B6B7-2A44-BFFD-83C36315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4350" y="514896"/>
            <a:ext cx="10067660" cy="9725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2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1918, </a:t>
            </a:r>
            <a:r>
              <a:rPr lang="en-US" altLang="it-IT" sz="2400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l’occupazione</a:t>
            </a:r>
            <a:r>
              <a:rPr lang="en-US" altLang="it-IT" sz="2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del Friuli </a:t>
            </a:r>
            <a:br>
              <a:rPr lang="en-US" altLang="it-IT" sz="2400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endParaRPr lang="it-IT" altLang="it-IT" sz="24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3794" name="Segnaposto contenuto 5" descr="fuga post cap.jpg">
            <a:extLst>
              <a:ext uri="{FF2B5EF4-FFF2-40B4-BE49-F238E27FC236}">
                <a16:creationId xmlns:a16="http://schemas.microsoft.com/office/drawing/2014/main" id="{3A723D74-7E5F-C747-A913-F9DF230A6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0" b="11620"/>
          <a:stretch>
            <a:fillRect/>
          </a:stretch>
        </p:blipFill>
        <p:spPr>
          <a:xfrm>
            <a:off x="1833563" y="1552576"/>
            <a:ext cx="4051300" cy="2246313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62654F-C7CD-2F4D-B00D-991F27E8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0E1AAFA3-98EC-5348-80F8-A990E4E852A1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10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33797" name="Immagine 6" descr="gorz.jpg">
            <a:extLst>
              <a:ext uri="{FF2B5EF4-FFF2-40B4-BE49-F238E27FC236}">
                <a16:creationId xmlns:a16="http://schemas.microsoft.com/office/drawing/2014/main" id="{3B669BDE-4435-5C40-B7AE-62C97DD4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4" y="1509713"/>
            <a:ext cx="335438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magine 7" descr="ponte.jpg">
            <a:extLst>
              <a:ext uri="{FF2B5EF4-FFF2-40B4-BE49-F238E27FC236}">
                <a16:creationId xmlns:a16="http://schemas.microsoft.com/office/drawing/2014/main" id="{C8DCB61B-E4E3-194D-8A2A-D287FA930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037013"/>
            <a:ext cx="36830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8" descr="cividale.jpg">
            <a:extLst>
              <a:ext uri="{FF2B5EF4-FFF2-40B4-BE49-F238E27FC236}">
                <a16:creationId xmlns:a16="http://schemas.microsoft.com/office/drawing/2014/main" id="{59AD239D-04DF-B044-A124-DEC116180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3675"/>
            <a:ext cx="38989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6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EC0C44A2-1621-9444-9811-E0A7A2A7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32" y="347241"/>
            <a:ext cx="10984375" cy="129636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altLang="it-IT" sz="2800" dirty="0">
                <a:ea typeface="ＭＳ Ｐゴシック" panose="020B0600070205080204" pitchFamily="34" charset="-128"/>
              </a:rPr>
              <a:t>La fine della guerra (che si chiude all’interno dell’odierno Veneto)</a:t>
            </a:r>
          </a:p>
        </p:txBody>
      </p:sp>
      <p:pic>
        <p:nvPicPr>
          <p:cNvPr id="35842" name="Segnaposto contenuto 5" descr="Battaglia_di_Vittorio_Veneto.jpg">
            <a:extLst>
              <a:ext uri="{FF2B5EF4-FFF2-40B4-BE49-F238E27FC236}">
                <a16:creationId xmlns:a16="http://schemas.microsoft.com/office/drawing/2014/main" id="{1EEF5E56-B553-AF44-89F6-63B94AE054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344" y="1777514"/>
            <a:ext cx="5447766" cy="4218172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D53758-E2A0-164D-995B-40DCD461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B58FD25C-5037-B449-940A-C47FBB9E94E1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11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EC8D7D37-C37F-4D4C-B62E-FAF855D9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411" y="1945881"/>
            <a:ext cx="612447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8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9280616E-7B9B-9E42-BA69-AAB3D4CC3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27639"/>
            <a:ext cx="8058150" cy="1311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/>
              <a:t>Per scaricare liberamente:</a:t>
            </a:r>
            <a:br>
              <a:rPr lang="it-IT" altLang="it-IT"/>
            </a:br>
            <a:r>
              <a:rPr lang="it-IT" altLang="it-IT" sz="800"/>
              <a:t> </a:t>
            </a:r>
            <a:br>
              <a:rPr lang="it-IT" altLang="it-IT"/>
            </a:br>
            <a:r>
              <a:rPr lang="it-IT" altLang="it-IT" sz="2000" i="1"/>
              <a:t>https://eut.units.it/CAT?query=ANY%253Dermacora&amp;orderby=DTE&amp;page=0</a:t>
            </a:r>
          </a:p>
        </p:txBody>
      </p:sp>
      <p:pic>
        <p:nvPicPr>
          <p:cNvPr id="37890" name="Segnaposto contenuto 6">
            <a:extLst>
              <a:ext uri="{FF2B5EF4-FFF2-40B4-BE49-F238E27FC236}">
                <a16:creationId xmlns:a16="http://schemas.microsoft.com/office/drawing/2014/main" id="{0B5D023F-9D99-4B43-8831-8C60C8DC58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715964"/>
            <a:ext cx="7526338" cy="4065587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7F2842-71FF-B848-8557-C2C55132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732BD-B286-CE47-B7E0-3C37C9E4F671}" type="slidenum">
              <a:rPr lang="en-US" altLang="it-IT" smtClean="0"/>
              <a:pPr>
                <a:defRPr/>
              </a:pPr>
              <a:t>12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7275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74B94233-11AE-C446-9594-1FB3036BB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F01A41-0DCC-DA4F-8DCF-E533379A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5732"/>
            <a:ext cx="10325629" cy="568895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1914: l’interruzione della prassi </a:t>
            </a:r>
          </a:p>
          <a:p>
            <a:pPr marL="3832225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vita quotidiana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sopravvivenza economica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relazioni territoriali</a:t>
            </a: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1915-1917: la quiete prima della tempesta nella retrovia del Friuli e a Trieste; 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guerra guerreggiata nella Contea di Gorizia</a:t>
            </a: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Ottobre novembre 1917:  Caporetto, la fuga e l’occupazione</a:t>
            </a:r>
          </a:p>
          <a:p>
            <a:pPr marL="171450" lvl="2" indent="-171450"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1918: l’anno orribile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6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5473F12C-586D-4340-873A-FB2C3BDF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 danni alla città di Udine (18 novembre 1918)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3CFC3A-C609-9740-8228-4D312AF20A61}"/>
              </a:ext>
            </a:extLst>
          </p:cNvPr>
          <p:cNvSpPr txBox="1"/>
          <p:nvPr/>
        </p:nvSpPr>
        <p:spPr>
          <a:xfrm>
            <a:off x="677863" y="1930400"/>
            <a:ext cx="1011555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1" dirty="0">
                <a:latin typeface="+mn-lt"/>
              </a:rPr>
              <a:t>«Le condizioni edilizie di Udine, se non sono disastrose – come in alcuni paesi della zona di combattimento – sono tuttavia assai gravi. Numerosi palazzi e case e gruppo di case, edifici pubblici e stabilimenti industriali sono stati distrutti o gravemente lesi dagli incendi; una intera borgata di cinquemila abitanti rasa al suolo dallo scoppio di due grandi depositi di munizioni, e molti fabbricati della città per la medesima causa fortemente danneggiati; quasi tute le abitazioni interamente saccheggiate e turpemente insozzate dalla soldataglia austriaca e tedesca; in molte case, specialmente del suburbio e delle frazioni, strappati e bruciati infissi di porte e finestre, sfondati i pavimenti, divelte le scale e persino levate le travature» </a:t>
            </a:r>
          </a:p>
          <a:p>
            <a:pPr>
              <a:defRPr/>
            </a:pPr>
            <a:endParaRPr lang="it-IT" sz="2400" i="1" dirty="0">
              <a:latin typeface="+mn-lt"/>
            </a:endParaRPr>
          </a:p>
          <a:p>
            <a:pPr>
              <a:defRPr/>
            </a:pPr>
            <a:r>
              <a:rPr lang="it-IT" dirty="0">
                <a:latin typeface="+mn-lt"/>
              </a:rPr>
              <a:t>Domenico </a:t>
            </a:r>
            <a:r>
              <a:rPr lang="it-IT" dirty="0" err="1">
                <a:latin typeface="+mn-lt"/>
              </a:rPr>
              <a:t>Pecile</a:t>
            </a:r>
            <a:r>
              <a:rPr lang="it-IT" i="1" dirty="0">
                <a:latin typeface="+mn-lt"/>
              </a:rPr>
              <a:t>, Le condizioni di Udine e del Friuli dopo la liberazione, </a:t>
            </a:r>
            <a:r>
              <a:rPr lang="it-IT" dirty="0">
                <a:latin typeface="+mn-lt"/>
              </a:rPr>
              <a:t>s.d., s.l., 1918</a:t>
            </a:r>
          </a:p>
        </p:txBody>
      </p:sp>
    </p:spTree>
    <p:extLst>
      <p:ext uri="{BB962C8B-B14F-4D97-AF65-F5344CB8AC3E}">
        <p14:creationId xmlns:p14="http://schemas.microsoft.com/office/powerpoint/2010/main" val="334118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BE8F1-7B29-D145-BBBF-BB9A555A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6DF7524-8296-DF42-ACA9-663BB197B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992049"/>
            <a:ext cx="3651970" cy="5105399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1D6DDA-DD24-914E-B055-008632902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69" y="992048"/>
            <a:ext cx="6985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9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00159-CF0B-8E42-BECB-7FAC2455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CE25CAF-4463-664E-B3F6-B0E84C5DE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24025"/>
            <a:ext cx="5123049" cy="3881437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F1A307-45E6-B745-ACBB-290BD42C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24" y="1724025"/>
            <a:ext cx="5536477" cy="37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9</a:t>
            </a:r>
          </a:p>
          <a:p>
            <a:pPr marL="0" indent="0">
              <a:buNone/>
            </a:pPr>
            <a:endParaRPr lang="it-IT" sz="2800" b="1" dirty="0"/>
          </a:p>
          <a:p>
            <a:pPr marL="0" indent="0">
              <a:buNone/>
            </a:pPr>
            <a:r>
              <a:rPr lang="it-IT" sz="2800" b="1" dirty="0"/>
              <a:t>La guerra</a:t>
            </a:r>
          </a:p>
          <a:p>
            <a:pPr marL="0" indent="0">
              <a:buNone/>
            </a:pP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4312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449B507E-C4C7-E644-9693-D9458691C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34" y="462449"/>
            <a:ext cx="5441990" cy="5104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it-IT" sz="3200" dirty="0">
                <a:ea typeface="ＭＳ Ｐゴシック" panose="020B0600070205080204" pitchFamily="34" charset="-128"/>
              </a:rPr>
              <a:t>I </a:t>
            </a:r>
            <a:r>
              <a:rPr lang="en-US" altLang="it-IT" sz="3200" dirty="0" err="1">
                <a:ea typeface="ＭＳ Ｐゴシック" panose="020B0600070205080204" pitchFamily="34" charset="-128"/>
              </a:rPr>
              <a:t>villaggi</a:t>
            </a:r>
            <a:r>
              <a:rPr lang="en-US" altLang="it-IT" sz="3200" dirty="0">
                <a:ea typeface="ＭＳ Ｐゴシック" panose="020B0600070205080204" pitchFamily="34" charset="-128"/>
              </a:rPr>
              <a:t> </a:t>
            </a:r>
            <a:r>
              <a:rPr lang="en-US" altLang="it-IT" sz="3200" dirty="0" err="1">
                <a:ea typeface="ＭＳ Ｐゴシック" panose="020B0600070205080204" pitchFamily="34" charset="-128"/>
              </a:rPr>
              <a:t>sulla</a:t>
            </a:r>
            <a:r>
              <a:rPr lang="en-US" altLang="it-IT" sz="3200" dirty="0">
                <a:ea typeface="ＭＳ Ｐゴシック" panose="020B0600070205080204" pitchFamily="34" charset="-128"/>
              </a:rPr>
              <a:t> </a:t>
            </a:r>
            <a:r>
              <a:rPr lang="en-US" altLang="it-IT" sz="3200" dirty="0" err="1">
                <a:ea typeface="ＭＳ Ｐゴシック" panose="020B0600070205080204" pitchFamily="34" charset="-128"/>
              </a:rPr>
              <a:t>linea</a:t>
            </a:r>
            <a:r>
              <a:rPr lang="en-US" altLang="it-IT" sz="3200" dirty="0">
                <a:ea typeface="ＭＳ Ｐゴシック" panose="020B0600070205080204" pitchFamily="34" charset="-128"/>
              </a:rPr>
              <a:t> del </a:t>
            </a:r>
            <a:r>
              <a:rPr lang="en-US" altLang="it-IT" sz="3200" dirty="0" err="1">
                <a:ea typeface="ＭＳ Ｐゴシック" panose="020B0600070205080204" pitchFamily="34" charset="-128"/>
              </a:rPr>
              <a:t>fronte</a:t>
            </a:r>
            <a:endParaRPr lang="it-IT" altLang="it-IT" sz="3200" b="1" dirty="0">
              <a:ea typeface="ＭＳ Ｐゴシック" panose="020B0600070205080204" pitchFamily="34" charset="-128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9AAF30-CB3E-F043-8C2B-280BD587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768C408A-42B8-B644-843E-5983F1F8DDEE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3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64CD76-B1BE-2B43-93EB-F0E74DBBAC7F}"/>
              </a:ext>
            </a:extLst>
          </p:cNvPr>
          <p:cNvSpPr txBox="1"/>
          <p:nvPr/>
        </p:nvSpPr>
        <p:spPr>
          <a:xfrm>
            <a:off x="2121451" y="5985649"/>
            <a:ext cx="3150973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Cotici</a:t>
            </a:r>
            <a:r>
              <a:rPr lang="it-IT" dirty="0"/>
              <a:t> e San Martino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B61864-5AA2-BE43-B98A-6D93A870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4" y="1225290"/>
            <a:ext cx="12001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BF96FA-2E6D-7545-9677-E8CF3ED6CB95}"/>
              </a:ext>
            </a:extLst>
          </p:cNvPr>
          <p:cNvSpPr txBox="1"/>
          <p:nvPr/>
        </p:nvSpPr>
        <p:spPr>
          <a:xfrm>
            <a:off x="1927654" y="5338119"/>
            <a:ext cx="720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S. Giovanni di Duino e Valbruna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1EBCC2-64C0-CC46-A6DF-E0095E977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3" y="740940"/>
            <a:ext cx="118237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8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93AF6F-431A-A54D-B698-8F2C88ACB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23AED0-8F52-4848-9E4D-3766D2E2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927" y="3311611"/>
            <a:ext cx="4636638" cy="3350523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5BE8283-FEA0-464D-86C8-DA0151C1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9" y="3311611"/>
            <a:ext cx="4877444" cy="34418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9F28A5-AE40-374E-9B3D-6B61A940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9" y="185352"/>
            <a:ext cx="4353661" cy="30314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6938AB-DB94-A24A-AC67-31DF847EF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546" y="153842"/>
            <a:ext cx="4487019" cy="30629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9ECB62-E426-2B48-9B26-A6C39E4FDF39}"/>
              </a:ext>
            </a:extLst>
          </p:cNvPr>
          <p:cNvSpPr txBox="1"/>
          <p:nvPr/>
        </p:nvSpPr>
        <p:spPr>
          <a:xfrm>
            <a:off x="5110835" y="2802519"/>
            <a:ext cx="114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Monfalcone</a:t>
            </a:r>
          </a:p>
        </p:txBody>
      </p:sp>
    </p:spTree>
    <p:extLst>
      <p:ext uri="{BB962C8B-B14F-4D97-AF65-F5344CB8AC3E}">
        <p14:creationId xmlns:p14="http://schemas.microsoft.com/office/powerpoint/2010/main" val="275860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0CB1E-6E99-684C-BAFC-B8FC8370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0E6B59-7F4F-264A-8A9E-FFC7B1F1B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37143"/>
            <a:ext cx="12146549" cy="32760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A2B78E-97C0-C74E-8B61-1EB3A9E707B4}"/>
              </a:ext>
            </a:extLst>
          </p:cNvPr>
          <p:cNvSpPr txBox="1"/>
          <p:nvPr/>
        </p:nvSpPr>
        <p:spPr>
          <a:xfrm>
            <a:off x="2619632" y="5993027"/>
            <a:ext cx="9131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onb.wg.picturemaxx.com</a:t>
            </a:r>
            <a:r>
              <a:rPr lang="it-IT" sz="1200" dirty="0"/>
              <a:t>/?16756386081222671803</a:t>
            </a:r>
          </a:p>
        </p:txBody>
      </p:sp>
    </p:spTree>
    <p:extLst>
      <p:ext uri="{BB962C8B-B14F-4D97-AF65-F5344CB8AC3E}">
        <p14:creationId xmlns:p14="http://schemas.microsoft.com/office/powerpoint/2010/main" val="201659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27D4312E-7381-9E48-B383-D4A25B939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1290" y="428263"/>
            <a:ext cx="1888988" cy="6377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it-IT" sz="32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 </a:t>
            </a:r>
            <a:r>
              <a:rPr lang="en-US" altLang="it-IT" sz="3200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profughi</a:t>
            </a:r>
            <a:endParaRPr lang="it-IT" altLang="it-IT" sz="3200" b="1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4" name="Segnaposto contenuto 5" descr="wagna.jpg">
            <a:extLst>
              <a:ext uri="{FF2B5EF4-FFF2-40B4-BE49-F238E27FC236}">
                <a16:creationId xmlns:a16="http://schemas.microsoft.com/office/drawing/2014/main" id="{9AAA717F-CA2A-DD48-B36C-884E8702E5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037352"/>
            <a:ext cx="4857225" cy="3090233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719FAB-2944-7948-B9C7-BF069F15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A797E1A9-3ACA-9A45-AFD9-44F0750B4350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7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8DFAE4-CDE1-544E-A3CD-6BBF5869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052" y="1767130"/>
            <a:ext cx="4711382" cy="37078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2748D06-D043-8B40-A99B-9EF201265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262" y="1750552"/>
            <a:ext cx="2575607" cy="374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6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84F1E9-41B8-7E4F-B6CE-DE964206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68" y="447503"/>
            <a:ext cx="9872582" cy="810227"/>
          </a:xfrm>
        </p:spPr>
        <p:txBody>
          <a:bodyPr/>
          <a:lstStyle/>
          <a:p>
            <a:r>
              <a:rPr lang="it-IT" dirty="0"/>
              <a:t>le «battaglie» dell’Isonzo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199E544-062D-1D44-A8A9-34F6EE4E2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270581"/>
              </p:ext>
            </p:extLst>
          </p:nvPr>
        </p:nvGraphicFramePr>
        <p:xfrm>
          <a:off x="878268" y="1411446"/>
          <a:ext cx="9872582" cy="529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80">
                  <a:extLst>
                    <a:ext uri="{9D8B030D-6E8A-4147-A177-3AD203B41FA5}">
                      <a16:colId xmlns:a16="http://schemas.microsoft.com/office/drawing/2014/main" val="752737085"/>
                    </a:ext>
                  </a:extLst>
                </a:gridCol>
                <a:gridCol w="897216">
                  <a:extLst>
                    <a:ext uri="{9D8B030D-6E8A-4147-A177-3AD203B41FA5}">
                      <a16:colId xmlns:a16="http://schemas.microsoft.com/office/drawing/2014/main" val="1567267200"/>
                    </a:ext>
                  </a:extLst>
                </a:gridCol>
                <a:gridCol w="2922361">
                  <a:extLst>
                    <a:ext uri="{9D8B030D-6E8A-4147-A177-3AD203B41FA5}">
                      <a16:colId xmlns:a16="http://schemas.microsoft.com/office/drawing/2014/main" val="488834247"/>
                    </a:ext>
                  </a:extLst>
                </a:gridCol>
                <a:gridCol w="1627805">
                  <a:extLst>
                    <a:ext uri="{9D8B030D-6E8A-4147-A177-3AD203B41FA5}">
                      <a16:colId xmlns:a16="http://schemas.microsoft.com/office/drawing/2014/main" val="3040785756"/>
                    </a:ext>
                  </a:extLst>
                </a:gridCol>
                <a:gridCol w="1922607">
                  <a:extLst>
                    <a:ext uri="{9D8B030D-6E8A-4147-A177-3AD203B41FA5}">
                      <a16:colId xmlns:a16="http://schemas.microsoft.com/office/drawing/2014/main" val="2288676900"/>
                    </a:ext>
                  </a:extLst>
                </a:gridCol>
                <a:gridCol w="1550213">
                  <a:extLst>
                    <a:ext uri="{9D8B030D-6E8A-4147-A177-3AD203B41FA5}">
                      <a16:colId xmlns:a16="http://schemas.microsoft.com/office/drawing/2014/main" val="1073442179"/>
                    </a:ext>
                  </a:extLst>
                </a:gridCol>
              </a:tblGrid>
              <a:tr h="148416">
                <a:tc>
                  <a:txBody>
                    <a:bodyPr/>
                    <a:lstStyle/>
                    <a:p>
                      <a:r>
                        <a:rPr lang="it-IT" sz="20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periodo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Perdite italiane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Perdite </a:t>
                      </a:r>
                      <a:r>
                        <a:rPr lang="it-IT" sz="2000" dirty="0" err="1"/>
                        <a:t>imperial</a:t>
                      </a:r>
                      <a:r>
                        <a:rPr lang="it-IT" sz="2000" dirty="0"/>
                        <a:t> regie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22478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Giugno-luglio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15.000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237030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Luglio- agosto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248187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3 - 4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Ottobre- dicembre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116.000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95.000 (80%)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238521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marzo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2.300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687806"/>
                  </a:ext>
                </a:extLst>
              </a:tr>
              <a:tr h="983668">
                <a:tc>
                  <a:txBody>
                    <a:bodyPr/>
                    <a:lstStyle/>
                    <a:p>
                      <a:r>
                        <a:rPr lang="it-IT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agosto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140.000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50.000 (50%)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S.Michele</a:t>
                      </a:r>
                      <a:r>
                        <a:rPr lang="it-IT" sz="2000" dirty="0"/>
                        <a:t>, Sabotino, Gorizia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45322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7-8-9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Settembre- novembre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145.000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80.000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174751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Maggio - giugno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101.000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423060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agosto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250.000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100.000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274919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r>
                        <a:rPr lang="it-IT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Ottobre (dal 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Caporetto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97157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850.000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520.000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259817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EC317B-C120-ED41-B5A5-9196C138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BB34-7A31-7040-8E7E-AA6A62A3592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9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C03886A7-27AC-A64E-9E51-E84FEDE46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731" y="656054"/>
            <a:ext cx="7594551" cy="5824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La </a:t>
            </a:r>
            <a:r>
              <a:rPr lang="en-US" altLang="it-IT" sz="2400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dodicesima</a:t>
            </a:r>
            <a:r>
              <a:rPr lang="en-US" altLang="it-IT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battaglia</a:t>
            </a:r>
            <a:r>
              <a:rPr lang="en-US" altLang="it-IT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o </a:t>
            </a:r>
            <a:r>
              <a:rPr lang="en-US" altLang="it-IT" sz="2400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Caporetto</a:t>
            </a:r>
            <a:r>
              <a:rPr lang="en-US" altLang="it-IT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(24/10.1917)</a:t>
            </a:r>
            <a:endParaRPr lang="it-IT" altLang="it-IT" sz="2400" b="1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2770" name="Segnaposto contenuto 10" descr="Battle_of_Caporetto.jpg">
            <a:extLst>
              <a:ext uri="{FF2B5EF4-FFF2-40B4-BE49-F238E27FC236}">
                <a16:creationId xmlns:a16="http://schemas.microsoft.com/office/drawing/2014/main" id="{6FA1555A-2CF3-FB49-8753-21BFA9786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14162"/>
          <a:stretch>
            <a:fillRect/>
          </a:stretch>
        </p:blipFill>
        <p:spPr>
          <a:xfrm>
            <a:off x="1331731" y="1664531"/>
            <a:ext cx="7189726" cy="3986293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BE158C-74BF-8748-9A0F-C40B63EA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8A640948-E254-3146-AD7B-BCD91684EC0B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9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0236686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6715</TotalTime>
  <Words>424</Words>
  <Application>Microsoft Macintosh PowerPoint</Application>
  <PresentationFormat>Widescreen</PresentationFormat>
  <Paragraphs>84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Trebuchet MS</vt:lpstr>
      <vt:lpstr>Wingdings 3</vt:lpstr>
      <vt:lpstr>Sfaccettatura</vt:lpstr>
      <vt:lpstr>GEOGRAFIA STORICA DELL’ODIERNO FRIULI VENEZIA GIULIA LM 641 La costruzione dell’odierno  Friuli Venezia Giulia  A.A. 2021-2022 </vt:lpstr>
      <vt:lpstr>Presentazione standard di PowerPoint</vt:lpstr>
      <vt:lpstr>I villaggi sulla linea del fronte</vt:lpstr>
      <vt:lpstr>Presentazione standard di PowerPoint</vt:lpstr>
      <vt:lpstr>Presentazione standard di PowerPoint</vt:lpstr>
      <vt:lpstr>Presentazione standard di PowerPoint</vt:lpstr>
      <vt:lpstr>I profughi</vt:lpstr>
      <vt:lpstr>le «battaglie» dell’Isonzo</vt:lpstr>
      <vt:lpstr>La dodicesima battaglia o Caporetto (24/10.1917)</vt:lpstr>
      <vt:lpstr>1918, l’occupazione del Friuli  </vt:lpstr>
      <vt:lpstr>La fine della guerra (che si chiude all’interno dell’odierno Veneto)</vt:lpstr>
      <vt:lpstr>Per scaricare liberamente:   https://eut.units.it/CAT?query=ANY%253Dermacora&amp;orderby=DTE&amp;page=0</vt:lpstr>
      <vt:lpstr>Gli effetti e le conseguenze</vt:lpstr>
      <vt:lpstr>I danni alla città di Udine (18 novembre 1918)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LM 641 La costruzione dell’odierno  Friuli Venezia Giulia  A.A. 2021-2022 </dc:title>
  <dc:subject/>
  <dc:creator>sergio zilli</dc:creator>
  <cp:keywords/>
  <dc:description/>
  <cp:lastModifiedBy>sergio zilli</cp:lastModifiedBy>
  <cp:revision>95</cp:revision>
  <cp:lastPrinted>2021-11-04T11:34:25Z</cp:lastPrinted>
  <dcterms:created xsi:type="dcterms:W3CDTF">2021-10-05T10:44:53Z</dcterms:created>
  <dcterms:modified xsi:type="dcterms:W3CDTF">2021-11-04T11:42:49Z</dcterms:modified>
  <cp:category/>
</cp:coreProperties>
</file>