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handoutMasterIdLst>
    <p:handoutMasterId r:id="rId13"/>
  </p:handoutMasterIdLst>
  <p:sldIdLst>
    <p:sldId id="256" r:id="rId2"/>
    <p:sldId id="307" r:id="rId3"/>
    <p:sldId id="261" r:id="rId4"/>
    <p:sldId id="262" r:id="rId5"/>
    <p:sldId id="335" r:id="rId6"/>
    <p:sldId id="263" r:id="rId7"/>
    <p:sldId id="336" r:id="rId8"/>
    <p:sldId id="345" r:id="rId9"/>
    <p:sldId id="341" r:id="rId10"/>
    <p:sldId id="340" r:id="rId11"/>
    <p:sldId id="29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29"/>
  </p:normalViewPr>
  <p:slideViewPr>
    <p:cSldViewPr snapToGrid="0" snapToObjects="1">
      <p:cViewPr varScale="1">
        <p:scale>
          <a:sx n="111" d="100"/>
          <a:sy n="111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F7E734F-C690-3E4E-A329-4CD84A2355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257958-E2AB-5D4D-9F94-863B7E80FD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4EDB6-ACD8-4741-B9CA-94F25A1B2C95}" type="datetimeFigureOut">
              <a:rPr lang="it-IT" smtClean="0"/>
              <a:t>09/11/21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AD636EF-1D1C-634C-9CEF-99A0A416CB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274B61-D639-284D-AB63-7919D4B8A5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371ED-F2FD-1240-ADEF-0BEA5E77F1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730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7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16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1686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017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8932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36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63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49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7CDB2FB-2BF1-F249-83EB-6D19D71C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FD85714-1360-7E41-A4B3-EFF49ADDDFEC}" type="datetime1">
              <a:rPr lang="it-IT"/>
              <a:pPr>
                <a:defRPr/>
              </a:pPr>
              <a:t>09/11/21</a:t>
            </a:fld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2FB903-8CCA-B942-B6D8-76ABEF3354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356350"/>
            <a:ext cx="2844800" cy="365125"/>
          </a:xfrm>
        </p:spPr>
        <p:txBody>
          <a:bodyPr/>
          <a:lstStyle>
            <a:lvl1pPr eaLnBrk="1" hangingPunct="1"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2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623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12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9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19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683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2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1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70BFD-4D5E-4142-8153-4EEEFDA35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010" y="937550"/>
            <a:ext cx="10081549" cy="4823552"/>
          </a:xfrm>
        </p:spPr>
        <p:txBody>
          <a:bodyPr/>
          <a:lstStyle/>
          <a:p>
            <a:pPr algn="l"/>
            <a:r>
              <a:rPr lang="it-IT" sz="2400" dirty="0"/>
              <a:t>GEOGRAFIA STORICA DELL’ODIERNO FRIULI VENEZIA GIULIA </a:t>
            </a:r>
            <a:r>
              <a:rPr lang="it-IT" sz="2400" i="1" dirty="0"/>
              <a:t>LM 641</a:t>
            </a:r>
            <a:br>
              <a:rPr lang="it-IT" dirty="0"/>
            </a:br>
            <a:r>
              <a:rPr lang="it-IT" sz="6600" b="1" cap="small" dirty="0"/>
              <a:t>La costruzione dell’odierno </a:t>
            </a:r>
            <a:br>
              <a:rPr lang="it-IT" sz="6600" b="1" cap="small" dirty="0"/>
            </a:br>
            <a:r>
              <a:rPr lang="it-IT" sz="6600" b="1" cap="small" dirty="0"/>
              <a:t>Friuli Venezia Giulia</a:t>
            </a:r>
            <a:r>
              <a:rPr lang="it-IT" sz="6600" dirty="0"/>
              <a:t> </a:t>
            </a:r>
            <a:br>
              <a:rPr lang="it-IT" sz="6600" dirty="0"/>
            </a:br>
            <a:r>
              <a:rPr lang="it-IT" sz="1800" dirty="0"/>
              <a:t>A.A. 2021-2022</a:t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13AAC26-B54F-254A-B891-B87959A06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608" y="5960962"/>
            <a:ext cx="7838742" cy="897038"/>
          </a:xfrm>
        </p:spPr>
        <p:txBody>
          <a:bodyPr/>
          <a:lstStyle/>
          <a:p>
            <a:pPr algn="l"/>
            <a:r>
              <a:rPr lang="it-IT" dirty="0"/>
              <a:t>SERGIO ZILLI</a:t>
            </a:r>
          </a:p>
        </p:txBody>
      </p:sp>
    </p:spTree>
    <p:extLst>
      <p:ext uri="{BB962C8B-B14F-4D97-AF65-F5344CB8AC3E}">
        <p14:creationId xmlns:p14="http://schemas.microsoft.com/office/powerpoint/2010/main" val="851085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olo 1">
            <a:extLst>
              <a:ext uri="{FF2B5EF4-FFF2-40B4-BE49-F238E27FC236}">
                <a16:creationId xmlns:a16="http://schemas.microsoft.com/office/drawing/2014/main" id="{AA8AABC8-EBBF-1A45-888D-94C8129A9A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Gli effetti e le conseguenze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AA9406-4B9B-F243-BCD7-6569250F6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71450" lvl="2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Dal 1919: la mancata ricostruzione</a:t>
            </a:r>
          </a:p>
          <a:p>
            <a:pPr marL="4049713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soldi alla Venezia Giulia</a:t>
            </a:r>
          </a:p>
          <a:p>
            <a:pPr marL="4049713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contrapposizione fra Friuli e e Trieste </a:t>
            </a:r>
          </a:p>
          <a:p>
            <a:pPr marL="434975" lvl="2" indent="-434975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L’avvio della introduzione dei segni sul paesaggio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2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magine 2" descr="lucioa4.JPG">
            <a:extLst>
              <a:ext uri="{FF2B5EF4-FFF2-40B4-BE49-F238E27FC236}">
                <a16:creationId xmlns:a16="http://schemas.microsoft.com/office/drawing/2014/main" id="{511A04EE-BCBA-3845-82DD-1761B3CFF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252663"/>
            <a:ext cx="6775450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CasellaDiTesto 3">
            <a:extLst>
              <a:ext uri="{FF2B5EF4-FFF2-40B4-BE49-F238E27FC236}">
                <a16:creationId xmlns:a16="http://schemas.microsoft.com/office/drawing/2014/main" id="{879A8191-E3A9-DA45-A6BF-8BED71C6A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0958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Medium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it-IT" sz="3600" dirty="0">
                <a:solidFill>
                  <a:schemeClr val="accent1"/>
                </a:solidFill>
              </a:rPr>
              <a:t>I “</a:t>
            </a:r>
            <a:r>
              <a:rPr lang="it-IT" sz="3600" dirty="0">
                <a:solidFill>
                  <a:schemeClr val="accent1"/>
                </a:solidFill>
                <a:latin typeface="+mj-lt"/>
              </a:rPr>
              <a:t>segni</a:t>
            </a:r>
            <a:r>
              <a:rPr lang="it-IT" sz="3600" dirty="0">
                <a:solidFill>
                  <a:schemeClr val="accent1"/>
                </a:solidFill>
              </a:rPr>
              <a:t>” sul territorio</a:t>
            </a:r>
          </a:p>
        </p:txBody>
      </p:sp>
    </p:spTree>
    <p:extLst>
      <p:ext uri="{BB962C8B-B14F-4D97-AF65-F5344CB8AC3E}">
        <p14:creationId xmlns:p14="http://schemas.microsoft.com/office/powerpoint/2010/main" val="1850098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0F2241-DCE7-9D40-AA2C-43CCFF5F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0CF116-201B-9545-AA25-6A5CB1F94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/>
              <a:t>Presentazione n. 10</a:t>
            </a:r>
          </a:p>
          <a:p>
            <a:pPr marL="0" indent="0">
              <a:buNone/>
            </a:pPr>
            <a:endParaRPr lang="it-IT" sz="2800" b="1" dirty="0"/>
          </a:p>
          <a:p>
            <a:pPr marL="0" indent="0">
              <a:buNone/>
            </a:pPr>
            <a:r>
              <a:rPr lang="it-IT" sz="2800" b="1" dirty="0"/>
              <a:t>Dei danni e dei segni</a:t>
            </a:r>
          </a:p>
          <a:p>
            <a:pPr marL="0" indent="0">
              <a:buNone/>
            </a:pP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243123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olo 1">
            <a:extLst>
              <a:ext uri="{FF2B5EF4-FFF2-40B4-BE49-F238E27FC236}">
                <a16:creationId xmlns:a16="http://schemas.microsoft.com/office/drawing/2014/main" id="{A104126B-FDF1-2549-9F62-3008F0B45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Le conseguenze sulla provincia </a:t>
            </a:r>
            <a:br>
              <a:rPr lang="it-IT" altLang="it-IT"/>
            </a:br>
            <a:r>
              <a:rPr lang="it-IT" altLang="it-IT"/>
              <a:t>(luglio 1919)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756034-9E0D-3E41-8D4A-AE890FFC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50" y="2093913"/>
            <a:ext cx="6035675" cy="4051300"/>
          </a:xfrm>
        </p:spPr>
        <p:txBody>
          <a:bodyPr rtlCol="0">
            <a:normAutofit fontScale="92500"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conteggio dei danni:</a:t>
            </a:r>
          </a:p>
          <a:p>
            <a:pPr marL="982663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Agricoltura:          921.000.000</a:t>
            </a:r>
          </a:p>
          <a:p>
            <a:pPr marL="982663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Commercio:          950.000.000</a:t>
            </a:r>
          </a:p>
          <a:p>
            <a:pPr marL="982663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Industria:           1.200.000.000</a:t>
            </a:r>
          </a:p>
          <a:p>
            <a:pPr marL="982663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Beni nelle case:    260.000.000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Assieme:     lire 3.331.000.000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it-IT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Deputazione provinciale di Udine, </a:t>
            </a:r>
            <a:r>
              <a:rPr lang="it-IT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provincia di Udine e l’invasione nemica</a:t>
            </a:r>
            <a:r>
              <a:rPr lang="it-IT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Udine 1919</a:t>
            </a:r>
          </a:p>
        </p:txBody>
      </p:sp>
      <p:pic>
        <p:nvPicPr>
          <p:cNvPr id="26627" name="Immagine 4">
            <a:extLst>
              <a:ext uri="{FF2B5EF4-FFF2-40B4-BE49-F238E27FC236}">
                <a16:creationId xmlns:a16="http://schemas.microsoft.com/office/drawing/2014/main" id="{A72FFF26-7DA8-1F4E-9DA2-1E6E18C9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00">
            <a:off x="5975350" y="1771650"/>
            <a:ext cx="53340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699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olo 1">
            <a:extLst>
              <a:ext uri="{FF2B5EF4-FFF2-40B4-BE49-F238E27FC236}">
                <a16:creationId xmlns:a16="http://schemas.microsoft.com/office/drawing/2014/main" id="{2A8A3717-1D1A-E14E-AE6A-FCD8AD902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L’intervento dell’Istituto federale di credito per il risorgimento delle Venezie</a:t>
            </a:r>
          </a:p>
        </p:txBody>
      </p:sp>
      <p:pic>
        <p:nvPicPr>
          <p:cNvPr id="27650" name="Segnaposto contenuto 4">
            <a:extLst>
              <a:ext uri="{FF2B5EF4-FFF2-40B4-BE49-F238E27FC236}">
                <a16:creationId xmlns:a16="http://schemas.microsoft.com/office/drawing/2014/main" id="{15A25DA3-9713-574A-B8EA-CEA336020F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996531" y="-1139031"/>
            <a:ext cx="3952875" cy="11018838"/>
          </a:xfrm>
        </p:spPr>
      </p:pic>
    </p:spTree>
    <p:extLst>
      <p:ext uri="{BB962C8B-B14F-4D97-AF65-F5344CB8AC3E}">
        <p14:creationId xmlns:p14="http://schemas.microsoft.com/office/powerpoint/2010/main" val="4210982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>
            <a:extLst>
              <a:ext uri="{FF2B5EF4-FFF2-40B4-BE49-F238E27FC236}">
                <a16:creationId xmlns:a16="http://schemas.microsoft.com/office/drawing/2014/main" id="{85607E53-57B1-CD40-950B-16873B456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Le anticipazioni dell’istituto federale di credito nella provincia di Udine</a:t>
            </a:r>
          </a:p>
        </p:txBody>
      </p:sp>
      <p:sp>
        <p:nvSpPr>
          <p:cNvPr id="28674" name="Segnaposto contenuto 2">
            <a:extLst>
              <a:ext uri="{FF2B5EF4-FFF2-40B4-BE49-F238E27FC236}">
                <a16:creationId xmlns:a16="http://schemas.microsoft.com/office/drawing/2014/main" id="{60726DA6-130B-604B-A36B-1F364EE7C9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7863" y="2500313"/>
            <a:ext cx="8596312" cy="3541712"/>
          </a:xfrm>
        </p:spPr>
        <p:txBody>
          <a:bodyPr/>
          <a:lstStyle/>
          <a:p>
            <a:pPr eaLnBrk="1" hangingPunct="1"/>
            <a:r>
              <a:rPr lang="it-IT" altLang="it-IT" sz="2400">
                <a:solidFill>
                  <a:schemeClr val="tx1"/>
                </a:solidFill>
              </a:rPr>
              <a:t>Al 30 giugno 1921:lire 296.307.321,30</a:t>
            </a:r>
          </a:p>
          <a:p>
            <a:pPr eaLnBrk="1" hangingPunct="1"/>
            <a:endParaRPr lang="it-IT" altLang="it-IT" sz="2400">
              <a:solidFill>
                <a:schemeClr val="tx1"/>
              </a:solidFill>
            </a:endParaRPr>
          </a:p>
          <a:p>
            <a:pPr eaLnBrk="1" hangingPunct="1"/>
            <a:r>
              <a:rPr lang="it-IT" altLang="it-IT" sz="2400">
                <a:solidFill>
                  <a:schemeClr val="tx1"/>
                </a:solidFill>
              </a:rPr>
              <a:t>Al 31 agosto 1924. lire 390.503.524,08</a:t>
            </a:r>
          </a:p>
          <a:p>
            <a:pPr eaLnBrk="1" hangingPunct="1"/>
            <a:endParaRPr lang="it-IT" altLang="it-IT" sz="2400">
              <a:solidFill>
                <a:schemeClr val="tx1"/>
              </a:solidFill>
            </a:endParaRPr>
          </a:p>
          <a:p>
            <a:pPr eaLnBrk="1" hangingPunct="1"/>
            <a:r>
              <a:rPr lang="it-IT" altLang="it-IT" sz="3200">
                <a:solidFill>
                  <a:schemeClr val="tx1"/>
                </a:solidFill>
              </a:rPr>
              <a:t>Percentuale dei fondi erogati sui danni quantificati nel 1919 : </a:t>
            </a:r>
            <a:r>
              <a:rPr lang="it-IT" altLang="it-IT" sz="3200" b="1">
                <a:solidFill>
                  <a:schemeClr val="tx1"/>
                </a:solidFill>
              </a:rPr>
              <a:t>11,7</a:t>
            </a:r>
            <a:r>
              <a:rPr lang="it-IT" altLang="it-IT" sz="3200">
                <a:solidFill>
                  <a:schemeClr val="tx1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696117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1">
            <a:extLst>
              <a:ext uri="{FF2B5EF4-FFF2-40B4-BE49-F238E27FC236}">
                <a16:creationId xmlns:a16="http://schemas.microsoft.com/office/drawing/2014/main" id="{7E4D5243-8F4A-1D4E-9ADE-3D924E811B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334" y="609600"/>
            <a:ext cx="9820904" cy="1320800"/>
          </a:xfrm>
        </p:spPr>
        <p:txBody>
          <a:bodyPr/>
          <a:lstStyle/>
          <a:p>
            <a:pPr eaLnBrk="1" hangingPunct="1"/>
            <a:r>
              <a:rPr lang="it-IT" altLang="it-IT" dirty="0"/>
              <a:t>Le richieste di riconoscimento danni di guerra </a:t>
            </a:r>
          </a:p>
        </p:txBody>
      </p:sp>
      <p:sp>
        <p:nvSpPr>
          <p:cNvPr id="14338" name="Segnaposto contenuto 2">
            <a:extLst>
              <a:ext uri="{FF2B5EF4-FFF2-40B4-BE49-F238E27FC236}">
                <a16:creationId xmlns:a16="http://schemas.microsoft.com/office/drawing/2014/main" id="{286CA958-EB6B-8940-8BEE-D7E48D12C9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2163" y="2641600"/>
            <a:ext cx="3143250" cy="40513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manifatture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case private </a:t>
            </a: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profughi</a:t>
            </a: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rimanenti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negozi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professionisti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sodalizi </a:t>
            </a:r>
          </a:p>
        </p:txBody>
      </p:sp>
      <p:pic>
        <p:nvPicPr>
          <p:cNvPr id="29699" name="Immagine 3">
            <a:extLst>
              <a:ext uri="{FF2B5EF4-FFF2-40B4-BE49-F238E27FC236}">
                <a16:creationId xmlns:a16="http://schemas.microsoft.com/office/drawing/2014/main" id="{D92A0728-CA4F-534B-AC45-89D286F76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1608138"/>
            <a:ext cx="6508750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981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olo 1">
            <a:extLst>
              <a:ext uri="{FF2B5EF4-FFF2-40B4-BE49-F238E27FC236}">
                <a16:creationId xmlns:a16="http://schemas.microsoft.com/office/drawing/2014/main" id="{B54A8117-B1F9-9649-BFAE-B79B47B69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9217" y="702198"/>
            <a:ext cx="8596668" cy="1320800"/>
          </a:xfrm>
        </p:spPr>
        <p:txBody>
          <a:bodyPr/>
          <a:lstStyle/>
          <a:p>
            <a:pPr eaLnBrk="1" hangingPunct="1"/>
            <a:r>
              <a:rPr lang="it-IT" altLang="it-IT" dirty="0"/>
              <a:t>La declinazione della crisi in Friuli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72E418-F13B-EF47-BD56-F573E911F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708" y="2352160"/>
            <a:ext cx="4485503" cy="3201988"/>
          </a:xfrm>
        </p:spPr>
        <p:txBody>
          <a:bodyPr rtlCol="0">
            <a:normAutofit lnSpcReduction="10000"/>
          </a:bodyPr>
          <a:lstStyle/>
          <a:p>
            <a:pPr marL="182880" indent="-182880">
              <a:defRPr/>
            </a:pPr>
            <a:r>
              <a:rPr lang="it-IT" sz="2800" dirty="0">
                <a:solidFill>
                  <a:schemeClr val="tx1"/>
                </a:solidFill>
              </a:rPr>
              <a:t>Gli argini dei fiumi</a:t>
            </a:r>
          </a:p>
          <a:p>
            <a:pPr marL="182880" indent="-182880">
              <a:defRPr/>
            </a:pPr>
            <a:r>
              <a:rPr lang="it-IT" sz="2800" dirty="0">
                <a:solidFill>
                  <a:schemeClr val="tx1"/>
                </a:solidFill>
              </a:rPr>
              <a:t>Le strade</a:t>
            </a:r>
          </a:p>
          <a:p>
            <a:pPr marL="182880" indent="-182880">
              <a:defRPr/>
            </a:pPr>
            <a:r>
              <a:rPr lang="it-IT" sz="2800" dirty="0">
                <a:solidFill>
                  <a:schemeClr val="tx1"/>
                </a:solidFill>
              </a:rPr>
              <a:t>I ponti</a:t>
            </a:r>
          </a:p>
          <a:p>
            <a:pPr>
              <a:defRPr/>
            </a:pPr>
            <a:r>
              <a:rPr lang="it-IT" sz="2800" dirty="0">
                <a:solidFill>
                  <a:schemeClr val="tx1"/>
                </a:solidFill>
              </a:rPr>
              <a:t>Le bonifiche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800" dirty="0">
                <a:solidFill>
                  <a:schemeClr val="tx1"/>
                </a:solidFill>
              </a:rPr>
              <a:t>Le latterie sociali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800" dirty="0">
                <a:solidFill>
                  <a:schemeClr val="tx1"/>
                </a:solidFill>
              </a:rPr>
              <a:t>Le malghe</a:t>
            </a:r>
          </a:p>
        </p:txBody>
      </p:sp>
    </p:spTree>
    <p:extLst>
      <p:ext uri="{BB962C8B-B14F-4D97-AF65-F5344CB8AC3E}">
        <p14:creationId xmlns:p14="http://schemas.microsoft.com/office/powerpoint/2010/main" val="4086766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B5C993-1042-F94D-9547-2535242B5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4">
            <a:extLst>
              <a:ext uri="{FF2B5EF4-FFF2-40B4-BE49-F238E27FC236}">
                <a16:creationId xmlns:a16="http://schemas.microsoft.com/office/drawing/2014/main" id="{735649F0-7729-8A4B-A2B3-CD8D1BE64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99033" y="2163516"/>
            <a:ext cx="2371119" cy="701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7E4D8357-19D8-F242-BB3B-C251D7C41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175" y="260056"/>
            <a:ext cx="4704494" cy="3323720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1CFD004-1EA4-1943-8FDC-40E460245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822" y="260055"/>
            <a:ext cx="5057012" cy="389326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721D0AB-98E5-7049-8B21-25F56A201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74" y="3718673"/>
            <a:ext cx="4266102" cy="309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A444E2-8C93-EB42-A8C1-3BC3EEEC1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ponti ricostruiti nel 1919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5B19E10-80B1-7244-8820-D1B402A83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7816" y="1204141"/>
            <a:ext cx="8013344" cy="5653859"/>
          </a:xfrm>
        </p:spPr>
      </p:pic>
    </p:spTree>
    <p:extLst>
      <p:ext uri="{BB962C8B-B14F-4D97-AF65-F5344CB8AC3E}">
        <p14:creationId xmlns:p14="http://schemas.microsoft.com/office/powerpoint/2010/main" val="3704950539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Arancion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6700</TotalTime>
  <Words>212</Words>
  <Application>Microsoft Macintosh PowerPoint</Application>
  <PresentationFormat>Widescreen</PresentationFormat>
  <Paragraphs>45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8" baseType="lpstr">
      <vt:lpstr>ＭＳ Ｐゴシック</vt:lpstr>
      <vt:lpstr>Arial</vt:lpstr>
      <vt:lpstr>Calibri</vt:lpstr>
      <vt:lpstr>Franklin Gothic Medium</vt:lpstr>
      <vt:lpstr>Trebuchet MS</vt:lpstr>
      <vt:lpstr>Wingdings 3</vt:lpstr>
      <vt:lpstr>Sfaccettatura</vt:lpstr>
      <vt:lpstr>GEOGRAFIA STORICA DELL’ODIERNO FRIULI VENEZIA GIULIA LM 641 La costruzione dell’odierno  Friuli Venezia Giulia  A.A. 2021-2022 </vt:lpstr>
      <vt:lpstr>Presentazione standard di PowerPoint</vt:lpstr>
      <vt:lpstr>Le conseguenze sulla provincia  (luglio 1919)</vt:lpstr>
      <vt:lpstr>L’intervento dell’Istituto federale di credito per il risorgimento delle Venezie</vt:lpstr>
      <vt:lpstr>Le anticipazioni dell’istituto federale di credito nella provincia di Udine</vt:lpstr>
      <vt:lpstr>Le richieste di riconoscimento danni di guerra </vt:lpstr>
      <vt:lpstr>La declinazione della crisi in Friuli</vt:lpstr>
      <vt:lpstr>Presentazione standard di PowerPoint</vt:lpstr>
      <vt:lpstr>I ponti ricostruiti nel 1919</vt:lpstr>
      <vt:lpstr>Gli effetti e le conseguenze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STORICA DELL’ODIERNO FRIULI VENEZIA GIULIA LM 641 La costruzione dell’odierno  Friuli Venezia Giulia  A.A. 2021-2022 </dc:title>
  <dc:subject/>
  <dc:creator>sergio zilli</dc:creator>
  <cp:keywords/>
  <dc:description/>
  <cp:lastModifiedBy>sergio zilli</cp:lastModifiedBy>
  <cp:revision>89</cp:revision>
  <cp:lastPrinted>2021-10-28T09:59:42Z</cp:lastPrinted>
  <dcterms:created xsi:type="dcterms:W3CDTF">2021-10-05T10:44:53Z</dcterms:created>
  <dcterms:modified xsi:type="dcterms:W3CDTF">2021-11-10T11:34:49Z</dcterms:modified>
  <cp:category/>
</cp:coreProperties>
</file>