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5" r:id="rId1"/>
  </p:sldMasterIdLst>
  <p:handoutMasterIdLst>
    <p:handoutMasterId r:id="rId19"/>
  </p:handoutMasterIdLst>
  <p:sldIdLst>
    <p:sldId id="256" r:id="rId2"/>
    <p:sldId id="307" r:id="rId3"/>
    <p:sldId id="296" r:id="rId4"/>
    <p:sldId id="299" r:id="rId5"/>
    <p:sldId id="337" r:id="rId6"/>
    <p:sldId id="304" r:id="rId7"/>
    <p:sldId id="338" r:id="rId8"/>
    <p:sldId id="331" r:id="rId9"/>
    <p:sldId id="257" r:id="rId10"/>
    <p:sldId id="320" r:id="rId11"/>
    <p:sldId id="259" r:id="rId12"/>
    <p:sldId id="318" r:id="rId13"/>
    <p:sldId id="321" r:id="rId14"/>
    <p:sldId id="285" r:id="rId15"/>
    <p:sldId id="330" r:id="rId16"/>
    <p:sldId id="329" r:id="rId17"/>
    <p:sldId id="26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729"/>
  </p:normalViewPr>
  <p:slideViewPr>
    <p:cSldViewPr snapToGrid="0" snapToObjects="1">
      <p:cViewPr varScale="1">
        <p:scale>
          <a:sx n="111" d="100"/>
          <a:sy n="111" d="100"/>
        </p:scale>
        <p:origin x="5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4F7E734F-C690-3E4E-A329-4CD84A2355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D257958-E2AB-5D4D-9F94-863B7E80FD8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74EDB6-ACD8-4741-B9CA-94F25A1B2C95}" type="datetimeFigureOut">
              <a:rPr lang="it-IT" smtClean="0"/>
              <a:t>10/11/21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AD636EF-1D1C-634C-9CEF-99A0A416CB4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3274B61-D639-284D-AB63-7919D4B8A5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B371ED-F2FD-1240-ADEF-0BEA5E77F1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87301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474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716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51686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017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58932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636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11/10/21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7639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7493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7CDB2FB-2BF1-F249-83EB-6D19D71C4C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2FD85714-1360-7E41-A4B3-EFF49ADDDFEC}" type="datetime1">
              <a:rPr lang="it-IT"/>
              <a:pPr>
                <a:defRPr/>
              </a:pPr>
              <a:t>10/11/21</a:t>
            </a:fld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A2FB903-8CCA-B942-B6D8-76ABEF3354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356350"/>
            <a:ext cx="2844800" cy="365125"/>
          </a:xfrm>
        </p:spPr>
        <p:txBody>
          <a:bodyPr/>
          <a:lstStyle>
            <a:lvl1pPr eaLnBrk="1" hangingPunct="1"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22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410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623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11/10/21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123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294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192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683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11/10/21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820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7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19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770BFD-4D5E-4142-8153-4EEEFDA35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4010" y="937550"/>
            <a:ext cx="10081549" cy="4823552"/>
          </a:xfrm>
        </p:spPr>
        <p:txBody>
          <a:bodyPr/>
          <a:lstStyle/>
          <a:p>
            <a:pPr algn="l"/>
            <a:r>
              <a:rPr lang="it-IT" sz="2400" dirty="0"/>
              <a:t>GEOGRAFIA STORICA DELL’ODIERNO FRIULI VENEZIA GIULIA </a:t>
            </a:r>
            <a:r>
              <a:rPr lang="it-IT" sz="2400" i="1" dirty="0"/>
              <a:t>LM 641</a:t>
            </a:r>
            <a:br>
              <a:rPr lang="it-IT" dirty="0"/>
            </a:br>
            <a:r>
              <a:rPr lang="it-IT" sz="6600" b="1" cap="small" dirty="0"/>
              <a:t>La costruzione dell’odierno </a:t>
            </a:r>
            <a:br>
              <a:rPr lang="it-IT" sz="6600" b="1" cap="small" dirty="0"/>
            </a:br>
            <a:r>
              <a:rPr lang="it-IT" sz="6600" b="1" cap="small" dirty="0"/>
              <a:t>Friuli Venezia Giulia</a:t>
            </a:r>
            <a:r>
              <a:rPr lang="it-IT" sz="6600" dirty="0"/>
              <a:t> </a:t>
            </a:r>
            <a:br>
              <a:rPr lang="it-IT" sz="6600" dirty="0"/>
            </a:br>
            <a:r>
              <a:rPr lang="it-IT" sz="1800" dirty="0"/>
              <a:t>A.A. 2021-2022</a:t>
            </a:r>
            <a:br>
              <a:rPr lang="it-IT" dirty="0"/>
            </a:b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13AAC26-B54F-254A-B891-B87959A06A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608" y="5960962"/>
            <a:ext cx="7838742" cy="897038"/>
          </a:xfrm>
        </p:spPr>
        <p:txBody>
          <a:bodyPr/>
          <a:lstStyle/>
          <a:p>
            <a:pPr algn="l"/>
            <a:r>
              <a:rPr lang="it-IT" dirty="0"/>
              <a:t>SERGIO ZILLI</a:t>
            </a:r>
          </a:p>
        </p:txBody>
      </p:sp>
    </p:spTree>
    <p:extLst>
      <p:ext uri="{BB962C8B-B14F-4D97-AF65-F5344CB8AC3E}">
        <p14:creationId xmlns:p14="http://schemas.microsoft.com/office/powerpoint/2010/main" val="851085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711A47-B32B-6E44-94E6-681D3C387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4626186" cy="1320800"/>
          </a:xfrm>
        </p:spPr>
        <p:txBody>
          <a:bodyPr>
            <a:normAutofit fontScale="90000"/>
          </a:bodyPr>
          <a:lstStyle/>
          <a:p>
            <a:r>
              <a:rPr lang="it-IT" dirty="0"/>
              <a:t>Trattato di Rapallo</a:t>
            </a:r>
            <a:br>
              <a:rPr lang="it-IT" dirty="0"/>
            </a:br>
            <a:r>
              <a:rPr lang="it-IT" dirty="0"/>
              <a:t>Novembre 1920</a:t>
            </a:r>
            <a:br>
              <a:rPr lang="it-IT" dirty="0"/>
            </a:b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07920F1-3A53-B94E-B6A3-A6FDB78459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767" y="-1"/>
            <a:ext cx="4757196" cy="6826425"/>
          </a:xfrm>
        </p:spPr>
      </p:pic>
    </p:spTree>
    <p:extLst>
      <p:ext uri="{BB962C8B-B14F-4D97-AF65-F5344CB8AC3E}">
        <p14:creationId xmlns:p14="http://schemas.microsoft.com/office/powerpoint/2010/main" val="2407569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701557-C932-5F45-B7A6-3582A9A89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E4EA54EE-F591-0549-B2A1-FA3F2EE38C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0080" y="130311"/>
            <a:ext cx="10515600" cy="1467780"/>
          </a:xfr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F46EB56-14E1-3442-8108-3E2A12035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902" y="1893652"/>
            <a:ext cx="10645815" cy="484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60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998E785B-BB3C-1549-88F9-58E302C27181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7170" y="1434905"/>
          <a:ext cx="8616546" cy="4787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8850">
                  <a:extLst>
                    <a:ext uri="{9D8B030D-6E8A-4147-A177-3AD203B41FA5}">
                      <a16:colId xmlns:a16="http://schemas.microsoft.com/office/drawing/2014/main" val="2145813636"/>
                    </a:ext>
                  </a:extLst>
                </a:gridCol>
                <a:gridCol w="1424440">
                  <a:extLst>
                    <a:ext uri="{9D8B030D-6E8A-4147-A177-3AD203B41FA5}">
                      <a16:colId xmlns:a16="http://schemas.microsoft.com/office/drawing/2014/main" val="3798666833"/>
                    </a:ext>
                  </a:extLst>
                </a:gridCol>
                <a:gridCol w="2346803">
                  <a:extLst>
                    <a:ext uri="{9D8B030D-6E8A-4147-A177-3AD203B41FA5}">
                      <a16:colId xmlns:a16="http://schemas.microsoft.com/office/drawing/2014/main" val="2818603529"/>
                    </a:ext>
                  </a:extLst>
                </a:gridCol>
                <a:gridCol w="2546453">
                  <a:extLst>
                    <a:ext uri="{9D8B030D-6E8A-4147-A177-3AD203B41FA5}">
                      <a16:colId xmlns:a16="http://schemas.microsoft.com/office/drawing/2014/main" val="400807477"/>
                    </a:ext>
                  </a:extLst>
                </a:gridCol>
              </a:tblGrid>
              <a:tr h="481178">
                <a:tc>
                  <a:txBody>
                    <a:bodyPr/>
                    <a:lstStyle/>
                    <a:p>
                      <a:r>
                        <a:rPr lang="it-IT" sz="2400" dirty="0"/>
                        <a:t>distretto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Comuni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popolazione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kmq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1550198"/>
                  </a:ext>
                </a:extLst>
              </a:tr>
              <a:tr h="481178">
                <a:tc>
                  <a:txBody>
                    <a:bodyPr/>
                    <a:lstStyle/>
                    <a:p>
                      <a:r>
                        <a:rPr lang="it-IT" sz="2400" dirty="0"/>
                        <a:t>Gorizia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99348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784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9403551"/>
                  </a:ext>
                </a:extLst>
              </a:tr>
              <a:tr h="446309">
                <a:tc>
                  <a:txBody>
                    <a:bodyPr/>
                    <a:lstStyle/>
                    <a:p>
                      <a:r>
                        <a:rPr lang="it-IT" sz="2400" dirty="0"/>
                        <a:t>Gradisca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34041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187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251722"/>
                  </a:ext>
                </a:extLst>
              </a:tr>
              <a:tr h="481178">
                <a:tc>
                  <a:txBody>
                    <a:bodyPr/>
                    <a:lstStyle/>
                    <a:p>
                      <a:r>
                        <a:rPr lang="it-IT" sz="2400" dirty="0"/>
                        <a:t>Monfalcone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59050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434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639960"/>
                  </a:ext>
                </a:extLst>
              </a:tr>
              <a:tr h="481178">
                <a:tc>
                  <a:txBody>
                    <a:bodyPr/>
                    <a:lstStyle/>
                    <a:p>
                      <a:r>
                        <a:rPr lang="it-IT" sz="2400" dirty="0"/>
                        <a:t>Tarvisio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8419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364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2164938"/>
                  </a:ext>
                </a:extLst>
              </a:tr>
              <a:tr h="481178">
                <a:tc>
                  <a:txBody>
                    <a:bodyPr/>
                    <a:lstStyle/>
                    <a:p>
                      <a:r>
                        <a:rPr lang="it-IT" sz="2400" b="1" i="1" dirty="0" err="1"/>
                        <a:t>Prov</a:t>
                      </a:r>
                      <a:r>
                        <a:rPr lang="it-IT" sz="2400" b="1" i="1" dirty="0"/>
                        <a:t>. Gorizia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2400" b="1" i="1" dirty="0"/>
                        <a:t>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2400" b="1" i="1" dirty="0"/>
                        <a:t>200858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2400" b="1" i="1" dirty="0"/>
                        <a:t>1769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2858444"/>
                  </a:ext>
                </a:extLst>
              </a:tr>
              <a:tr h="481178">
                <a:tc>
                  <a:txBody>
                    <a:bodyPr/>
                    <a:lstStyle/>
                    <a:p>
                      <a:r>
                        <a:rPr lang="it-IT" sz="2400" dirty="0"/>
                        <a:t>Trieste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239627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091387"/>
                  </a:ext>
                </a:extLst>
              </a:tr>
              <a:tr h="481178">
                <a:tc>
                  <a:txBody>
                    <a:bodyPr/>
                    <a:lstStyle/>
                    <a:p>
                      <a:r>
                        <a:rPr lang="it-IT" sz="2400" b="1" i="1" dirty="0"/>
                        <a:t>assieme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2400" b="1" i="1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2400" b="1" i="1" dirty="0"/>
                        <a:t>440485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2400" b="1" i="1" dirty="0"/>
                        <a:t>1865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5919391"/>
                  </a:ext>
                </a:extLst>
              </a:tr>
              <a:tr h="481178">
                <a:tc>
                  <a:txBody>
                    <a:bodyPr/>
                    <a:lstStyle/>
                    <a:p>
                      <a:r>
                        <a:rPr lang="it-IT" sz="2400" dirty="0"/>
                        <a:t>Istria etc.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151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499123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7361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8014278"/>
                  </a:ext>
                </a:extLst>
              </a:tr>
              <a:tr h="481178">
                <a:tc>
                  <a:txBody>
                    <a:bodyPr/>
                    <a:lstStyle/>
                    <a:p>
                      <a:r>
                        <a:rPr lang="it-IT" sz="2000" i="1" dirty="0"/>
                        <a:t>Province annesse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2400" i="1" dirty="0"/>
                        <a:t>251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2400" i="1" dirty="0"/>
                        <a:t>939608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2400" i="1" dirty="0"/>
                        <a:t>9226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0729577"/>
                  </a:ext>
                </a:extLst>
              </a:tr>
            </a:tbl>
          </a:graphicData>
        </a:graphic>
      </p:graphicFrame>
      <p:sp>
        <p:nvSpPr>
          <p:cNvPr id="6" name="Titolo 5">
            <a:extLst>
              <a:ext uri="{FF2B5EF4-FFF2-40B4-BE49-F238E27FC236}">
                <a16:creationId xmlns:a16="http://schemas.microsoft.com/office/drawing/2014/main" id="{F6541D7B-4BB1-F540-8240-26191350B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30" y="609600"/>
            <a:ext cx="8602672" cy="825305"/>
          </a:xfrm>
        </p:spPr>
        <p:txBody>
          <a:bodyPr/>
          <a:lstStyle/>
          <a:p>
            <a:r>
              <a:rPr lang="it-IT" dirty="0"/>
              <a:t>Popolazione al censimento 1921</a:t>
            </a:r>
          </a:p>
        </p:txBody>
      </p:sp>
    </p:spTree>
    <p:extLst>
      <p:ext uri="{BB962C8B-B14F-4D97-AF65-F5344CB8AC3E}">
        <p14:creationId xmlns:p14="http://schemas.microsoft.com/office/powerpoint/2010/main" val="2197553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10AC57D-4996-F446-A95A-7ADA8B3EE6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5289" y="1825625"/>
            <a:ext cx="4961422" cy="4351338"/>
          </a:xfr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10D6C32D-FB18-FF41-9D10-ECDC61C4E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Comuni annessi oggi FVG</a:t>
            </a:r>
          </a:p>
        </p:txBody>
      </p:sp>
    </p:spTree>
    <p:extLst>
      <p:ext uri="{BB962C8B-B14F-4D97-AF65-F5344CB8AC3E}">
        <p14:creationId xmlns:p14="http://schemas.microsoft.com/office/powerpoint/2010/main" val="33776218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824DCC-BC2C-B24D-A5EF-F677F99CC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Politiche 1919</a:t>
            </a:r>
          </a:p>
        </p:txBody>
      </p:sp>
      <p:pic>
        <p:nvPicPr>
          <p:cNvPr id="4" name="Segnaposto contenuto 12">
            <a:extLst>
              <a:ext uri="{FF2B5EF4-FFF2-40B4-BE49-F238E27FC236}">
                <a16:creationId xmlns:a16="http://schemas.microsoft.com/office/drawing/2014/main" id="{3234C720-832C-E447-9A14-34769F4D49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9281" y="1890583"/>
            <a:ext cx="4040956" cy="3544974"/>
          </a:xfrm>
        </p:spPr>
      </p:pic>
      <p:pic>
        <p:nvPicPr>
          <p:cNvPr id="5" name="Segnaposto contenuto 8">
            <a:extLst>
              <a:ext uri="{FF2B5EF4-FFF2-40B4-BE49-F238E27FC236}">
                <a16:creationId xmlns:a16="http://schemas.microsoft.com/office/drawing/2014/main" id="{198D235C-BA16-6142-A413-471A867DD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419" y="1858104"/>
            <a:ext cx="4115003" cy="3609932"/>
          </a:xfrm>
          <a:prstGeom prst="rect">
            <a:avLst/>
          </a:prstGeom>
        </p:spPr>
      </p:pic>
      <p:pic>
        <p:nvPicPr>
          <p:cNvPr id="6" name="Segnaposto contenuto 4">
            <a:extLst>
              <a:ext uri="{FF2B5EF4-FFF2-40B4-BE49-F238E27FC236}">
                <a16:creationId xmlns:a16="http://schemas.microsoft.com/office/drawing/2014/main" id="{7D78D204-28B0-8646-8B67-10A2B058E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3604" y="1825625"/>
            <a:ext cx="3933504" cy="345071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4B3751B-14B5-C647-9DFC-0892EBFD4AC7}"/>
              </a:ext>
            </a:extLst>
          </p:cNvPr>
          <p:cNvSpPr txBox="1"/>
          <p:nvPr/>
        </p:nvSpPr>
        <p:spPr>
          <a:xfrm>
            <a:off x="1628812" y="5613008"/>
            <a:ext cx="9892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Liberali				           			Popolari							Socialisti</a:t>
            </a:r>
          </a:p>
        </p:txBody>
      </p:sp>
    </p:spTree>
    <p:extLst>
      <p:ext uri="{BB962C8B-B14F-4D97-AF65-F5344CB8AC3E}">
        <p14:creationId xmlns:p14="http://schemas.microsoft.com/office/powerpoint/2010/main" val="4072906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C92A1C-A60C-2E4F-A56D-4A51125CA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Amministrative (provinciali) Friuli 1920</a:t>
            </a:r>
          </a:p>
        </p:txBody>
      </p:sp>
      <p:pic>
        <p:nvPicPr>
          <p:cNvPr id="4" name="Segnaposto contenuto 4">
            <a:extLst>
              <a:ext uri="{FF2B5EF4-FFF2-40B4-BE49-F238E27FC236}">
                <a16:creationId xmlns:a16="http://schemas.microsoft.com/office/drawing/2014/main" id="{6D8298A0-B88A-DB4C-84DA-DC57F64C4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059" y="1825625"/>
            <a:ext cx="3942927" cy="3458083"/>
          </a:xfrm>
          <a:prstGeom prst="rect">
            <a:avLst/>
          </a:prstGeom>
        </p:spPr>
      </p:pic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C2FEDA9-8216-FA46-80F0-D3C76E80FC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25986" y="1825625"/>
            <a:ext cx="3942927" cy="3458083"/>
          </a:xfrm>
        </p:spPr>
      </p:pic>
      <p:pic>
        <p:nvPicPr>
          <p:cNvPr id="6" name="Segnaposto contenuto 8">
            <a:extLst>
              <a:ext uri="{FF2B5EF4-FFF2-40B4-BE49-F238E27FC236}">
                <a16:creationId xmlns:a16="http://schemas.microsoft.com/office/drawing/2014/main" id="{4E037EF4-6F6D-7B46-87F2-EDC7954D5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896" y="1825624"/>
            <a:ext cx="3942928" cy="345808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CF20DAB-3FD1-4B4D-A9C1-F6FE92146AC9}"/>
              </a:ext>
            </a:extLst>
          </p:cNvPr>
          <p:cNvSpPr txBox="1"/>
          <p:nvPr/>
        </p:nvSpPr>
        <p:spPr>
          <a:xfrm>
            <a:off x="1252025" y="5684108"/>
            <a:ext cx="10462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Blocco liberale			   			        Popolari			  		Socialisti  </a:t>
            </a:r>
          </a:p>
        </p:txBody>
      </p:sp>
    </p:spTree>
    <p:extLst>
      <p:ext uri="{BB962C8B-B14F-4D97-AF65-F5344CB8AC3E}">
        <p14:creationId xmlns:p14="http://schemas.microsoft.com/office/powerpoint/2010/main" val="577072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D5685E-28C7-654A-BFA3-3A94B790B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Politiche 1921</a:t>
            </a:r>
          </a:p>
        </p:txBody>
      </p:sp>
      <p:pic>
        <p:nvPicPr>
          <p:cNvPr id="4" name="Segnaposto contenuto 8">
            <a:extLst>
              <a:ext uri="{FF2B5EF4-FFF2-40B4-BE49-F238E27FC236}">
                <a16:creationId xmlns:a16="http://schemas.microsoft.com/office/drawing/2014/main" id="{7E33B11A-F18B-A749-AD09-A65F03CB9B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903" y="2460628"/>
            <a:ext cx="3075076" cy="2696947"/>
          </a:xfrm>
        </p:spPr>
      </p:pic>
      <p:pic>
        <p:nvPicPr>
          <p:cNvPr id="5" name="Segnaposto contenuto 8">
            <a:extLst>
              <a:ext uri="{FF2B5EF4-FFF2-40B4-BE49-F238E27FC236}">
                <a16:creationId xmlns:a16="http://schemas.microsoft.com/office/drawing/2014/main" id="{35719F4B-A4EE-B248-A90E-A9AE3E25A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0028" y="2455820"/>
            <a:ext cx="3187790" cy="2795802"/>
          </a:xfrm>
          <a:prstGeom prst="rect">
            <a:avLst/>
          </a:prstGeom>
        </p:spPr>
      </p:pic>
      <p:pic>
        <p:nvPicPr>
          <p:cNvPr id="6" name="Segnaposto contenuto 4">
            <a:extLst>
              <a:ext uri="{FF2B5EF4-FFF2-40B4-BE49-F238E27FC236}">
                <a16:creationId xmlns:a16="http://schemas.microsoft.com/office/drawing/2014/main" id="{2B0B8B0F-9D59-6F4A-96DB-0FCA232A5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0233" y="2585565"/>
            <a:ext cx="2932621" cy="2572010"/>
          </a:xfrm>
          <a:prstGeom prst="rect">
            <a:avLst/>
          </a:prstGeom>
        </p:spPr>
      </p:pic>
      <p:pic>
        <p:nvPicPr>
          <p:cNvPr id="7" name="Segnaposto contenuto 4">
            <a:extLst>
              <a:ext uri="{FF2B5EF4-FFF2-40B4-BE49-F238E27FC236}">
                <a16:creationId xmlns:a16="http://schemas.microsoft.com/office/drawing/2014/main" id="{86839CE9-9AC5-F74C-A97B-6F0A8D44DF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8746" y="2529961"/>
            <a:ext cx="3103254" cy="272166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39205CF-CF7A-4148-A251-0A6D0B70F767}"/>
              </a:ext>
            </a:extLst>
          </p:cNvPr>
          <p:cNvSpPr txBox="1"/>
          <p:nvPr/>
        </p:nvSpPr>
        <p:spPr>
          <a:xfrm>
            <a:off x="444992" y="5535827"/>
            <a:ext cx="11528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Popolari							  Socialisti				Blocco nazionale				Comunisti</a:t>
            </a:r>
          </a:p>
        </p:txBody>
      </p:sp>
    </p:spTree>
    <p:extLst>
      <p:ext uri="{BB962C8B-B14F-4D97-AF65-F5344CB8AC3E}">
        <p14:creationId xmlns:p14="http://schemas.microsoft.com/office/powerpoint/2010/main" val="3298734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37F4EC-4F6A-5646-B566-C8B2672F0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2271"/>
          </a:xfrm>
        </p:spPr>
        <p:txBody>
          <a:bodyPr>
            <a:normAutofit/>
          </a:bodyPr>
          <a:lstStyle/>
          <a:p>
            <a:r>
              <a:rPr lang="it-IT" dirty="0"/>
              <a:t>Politiche 1921 (comuni annessi)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717DBAE-C778-B54B-B5DD-41554D512625}"/>
              </a:ext>
            </a:extLst>
          </p:cNvPr>
          <p:cNvSpPr txBox="1"/>
          <p:nvPr/>
        </p:nvSpPr>
        <p:spPr>
          <a:xfrm>
            <a:off x="823376" y="6071733"/>
            <a:ext cx="937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blocco</a:t>
            </a:r>
          </a:p>
        </p:txBody>
      </p:sp>
      <p:pic>
        <p:nvPicPr>
          <p:cNvPr id="21" name="Segnaposto contenuto 20">
            <a:extLst>
              <a:ext uri="{FF2B5EF4-FFF2-40B4-BE49-F238E27FC236}">
                <a16:creationId xmlns:a16="http://schemas.microsoft.com/office/drawing/2014/main" id="{0510E416-34C0-134C-AFD5-8D1AA4E718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3376" y="1600872"/>
            <a:ext cx="2114669" cy="4325045"/>
          </a:xfr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A0DDF159-2152-124D-B612-475EF8FA3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7496" y="1600872"/>
            <a:ext cx="2282631" cy="4551025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828A8A66-625B-EF4B-9060-44A99C6184ED}"/>
              </a:ext>
            </a:extLst>
          </p:cNvPr>
          <p:cNvSpPr txBox="1"/>
          <p:nvPr/>
        </p:nvSpPr>
        <p:spPr>
          <a:xfrm>
            <a:off x="3272604" y="6071733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socialisti</a:t>
            </a: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A43066DD-8837-B148-BE50-32A88AA0E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738" y="1688704"/>
            <a:ext cx="2195251" cy="4463193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7B68B4CE-BC29-7144-B1DC-5B5BD9BC92A3}"/>
              </a:ext>
            </a:extLst>
          </p:cNvPr>
          <p:cNvSpPr txBox="1"/>
          <p:nvPr/>
        </p:nvSpPr>
        <p:spPr>
          <a:xfrm>
            <a:off x="6445019" y="6066228"/>
            <a:ext cx="1435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comunisti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38CFACE6-5427-E848-890D-3C1D446E6D6C}"/>
              </a:ext>
            </a:extLst>
          </p:cNvPr>
          <p:cNvSpPr txBox="1"/>
          <p:nvPr/>
        </p:nvSpPr>
        <p:spPr>
          <a:xfrm>
            <a:off x="9503585" y="6066228"/>
            <a:ext cx="1666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popolari</a:t>
            </a:r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B226F3AB-7325-E24B-AB60-9A73F20281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5265" y="1721399"/>
            <a:ext cx="2152598" cy="430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176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0F2241-DCE7-9D40-AA2C-43CCFF5F1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E0CF116-201B-9545-AA25-6A5CB1F94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2800" b="1" dirty="0"/>
              <a:t>Presentazione n. </a:t>
            </a:r>
            <a:r>
              <a:rPr lang="it-IT" sz="2800" b="1"/>
              <a:t>10b</a:t>
            </a:r>
            <a:endParaRPr lang="it-IT" sz="2800" b="1" dirty="0"/>
          </a:p>
          <a:p>
            <a:pPr marL="0" indent="0">
              <a:buNone/>
            </a:pPr>
            <a:endParaRPr lang="it-IT" sz="2800" b="1" dirty="0"/>
          </a:p>
          <a:p>
            <a:pPr marL="0" indent="0">
              <a:buNone/>
            </a:pPr>
            <a:r>
              <a:rPr lang="it-IT" sz="2800" b="1" dirty="0"/>
              <a:t>Dei danni e dei segni</a:t>
            </a:r>
          </a:p>
          <a:p>
            <a:pPr marL="0" indent="0">
              <a:buNone/>
            </a:pP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3243123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Immagine 7" descr="cippo corridoni2.JPG">
            <a:extLst>
              <a:ext uri="{FF2B5EF4-FFF2-40B4-BE49-F238E27FC236}">
                <a16:creationId xmlns:a16="http://schemas.microsoft.com/office/drawing/2014/main" id="{047E3075-03E1-2548-A655-B50A97444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113" y="2701925"/>
            <a:ext cx="2017712" cy="308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Immagine 6" descr="faro ts.jpg">
            <a:extLst>
              <a:ext uri="{FF2B5EF4-FFF2-40B4-BE49-F238E27FC236}">
                <a16:creationId xmlns:a16="http://schemas.microsoft.com/office/drawing/2014/main" id="{853600EB-7091-9A47-8875-B53EB8FDD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863" y="2990850"/>
            <a:ext cx="2239962" cy="279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D4177BC-360E-8448-A260-81D1A99EA15C}"/>
              </a:ext>
            </a:extLst>
          </p:cNvPr>
          <p:cNvSpPr txBox="1"/>
          <p:nvPr/>
        </p:nvSpPr>
        <p:spPr>
          <a:xfrm>
            <a:off x="798513" y="590550"/>
            <a:ext cx="8924925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800" dirty="0">
                <a:solidFill>
                  <a:schemeClr val="accent1"/>
                </a:solidFill>
                <a:latin typeface="+mj-lt"/>
                <a:cs typeface="Franklin Gothic Medium"/>
              </a:rPr>
              <a:t>Faro della Vittoria, Trieste; </a:t>
            </a:r>
          </a:p>
          <a:p>
            <a:pPr>
              <a:defRPr/>
            </a:pPr>
            <a:r>
              <a:rPr lang="it-IT" sz="2800" dirty="0">
                <a:solidFill>
                  <a:schemeClr val="accent1"/>
                </a:solidFill>
                <a:latin typeface="+mj-lt"/>
                <a:cs typeface="Franklin Gothic Medium"/>
              </a:rPr>
              <a:t>Cippo in memoria di Filippo </a:t>
            </a:r>
            <a:r>
              <a:rPr lang="it-IT" sz="2800" dirty="0" err="1">
                <a:solidFill>
                  <a:schemeClr val="accent1"/>
                </a:solidFill>
                <a:latin typeface="+mj-lt"/>
                <a:cs typeface="Franklin Gothic Medium"/>
              </a:rPr>
              <a:t>Corridoni</a:t>
            </a:r>
            <a:r>
              <a:rPr lang="it-IT" sz="2800" dirty="0">
                <a:solidFill>
                  <a:schemeClr val="accent1"/>
                </a:solidFill>
                <a:latin typeface="+mj-lt"/>
                <a:cs typeface="Franklin Gothic Medium"/>
              </a:rPr>
              <a:t>, Sagrado</a:t>
            </a:r>
          </a:p>
          <a:p>
            <a:pPr>
              <a:defRPr/>
            </a:pPr>
            <a:r>
              <a:rPr lang="it-IT" sz="2800" dirty="0">
                <a:solidFill>
                  <a:schemeClr val="accent1"/>
                </a:solidFill>
                <a:latin typeface="+mj-lt"/>
                <a:cs typeface="Franklin Gothic Medium"/>
              </a:rPr>
              <a:t>Rifugio sul Monte Nero</a:t>
            </a:r>
          </a:p>
        </p:txBody>
      </p:sp>
      <p:pic>
        <p:nvPicPr>
          <p:cNvPr id="32772" name="Immagine 2" descr="Schermata 2016-08-22 alle 22.20.46.png">
            <a:extLst>
              <a:ext uri="{FF2B5EF4-FFF2-40B4-BE49-F238E27FC236}">
                <a16:creationId xmlns:a16="http://schemas.microsoft.com/office/drawing/2014/main" id="{0E827D98-7D69-9246-AC29-025A300C8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038" y="3797300"/>
            <a:ext cx="3232150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8367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Immagine 7" descr="caporetto2.jpg">
            <a:extLst>
              <a:ext uri="{FF2B5EF4-FFF2-40B4-BE49-F238E27FC236}">
                <a16:creationId xmlns:a16="http://schemas.microsoft.com/office/drawing/2014/main" id="{056B75D6-2E61-DA4B-8DDB-17012FD02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038" y="2589213"/>
            <a:ext cx="325437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Immagine 7" descr="oslavia-in-costruzione.jpg">
            <a:extLst>
              <a:ext uri="{FF2B5EF4-FFF2-40B4-BE49-F238E27FC236}">
                <a16:creationId xmlns:a16="http://schemas.microsoft.com/office/drawing/2014/main" id="{20CDC2E0-5243-5C4B-809A-693391A73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513" y="2589213"/>
            <a:ext cx="37846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CasellaDiTesto 3">
            <a:extLst>
              <a:ext uri="{FF2B5EF4-FFF2-40B4-BE49-F238E27FC236}">
                <a16:creationId xmlns:a16="http://schemas.microsoft.com/office/drawing/2014/main" id="{2790306D-DF5F-6940-AF45-927BF6636B7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857250" y="763588"/>
            <a:ext cx="451326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it-IT" sz="3200" dirty="0">
                <a:solidFill>
                  <a:schemeClr val="accent1"/>
                </a:solidFill>
                <a:latin typeface="+mj-lt"/>
              </a:rPr>
              <a:t>I grandi cimiteri: Caporetto, Oslavia</a:t>
            </a:r>
          </a:p>
        </p:txBody>
      </p:sp>
    </p:spTree>
    <p:extLst>
      <p:ext uri="{BB962C8B-B14F-4D97-AF65-F5344CB8AC3E}">
        <p14:creationId xmlns:p14="http://schemas.microsoft.com/office/powerpoint/2010/main" val="870284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Immagine 1">
            <a:extLst>
              <a:ext uri="{FF2B5EF4-FFF2-40B4-BE49-F238E27FC236}">
                <a16:creationId xmlns:a16="http://schemas.microsoft.com/office/drawing/2014/main" id="{976977CD-9A87-154C-95B5-C3B42DDA8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763" y="2593975"/>
            <a:ext cx="3282950" cy="28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9AF92E0-556F-E34A-9DB5-7DC6CAA2B519}"/>
              </a:ext>
            </a:extLst>
          </p:cNvPr>
          <p:cNvSpPr txBox="1"/>
          <p:nvPr/>
        </p:nvSpPr>
        <p:spPr>
          <a:xfrm>
            <a:off x="776288" y="717550"/>
            <a:ext cx="8529637" cy="150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3200" dirty="0">
                <a:solidFill>
                  <a:schemeClr val="accent1"/>
                </a:solidFill>
                <a:latin typeface="+mj-lt"/>
                <a:cs typeface="Franklin Gothic Medium"/>
              </a:rPr>
              <a:t>Il cimitero monumentale e il sacrario di Redipuglia </a:t>
            </a:r>
          </a:p>
          <a:p>
            <a:pPr>
              <a:defRPr/>
            </a:pPr>
            <a:endParaRPr lang="it-IT" sz="2800" dirty="0">
              <a:latin typeface="Franklin Gothic Medium"/>
              <a:cs typeface="Franklin Gothic Medium"/>
            </a:endParaRPr>
          </a:p>
        </p:txBody>
      </p:sp>
      <p:pic>
        <p:nvPicPr>
          <p:cNvPr id="34819" name="Immagine 2">
            <a:extLst>
              <a:ext uri="{FF2B5EF4-FFF2-40B4-BE49-F238E27FC236}">
                <a16:creationId xmlns:a16="http://schemas.microsoft.com/office/drawing/2014/main" id="{AC6416D8-4C12-1E46-9D26-9D68B0029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825" y="1998663"/>
            <a:ext cx="2433638" cy="366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0511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Immagine 1" descr="costiera.jpg">
            <a:extLst>
              <a:ext uri="{FF2B5EF4-FFF2-40B4-BE49-F238E27FC236}">
                <a16:creationId xmlns:a16="http://schemas.microsoft.com/office/drawing/2014/main" id="{C72A85B5-7598-1D42-B24D-73F8D99EB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25" y="1346200"/>
            <a:ext cx="3949700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CasellaDiTesto 3">
            <a:extLst>
              <a:ext uri="{FF2B5EF4-FFF2-40B4-BE49-F238E27FC236}">
                <a16:creationId xmlns:a16="http://schemas.microsoft.com/office/drawing/2014/main" id="{9B3DA49B-ECB1-1845-8041-7F4E23E8C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750" y="681038"/>
            <a:ext cx="1812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it-IT" sz="2800" dirty="0">
                <a:solidFill>
                  <a:schemeClr val="accent1"/>
                </a:solidFill>
                <a:latin typeface="+mj-lt"/>
              </a:rPr>
              <a:t>Altri segni</a:t>
            </a:r>
          </a:p>
        </p:txBody>
      </p:sp>
      <p:pic>
        <p:nvPicPr>
          <p:cNvPr id="35843" name="Immagine 2" descr="992novagorica1947.jpg">
            <a:extLst>
              <a:ext uri="{FF2B5EF4-FFF2-40B4-BE49-F238E27FC236}">
                <a16:creationId xmlns:a16="http://schemas.microsoft.com/office/drawing/2014/main" id="{A4C42B18-993F-5945-8AFB-25EF781A9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13" y="1346200"/>
            <a:ext cx="3043237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Immagine 4" descr="Copia di nas-tito-sabotino.jpg">
            <a:extLst>
              <a:ext uri="{FF2B5EF4-FFF2-40B4-BE49-F238E27FC236}">
                <a16:creationId xmlns:a16="http://schemas.microsoft.com/office/drawing/2014/main" id="{2D6DD160-5D2B-5C47-94F6-3AC79919D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13" y="4273550"/>
            <a:ext cx="3192462" cy="239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Segnaposto contenuto 3" descr="monte grisa.jpg">
            <a:extLst>
              <a:ext uri="{FF2B5EF4-FFF2-40B4-BE49-F238E27FC236}">
                <a16:creationId xmlns:a16="http://schemas.microsoft.com/office/drawing/2014/main" id="{CEE5D06F-45CF-5243-BEA7-4034CF496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05" r="-10605"/>
          <a:stretch>
            <a:fillRect/>
          </a:stretch>
        </p:blipFill>
        <p:spPr bwMode="auto">
          <a:xfrm>
            <a:off x="1514475" y="4273550"/>
            <a:ext cx="4648200" cy="239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8949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Immagine 5" descr="cerje.jpg">
            <a:extLst>
              <a:ext uri="{FF2B5EF4-FFF2-40B4-BE49-F238E27FC236}">
                <a16:creationId xmlns:a16="http://schemas.microsoft.com/office/drawing/2014/main" id="{CB00EE73-4C32-DF4D-977A-29E0721F9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13" y="989013"/>
            <a:ext cx="3430587" cy="514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CasellaDiTesto 2">
            <a:extLst>
              <a:ext uri="{FF2B5EF4-FFF2-40B4-BE49-F238E27FC236}">
                <a16:creationId xmlns:a16="http://schemas.microsoft.com/office/drawing/2014/main" id="{378A5D17-F32E-3445-841D-25E331031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525" y="727075"/>
            <a:ext cx="2181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it-IT" sz="2800" dirty="0">
                <a:solidFill>
                  <a:schemeClr val="accent1"/>
                </a:solidFill>
                <a:latin typeface="+mj-lt"/>
              </a:rPr>
              <a:t>I nuovi segni</a:t>
            </a:r>
          </a:p>
        </p:txBody>
      </p:sp>
    </p:spTree>
    <p:extLst>
      <p:ext uri="{BB962C8B-B14F-4D97-AF65-F5344CB8AC3E}">
        <p14:creationId xmlns:p14="http://schemas.microsoft.com/office/powerpoint/2010/main" val="3278098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63BD1C-1A8F-064A-8F0A-7F62C78E5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3233484" cy="1320800"/>
          </a:xfrm>
        </p:spPr>
        <p:txBody>
          <a:bodyPr/>
          <a:lstStyle/>
          <a:p>
            <a:r>
              <a:rPr lang="it-IT" dirty="0"/>
              <a:t>Il bottino di guerra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C362B1F-731C-5E45-98FF-32050F8AB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4">
            <a:extLst>
              <a:ext uri="{FF2B5EF4-FFF2-40B4-BE49-F238E27FC236}">
                <a16:creationId xmlns:a16="http://schemas.microsoft.com/office/drawing/2014/main" id="{A8B7E385-86EF-B84B-A87A-B787A2B2B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870" y="119567"/>
            <a:ext cx="5629577" cy="673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503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E7428E5-2F9C-0B47-B189-FAB653650E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7601" y="670162"/>
            <a:ext cx="7498080" cy="5600756"/>
          </a:xfr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272ACE22-F7D8-E84D-A165-628E62E62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1919-1922</a:t>
            </a:r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62707539"/>
      </p:ext>
    </p:extLst>
  </p:cSld>
  <p:clrMapOvr>
    <a:masterClrMapping/>
  </p:clrMapOvr>
</p:sld>
</file>

<file path=ppt/theme/theme1.xml><?xml version="1.0" encoding="utf-8"?>
<a:theme xmlns:a="http://schemas.openxmlformats.org/drawingml/2006/main" name="Sfaccettatura">
  <a:themeElements>
    <a:clrScheme name="Arancion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Sfaccettatur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6699</TotalTime>
  <Words>215</Words>
  <Application>Microsoft Macintosh PowerPoint</Application>
  <PresentationFormat>Widescreen</PresentationFormat>
  <Paragraphs>68</Paragraphs>
  <Slides>17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4" baseType="lpstr">
      <vt:lpstr>ＭＳ Ｐゴシック</vt:lpstr>
      <vt:lpstr>Arial</vt:lpstr>
      <vt:lpstr>Calibri</vt:lpstr>
      <vt:lpstr>Franklin Gothic Medium</vt:lpstr>
      <vt:lpstr>Trebuchet MS</vt:lpstr>
      <vt:lpstr>Wingdings 3</vt:lpstr>
      <vt:lpstr>Sfaccettatura</vt:lpstr>
      <vt:lpstr>GEOGRAFIA STORICA DELL’ODIERNO FRIULI VENEZIA GIULIA LM 641 La costruzione dell’odierno  Friuli Venezia Giulia  A.A. 2021-2022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bottino di guerra</vt:lpstr>
      <vt:lpstr>1919-1922 </vt:lpstr>
      <vt:lpstr>Trattato di Rapallo Novembre 1920 </vt:lpstr>
      <vt:lpstr>Presentazione standard di PowerPoint</vt:lpstr>
      <vt:lpstr>Popolazione al censimento 1921</vt:lpstr>
      <vt:lpstr>Comuni annessi oggi FVG</vt:lpstr>
      <vt:lpstr>Politiche 1919</vt:lpstr>
      <vt:lpstr>Amministrative (provinciali) Friuli 1920</vt:lpstr>
      <vt:lpstr>Politiche 1921</vt:lpstr>
      <vt:lpstr>Politiche 1921 (comuni annessi)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GEOGRAFIA STORICA DELL’ODIERNO FRIULI VENEZIA GIULIA LM 641 La costruzione dell’odierno  Friuli Venezia Giulia  A.A. 2021-2022 </dc:title>
  <dc:subject/>
  <dc:creator>sergio zilli</dc:creator>
  <cp:keywords/>
  <dc:description/>
  <cp:lastModifiedBy>sergio zilli</cp:lastModifiedBy>
  <cp:revision>89</cp:revision>
  <cp:lastPrinted>2021-10-28T09:59:42Z</cp:lastPrinted>
  <dcterms:created xsi:type="dcterms:W3CDTF">2021-10-05T10:44:53Z</dcterms:created>
  <dcterms:modified xsi:type="dcterms:W3CDTF">2021-11-10T11:35:42Z</dcterms:modified>
  <cp:category/>
</cp:coreProperties>
</file>