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</p:sldMasterIdLst>
  <p:handoutMasterIdLst>
    <p:handoutMasterId r:id="rId20"/>
  </p:handoutMasterIdLst>
  <p:sldIdLst>
    <p:sldId id="256" r:id="rId2"/>
    <p:sldId id="307" r:id="rId3"/>
    <p:sldId id="260" r:id="rId4"/>
    <p:sldId id="350" r:id="rId5"/>
    <p:sldId id="328" r:id="rId6"/>
    <p:sldId id="264" r:id="rId7"/>
    <p:sldId id="325" r:id="rId8"/>
    <p:sldId id="326" r:id="rId9"/>
    <p:sldId id="263" r:id="rId10"/>
    <p:sldId id="267" r:id="rId11"/>
    <p:sldId id="269" r:id="rId12"/>
    <p:sldId id="327" r:id="rId13"/>
    <p:sldId id="338" r:id="rId14"/>
    <p:sldId id="332" r:id="rId15"/>
    <p:sldId id="351" r:id="rId16"/>
    <p:sldId id="266" r:id="rId17"/>
    <p:sldId id="329" r:id="rId18"/>
    <p:sldId id="28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729"/>
  </p:normalViewPr>
  <p:slideViewPr>
    <p:cSldViewPr snapToGrid="0" snapToObjects="1">
      <p:cViewPr varScale="1">
        <p:scale>
          <a:sx n="111" d="100"/>
          <a:sy n="111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4F7E734F-C690-3E4E-A329-4CD84A2355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D257958-E2AB-5D4D-9F94-863B7E80FD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74EDB6-ACD8-4741-B9CA-94F25A1B2C95}" type="datetimeFigureOut">
              <a:rPr lang="it-IT" smtClean="0"/>
              <a:t>11/11/21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AD636EF-1D1C-634C-9CEF-99A0A416CB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274B61-D639-284D-AB63-7919D4B8A5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B371ED-F2FD-1240-ADEF-0BEA5E77F1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7301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474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16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51686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017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58932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36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11/11/21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763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749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4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623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11/11/21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123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294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19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683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11/11/21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820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11/11/21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11/11/21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1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patrimonio.archivioluce.com/luce-web/detail/IL3000089806/1/ia-giornata-duce-nel-veneto.html?startPage=0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770BFD-4D5E-4142-8153-4EEEFDA35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010" y="937550"/>
            <a:ext cx="10081549" cy="4823552"/>
          </a:xfrm>
        </p:spPr>
        <p:txBody>
          <a:bodyPr/>
          <a:lstStyle/>
          <a:p>
            <a:pPr algn="l"/>
            <a:r>
              <a:rPr lang="it-IT" sz="2400" dirty="0"/>
              <a:t>GEOGRAFIA STORICA DELL’ODIERNO FRIULI VENEZIA GIULIA </a:t>
            </a:r>
            <a:r>
              <a:rPr lang="it-IT" sz="2400" i="1" dirty="0"/>
              <a:t>LM 641</a:t>
            </a:r>
            <a:br>
              <a:rPr lang="it-IT" dirty="0"/>
            </a:br>
            <a:r>
              <a:rPr lang="it-IT" sz="6600" b="1" cap="small" dirty="0"/>
              <a:t>La costruzione dell’odierno </a:t>
            </a:r>
            <a:br>
              <a:rPr lang="it-IT" sz="6600" b="1" cap="small" dirty="0"/>
            </a:br>
            <a:r>
              <a:rPr lang="it-IT" sz="6600" b="1" cap="small" dirty="0"/>
              <a:t>Friuli Venezia Giulia</a:t>
            </a:r>
            <a:r>
              <a:rPr lang="it-IT" sz="6600" dirty="0"/>
              <a:t> </a:t>
            </a:r>
            <a:br>
              <a:rPr lang="it-IT" sz="6600" dirty="0"/>
            </a:br>
            <a:r>
              <a:rPr lang="it-IT" sz="1800" dirty="0"/>
              <a:t>A.A. 2021-2022</a:t>
            </a:r>
            <a:br>
              <a:rPr lang="it-IT" dirty="0"/>
            </a:b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13AAC26-B54F-254A-B891-B87959A06A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608" y="5960962"/>
            <a:ext cx="7838742" cy="897038"/>
          </a:xfrm>
        </p:spPr>
        <p:txBody>
          <a:bodyPr/>
          <a:lstStyle/>
          <a:p>
            <a:pPr algn="l"/>
            <a:r>
              <a:rPr lang="it-IT" dirty="0"/>
              <a:t>SERGIO ZILLI</a:t>
            </a:r>
          </a:p>
        </p:txBody>
      </p:sp>
    </p:spTree>
    <p:extLst>
      <p:ext uri="{BB962C8B-B14F-4D97-AF65-F5344CB8AC3E}">
        <p14:creationId xmlns:p14="http://schemas.microsoft.com/office/powerpoint/2010/main" val="851085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C5A441-094E-5B41-AE32-72C11928D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604" y="259837"/>
            <a:ext cx="6935683" cy="654415"/>
          </a:xfrm>
        </p:spPr>
        <p:txBody>
          <a:bodyPr>
            <a:normAutofit/>
          </a:bodyPr>
          <a:lstStyle/>
          <a:p>
            <a:r>
              <a:rPr lang="it-IT" sz="2800" b="1" dirty="0"/>
              <a:t>Torviscosa alla fondazione (1938)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78CB5D31-9BB8-D749-98D7-142963198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8711" y="2160588"/>
            <a:ext cx="5674615" cy="3881437"/>
          </a:xfrm>
        </p:spPr>
      </p:pic>
    </p:spTree>
    <p:extLst>
      <p:ext uri="{BB962C8B-B14F-4D97-AF65-F5344CB8AC3E}">
        <p14:creationId xmlns:p14="http://schemas.microsoft.com/office/powerpoint/2010/main" val="2862582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A2607F-069C-1B4D-B458-2778C89FC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8DD214A4-E664-0B44-BB07-C9B67A010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748" y="2160588"/>
            <a:ext cx="8106542" cy="3881437"/>
          </a:xfrm>
        </p:spPr>
      </p:pic>
    </p:spTree>
    <p:extLst>
      <p:ext uri="{BB962C8B-B14F-4D97-AF65-F5344CB8AC3E}">
        <p14:creationId xmlns:p14="http://schemas.microsoft.com/office/powerpoint/2010/main" val="1290187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ECDB56-8FF3-DC4F-A624-03CE7E649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503" y="3096305"/>
            <a:ext cx="2174630" cy="2964229"/>
          </a:xfrm>
        </p:spPr>
        <p:txBody>
          <a:bodyPr>
            <a:normAutofit fontScale="90000"/>
          </a:bodyPr>
          <a:lstStyle/>
          <a:p>
            <a:r>
              <a:rPr lang="it-IT" sz="2800" b="1" dirty="0"/>
              <a:t>La proprietà SAICI a l’indomani della costruzione dello stabilimento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4AD2E80-9603-C14C-B4F4-6B2565C9F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119" y="819266"/>
            <a:ext cx="6217650" cy="5357697"/>
          </a:xfrm>
        </p:spPr>
      </p:pic>
    </p:spTree>
    <p:extLst>
      <p:ext uri="{BB962C8B-B14F-4D97-AF65-F5344CB8AC3E}">
        <p14:creationId xmlns:p14="http://schemas.microsoft.com/office/powerpoint/2010/main" val="1362544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98BB66-C783-574E-B0A1-79998524C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7394344-201E-2447-91F2-E78080B48E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>
                <a:hlinkClick r:id="rId2"/>
              </a:rPr>
              <a:t>https://www.youtube.com/watch?v</a:t>
            </a:r>
            <a:r>
              <a:rPr lang="it-IT">
                <a:hlinkClick r:id="rId2"/>
              </a:rPr>
              <a:t>=vDcvrZ62IGM</a:t>
            </a:r>
            <a:endParaRPr lang="it-IT" dirty="0">
              <a:hlinkClick r:id="rId2"/>
            </a:endParaRPr>
          </a:p>
          <a:p>
            <a:endParaRPr lang="it-IT" dirty="0">
              <a:hlinkClick r:id="rId2"/>
            </a:endParaRPr>
          </a:p>
          <a:p>
            <a:endParaRPr lang="it-IT" dirty="0">
              <a:hlinkClick r:id="rId2"/>
            </a:endParaRPr>
          </a:p>
          <a:p>
            <a:r>
              <a:rPr lang="it-IT" dirty="0">
                <a:hlinkClick r:id="rId2"/>
              </a:rPr>
              <a:t>https://patrimonio.archivioluce.com/luce-web/detail/IL3000089806/1/ia-giornata-duce-nel-veneto.html?startPage=0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patrimonio.archivioluce.com</a:t>
            </a:r>
            <a:r>
              <a:rPr lang="it-IT" dirty="0"/>
              <a:t>/luce-web/</a:t>
            </a:r>
            <a:r>
              <a:rPr lang="it-IT" dirty="0" err="1"/>
              <a:t>detail</a:t>
            </a:r>
            <a:r>
              <a:rPr lang="it-IT" dirty="0"/>
              <a:t>/IL3000089814/1/il-duce-trieste-1.html</a:t>
            </a:r>
          </a:p>
        </p:txBody>
      </p:sp>
    </p:spTree>
    <p:extLst>
      <p:ext uri="{BB962C8B-B14F-4D97-AF65-F5344CB8AC3E}">
        <p14:creationId xmlns:p14="http://schemas.microsoft.com/office/powerpoint/2010/main" val="3547258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8E01F4-3E6D-9249-A6F9-513DD378D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744" y="544010"/>
            <a:ext cx="10032936" cy="902826"/>
          </a:xfrm>
        </p:spPr>
        <p:txBody>
          <a:bodyPr/>
          <a:lstStyle/>
          <a:p>
            <a:r>
              <a:rPr lang="it-IT" dirty="0"/>
              <a:t>Città di fondazione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74D713-9899-6340-9DCC-C48C41296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767" y="1898249"/>
            <a:ext cx="8070235" cy="4143114"/>
          </a:xfrm>
        </p:spPr>
        <p:txBody>
          <a:bodyPr>
            <a:noAutofit/>
          </a:bodyPr>
          <a:lstStyle/>
          <a:p>
            <a:r>
              <a:rPr lang="it-IT" sz="2400" dirty="0" err="1">
                <a:solidFill>
                  <a:schemeClr val="tx1"/>
                </a:solidFill>
              </a:rPr>
              <a:t>Mussolinia</a:t>
            </a:r>
            <a:r>
              <a:rPr lang="it-IT" sz="2400" dirty="0">
                <a:solidFill>
                  <a:schemeClr val="tx1"/>
                </a:solidFill>
              </a:rPr>
              <a:t>/Arborea nel 1928 </a:t>
            </a:r>
          </a:p>
          <a:p>
            <a:r>
              <a:rPr lang="it-IT" sz="2400" dirty="0">
                <a:solidFill>
                  <a:schemeClr val="tx1"/>
                </a:solidFill>
              </a:rPr>
              <a:t>Littoria/Latina nel 1932 </a:t>
            </a:r>
          </a:p>
          <a:p>
            <a:r>
              <a:rPr lang="it-IT" sz="2400" dirty="0">
                <a:solidFill>
                  <a:schemeClr val="tx1"/>
                </a:solidFill>
              </a:rPr>
              <a:t>Sabaudia nel 1934 </a:t>
            </a:r>
          </a:p>
          <a:p>
            <a:r>
              <a:rPr lang="it-IT" sz="2400" dirty="0">
                <a:solidFill>
                  <a:schemeClr val="tx1"/>
                </a:solidFill>
              </a:rPr>
              <a:t>Pontinia nel 1935 </a:t>
            </a:r>
          </a:p>
          <a:p>
            <a:r>
              <a:rPr lang="it-IT" sz="2400" dirty="0">
                <a:solidFill>
                  <a:schemeClr val="tx1"/>
                </a:solidFill>
              </a:rPr>
              <a:t>Fertilia nel 1936 </a:t>
            </a:r>
          </a:p>
          <a:p>
            <a:r>
              <a:rPr lang="it-IT" sz="2400" dirty="0">
                <a:solidFill>
                  <a:schemeClr val="tx1"/>
                </a:solidFill>
              </a:rPr>
              <a:t>Guidonia, Aprilia, Arsia nel 1937</a:t>
            </a:r>
          </a:p>
          <a:p>
            <a:r>
              <a:rPr lang="it-IT" sz="2400" dirty="0">
                <a:solidFill>
                  <a:schemeClr val="tx1"/>
                </a:solidFill>
              </a:rPr>
              <a:t>Torviscosa, Carbonia nel 1938, Pomezia nel 1939, </a:t>
            </a:r>
          </a:p>
          <a:p>
            <a:r>
              <a:rPr lang="it-IT" sz="2400" dirty="0">
                <a:solidFill>
                  <a:schemeClr val="tx1"/>
                </a:solidFill>
              </a:rPr>
              <a:t>Pozzo Littorio d’Arsia/</a:t>
            </a:r>
            <a:r>
              <a:rPr lang="it-IT" sz="2400" dirty="0" err="1">
                <a:solidFill>
                  <a:schemeClr val="tx1"/>
                </a:solidFill>
              </a:rPr>
              <a:t>Piedalbona</a:t>
            </a:r>
            <a:r>
              <a:rPr lang="it-IT" sz="2400" dirty="0">
                <a:solidFill>
                  <a:schemeClr val="tx1"/>
                </a:solidFill>
              </a:rPr>
              <a:t> nel 1942</a:t>
            </a:r>
          </a:p>
        </p:txBody>
      </p:sp>
    </p:spTree>
    <p:extLst>
      <p:ext uri="{BB962C8B-B14F-4D97-AF65-F5344CB8AC3E}">
        <p14:creationId xmlns:p14="http://schemas.microsoft.com/office/powerpoint/2010/main" val="48486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6569B5-5B53-EF49-805D-C049403A7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1125508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70806A8-A58C-4748-9EC2-4EB0047B96AB}"/>
              </a:ext>
            </a:extLst>
          </p:cNvPr>
          <p:cNvSpPr txBox="1"/>
          <p:nvPr/>
        </p:nvSpPr>
        <p:spPr>
          <a:xfrm>
            <a:off x="707736" y="5808628"/>
            <a:ext cx="225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Arsia / </a:t>
            </a:r>
            <a:r>
              <a:rPr lang="it-IT" dirty="0" err="1"/>
              <a:t>Raša</a:t>
            </a:r>
            <a:endParaRPr lang="it-IT" dirty="0"/>
          </a:p>
        </p:txBody>
      </p:sp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E740FC97-BDE8-0A40-828E-DD1A68FB78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863" y="2760135"/>
            <a:ext cx="8596312" cy="2682342"/>
          </a:xfrm>
        </p:spPr>
      </p:pic>
    </p:spTree>
    <p:extLst>
      <p:ext uri="{BB962C8B-B14F-4D97-AF65-F5344CB8AC3E}">
        <p14:creationId xmlns:p14="http://schemas.microsoft.com/office/powerpoint/2010/main" val="293017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3C1924-4A5E-A044-80FF-AA82FC0C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710" y="445556"/>
            <a:ext cx="8508060" cy="735062"/>
          </a:xfrm>
        </p:spPr>
        <p:txBody>
          <a:bodyPr>
            <a:normAutofit/>
          </a:bodyPr>
          <a:lstStyle/>
          <a:p>
            <a:r>
              <a:rPr lang="it-IT" sz="2800" b="1" dirty="0"/>
              <a:t>Città di fondazione nell’odierno FVG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A921749-9092-6F43-8662-2C6FE4ADAD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8086" y="1370210"/>
            <a:ext cx="5984111" cy="5061396"/>
          </a:xfrm>
        </p:spPr>
      </p:pic>
    </p:spTree>
    <p:extLst>
      <p:ext uri="{BB962C8B-B14F-4D97-AF65-F5344CB8AC3E}">
        <p14:creationId xmlns:p14="http://schemas.microsoft.com/office/powerpoint/2010/main" val="2682082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4271A8-708D-DA47-8E6B-B8DD1DF7F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602" y="460224"/>
            <a:ext cx="7201768" cy="836140"/>
          </a:xfrm>
        </p:spPr>
        <p:txBody>
          <a:bodyPr/>
          <a:lstStyle/>
          <a:p>
            <a:r>
              <a:rPr lang="it-IT" dirty="0"/>
              <a:t>Dopo l’inizio della guerra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4E282A57-B490-6B47-96EB-EF7E4CDF1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7515" y="1580045"/>
            <a:ext cx="5244697" cy="435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297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Segnaposto contenuto 3" descr="alpen vorland a k.jpg">
            <a:extLst>
              <a:ext uri="{FF2B5EF4-FFF2-40B4-BE49-F238E27FC236}">
                <a16:creationId xmlns:a16="http://schemas.microsoft.com/office/drawing/2014/main" id="{F3F1C5E7-52B7-6E46-917B-C05EFC269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35" r="-14035"/>
          <a:stretch>
            <a:fillRect/>
          </a:stretch>
        </p:blipFill>
        <p:spPr>
          <a:xfrm>
            <a:off x="1097280" y="1697962"/>
            <a:ext cx="8042275" cy="4343400"/>
          </a:xfrm>
        </p:spPr>
      </p:pic>
      <p:sp>
        <p:nvSpPr>
          <p:cNvPr id="27651" name="Segnaposto piè di pagina 4">
            <a:extLst>
              <a:ext uri="{FF2B5EF4-FFF2-40B4-BE49-F238E27FC236}">
                <a16:creationId xmlns:a16="http://schemas.microsoft.com/office/drawing/2014/main" id="{E736FB2C-AC5B-9C4C-8EB9-65073F28A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it-IT" altLang="it-IT" sz="1200">
              <a:solidFill>
                <a:schemeClr val="bg2"/>
              </a:solidFill>
            </a:endParaRPr>
          </a:p>
        </p:txBody>
      </p:sp>
      <p:sp>
        <p:nvSpPr>
          <p:cNvPr id="27652" name="Segnaposto numero diapositiva 3">
            <a:extLst>
              <a:ext uri="{FF2B5EF4-FFF2-40B4-BE49-F238E27FC236}">
                <a16:creationId xmlns:a16="http://schemas.microsoft.com/office/drawing/2014/main" id="{19AD19CB-BB0E-EC49-B1CC-CD382B7CF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4D120C-F9BE-504D-B095-69BB2228B5AF}" type="slidenum">
              <a:rPr lang="it-IT" altLang="it-IT" sz="3600">
                <a:solidFill>
                  <a:schemeClr val="bg1"/>
                </a:solidFill>
              </a:rPr>
              <a:pPr eaLnBrk="1" hangingPunct="1"/>
              <a:t>18</a:t>
            </a:fld>
            <a:endParaRPr lang="it-IT" altLang="it-IT" sz="3600">
              <a:solidFill>
                <a:schemeClr val="bg1"/>
              </a:solidFill>
            </a:endParaRP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44B72972-F26A-4646-9E48-A5AA8149E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612" y="483373"/>
            <a:ext cx="5877666" cy="951888"/>
          </a:xfrm>
        </p:spPr>
        <p:txBody>
          <a:bodyPr/>
          <a:lstStyle/>
          <a:p>
            <a:r>
              <a:rPr lang="it-IT" dirty="0"/>
              <a:t>1943-1945</a:t>
            </a:r>
          </a:p>
        </p:txBody>
      </p:sp>
    </p:spTree>
    <p:extLst>
      <p:ext uri="{BB962C8B-B14F-4D97-AF65-F5344CB8AC3E}">
        <p14:creationId xmlns:p14="http://schemas.microsoft.com/office/powerpoint/2010/main" val="357217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0F2241-DCE7-9D40-AA2C-43CCFF5F1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E0CF116-201B-9545-AA25-6A5CB1F947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it-IT" sz="2800" b="1" dirty="0"/>
              <a:t>Presentazione n. 11</a:t>
            </a:r>
          </a:p>
          <a:p>
            <a:pPr marL="0" indent="0">
              <a:buNone/>
            </a:pPr>
            <a:endParaRPr lang="it-IT" sz="2800" b="1" dirty="0"/>
          </a:p>
          <a:p>
            <a:pPr marL="0" indent="0">
              <a:buNone/>
            </a:pPr>
            <a:r>
              <a:rPr lang="it-IT" sz="2800" b="1" dirty="0"/>
              <a:t>Voto e consenso</a:t>
            </a:r>
          </a:p>
        </p:txBody>
      </p:sp>
    </p:spTree>
    <p:extLst>
      <p:ext uri="{BB962C8B-B14F-4D97-AF65-F5344CB8AC3E}">
        <p14:creationId xmlns:p14="http://schemas.microsoft.com/office/powerpoint/2010/main" val="3243123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37F4EC-4F6A-5646-B566-C8B2672F0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2271"/>
          </a:xfrm>
        </p:spPr>
        <p:txBody>
          <a:bodyPr>
            <a:normAutofit/>
          </a:bodyPr>
          <a:lstStyle/>
          <a:p>
            <a:r>
              <a:rPr lang="it-IT" dirty="0"/>
              <a:t>Politiche 1921 (comuni annessi)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717DBAE-C778-B54B-B5DD-41554D512625}"/>
              </a:ext>
            </a:extLst>
          </p:cNvPr>
          <p:cNvSpPr txBox="1"/>
          <p:nvPr/>
        </p:nvSpPr>
        <p:spPr>
          <a:xfrm>
            <a:off x="838200" y="6159834"/>
            <a:ext cx="937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blocco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28A8A66-625B-EF4B-9060-44A99C6184ED}"/>
              </a:ext>
            </a:extLst>
          </p:cNvPr>
          <p:cNvSpPr txBox="1"/>
          <p:nvPr/>
        </p:nvSpPr>
        <p:spPr>
          <a:xfrm>
            <a:off x="3580250" y="615983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socialisti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7B68B4CE-BC29-7144-B1DC-5B5BD9BC92A3}"/>
              </a:ext>
            </a:extLst>
          </p:cNvPr>
          <p:cNvSpPr txBox="1"/>
          <p:nvPr/>
        </p:nvSpPr>
        <p:spPr>
          <a:xfrm>
            <a:off x="6445019" y="6159834"/>
            <a:ext cx="1435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comunisti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8CFACE6-5427-E848-890D-3C1D446E6D6C}"/>
              </a:ext>
            </a:extLst>
          </p:cNvPr>
          <p:cNvSpPr txBox="1"/>
          <p:nvPr/>
        </p:nvSpPr>
        <p:spPr>
          <a:xfrm>
            <a:off x="9572613" y="6159834"/>
            <a:ext cx="1666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popolari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495F9AE0-051B-1E42-A111-4A114728EC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2663" y="1953144"/>
            <a:ext cx="9656308" cy="3923671"/>
          </a:xfrm>
        </p:spPr>
      </p:pic>
    </p:spTree>
    <p:extLst>
      <p:ext uri="{BB962C8B-B14F-4D97-AF65-F5344CB8AC3E}">
        <p14:creationId xmlns:p14="http://schemas.microsoft.com/office/powerpoint/2010/main" val="2438003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E436C1-B059-DC44-850D-E904CB64F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663677"/>
            <a:ext cx="3038168" cy="1977102"/>
          </a:xfrm>
        </p:spPr>
        <p:txBody>
          <a:bodyPr>
            <a:normAutofit fontScale="90000"/>
          </a:bodyPr>
          <a:lstStyle/>
          <a:p>
            <a:r>
              <a:rPr lang="it-IT" dirty="0"/>
              <a:t>1923-1927: </a:t>
            </a:r>
            <a:br>
              <a:rPr lang="it-IT" dirty="0"/>
            </a:br>
            <a:r>
              <a:rPr lang="it-IT" dirty="0"/>
              <a:t>il Grande Friuli e la  Provincia di  Trieste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3EB4AD8C-8B80-B24C-833B-EFEBE4E774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1189" y="1652228"/>
            <a:ext cx="4699076" cy="3881437"/>
          </a:xfrm>
        </p:spPr>
      </p:pic>
    </p:spTree>
    <p:extLst>
      <p:ext uri="{BB962C8B-B14F-4D97-AF65-F5344CB8AC3E}">
        <p14:creationId xmlns:p14="http://schemas.microsoft.com/office/powerpoint/2010/main" val="1007294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AE4B14C9-245C-964F-80AE-4E21C72A8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66266" y="309358"/>
            <a:ext cx="4128227" cy="6265062"/>
          </a:xfr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FB9C6426-4725-974E-B5B0-AC7CAAB67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11769" cy="652271"/>
          </a:xfrm>
        </p:spPr>
        <p:txBody>
          <a:bodyPr>
            <a:normAutofit/>
          </a:bodyPr>
          <a:lstStyle/>
          <a:p>
            <a:r>
              <a:rPr lang="it-IT" dirty="0"/>
              <a:t>Dopo il 1927</a:t>
            </a:r>
          </a:p>
        </p:txBody>
      </p:sp>
    </p:spTree>
    <p:extLst>
      <p:ext uri="{BB962C8B-B14F-4D97-AF65-F5344CB8AC3E}">
        <p14:creationId xmlns:p14="http://schemas.microsoft.com/office/powerpoint/2010/main" val="3931714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8A9F63-4BA1-8E4A-8423-05D80329D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05" y="612534"/>
            <a:ext cx="4234375" cy="1975921"/>
          </a:xfrm>
        </p:spPr>
        <p:txBody>
          <a:bodyPr>
            <a:normAutofit fontScale="90000"/>
          </a:bodyPr>
          <a:lstStyle/>
          <a:p>
            <a:r>
              <a:rPr lang="it-IT" dirty="0"/>
              <a:t>Il confine orientale </a:t>
            </a:r>
            <a:br>
              <a:rPr lang="it-IT" dirty="0"/>
            </a:br>
            <a:r>
              <a:rPr lang="it-IT" dirty="0"/>
              <a:t>dal 1 gennaio 1927 </a:t>
            </a:r>
            <a:br>
              <a:rPr lang="it-IT" dirty="0"/>
            </a:br>
            <a:r>
              <a:rPr lang="it-IT" dirty="0"/>
              <a:t>fino all’invasione della Jugoslavia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8A77484-1C52-F348-9FE5-17FAFA6B7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8008" y="841074"/>
            <a:ext cx="3753557" cy="4364602"/>
          </a:xfrm>
        </p:spPr>
      </p:pic>
    </p:spTree>
    <p:extLst>
      <p:ext uri="{BB962C8B-B14F-4D97-AF65-F5344CB8AC3E}">
        <p14:creationId xmlns:p14="http://schemas.microsoft.com/office/powerpoint/2010/main" val="1390620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BD2164-B09D-BF41-B5E4-C4C198F17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431" y="223563"/>
            <a:ext cx="8054545" cy="845098"/>
          </a:xfrm>
        </p:spPr>
        <p:txBody>
          <a:bodyPr>
            <a:normAutofit/>
          </a:bodyPr>
          <a:lstStyle/>
          <a:p>
            <a:r>
              <a:rPr lang="it-IT" sz="2800" b="1" dirty="0"/>
              <a:t>I sedici consorzi di bonifica prima dei lavori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793C295B-24A8-AE44-819C-2C3E2AFC0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691" y="1314028"/>
            <a:ext cx="6344309" cy="5049426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AA0944-AE59-4642-B96C-20D43D9CD131}"/>
              </a:ext>
            </a:extLst>
          </p:cNvPr>
          <p:cNvSpPr txBox="1"/>
          <p:nvPr/>
        </p:nvSpPr>
        <p:spPr>
          <a:xfrm>
            <a:off x="8602809" y="646112"/>
            <a:ext cx="22977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 ovest verso est, partendo dalla costa:</a:t>
            </a:r>
          </a:p>
          <a:p>
            <a:endParaRPr lang="it-IT" dirty="0"/>
          </a:p>
          <a:p>
            <a:r>
              <a:rPr lang="it-IT" dirty="0" err="1"/>
              <a:t>Piancure</a:t>
            </a:r>
            <a:r>
              <a:rPr lang="it-IT" dirty="0"/>
              <a:t> II recinto</a:t>
            </a:r>
          </a:p>
          <a:p>
            <a:r>
              <a:rPr lang="it-IT" dirty="0"/>
              <a:t>Val </a:t>
            </a:r>
            <a:r>
              <a:rPr lang="it-IT" dirty="0" err="1"/>
              <a:t>Lovato</a:t>
            </a:r>
            <a:endParaRPr lang="it-IT" dirty="0"/>
          </a:p>
          <a:p>
            <a:r>
              <a:rPr lang="it-IT" dirty="0"/>
              <a:t>Valle Pantani</a:t>
            </a:r>
          </a:p>
          <a:p>
            <a:r>
              <a:rPr lang="it-IT" dirty="0"/>
              <a:t>Lame di Precenicco</a:t>
            </a:r>
          </a:p>
          <a:p>
            <a:r>
              <a:rPr lang="it-IT" dirty="0" err="1"/>
              <a:t>Fraida</a:t>
            </a:r>
            <a:endParaRPr lang="it-IT" dirty="0"/>
          </a:p>
          <a:p>
            <a:r>
              <a:rPr lang="it-IT" dirty="0"/>
              <a:t>Saline di Marano</a:t>
            </a:r>
          </a:p>
          <a:p>
            <a:r>
              <a:rPr lang="it-IT" dirty="0" err="1"/>
              <a:t>Planais</a:t>
            </a:r>
            <a:endParaRPr lang="it-IT" dirty="0"/>
          </a:p>
          <a:p>
            <a:r>
              <a:rPr lang="it-IT" dirty="0"/>
              <a:t>Famula</a:t>
            </a:r>
          </a:p>
          <a:p>
            <a:r>
              <a:rPr lang="it-IT" dirty="0"/>
              <a:t>Aquileiense</a:t>
            </a:r>
          </a:p>
          <a:p>
            <a:r>
              <a:rPr lang="it-IT" dirty="0"/>
              <a:t>Boscat</a:t>
            </a:r>
          </a:p>
          <a:p>
            <a:r>
              <a:rPr lang="it-IT" dirty="0"/>
              <a:t>Rotta </a:t>
            </a:r>
            <a:r>
              <a:rPr lang="it-IT" dirty="0" err="1"/>
              <a:t>Primero</a:t>
            </a:r>
            <a:endParaRPr lang="it-IT" dirty="0"/>
          </a:p>
          <a:p>
            <a:r>
              <a:rPr lang="it-IT" dirty="0"/>
              <a:t>Vittoria</a:t>
            </a:r>
          </a:p>
          <a:p>
            <a:r>
              <a:rPr lang="it-IT" dirty="0"/>
              <a:t>Isola </a:t>
            </a:r>
            <a:r>
              <a:rPr lang="it-IT" dirty="0" err="1"/>
              <a:t>Morosini</a:t>
            </a:r>
            <a:endParaRPr lang="it-IT" dirty="0"/>
          </a:p>
          <a:p>
            <a:r>
              <a:rPr lang="it-IT" dirty="0" err="1"/>
              <a:t>Tiel</a:t>
            </a:r>
            <a:r>
              <a:rPr lang="it-IT" dirty="0"/>
              <a:t> Mondina</a:t>
            </a:r>
          </a:p>
          <a:p>
            <a:r>
              <a:rPr lang="it-IT" dirty="0"/>
              <a:t>Agro Cervignanese</a:t>
            </a:r>
          </a:p>
          <a:p>
            <a:r>
              <a:rPr lang="it-IT" dirty="0"/>
              <a:t>Bassa friulana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2401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E609A3-ED27-DF42-BC62-00EAF2DA7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063" y="4000615"/>
            <a:ext cx="1688123" cy="1325563"/>
          </a:xfrm>
        </p:spPr>
        <p:txBody>
          <a:bodyPr>
            <a:normAutofit/>
          </a:bodyPr>
          <a:lstStyle/>
          <a:p>
            <a:r>
              <a:rPr lang="it-IT" sz="2800" b="1" dirty="0"/>
              <a:t>A mano...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6490F30-FDAE-524A-ABCD-061F675EFF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3046" y="1398819"/>
            <a:ext cx="6262982" cy="4720271"/>
          </a:xfrm>
        </p:spPr>
      </p:pic>
    </p:spTree>
    <p:extLst>
      <p:ext uri="{BB962C8B-B14F-4D97-AF65-F5344CB8AC3E}">
        <p14:creationId xmlns:p14="http://schemas.microsoft.com/office/powerpoint/2010/main" val="2984832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923E98-F444-D74B-933D-16861C90D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7002" y="147878"/>
            <a:ext cx="6289283" cy="673925"/>
          </a:xfrm>
        </p:spPr>
        <p:txBody>
          <a:bodyPr>
            <a:normAutofit/>
          </a:bodyPr>
          <a:lstStyle/>
          <a:p>
            <a:r>
              <a:rPr lang="it-IT" sz="2800" b="1" dirty="0"/>
              <a:t>Bonifica della Bassa friulana 1939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0BDEDFA5-D7FA-FB48-99D9-9A5F3D8EC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9289" y="2160588"/>
            <a:ext cx="4733459" cy="3881437"/>
          </a:xfrm>
        </p:spPr>
      </p:pic>
    </p:spTree>
    <p:extLst>
      <p:ext uri="{BB962C8B-B14F-4D97-AF65-F5344CB8AC3E}">
        <p14:creationId xmlns:p14="http://schemas.microsoft.com/office/powerpoint/2010/main" val="1642163563"/>
      </p:ext>
    </p:extLst>
  </p:cSld>
  <p:clrMapOvr>
    <a:masterClrMapping/>
  </p:clrMapOvr>
</p:sld>
</file>

<file path=ppt/theme/theme1.xml><?xml version="1.0" encoding="utf-8"?>
<a:theme xmlns:a="http://schemas.openxmlformats.org/drawingml/2006/main" name="Sfaccettatura">
  <a:themeElements>
    <a:clrScheme name="Arancion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5615</TotalTime>
  <Words>249</Words>
  <Application>Microsoft Macintosh PowerPoint</Application>
  <PresentationFormat>Widescreen</PresentationFormat>
  <Paragraphs>56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4" baseType="lpstr">
      <vt:lpstr>ＭＳ Ｐゴシック</vt:lpstr>
      <vt:lpstr>Arial</vt:lpstr>
      <vt:lpstr>Calibri</vt:lpstr>
      <vt:lpstr>Trebuchet MS</vt:lpstr>
      <vt:lpstr>Wingdings 3</vt:lpstr>
      <vt:lpstr>Sfaccettatura</vt:lpstr>
      <vt:lpstr>GEOGRAFIA STORICA DELL’ODIERNO FRIULI VENEZIA GIULIA LM 641 La costruzione dell’odierno  Friuli Venezia Giulia  A.A. 2021-2022 </vt:lpstr>
      <vt:lpstr>Presentazione standard di PowerPoint</vt:lpstr>
      <vt:lpstr>Politiche 1921 (comuni annessi)</vt:lpstr>
      <vt:lpstr>1923-1927:  il Grande Friuli e la  Provincia di  Trieste</vt:lpstr>
      <vt:lpstr>Dopo il 1927</vt:lpstr>
      <vt:lpstr>Il confine orientale  dal 1 gennaio 1927  fino all’invasione della Jugoslavia</vt:lpstr>
      <vt:lpstr>I sedici consorzi di bonifica prima dei lavori</vt:lpstr>
      <vt:lpstr>A mano...</vt:lpstr>
      <vt:lpstr>Bonifica della Bassa friulana 1939</vt:lpstr>
      <vt:lpstr>Torviscosa alla fondazione (1938)</vt:lpstr>
      <vt:lpstr>Presentazione standard di PowerPoint</vt:lpstr>
      <vt:lpstr>La proprietà SAICI a l’indomani della costruzione dello stabilimento</vt:lpstr>
      <vt:lpstr>Presentazione standard di PowerPoint</vt:lpstr>
      <vt:lpstr>Città di fondazione</vt:lpstr>
      <vt:lpstr>Presentazione standard di PowerPoint</vt:lpstr>
      <vt:lpstr>Città di fondazione nell’odierno FVG</vt:lpstr>
      <vt:lpstr>Dopo l’inizio della guerra</vt:lpstr>
      <vt:lpstr>1943-1945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GEOGRAFIA STORICA DELL’ODIERNO FRIULI VENEZIA GIULIA LM 641 La costruzione dell’odierno  Friuli Venezia Giulia  A.A. 2021-2022 </dc:title>
  <dc:subject/>
  <dc:creator>sergio zilli</dc:creator>
  <cp:keywords/>
  <dc:description/>
  <cp:lastModifiedBy>sergio zilli</cp:lastModifiedBy>
  <cp:revision>94</cp:revision>
  <cp:lastPrinted>2021-10-28T09:59:42Z</cp:lastPrinted>
  <dcterms:created xsi:type="dcterms:W3CDTF">2021-10-05T10:44:53Z</dcterms:created>
  <dcterms:modified xsi:type="dcterms:W3CDTF">2021-11-11T09:59:55Z</dcterms:modified>
  <cp:category/>
</cp:coreProperties>
</file>