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20"/>
  </p:notesMasterIdLst>
  <p:sldIdLst>
    <p:sldId id="256" r:id="rId2"/>
    <p:sldId id="257" r:id="rId3"/>
    <p:sldId id="258" r:id="rId4"/>
    <p:sldId id="303" r:id="rId5"/>
    <p:sldId id="262" r:id="rId6"/>
    <p:sldId id="259" r:id="rId7"/>
    <p:sldId id="261" r:id="rId8"/>
    <p:sldId id="260" r:id="rId9"/>
    <p:sldId id="315" r:id="rId10"/>
    <p:sldId id="316" r:id="rId11"/>
    <p:sldId id="314" r:id="rId12"/>
    <p:sldId id="312" r:id="rId13"/>
    <p:sldId id="313" r:id="rId14"/>
    <p:sldId id="263" r:id="rId15"/>
    <p:sldId id="298" r:id="rId16"/>
    <p:sldId id="264" r:id="rId17"/>
    <p:sldId id="299" r:id="rId18"/>
    <p:sldId id="300" r:id="rId1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qq_z_Nh-mw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.pt/portuguesuporto/historia-da-lingua-portugues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1E9CA3-5B31-4054-8AB5-BFAF8996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APRESENTAÇÕES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8EA4D4-78A8-4762-8CDD-84BCA160B5D0}"/>
              </a:ext>
            </a:extLst>
          </p:cNvPr>
          <p:cNvSpPr txBox="1"/>
          <p:nvPr/>
        </p:nvSpPr>
        <p:spPr>
          <a:xfrm>
            <a:off x="759350" y="1836220"/>
            <a:ext cx="107342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Muito prazer em conhecer (-lo) (-la)____________________________________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Muito prazer em conhecer-te! 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Queria apresentar / Gostava de lhe apresentar/ Queria apresentar-te … O meu colega / A minha colega /O meu chefe/ A minha chefe __________________________________________________________________</a:t>
            </a:r>
            <a:endParaRPr lang="it-IT" sz="2400" dirty="0"/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Como se chama? ___________________________________________________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Chamo-me João Silva / O meu nome é Sérgio / Sou a Maria 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 Este é o meu amigo (a)_______________________________________________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Onde mora (s)? Onde vives?____________________________________________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Moro na Inglaterra. E você/ tu? _________________________________________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Quantos anos tens?__________________________________________________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7640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9AA050E-AD0F-4A16-880F-CA4933633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65969"/>
              </p:ext>
            </p:extLst>
          </p:nvPr>
        </p:nvGraphicFramePr>
        <p:xfrm>
          <a:off x="8878955" y="3295485"/>
          <a:ext cx="3136350" cy="2834640"/>
        </p:xfrm>
        <a:graphic>
          <a:graphicData uri="http://schemas.openxmlformats.org/drawingml/2006/table">
            <a:tbl>
              <a:tblPr/>
              <a:tblGrid>
                <a:gridCol w="1568175">
                  <a:extLst>
                    <a:ext uri="{9D8B030D-6E8A-4147-A177-3AD203B41FA5}">
                      <a16:colId xmlns:a16="http://schemas.microsoft.com/office/drawing/2014/main" val="377945476"/>
                    </a:ext>
                  </a:extLst>
                </a:gridCol>
                <a:gridCol w="1568175">
                  <a:extLst>
                    <a:ext uri="{9D8B030D-6E8A-4147-A177-3AD203B41FA5}">
                      <a16:colId xmlns:a16="http://schemas.microsoft.com/office/drawing/2014/main" val="30290125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545454"/>
                          </a:solidFill>
                          <a:effectLst/>
                        </a:rPr>
                        <a:t>eu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000000"/>
                          </a:solidFill>
                          <a:effectLst/>
                        </a:rPr>
                        <a:t>chamo-me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65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545454"/>
                          </a:solidFill>
                          <a:effectLst/>
                        </a:rPr>
                        <a:t>tu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dirty="0" err="1">
                          <a:solidFill>
                            <a:srgbClr val="000000"/>
                          </a:solidFill>
                          <a:effectLst/>
                        </a:rPr>
                        <a:t>chamas</a:t>
                      </a:r>
                      <a:r>
                        <a:rPr lang="it-IT" dirty="0">
                          <a:solidFill>
                            <a:srgbClr val="000000"/>
                          </a:solidFill>
                          <a:effectLst/>
                        </a:rPr>
                        <a:t>-te</a:t>
                      </a:r>
                      <a:endParaRPr lang="it-IT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404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 dirty="0" err="1">
                          <a:solidFill>
                            <a:srgbClr val="545454"/>
                          </a:solidFill>
                          <a:effectLst/>
                        </a:rPr>
                        <a:t>ele</a:t>
                      </a:r>
                      <a:r>
                        <a:rPr lang="it-IT" dirty="0">
                          <a:solidFill>
                            <a:srgbClr val="545454"/>
                          </a:solidFill>
                          <a:effectLst/>
                        </a:rPr>
                        <a:t>; </a:t>
                      </a:r>
                      <a:r>
                        <a:rPr lang="it-IT" dirty="0" err="1">
                          <a:solidFill>
                            <a:srgbClr val="545454"/>
                          </a:solidFill>
                          <a:effectLst/>
                        </a:rPr>
                        <a:t>ela</a:t>
                      </a:r>
                      <a:r>
                        <a:rPr lang="it-IT" dirty="0">
                          <a:solidFill>
                            <a:srgbClr val="545454"/>
                          </a:solidFill>
                          <a:effectLst/>
                        </a:rPr>
                        <a:t>; </a:t>
                      </a:r>
                      <a:r>
                        <a:rPr lang="it-IT" dirty="0" err="1">
                          <a:solidFill>
                            <a:srgbClr val="545454"/>
                          </a:solidFill>
                          <a:effectLst/>
                        </a:rPr>
                        <a:t>você</a:t>
                      </a:r>
                      <a:endParaRPr lang="it-IT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000000"/>
                          </a:solidFill>
                          <a:effectLst/>
                        </a:rPr>
                        <a:t>chama-se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575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545454"/>
                          </a:solidFill>
                          <a:effectLst/>
                        </a:rPr>
                        <a:t>nós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000000"/>
                          </a:solidFill>
                          <a:effectLst/>
                        </a:rPr>
                        <a:t>chamamo-nos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08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545454"/>
                          </a:solidFill>
                          <a:effectLst/>
                        </a:rPr>
                        <a:t>vós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000000"/>
                          </a:solidFill>
                          <a:effectLst/>
                        </a:rPr>
                        <a:t>chamais-vos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428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>
                          <a:solidFill>
                            <a:srgbClr val="545454"/>
                          </a:solidFill>
                          <a:effectLst/>
                        </a:rPr>
                        <a:t>eles; elas; vocês</a:t>
                      </a:r>
                      <a:endParaRPr lang="it-IT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dirty="0" err="1">
                          <a:solidFill>
                            <a:srgbClr val="000000"/>
                          </a:solidFill>
                          <a:effectLst/>
                        </a:rPr>
                        <a:t>chamam</a:t>
                      </a:r>
                      <a:r>
                        <a:rPr lang="it-IT" dirty="0">
                          <a:solidFill>
                            <a:srgbClr val="000000"/>
                          </a:solidFill>
                          <a:effectLst/>
                        </a:rPr>
                        <a:t>-se</a:t>
                      </a:r>
                      <a:endParaRPr lang="it-IT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98055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158CADB6-BAB2-4C7A-8675-23DC4A8A1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32455" r="13587" b="21145"/>
          <a:stretch/>
        </p:blipFill>
        <p:spPr>
          <a:xfrm>
            <a:off x="861390" y="1230384"/>
            <a:ext cx="8017565" cy="4210538"/>
          </a:xfrm>
          <a:prstGeom prst="rect">
            <a:avLst/>
          </a:prstGeom>
        </p:spPr>
      </p:pic>
      <p:pic>
        <p:nvPicPr>
          <p:cNvPr id="4" name="01 Faixa 1">
            <a:hlinkClick r:id="" action="ppaction://media"/>
            <a:extLst>
              <a:ext uri="{FF2B5EF4-FFF2-40B4-BE49-F238E27FC236}">
                <a16:creationId xmlns:a16="http://schemas.microsoft.com/office/drawing/2014/main" id="{6E195260-30E3-455D-9E80-639B57229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895" y="5440922"/>
            <a:ext cx="609600" cy="609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3E18A40-5E40-4D37-A185-F2EEB46A5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364" y="473913"/>
            <a:ext cx="2725531" cy="218619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005285-DFF7-4C22-99B5-22CA24E66C08}"/>
              </a:ext>
            </a:extLst>
          </p:cNvPr>
          <p:cNvSpPr txBox="1"/>
          <p:nvPr/>
        </p:nvSpPr>
        <p:spPr>
          <a:xfrm>
            <a:off x="8878955" y="2754958"/>
            <a:ext cx="313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 err="1">
                <a:solidFill>
                  <a:srgbClr val="383838"/>
                </a:solidFill>
                <a:effectLst/>
                <a:latin typeface="Roboto" panose="02000000000000000000" pitchFamily="2" charset="0"/>
              </a:rPr>
              <a:t>Conjugar</a:t>
            </a:r>
            <a:r>
              <a:rPr lang="it-IT" b="1" i="0" dirty="0">
                <a:solidFill>
                  <a:srgbClr val="383838"/>
                </a:solidFill>
                <a:effectLst/>
                <a:latin typeface="Roboto" panose="02000000000000000000" pitchFamily="2" charset="0"/>
              </a:rPr>
              <a:t> o verbo </a:t>
            </a:r>
            <a:r>
              <a:rPr lang="it-IT" b="1" i="0" dirty="0" err="1">
                <a:solidFill>
                  <a:srgbClr val="383838"/>
                </a:solidFill>
                <a:effectLst/>
                <a:latin typeface="Roboto" panose="02000000000000000000" pitchFamily="2" charset="0"/>
              </a:rPr>
              <a:t>chamar</a:t>
            </a:r>
            <a:r>
              <a:rPr lang="it-IT" b="1" i="0" dirty="0">
                <a:solidFill>
                  <a:srgbClr val="383838"/>
                </a:solidFill>
                <a:effectLst/>
                <a:latin typeface="Roboto" panose="02000000000000000000" pitchFamily="2" charset="0"/>
              </a:rPr>
              <a:t>-se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6D81D8-292E-4E34-8DE3-EAC704A8E786}"/>
              </a:ext>
            </a:extLst>
          </p:cNvPr>
          <p:cNvSpPr txBox="1"/>
          <p:nvPr/>
        </p:nvSpPr>
        <p:spPr>
          <a:xfrm>
            <a:off x="9757576" y="104581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920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5C0D5C-3C83-4816-9EFA-0A0BE3C01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23" t="50203" r="19771" b="18250"/>
          <a:stretch/>
        </p:blipFill>
        <p:spPr>
          <a:xfrm>
            <a:off x="1482727" y="1885529"/>
            <a:ext cx="9226546" cy="3961585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70284506-D3BE-402A-9956-76B55CE0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7333"/>
            <a:ext cx="10058400" cy="1450757"/>
          </a:xfrm>
        </p:spPr>
        <p:txBody>
          <a:bodyPr/>
          <a:lstStyle/>
          <a:p>
            <a:r>
              <a:rPr lang="pt-PT" dirty="0"/>
              <a:t>Formal </a:t>
            </a:r>
            <a:r>
              <a:rPr lang="pt-PT" dirty="0" err="1"/>
              <a:t>vs</a:t>
            </a:r>
            <a:r>
              <a:rPr lang="pt-PT" dirty="0"/>
              <a:t> informal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071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6FE781-A3B9-4A38-A798-4647E33AF4D1}"/>
              </a:ext>
            </a:extLst>
          </p:cNvPr>
          <p:cNvSpPr txBox="1"/>
          <p:nvPr/>
        </p:nvSpPr>
        <p:spPr>
          <a:xfrm>
            <a:off x="6272253" y="2690337"/>
            <a:ext cx="5575190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Variazioni di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logo (a dopo)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já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(a presto)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breve (a presto),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qualquer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dia (ci vediamo in uno di questi giorni)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amanhã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(a domani),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terça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terça-feira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ci vediamo martedì),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! (ci vediamo la prossima settimana),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para o ano (ci vediamo il prossimo anno).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5D174EC-46A7-4EBD-AE2C-F8CD7C49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DESPEDIDAS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5F7AB1-A756-4AB9-BF50-F44310869B84}"/>
              </a:ext>
            </a:extLst>
          </p:cNvPr>
          <p:cNvSpPr txBox="1"/>
          <p:nvPr/>
        </p:nvSpPr>
        <p:spPr>
          <a:xfrm>
            <a:off x="673210" y="2228671"/>
            <a:ext cx="5246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Adeus- Chau – Adeusinho- Tchau!</a:t>
            </a:r>
            <a:r>
              <a:rPr lang="pt-BR" sz="2400" dirty="0">
                <a:latin typeface="Baskerville Old Face" panose="02020602080505020303" pitchFamily="18" charset="77"/>
              </a:rPr>
              <a:t> 🖐🏼</a:t>
            </a:r>
          </a:p>
          <a:p>
            <a:r>
              <a:rPr lang="pt-BR" sz="2400" dirty="0"/>
              <a:t> _____________________________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3E2D9C-C50F-491C-B4E4-4865E38EFC92}"/>
              </a:ext>
            </a:extLst>
          </p:cNvPr>
          <p:cNvSpPr txBox="1"/>
          <p:nvPr/>
        </p:nvSpPr>
        <p:spPr>
          <a:xfrm>
            <a:off x="8085813" y="2075349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0E798F-3602-4C6A-9955-2149160ED8C6}"/>
              </a:ext>
            </a:extLst>
          </p:cNvPr>
          <p:cNvSpPr txBox="1"/>
          <p:nvPr/>
        </p:nvSpPr>
        <p:spPr>
          <a:xfrm>
            <a:off x="673211" y="3152002"/>
            <a:ext cx="71760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Até logo*_____________________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561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3A572-CBB3-41BD-B73A-B059CEEAC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3723"/>
            <a:ext cx="10058400" cy="1450757"/>
          </a:xfrm>
        </p:spPr>
        <p:txBody>
          <a:bodyPr/>
          <a:lstStyle/>
          <a:p>
            <a:r>
              <a:rPr lang="pt-PT" b="1" dirty="0"/>
              <a:t>O alfabeto português 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2BDCF2-7A61-4509-B547-9BF067CEE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3" t="26608" r="17283" b="12639"/>
          <a:stretch/>
        </p:blipFill>
        <p:spPr>
          <a:xfrm>
            <a:off x="1066800" y="1554480"/>
            <a:ext cx="10269415" cy="44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7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D80B41-59D6-F347-A11E-3AD72ED65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343" y="320230"/>
            <a:ext cx="7834575" cy="5552595"/>
          </a:xfrm>
          <a:prstGeom prst="rect">
            <a:avLst/>
          </a:prstGeom>
        </p:spPr>
      </p:pic>
      <p:pic>
        <p:nvPicPr>
          <p:cNvPr id="2" name="Portuguˆs XXI 1 Faixa 14.mp3" descr="Portuguˆs XXI 1 Faixa 14.mp3">
            <a:hlinkClick r:id="" action="ppaction://media"/>
            <a:extLst>
              <a:ext uri="{FF2B5EF4-FFF2-40B4-BE49-F238E27FC236}">
                <a16:creationId xmlns:a16="http://schemas.microsoft.com/office/drawing/2014/main" id="{E7E3C2B9-5A78-2944-98F8-439AE9F08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050" y="2571728"/>
            <a:ext cx="524800" cy="52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426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8DF66-0EAC-4B59-8012-03F1643E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endParaRPr lang="it-IT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9C6B1B-EAD3-4912-BB85-019DD11F5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46521" r="54868" b="11353"/>
          <a:stretch/>
        </p:blipFill>
        <p:spPr>
          <a:xfrm rot="5400000">
            <a:off x="2232994" y="367747"/>
            <a:ext cx="3856379" cy="689113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44B355-9EF2-4B92-BFBB-FCE148D669AD}"/>
              </a:ext>
            </a:extLst>
          </p:cNvPr>
          <p:cNvSpPr txBox="1"/>
          <p:nvPr/>
        </p:nvSpPr>
        <p:spPr>
          <a:xfrm>
            <a:off x="1126434" y="1885123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56B474-2B54-487C-B0CF-721BD5F8F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814" y="2675685"/>
            <a:ext cx="2624443" cy="24547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CFFD4C-AB96-4042-B719-8F3E5E0966AE}"/>
              </a:ext>
            </a:extLst>
          </p:cNvPr>
          <p:cNvSpPr txBox="1"/>
          <p:nvPr/>
        </p:nvSpPr>
        <p:spPr>
          <a:xfrm>
            <a:off x="8812696" y="5156948"/>
            <a:ext cx="161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CASA</a:t>
            </a:r>
          </a:p>
        </p:txBody>
      </p:sp>
      <p:pic>
        <p:nvPicPr>
          <p:cNvPr id="8" name="Guia Prático de Fonética © LIDEL 02 Faixa 2">
            <a:hlinkClick r:id="" action="ppaction://media"/>
            <a:extLst>
              <a:ext uri="{FF2B5EF4-FFF2-40B4-BE49-F238E27FC236}">
                <a16:creationId xmlns:a16="http://schemas.microsoft.com/office/drawing/2014/main" id="{95182602-2A02-47DE-9499-67FE4E821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0123" y="5036814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189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12B3AE7-748F-4217-B84F-4DDB7F96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endParaRPr lang="it-IT" b="1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374D5D-2D49-4403-893D-E50064B2A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2" t="46521" r="29978" b="11353"/>
          <a:stretch/>
        </p:blipFill>
        <p:spPr>
          <a:xfrm rot="5400000">
            <a:off x="3128315" y="-205963"/>
            <a:ext cx="3097450" cy="76776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F244B9-6B72-4C15-981B-4B359A35EC41}"/>
              </a:ext>
            </a:extLst>
          </p:cNvPr>
          <p:cNvSpPr txBox="1"/>
          <p:nvPr/>
        </p:nvSpPr>
        <p:spPr>
          <a:xfrm>
            <a:off x="1126434" y="2084153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Ç</a:t>
            </a:r>
          </a:p>
        </p:txBody>
      </p:sp>
      <p:pic>
        <p:nvPicPr>
          <p:cNvPr id="7" name="Guia Prático de Fonética © LIDEL 02 Faixa 2">
            <a:hlinkClick r:id="" action="ppaction://media"/>
            <a:extLst>
              <a:ext uri="{FF2B5EF4-FFF2-40B4-BE49-F238E27FC236}">
                <a16:creationId xmlns:a16="http://schemas.microsoft.com/office/drawing/2014/main" id="{03468C09-F680-4A49-824A-9D858A16A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8695" y="4815841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0FBB33-5363-4E69-BD8C-7D079FBF8EA5}"/>
              </a:ext>
            </a:extLst>
          </p:cNvPr>
          <p:cNvSpPr txBox="1"/>
          <p:nvPr/>
        </p:nvSpPr>
        <p:spPr>
          <a:xfrm>
            <a:off x="9348695" y="2706340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79133A-750F-4F0E-9B83-8A6F9832EF89}"/>
              </a:ext>
            </a:extLst>
          </p:cNvPr>
          <p:cNvSpPr txBox="1"/>
          <p:nvPr/>
        </p:nvSpPr>
        <p:spPr>
          <a:xfrm>
            <a:off x="8629815" y="3200530"/>
            <a:ext cx="324413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Letra conhecida como c de “cedilha”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796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3FBEE10-A46D-4169-9134-606E6520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r>
              <a:rPr lang="it-IT" b="1" dirty="0"/>
              <a:t> </a:t>
            </a:r>
            <a:r>
              <a:rPr lang="it-IT" b="1" dirty="0" err="1"/>
              <a:t>Exerc</a:t>
            </a:r>
            <a:r>
              <a:rPr lang="pt-PT" b="1" dirty="0"/>
              <a:t>í</a:t>
            </a:r>
            <a:r>
              <a:rPr lang="it-IT" b="1" dirty="0" err="1"/>
              <a:t>cio</a:t>
            </a:r>
            <a:r>
              <a:rPr lang="it-IT" b="1" dirty="0"/>
              <a:t> 1</a:t>
            </a:r>
          </a:p>
        </p:txBody>
      </p:sp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id="{DDBF24A2-6089-4A82-9360-C29BD5E375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43218"/>
              </p:ext>
            </p:extLst>
          </p:nvPr>
        </p:nvGraphicFramePr>
        <p:xfrm>
          <a:off x="944217" y="2541435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76491654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8258743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8159603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91569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9633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Como se escreve?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421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38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Ç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61673"/>
                  </a:ext>
                </a:extLst>
              </a:tr>
            </a:tbl>
          </a:graphicData>
        </a:graphic>
      </p:graphicFrame>
      <p:pic>
        <p:nvPicPr>
          <p:cNvPr id="9" name="Guia Prático de Fonética © LIDEL 03 Faixa 3">
            <a:hlinkClick r:id="" action="ppaction://media"/>
            <a:extLst>
              <a:ext uri="{FF2B5EF4-FFF2-40B4-BE49-F238E27FC236}">
                <a16:creationId xmlns:a16="http://schemas.microsoft.com/office/drawing/2014/main" id="{8D51F2A6-B726-43C4-8473-694759D47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2852" y="4104488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0EF290-8DA8-49E1-9C82-1E54B86EF364}"/>
              </a:ext>
            </a:extLst>
          </p:cNvPr>
          <p:cNvSpPr txBox="1"/>
          <p:nvPr/>
        </p:nvSpPr>
        <p:spPr>
          <a:xfrm>
            <a:off x="838200" y="1978330"/>
            <a:ext cx="39183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Escreva a palavra na coluna correta</a:t>
            </a:r>
            <a:endParaRPr lang="it-IT" sz="20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14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65B19-83A2-4BD9-AF7F-EFD3453C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88129"/>
            <a:ext cx="10058400" cy="1450757"/>
          </a:xfrm>
        </p:spPr>
        <p:txBody>
          <a:bodyPr/>
          <a:lstStyle/>
          <a:p>
            <a:r>
              <a:rPr lang="en" dirty="0"/>
              <a:t>Presentazione del corso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4D788E-44A8-456F-A3E3-B5DE3F43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739"/>
            <a:ext cx="10810460" cy="4719224"/>
          </a:xfrm>
        </p:spPr>
        <p:txBody>
          <a:bodyPr>
            <a:normAutofit/>
          </a:bodyPr>
          <a:lstStyle/>
          <a:p>
            <a:pPr marL="88900" indent="0">
              <a:buNone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indent="0">
              <a:buNone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VERIFICA DELL’APPRENDIMENTO</a:t>
            </a:r>
          </a:p>
          <a:p>
            <a:pPr marL="88900" indent="0">
              <a:buNone/>
            </a:pP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indent="0">
              <a:buNone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PARTE 1: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L’esame consiste in una prova scritta (eliminatoria) e in una orale. A sua volta la prova scritta consiste in:</a:t>
            </a:r>
          </a:p>
          <a:p>
            <a:pPr marL="546100" indent="-457200">
              <a:buFontTx/>
              <a:buChar char="-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dettato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di circa dieci righe, un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test grammaticale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una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composizione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in lingua portoghese che avrà come oggetto un argomento trattato durante il corso.</a:t>
            </a:r>
          </a:p>
          <a:p>
            <a:pPr marL="546100" indent="-457200">
              <a:buFontTx/>
              <a:buChar char="-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indent="0">
              <a:buNone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PARTE 2: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</a:p>
          <a:p>
            <a:pPr marL="88900" indent="0"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L’esame consisterà nella traduzione di un testo di circa quindici righe. I testi saranno relativi ad argomenti trattati e di difficoltà proporzionata ai testi tradotti durante l’anno. Non sarà consentito l’uso di dizionari bilingue.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5FB966-974E-4B50-BD0C-149AE1514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D9BF4-0DED-4AD4-8424-D63FA5B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Bibliografia di riferimento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A262CC-597D-4A05-8F61-26AF468B8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25625"/>
            <a:ext cx="10193572" cy="4495662"/>
          </a:xfrm>
        </p:spPr>
        <p:txBody>
          <a:bodyPr>
            <a:normAutofit fontScale="92500" lnSpcReduction="20000"/>
          </a:bodyPr>
          <a:lstStyle/>
          <a:p>
            <a:pPr marL="88900" indent="0">
              <a:buNone/>
            </a:pP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LINGUA</a:t>
            </a:r>
          </a:p>
          <a:p>
            <a:pPr marL="88900" indent="0">
              <a:buNone/>
            </a:pPr>
            <a:r>
              <a:rPr lang="pt-BR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KUZKA, Robert e PASCOAL, José. (2018) </a:t>
            </a:r>
            <a:r>
              <a:rPr lang="pt-BR" sz="1800" b="1" i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Passaporte para portugues 1</a:t>
            </a:r>
            <a:r>
              <a:rPr lang="pt-BR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Lisboa, LIDEL ed.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8900" indent="0"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COIMBRA, Olga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 COIMBRA, I. (2020) </a:t>
            </a:r>
            <a:r>
              <a:rPr lang="it-IT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Gram</a:t>
            </a:r>
            <a:r>
              <a:rPr lang="pt-PT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ática Ativa 1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, Lisboa, LIDEL ed.</a:t>
            </a:r>
          </a:p>
          <a:p>
            <a:pPr marL="88900" indent="0">
              <a:buNone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FERREIRA, Teresa S.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al. Gramática – (2019</a:t>
            </a:r>
            <a:r>
              <a:rPr lang="pt-PT" b="1" u="sng" dirty="0">
                <a:latin typeface="Arial" panose="020B0604020202020204" pitchFamily="34" charset="0"/>
                <a:cs typeface="Arial" panose="020B0604020202020204" pitchFamily="34" charset="0"/>
              </a:rPr>
              <a:t>) Português Língua não materna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, Lisboa. Porto Editora</a:t>
            </a:r>
          </a:p>
          <a:p>
            <a:pPr marL="88900" indent="0">
              <a:buNone/>
            </a:pPr>
            <a:endParaRPr lang="pt-B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indent="0">
              <a:buNone/>
            </a:pPr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DIZIONARI BILINGUE</a:t>
            </a:r>
          </a:p>
          <a:p>
            <a:pPr marL="88900" lv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CASTAGNA, V., </a:t>
            </a:r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Dicionário de Italiano-Português e Português-Italiano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Hoepli Editore, Milano, 2012.</a:t>
            </a:r>
          </a:p>
          <a:p>
            <a:pPr marL="8890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MEA, G., </a:t>
            </a:r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Dicionário de Italiano-Português e Português-Italiano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Zanichelli / Porto Editora, 2 vols.</a:t>
            </a:r>
            <a:endParaRPr lang="pt-B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lvl="0" indent="0">
              <a:buNone/>
            </a:pPr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DIZIONARI MONOLINGUE</a:t>
            </a:r>
          </a:p>
          <a:p>
            <a:pPr marL="88900" lv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Vários autores. (2020) </a:t>
            </a:r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Dicionário da Língua Portuguesa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Porto Ed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045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8907205-EEAE-4227-9222-6E78EF1E11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19858" y="1618104"/>
            <a:ext cx="4894263" cy="23653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0DCE47-D8DC-4AD0-A9CB-55F6B841AA92}"/>
              </a:ext>
            </a:extLst>
          </p:cNvPr>
          <p:cNvSpPr txBox="1"/>
          <p:nvPr/>
        </p:nvSpPr>
        <p:spPr>
          <a:xfrm>
            <a:off x="795127" y="4812223"/>
            <a:ext cx="372386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2000" b="1" dirty="0" err="1"/>
              <a:t>TPC’s</a:t>
            </a:r>
            <a:r>
              <a:rPr lang="pt-PT" sz="2000" b="1" dirty="0"/>
              <a:t>  </a:t>
            </a:r>
          </a:p>
          <a:p>
            <a:r>
              <a:rPr lang="pt-PT" sz="2000" b="1" dirty="0"/>
              <a:t>“Trabalhos para Casa”</a:t>
            </a:r>
            <a:endParaRPr lang="it-IT" sz="20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03B1A6-18C0-4B42-BD38-805152DD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63" y="1337891"/>
            <a:ext cx="6150979" cy="41822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856A0F-BF28-4B65-B6C3-BFC7AD904CEC}"/>
              </a:ext>
            </a:extLst>
          </p:cNvPr>
          <p:cNvSpPr txBox="1"/>
          <p:nvPr/>
        </p:nvSpPr>
        <p:spPr>
          <a:xfrm>
            <a:off x="1892954" y="4442891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8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°1 e n°2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22812"/>
            <a:ext cx="10058400" cy="4023360"/>
          </a:xfrm>
        </p:spPr>
        <p:txBody>
          <a:bodyPr/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língua portuguesa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La língua portoghese.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Primeiros passos: apresentar-se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Primi passi: presentarsi.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Cumprimentar e despedir-se –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Salutare.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Alfabeto e sons do português europeu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Alfabeto e suoni del portoghese europeo.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C43DE17-1D20-49F9-9953-41D6C476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63" y="913765"/>
            <a:ext cx="10683648" cy="54406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2E9C9F5-1180-4270-89AB-55B0AAB7AA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4313" y="162545"/>
            <a:ext cx="10913624" cy="938212"/>
          </a:xfrm>
        </p:spPr>
        <p:txBody>
          <a:bodyPr/>
          <a:lstStyle/>
          <a:p>
            <a:r>
              <a:rPr lang="it-IT" dirty="0"/>
              <a:t>A l</a:t>
            </a:r>
            <a:r>
              <a:rPr lang="pt-PT" dirty="0"/>
              <a:t>íngua portuguesa no mundo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3E2429-3E0B-4917-8202-647E2D64DE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4289" y="5006023"/>
            <a:ext cx="3097213" cy="938212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hlinkClick r:id="rId3"/>
              </a:rPr>
              <a:t>A língua portuguesa no mundo</a:t>
            </a:r>
            <a:endParaRPr lang="pt-BR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41430F-E63E-49C0-86D6-B2558C1864AD}"/>
              </a:ext>
            </a:extLst>
          </p:cNvPr>
          <p:cNvSpPr txBox="1"/>
          <p:nvPr/>
        </p:nvSpPr>
        <p:spPr>
          <a:xfrm>
            <a:off x="9293087" y="6354387"/>
            <a:ext cx="2898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Geo5 International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27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Árvore genealógica da língua portuguesa">
            <a:extLst>
              <a:ext uri="{FF2B5EF4-FFF2-40B4-BE49-F238E27FC236}">
                <a16:creationId xmlns:a16="http://schemas.microsoft.com/office/drawing/2014/main" id="{150A4258-A3E0-40EF-AEB2-FA97E44EC9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0"/>
            <a:ext cx="11572460" cy="62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85D5EB2-E937-4FF6-9DBE-988B5092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2" y="-110260"/>
            <a:ext cx="6158949" cy="1484243"/>
          </a:xfrm>
        </p:spPr>
        <p:txBody>
          <a:bodyPr>
            <a:normAutofit/>
          </a:bodyPr>
          <a:lstStyle/>
          <a:p>
            <a:r>
              <a:rPr lang="pt-BR" sz="2000" b="1" i="0" dirty="0">
                <a:effectLst/>
                <a:latin typeface="montserrat" panose="020B0604020202020204" pitchFamily="2" charset="0"/>
              </a:rPr>
              <a:t>Árvore genealógica da língua portuguesa</a:t>
            </a:r>
            <a:br>
              <a:rPr lang="pt-BR" b="1" i="0" dirty="0">
                <a:effectLst/>
                <a:latin typeface="montserrat" panose="020B0604020202020204" pitchFamily="2" charset="0"/>
              </a:rPr>
            </a:b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E939BF96-E8F7-45A8-9C4A-90FE3B6E7E19}"/>
              </a:ext>
            </a:extLst>
          </p:cNvPr>
          <p:cNvSpPr/>
          <p:nvPr/>
        </p:nvSpPr>
        <p:spPr>
          <a:xfrm>
            <a:off x="381000" y="5003978"/>
            <a:ext cx="2375451" cy="18540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409C95-82F6-49BA-A622-C7D13F8D0E28}"/>
              </a:ext>
            </a:extLst>
          </p:cNvPr>
          <p:cNvSpPr txBox="1"/>
          <p:nvPr/>
        </p:nvSpPr>
        <p:spPr>
          <a:xfrm>
            <a:off x="7603435" y="5300744"/>
            <a:ext cx="45885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(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muli"/>
              </a:rPr>
              <a:t>Fonte: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Robert A. Hall, Jr.,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muli"/>
              </a:rPr>
              <a:t>External History of Language Change.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 Nova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muli"/>
              </a:rPr>
              <a:t>Iorque-Londres-Amesterdão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, American Elsevier Publishing Company, Inc., 1974)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894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ória da língua portuguesa - &quot;Notícia de Fiadores&quot;">
            <a:extLst>
              <a:ext uri="{FF2B5EF4-FFF2-40B4-BE49-F238E27FC236}">
                <a16:creationId xmlns:a16="http://schemas.microsoft.com/office/drawing/2014/main" id="{DED85BD2-7627-4F99-AFC4-DA47E8A4F8C3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3285"/>
          <a:stretch>
            <a:fillRect/>
          </a:stretch>
        </p:blipFill>
        <p:spPr bwMode="auto">
          <a:xfrm rot="10800000">
            <a:off x="5304132" y="1326670"/>
            <a:ext cx="6530059" cy="42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4A903A2-04A0-44DB-8E85-7575400F996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0" y="1325563"/>
            <a:ext cx="3932238" cy="3811587"/>
          </a:xfrm>
        </p:spPr>
        <p:txBody>
          <a:bodyPr>
            <a:normAutofit fontScale="77500" lnSpcReduction="20000"/>
          </a:bodyPr>
          <a:lstStyle/>
          <a:p>
            <a:endParaRPr lang="pt-BR" b="0" i="0" dirty="0">
              <a:solidFill>
                <a:srgbClr val="333333"/>
              </a:solidFill>
              <a:effectLst/>
              <a:latin typeface="muli"/>
            </a:endParaRPr>
          </a:p>
          <a:p>
            <a:pPr algn="just">
              <a:lnSpc>
                <a:spcPct val="150000"/>
              </a:lnSpc>
            </a:pPr>
            <a:r>
              <a:rPr lang="pt-BR" b="0" i="0" dirty="0">
                <a:solidFill>
                  <a:srgbClr val="333333"/>
                </a:solidFill>
                <a:effectLst/>
                <a:latin typeface="muli"/>
              </a:rPr>
              <a:t>O documento mais antigo escrito em português data de 1175 – início do século XII, quando era ainda o rei D. Afonso Henriques Rei de Portugal. Este documento designa-se </a:t>
            </a:r>
            <a:r>
              <a:rPr lang="pt-BR" b="1" i="0" dirty="0">
                <a:solidFill>
                  <a:srgbClr val="333333"/>
                </a:solidFill>
                <a:effectLst/>
                <a:latin typeface="muli"/>
              </a:rPr>
              <a:t>“Notícia de Fiadores”</a:t>
            </a:r>
            <a:r>
              <a:rPr lang="pt-BR" b="0" i="0" dirty="0">
                <a:solidFill>
                  <a:srgbClr val="333333"/>
                </a:solidFill>
                <a:effectLst/>
                <a:latin typeface="muli"/>
              </a:rPr>
              <a:t> e faz parte do espólio do Mosteiro de São Cristóvão de Rio Tinto. Neste documento são identificadas as dívidas de Pelágio Romeu.</a:t>
            </a:r>
          </a:p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rgbClr val="333333"/>
                </a:solidFill>
                <a:latin typeface="muli"/>
              </a:rPr>
              <a:t>Fonte: </a:t>
            </a:r>
            <a:r>
              <a:rPr lang="pt-BR" dirty="0">
                <a:solidFill>
                  <a:srgbClr val="333333"/>
                </a:solidFill>
                <a:latin typeface="muli"/>
                <a:hlinkClick r:id="rId3"/>
              </a:rPr>
              <a:t>Portal de promoção da Língua Portuguesa da Universidade do Porto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8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41F48-C6E8-43A9-B975-006E4F12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CUMPRIMENTOS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325E45-CD3D-4620-88FD-7BB0436494E7}"/>
              </a:ext>
            </a:extLst>
          </p:cNvPr>
          <p:cNvSpPr txBox="1"/>
          <p:nvPr/>
        </p:nvSpPr>
        <p:spPr>
          <a:xfrm>
            <a:off x="636104" y="2067918"/>
            <a:ext cx="106149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O meu nome é… ___________________________________________________ </a:t>
            </a:r>
          </a:p>
          <a:p>
            <a:endParaRPr lang="pt-BR" sz="2400" dirty="0"/>
          </a:p>
          <a:p>
            <a:r>
              <a:rPr lang="pt-BR" sz="2400" b="1" dirty="0"/>
              <a:t>Saudações – Saluti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Olá – Oi __________________________________________________________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Bom dia / Boa tarde /Boa noite _______________________________________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Como está? _______________________________________________________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Estou bem, obrigada (o) * / Muito bem, obrigada _________________________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Não tem de quê / Sempre às ordens ___________________________________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Bem-vindo! (a)_____________________________________________________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483068-BC9E-42B0-BD59-249E5D615BD4}"/>
              </a:ext>
            </a:extLst>
          </p:cNvPr>
          <p:cNvSpPr txBox="1"/>
          <p:nvPr/>
        </p:nvSpPr>
        <p:spPr>
          <a:xfrm>
            <a:off x="8179241" y="709342"/>
            <a:ext cx="324413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u="sng" dirty="0"/>
              <a:t>Cumprimentos = saudações</a:t>
            </a:r>
          </a:p>
          <a:p>
            <a:r>
              <a:rPr lang="pt-PT" dirty="0"/>
              <a:t>Ma in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altro</a:t>
            </a:r>
            <a:r>
              <a:rPr lang="pt-PT" dirty="0"/>
              <a:t> contesto “um cumprimento” é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obbligo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21EBB8-4BF7-493B-BF42-D16CD4E7BA16}"/>
              </a:ext>
            </a:extLst>
          </p:cNvPr>
          <p:cNvSpPr txBox="1"/>
          <p:nvPr/>
        </p:nvSpPr>
        <p:spPr>
          <a:xfrm>
            <a:off x="8971721" y="347733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46821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443</TotalTime>
  <Words>760</Words>
  <Application>Microsoft Office PowerPoint</Application>
  <PresentationFormat>Widescreen</PresentationFormat>
  <Paragraphs>107</Paragraphs>
  <Slides>18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</vt:lpstr>
      <vt:lpstr>Baskerville Old Face</vt:lpstr>
      <vt:lpstr>Calibri</vt:lpstr>
      <vt:lpstr>Calibri Light</vt:lpstr>
      <vt:lpstr>montserrat</vt:lpstr>
      <vt:lpstr>muli</vt:lpstr>
      <vt:lpstr>Roboto</vt:lpstr>
      <vt:lpstr>Wingdings</vt:lpstr>
      <vt:lpstr>Retrospettivo</vt:lpstr>
      <vt:lpstr>LINGUA E TRADUZIONE PORTOGHESE I</vt:lpstr>
      <vt:lpstr>Presentazione del corso</vt:lpstr>
      <vt:lpstr>Bibliografia di riferimento</vt:lpstr>
      <vt:lpstr>Presentazione standard di PowerPoint</vt:lpstr>
      <vt:lpstr>Sumário da aula n°1 e n°2</vt:lpstr>
      <vt:lpstr>A língua portuguesa no mundo</vt:lpstr>
      <vt:lpstr>Árvore genealógica da língua portuguesa </vt:lpstr>
      <vt:lpstr>Presentazione standard di PowerPoint</vt:lpstr>
      <vt:lpstr>CUMPRIMENTOS</vt:lpstr>
      <vt:lpstr>APRESENTAÇÕES</vt:lpstr>
      <vt:lpstr>Presentazione standard di PowerPoint</vt:lpstr>
      <vt:lpstr>Formal vs informal</vt:lpstr>
      <vt:lpstr>DESPEDIDAS</vt:lpstr>
      <vt:lpstr>O alfabeto português </vt:lpstr>
      <vt:lpstr>Presentazione standard di PowerPoint</vt:lpstr>
      <vt:lpstr>Sons que oferecem maior dificuldade</vt:lpstr>
      <vt:lpstr>Sons que oferecem maior dificuldade</vt:lpstr>
      <vt:lpstr>Sons que oferecem maior dificuldade Exercício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11</cp:revision>
  <cp:lastPrinted>2021-11-08T00:35:59Z</cp:lastPrinted>
  <dcterms:created xsi:type="dcterms:W3CDTF">2021-11-07T18:56:17Z</dcterms:created>
  <dcterms:modified xsi:type="dcterms:W3CDTF">2021-11-11T10:28:46Z</dcterms:modified>
</cp:coreProperties>
</file>