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8"/>
  </p:notesMasterIdLst>
  <p:sldIdLst>
    <p:sldId id="301" r:id="rId2"/>
    <p:sldId id="302" r:id="rId3"/>
    <p:sldId id="304" r:id="rId4"/>
    <p:sldId id="305" r:id="rId5"/>
    <p:sldId id="306" r:id="rId6"/>
    <p:sldId id="308" r:id="rId7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11/11/2021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8CD293-268C-4E2A-8432-DA6AD3D7B15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38770" b="55177"/>
          <a:stretch/>
        </p:blipFill>
        <p:spPr>
          <a:xfrm rot="5400000">
            <a:off x="6064250" y="-158750"/>
            <a:ext cx="6127750" cy="6796088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4082D9-B1EA-4535-893C-6BB9894292D0}"/>
              </a:ext>
            </a:extLst>
          </p:cNvPr>
          <p:cNvSpPr txBox="1"/>
          <p:nvPr/>
        </p:nvSpPr>
        <p:spPr>
          <a:xfrm>
            <a:off x="5214729" y="2531991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G</a:t>
            </a:r>
          </a:p>
        </p:txBody>
      </p:sp>
      <p:pic>
        <p:nvPicPr>
          <p:cNvPr id="11" name="Guia Prático de Fonética © LIDEL 04 Faixa 4">
            <a:hlinkClick r:id="" action="ppaction://media"/>
            <a:extLst>
              <a:ext uri="{FF2B5EF4-FFF2-40B4-BE49-F238E27FC236}">
                <a16:creationId xmlns:a16="http://schemas.microsoft.com/office/drawing/2014/main" id="{96D26B10-3C74-4744-B940-303962762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0678" y="1268478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2" name="Guia Prático de Fonética © LIDEL 05 Faixa 5">
            <a:hlinkClick r:id="" action="ppaction://media"/>
            <a:extLst>
              <a:ext uri="{FF2B5EF4-FFF2-40B4-BE49-F238E27FC236}">
                <a16:creationId xmlns:a16="http://schemas.microsoft.com/office/drawing/2014/main" id="{39A13587-D958-4616-8F13-203A23DADB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7183" y="3466268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2213933-8D17-4205-82FB-5D2DA6DFA548}"/>
              </a:ext>
            </a:extLst>
          </p:cNvPr>
          <p:cNvCxnSpPr/>
          <p:nvPr/>
        </p:nvCxnSpPr>
        <p:spPr>
          <a:xfrm flipV="1">
            <a:off x="6165572" y="2607906"/>
            <a:ext cx="543340" cy="22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1B52ABA-E13C-4CFD-A6A1-963A7C3A6405}"/>
              </a:ext>
            </a:extLst>
          </p:cNvPr>
          <p:cNvCxnSpPr>
            <a:cxnSpLocks/>
          </p:cNvCxnSpPr>
          <p:nvPr/>
        </p:nvCxnSpPr>
        <p:spPr>
          <a:xfrm>
            <a:off x="6078517" y="2861395"/>
            <a:ext cx="602974" cy="311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CA8BC3-CA15-48ED-AB60-676FB265A3B4}"/>
              </a:ext>
            </a:extLst>
          </p:cNvPr>
          <p:cNvSpPr txBox="1"/>
          <p:nvPr/>
        </p:nvSpPr>
        <p:spPr>
          <a:xfrm>
            <a:off x="6708912" y="2424269"/>
            <a:ext cx="1139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&lt;G&gt;</a:t>
            </a:r>
          </a:p>
          <a:p>
            <a:endParaRPr lang="pt-PT" b="1" dirty="0"/>
          </a:p>
          <a:p>
            <a:r>
              <a:rPr lang="pt-PT" b="1" dirty="0"/>
              <a:t>&lt;J&gt;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4257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4DB6B04-CBD0-437D-96BA-332A8519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Sons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oferecem</a:t>
            </a:r>
            <a:r>
              <a:rPr lang="it-IT" dirty="0"/>
              <a:t> </a:t>
            </a:r>
            <a:r>
              <a:rPr lang="it-IT" dirty="0" err="1"/>
              <a:t>maior</a:t>
            </a:r>
            <a:r>
              <a:rPr lang="it-IT" dirty="0"/>
              <a:t> </a:t>
            </a:r>
            <a:r>
              <a:rPr lang="it-IT" dirty="0" err="1"/>
              <a:t>dificuldade</a:t>
            </a:r>
            <a:r>
              <a:rPr lang="it-IT" dirty="0"/>
              <a:t> </a:t>
            </a:r>
            <a:r>
              <a:rPr lang="it-IT" dirty="0" err="1"/>
              <a:t>Exerc</a:t>
            </a:r>
            <a:r>
              <a:rPr lang="pt-PT" dirty="0"/>
              <a:t>í</a:t>
            </a:r>
            <a:r>
              <a:rPr lang="it-IT" dirty="0" err="1"/>
              <a:t>cio</a:t>
            </a:r>
            <a:r>
              <a:rPr lang="it-IT" dirty="0"/>
              <a:t> 2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B199EC4C-F334-4692-B68D-E2B321A1B3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767483"/>
              </p:ext>
            </p:extLst>
          </p:nvPr>
        </p:nvGraphicFramePr>
        <p:xfrm>
          <a:off x="838200" y="2912303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7830897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42332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1944386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08437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&lt;s&gt;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&lt;k&gt;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&lt;j&gt;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&lt;g&gt;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81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437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4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2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3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11611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DA9A81-7896-4EF7-8622-7F8F56601871}"/>
              </a:ext>
            </a:extLst>
          </p:cNvPr>
          <p:cNvSpPr txBox="1"/>
          <p:nvPr/>
        </p:nvSpPr>
        <p:spPr>
          <a:xfrm>
            <a:off x="838200" y="1978330"/>
            <a:ext cx="39183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/>
              <a:t>Escreva a palavra na coluna correta</a:t>
            </a:r>
            <a:endParaRPr lang="it-IT" sz="2000" b="1" dirty="0"/>
          </a:p>
          <a:p>
            <a:endParaRPr lang="it-IT" dirty="0"/>
          </a:p>
        </p:txBody>
      </p:sp>
      <p:pic>
        <p:nvPicPr>
          <p:cNvPr id="7" name="Guia Prático de Fonética © LIDEL 06 Faixa 6">
            <a:hlinkClick r:id="" action="ppaction://media"/>
            <a:extLst>
              <a:ext uri="{FF2B5EF4-FFF2-40B4-BE49-F238E27FC236}">
                <a16:creationId xmlns:a16="http://schemas.microsoft.com/office/drawing/2014/main" id="{418D6DEA-1412-4DD5-9658-3900FCC5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0908" y="1869471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164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1E14172-073B-41FD-9A36-8BD49DE130A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45667" r="48302" b="12372"/>
          <a:stretch/>
        </p:blipFill>
        <p:spPr>
          <a:xfrm rot="5400000">
            <a:off x="887896" y="291477"/>
            <a:ext cx="4930775" cy="5964237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469DA6-F469-43B1-AC45-1A197DB2A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996" b="4541"/>
          <a:stretch/>
        </p:blipFill>
        <p:spPr>
          <a:xfrm>
            <a:off x="6798367" y="1273623"/>
            <a:ext cx="4924425" cy="379612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C9D187-F712-4D8A-8E57-4CFB71D2736A}"/>
              </a:ext>
            </a:extLst>
          </p:cNvPr>
          <p:cNvSpPr txBox="1"/>
          <p:nvPr/>
        </p:nvSpPr>
        <p:spPr>
          <a:xfrm>
            <a:off x="834886" y="3171688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4000" dirty="0"/>
              <a:t>R</a:t>
            </a:r>
            <a:endParaRPr lang="it-IT" sz="4000" dirty="0"/>
          </a:p>
        </p:txBody>
      </p:sp>
      <p:pic>
        <p:nvPicPr>
          <p:cNvPr id="9" name="Guia Prático de Fonética © LIDEL 07 Faixa 7">
            <a:hlinkClick r:id="" action="ppaction://media"/>
            <a:extLst>
              <a:ext uri="{FF2B5EF4-FFF2-40B4-BE49-F238E27FC236}">
                <a16:creationId xmlns:a16="http://schemas.microsoft.com/office/drawing/2014/main" id="{C52ABC7E-7E77-4F5C-870A-946CFB739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886" y="404189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0" name="Guia Prático de Fonética © LIDEL 08 Faixa 8">
            <a:hlinkClick r:id="" action="ppaction://media"/>
            <a:extLst>
              <a:ext uri="{FF2B5EF4-FFF2-40B4-BE49-F238E27FC236}">
                <a16:creationId xmlns:a16="http://schemas.microsoft.com/office/drawing/2014/main" id="{0F16E86F-417A-4725-8289-B29A1D65A8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8367" y="543418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54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8F6C4-72CC-4117-ABFD-A97B812B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r>
              <a:rPr lang="it-IT" b="1" dirty="0"/>
              <a:t> </a:t>
            </a:r>
            <a:br>
              <a:rPr lang="it-IT" b="1" dirty="0"/>
            </a:br>
            <a:r>
              <a:rPr lang="it-IT" b="1" dirty="0" err="1"/>
              <a:t>Exerc</a:t>
            </a:r>
            <a:r>
              <a:rPr lang="pt-PT" b="1" dirty="0"/>
              <a:t>í</a:t>
            </a:r>
            <a:r>
              <a:rPr lang="it-IT" b="1" dirty="0" err="1"/>
              <a:t>cio</a:t>
            </a:r>
            <a:r>
              <a:rPr lang="it-IT" b="1" dirty="0"/>
              <a:t> 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06D680-B300-4BBF-AB11-293DF35AB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9511" cy="4351338"/>
          </a:xfrm>
        </p:spPr>
        <p:txBody>
          <a:bodyPr/>
          <a:lstStyle/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b="1" u="sng" dirty="0"/>
              <a:t>Ouça a frase e depois repita-a</a:t>
            </a:r>
          </a:p>
          <a:p>
            <a:pPr marL="0" indent="0">
              <a:buNone/>
            </a:pPr>
            <a:endParaRPr lang="pt-PT" dirty="0"/>
          </a:p>
          <a:p>
            <a:pPr marL="0" indent="0" algn="ctr">
              <a:buNone/>
            </a:pPr>
            <a:r>
              <a:rPr lang="pt-PT" sz="4000" dirty="0"/>
              <a:t>O </a:t>
            </a:r>
            <a:r>
              <a:rPr lang="pt-PT" sz="4000" b="1" dirty="0">
                <a:solidFill>
                  <a:srgbClr val="FF0000"/>
                </a:solidFill>
              </a:rPr>
              <a:t>r</a:t>
            </a:r>
            <a:r>
              <a:rPr lang="pt-PT" sz="4000" dirty="0"/>
              <a:t>ato </a:t>
            </a:r>
            <a:r>
              <a:rPr lang="pt-PT" sz="4000" b="1" dirty="0">
                <a:solidFill>
                  <a:srgbClr val="FF0000"/>
                </a:solidFill>
              </a:rPr>
              <a:t>r</a:t>
            </a:r>
            <a:r>
              <a:rPr lang="pt-PT" sz="4000" dirty="0"/>
              <a:t>oeu a </a:t>
            </a:r>
            <a:r>
              <a:rPr lang="pt-PT" sz="4000" b="1" dirty="0">
                <a:solidFill>
                  <a:srgbClr val="FF0000"/>
                </a:solidFill>
              </a:rPr>
              <a:t>r</a:t>
            </a:r>
            <a:r>
              <a:rPr lang="pt-PT" sz="4000" dirty="0"/>
              <a:t>olha do </a:t>
            </a:r>
          </a:p>
          <a:p>
            <a:pPr marL="0" indent="0" algn="ctr">
              <a:buNone/>
            </a:pPr>
            <a:r>
              <a:rPr lang="pt-PT" sz="4000" dirty="0"/>
              <a:t>ga</a:t>
            </a:r>
            <a:r>
              <a:rPr lang="pt-PT" sz="4000" b="1" dirty="0">
                <a:solidFill>
                  <a:srgbClr val="FF0000"/>
                </a:solidFill>
              </a:rPr>
              <a:t>rr</a:t>
            </a:r>
            <a:r>
              <a:rPr lang="pt-PT" sz="4000" dirty="0"/>
              <a:t>afão do </a:t>
            </a:r>
            <a:r>
              <a:rPr lang="pt-PT" sz="4000" b="1" dirty="0">
                <a:solidFill>
                  <a:srgbClr val="FF0000"/>
                </a:solidFill>
              </a:rPr>
              <a:t>R</a:t>
            </a:r>
            <a:r>
              <a:rPr lang="pt-PT" sz="4000" dirty="0"/>
              <a:t>ei da </a:t>
            </a:r>
            <a:r>
              <a:rPr lang="pt-PT" sz="4000" b="1" dirty="0">
                <a:solidFill>
                  <a:srgbClr val="FF0000"/>
                </a:solidFill>
              </a:rPr>
              <a:t>R</a:t>
            </a:r>
            <a:r>
              <a:rPr lang="pt-PT" sz="4000" dirty="0"/>
              <a:t>ússia</a:t>
            </a:r>
          </a:p>
        </p:txBody>
      </p:sp>
      <p:pic>
        <p:nvPicPr>
          <p:cNvPr id="4" name="Guia Prático de Fonética © LIDEL 09 Faixa 9">
            <a:hlinkClick r:id="" action="ppaction://media"/>
            <a:extLst>
              <a:ext uri="{FF2B5EF4-FFF2-40B4-BE49-F238E27FC236}">
                <a16:creationId xmlns:a16="http://schemas.microsoft.com/office/drawing/2014/main" id="{ACA82922-A0DA-4437-8364-C1F57331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4907" y="2014245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148544-CC6A-4B99-8268-B6F878F9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850" y="3625851"/>
            <a:ext cx="2131785" cy="26860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EAF254-9152-4946-97A1-43448EDB610B}"/>
              </a:ext>
            </a:extLst>
          </p:cNvPr>
          <p:cNvSpPr txBox="1"/>
          <p:nvPr/>
        </p:nvSpPr>
        <p:spPr>
          <a:xfrm>
            <a:off x="708277" y="5118173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F9E674-2251-48D2-9D2B-FB9F0D410690}"/>
              </a:ext>
            </a:extLst>
          </p:cNvPr>
          <p:cNvSpPr txBox="1"/>
          <p:nvPr/>
        </p:nvSpPr>
        <p:spPr>
          <a:xfrm>
            <a:off x="708277" y="5530632"/>
            <a:ext cx="324413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Este tipo de frases são conhecidas como trava-línguas!!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19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0F9674-0CD1-421B-B70C-CCA95BCE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endParaRPr lang="it-IT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7FF4332-5155-41CC-B7AC-456F4862B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842" r="68604" b="55775"/>
          <a:stretch/>
        </p:blipFill>
        <p:spPr>
          <a:xfrm rot="5400000">
            <a:off x="2685400" y="-12536"/>
            <a:ext cx="3094892" cy="7030789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1951C3-9CA6-4F0D-9C27-DC7723A8CD9C}"/>
              </a:ext>
            </a:extLst>
          </p:cNvPr>
          <p:cNvSpPr txBox="1"/>
          <p:nvPr/>
        </p:nvSpPr>
        <p:spPr>
          <a:xfrm>
            <a:off x="838200" y="1955412"/>
            <a:ext cx="967409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S</a:t>
            </a:r>
          </a:p>
        </p:txBody>
      </p:sp>
      <p:pic>
        <p:nvPicPr>
          <p:cNvPr id="7" name="Guia Prático de Fonética © LIDEL 10 Faixa 10">
            <a:hlinkClick r:id="" action="ppaction://media"/>
            <a:extLst>
              <a:ext uri="{FF2B5EF4-FFF2-40B4-BE49-F238E27FC236}">
                <a16:creationId xmlns:a16="http://schemas.microsoft.com/office/drawing/2014/main" id="{7A6E495E-E245-4B8E-8B26-FFA1DE619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0326" y="3429000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131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4DB6B04-CBD0-437D-96BA-332A8519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/>
              <a:t>Sons</a:t>
            </a:r>
            <a:r>
              <a:rPr lang="it-IT" b="1" dirty="0"/>
              <a:t> </a:t>
            </a:r>
            <a:r>
              <a:rPr lang="it-IT" b="1" dirty="0" err="1"/>
              <a:t>que</a:t>
            </a:r>
            <a:r>
              <a:rPr lang="it-IT" b="1" dirty="0"/>
              <a:t> </a:t>
            </a:r>
            <a:r>
              <a:rPr lang="it-IT" b="1" dirty="0" err="1"/>
              <a:t>oferecem</a:t>
            </a:r>
            <a:r>
              <a:rPr lang="it-IT" b="1" dirty="0"/>
              <a:t> </a:t>
            </a:r>
            <a:r>
              <a:rPr lang="it-IT" b="1" dirty="0" err="1"/>
              <a:t>maior</a:t>
            </a:r>
            <a:r>
              <a:rPr lang="it-IT" b="1" dirty="0"/>
              <a:t> </a:t>
            </a:r>
            <a:r>
              <a:rPr lang="it-IT" b="1" dirty="0" err="1"/>
              <a:t>dificuldade</a:t>
            </a:r>
            <a:r>
              <a:rPr lang="it-IT" b="1" dirty="0"/>
              <a:t> </a:t>
            </a:r>
            <a:r>
              <a:rPr lang="it-IT" b="1" dirty="0" err="1"/>
              <a:t>Exerc</a:t>
            </a:r>
            <a:r>
              <a:rPr lang="pt-PT" b="1" dirty="0"/>
              <a:t>í</a:t>
            </a:r>
            <a:r>
              <a:rPr lang="it-IT" b="1" dirty="0" err="1"/>
              <a:t>cio</a:t>
            </a:r>
            <a:r>
              <a:rPr lang="it-IT" b="1" dirty="0"/>
              <a:t> 4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B199EC4C-F334-4692-B68D-E2B321A1B3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475474"/>
              </p:ext>
            </p:extLst>
          </p:nvPr>
        </p:nvGraphicFramePr>
        <p:xfrm>
          <a:off x="2152650" y="3090043"/>
          <a:ext cx="78867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78308973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42332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19443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&lt;s&gt;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&lt;z&gt;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&lt;</a:t>
                      </a:r>
                      <a:r>
                        <a:rPr lang="pt-PT" dirty="0" err="1"/>
                        <a:t>sh</a:t>
                      </a:r>
                      <a:r>
                        <a:rPr lang="pt-PT" dirty="0"/>
                        <a:t>&gt;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81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437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4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2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3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116112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DA9A81-7896-4EF7-8622-7F8F56601871}"/>
              </a:ext>
            </a:extLst>
          </p:cNvPr>
          <p:cNvSpPr txBox="1"/>
          <p:nvPr/>
        </p:nvSpPr>
        <p:spPr>
          <a:xfrm>
            <a:off x="838200" y="1978330"/>
            <a:ext cx="38885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/>
              <a:t>Escreva a palavra na coluna correta</a:t>
            </a:r>
            <a:endParaRPr lang="it-IT" sz="2000" b="1" u="sng" dirty="0"/>
          </a:p>
          <a:p>
            <a:endParaRPr lang="it-IT" dirty="0"/>
          </a:p>
        </p:txBody>
      </p:sp>
      <p:pic>
        <p:nvPicPr>
          <p:cNvPr id="2" name="Guia Prático de Fonética © LIDEL 11 Faixa 11">
            <a:hlinkClick r:id="" action="ppaction://media"/>
            <a:extLst>
              <a:ext uri="{FF2B5EF4-FFF2-40B4-BE49-F238E27FC236}">
                <a16:creationId xmlns:a16="http://schemas.microsoft.com/office/drawing/2014/main" id="{2FABF87D-D351-41FC-92C1-6B3FDB650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2096" y="1867165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049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444</TotalTime>
  <Words>103</Words>
  <Application>Microsoft Office PowerPoint</Application>
  <PresentationFormat>Widescreen</PresentationFormat>
  <Paragraphs>26</Paragraphs>
  <Slides>6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Baskerville Old Face</vt:lpstr>
      <vt:lpstr>Calibri</vt:lpstr>
      <vt:lpstr>Calibri Light</vt:lpstr>
      <vt:lpstr>Retrospettivo</vt:lpstr>
      <vt:lpstr>Presentazione standard di PowerPoint</vt:lpstr>
      <vt:lpstr>Sons que oferecem maior dificuldade Exercício 2</vt:lpstr>
      <vt:lpstr>Presentazione standard di PowerPoint</vt:lpstr>
      <vt:lpstr>Sons que oferecem maior dificuldade  Exercício 3</vt:lpstr>
      <vt:lpstr>Sons que oferecem maior dificuldade</vt:lpstr>
      <vt:lpstr>Sons que oferecem maior dificuldade Exercício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9</cp:revision>
  <cp:lastPrinted>2021-11-08T00:35:59Z</cp:lastPrinted>
  <dcterms:created xsi:type="dcterms:W3CDTF">2021-11-07T18:56:17Z</dcterms:created>
  <dcterms:modified xsi:type="dcterms:W3CDTF">2021-11-11T10:36:09Z</dcterms:modified>
</cp:coreProperties>
</file>