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8"/>
  </p:notesMasterIdLst>
  <p:sldIdLst>
    <p:sldId id="307" r:id="rId2"/>
    <p:sldId id="309" r:id="rId3"/>
    <p:sldId id="310" r:id="rId4"/>
    <p:sldId id="311" r:id="rId5"/>
    <p:sldId id="317" r:id="rId6"/>
    <p:sldId id="318" r:id="rId7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D524B-41F4-4529-B1CF-6CC6C3F6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F57A66-F177-41A4-B1EA-D088AFC1C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4524" r="17245" b="56358"/>
          <a:stretch/>
        </p:blipFill>
        <p:spPr>
          <a:xfrm rot="5400000">
            <a:off x="3096065" y="-207499"/>
            <a:ext cx="2757267" cy="727299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BA4E9B-340B-4E76-9DD0-F28532FB4204}"/>
              </a:ext>
            </a:extLst>
          </p:cNvPr>
          <p:cNvSpPr txBox="1"/>
          <p:nvPr/>
        </p:nvSpPr>
        <p:spPr>
          <a:xfrm>
            <a:off x="838200" y="2295288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4000" dirty="0"/>
              <a:t>n</a:t>
            </a:r>
            <a:r>
              <a:rPr lang="it-IT" sz="4000" dirty="0"/>
              <a:t>h</a:t>
            </a:r>
          </a:p>
        </p:txBody>
      </p:sp>
      <p:pic>
        <p:nvPicPr>
          <p:cNvPr id="7" name="Guia Prático de Fonética © LIDEL 12 Faixa 12">
            <a:hlinkClick r:id="" action="ppaction://media"/>
            <a:extLst>
              <a:ext uri="{FF2B5EF4-FFF2-40B4-BE49-F238E27FC236}">
                <a16:creationId xmlns:a16="http://schemas.microsoft.com/office/drawing/2014/main" id="{C28AE5E9-CC27-44CE-886C-277C89CAC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6880" y="4859778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1DE96F-3772-431B-8070-76C67BECDA78}"/>
              </a:ext>
            </a:extLst>
          </p:cNvPr>
          <p:cNvSpPr txBox="1"/>
          <p:nvPr/>
        </p:nvSpPr>
        <p:spPr>
          <a:xfrm>
            <a:off x="838200" y="5052555"/>
            <a:ext cx="45938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u="sng" dirty="0"/>
              <a:t>Ouça cada palavra, repita e volte a ouvir! </a:t>
            </a:r>
            <a:endParaRPr lang="it-IT" sz="2000" b="1" u="sng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5D1623-EE67-4245-BB81-64B279987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258" y="1901635"/>
            <a:ext cx="1949105" cy="2588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4B05FC-C623-431E-A19D-01949837EAB0}"/>
              </a:ext>
            </a:extLst>
          </p:cNvPr>
          <p:cNvSpPr txBox="1"/>
          <p:nvPr/>
        </p:nvSpPr>
        <p:spPr>
          <a:xfrm>
            <a:off x="9582993" y="3196040"/>
            <a:ext cx="272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VINHO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06DF1B-0085-4BFF-97C8-4D2CE3AC3374}"/>
              </a:ext>
            </a:extLst>
          </p:cNvPr>
          <p:cNvSpPr txBox="1"/>
          <p:nvPr/>
        </p:nvSpPr>
        <p:spPr>
          <a:xfrm>
            <a:off x="10078855" y="4490446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F7999E-AA6E-470A-9612-0A7A3EE94515}"/>
              </a:ext>
            </a:extLst>
          </p:cNvPr>
          <p:cNvSpPr txBox="1"/>
          <p:nvPr/>
        </p:nvSpPr>
        <p:spPr>
          <a:xfrm>
            <a:off x="838200" y="5545095"/>
            <a:ext cx="44305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Sabias que os portugueses são os maiores consumidores de vinho no mundo?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490675-3B6C-4463-AF63-0C116DFCD78B}"/>
              </a:ext>
            </a:extLst>
          </p:cNvPr>
          <p:cNvSpPr txBox="1"/>
          <p:nvPr/>
        </p:nvSpPr>
        <p:spPr>
          <a:xfrm>
            <a:off x="7658549" y="4883376"/>
            <a:ext cx="390852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personagem ilustrada representa o “Zé povinho” </a:t>
            </a:r>
            <a:r>
              <a:rPr lang="pt-BR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 uma personagem satírica de crítica social, criada por Rafael Bordalo Pinheiro e adoptada como personificação nacional portuguesa.</a:t>
            </a:r>
            <a:endParaRPr lang="it-IT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1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21BF3-ADA4-4226-9C88-B2FBCC50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5027D5D-D51E-49A3-81EC-33A13BFEC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46106" r="74506" b="14331"/>
          <a:stretch/>
        </p:blipFill>
        <p:spPr>
          <a:xfrm rot="5400000">
            <a:off x="2589570" y="151609"/>
            <a:ext cx="2084039" cy="594081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7852BAA-315E-4825-B717-830866062F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0" t="45949" r="32107" b="14000"/>
          <a:stretch/>
        </p:blipFill>
        <p:spPr>
          <a:xfrm rot="5400000">
            <a:off x="2661370" y="1637630"/>
            <a:ext cx="2586816" cy="65871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14A072-4260-454E-852D-B1B14ABA8C03}"/>
              </a:ext>
            </a:extLst>
          </p:cNvPr>
          <p:cNvSpPr txBox="1"/>
          <p:nvPr/>
        </p:nvSpPr>
        <p:spPr>
          <a:xfrm>
            <a:off x="838200" y="2095088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4000" dirty="0"/>
              <a:t>l</a:t>
            </a:r>
            <a:r>
              <a:rPr lang="it-IT" sz="4000" dirty="0"/>
              <a:t>h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CF5629-BC16-42CA-83A9-FD4942F6A501}"/>
              </a:ext>
            </a:extLst>
          </p:cNvPr>
          <p:cNvSpPr txBox="1"/>
          <p:nvPr/>
        </p:nvSpPr>
        <p:spPr>
          <a:xfrm>
            <a:off x="838200" y="3995547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4000" dirty="0"/>
              <a:t>l</a:t>
            </a:r>
            <a:endParaRPr lang="it-IT" sz="4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8A1C65-7FA9-426B-9A9E-2567FFB516CD}"/>
              </a:ext>
            </a:extLst>
          </p:cNvPr>
          <p:cNvSpPr txBox="1"/>
          <p:nvPr/>
        </p:nvSpPr>
        <p:spPr>
          <a:xfrm>
            <a:off x="7429366" y="5815767"/>
            <a:ext cx="45938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Ouça cada palavra, repita e volte a ouvir! </a:t>
            </a:r>
            <a:endParaRPr lang="it-IT" sz="2000" b="1" dirty="0"/>
          </a:p>
          <a:p>
            <a:endParaRPr lang="it-IT" dirty="0"/>
          </a:p>
        </p:txBody>
      </p:sp>
      <p:pic>
        <p:nvPicPr>
          <p:cNvPr id="14" name="Guia Prático de Fonética © LIDEL 14 Faixa 14">
            <a:hlinkClick r:id="" action="ppaction://media"/>
            <a:extLst>
              <a:ext uri="{FF2B5EF4-FFF2-40B4-BE49-F238E27FC236}">
                <a16:creationId xmlns:a16="http://schemas.microsoft.com/office/drawing/2014/main" id="{5418F3E9-861E-4EC3-B838-DCB60B035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7682" y="2340020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5" name="Guia Prático de Fonética © LIDEL 16 Faixa 16">
            <a:hlinkClick r:id="" action="ppaction://media"/>
            <a:extLst>
              <a:ext uri="{FF2B5EF4-FFF2-40B4-BE49-F238E27FC236}">
                <a16:creationId xmlns:a16="http://schemas.microsoft.com/office/drawing/2014/main" id="{57E3ABD9-768D-45EF-AFE7-EEC2D2C557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7682" y="4517980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05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0429D-1132-49D8-B427-EB7E84A3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4994113-7AE0-4630-8759-E273B962B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03" r="75779" b="56669"/>
          <a:stretch/>
        </p:blipFill>
        <p:spPr>
          <a:xfrm rot="5400000">
            <a:off x="3308570" y="-360215"/>
            <a:ext cx="2096089" cy="703683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307EBA-7C20-45F7-9A25-CC27474A03BE}"/>
              </a:ext>
            </a:extLst>
          </p:cNvPr>
          <p:cNvSpPr txBox="1"/>
          <p:nvPr/>
        </p:nvSpPr>
        <p:spPr>
          <a:xfrm>
            <a:off x="838200" y="2095088"/>
            <a:ext cx="1131277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4000" dirty="0"/>
              <a:t>l</a:t>
            </a:r>
            <a:r>
              <a:rPr lang="it-IT" sz="4000" dirty="0"/>
              <a:t>h/l</a:t>
            </a:r>
          </a:p>
        </p:txBody>
      </p:sp>
      <p:pic>
        <p:nvPicPr>
          <p:cNvPr id="7" name="Guia Prático de Fonética © LIDEL 18 Faixa 18">
            <a:hlinkClick r:id="" action="ppaction://media"/>
            <a:extLst>
              <a:ext uri="{FF2B5EF4-FFF2-40B4-BE49-F238E27FC236}">
                <a16:creationId xmlns:a16="http://schemas.microsoft.com/office/drawing/2014/main" id="{80734E12-B82C-4B4F-9AE7-16A34D60C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3212" y="2449031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C710E7-AD1D-42CA-A312-783AD6108A80}"/>
              </a:ext>
            </a:extLst>
          </p:cNvPr>
          <p:cNvSpPr txBox="1"/>
          <p:nvPr/>
        </p:nvSpPr>
        <p:spPr>
          <a:xfrm>
            <a:off x="7015901" y="5646954"/>
            <a:ext cx="45938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u="sng" dirty="0"/>
              <a:t>Ouça cada palavra, repita e volte a ouvir! </a:t>
            </a:r>
            <a:endParaRPr lang="it-IT" sz="2000" b="1" u="sng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C81C56-BBE6-4891-A639-E7E6EB546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49" y="3665640"/>
            <a:ext cx="3486140" cy="23198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687786-B29B-4BEA-9A03-6F58F0620052}"/>
              </a:ext>
            </a:extLst>
          </p:cNvPr>
          <p:cNvSpPr txBox="1"/>
          <p:nvPr/>
        </p:nvSpPr>
        <p:spPr>
          <a:xfrm>
            <a:off x="2636659" y="573524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VELHAS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789B1B-27FD-42E7-B36C-B8B91B89323E}"/>
              </a:ext>
            </a:extLst>
          </p:cNvPr>
          <p:cNvSpPr txBox="1"/>
          <p:nvPr/>
        </p:nvSpPr>
        <p:spPr>
          <a:xfrm>
            <a:off x="8591385" y="3789166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6B7BF7-0BE4-4DBC-8B34-82B56AF3BEEB}"/>
              </a:ext>
            </a:extLst>
          </p:cNvPr>
          <p:cNvSpPr txBox="1"/>
          <p:nvPr/>
        </p:nvSpPr>
        <p:spPr>
          <a:xfrm>
            <a:off x="7770922" y="4221312"/>
            <a:ext cx="30837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/>
              <a:t>Sabias que existe a expressão </a:t>
            </a:r>
            <a:r>
              <a:rPr lang="pt-PT" b="1" u="sng" dirty="0"/>
              <a:t>“do arco da velha”</a:t>
            </a:r>
            <a:r>
              <a:rPr lang="pt-PT" b="1" dirty="0"/>
              <a:t> para dizer que uma coisa é muito antiga?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04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419F0C-64A0-4A46-82F9-E85A2024B85A}"/>
              </a:ext>
            </a:extLst>
          </p:cNvPr>
          <p:cNvSpPr txBox="1"/>
          <p:nvPr/>
        </p:nvSpPr>
        <p:spPr>
          <a:xfrm>
            <a:off x="7015901" y="5646954"/>
            <a:ext cx="44087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u="sng" dirty="0"/>
              <a:t>Ouça cada frase, repita e volte a ouvir! </a:t>
            </a:r>
            <a:endParaRPr lang="it-IT" sz="2000" b="1" u="sng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37451C-5EB9-4115-A2E9-F02C7E423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9" t="7799" r="7734" b="60077"/>
          <a:stretch/>
        </p:blipFill>
        <p:spPr>
          <a:xfrm rot="5400000">
            <a:off x="4370447" y="298940"/>
            <a:ext cx="4044464" cy="5655213"/>
          </a:xfrm>
          <a:prstGeom prst="rect">
            <a:avLst/>
          </a:prstGeom>
        </p:spPr>
      </p:pic>
      <p:pic>
        <p:nvPicPr>
          <p:cNvPr id="7" name="Guia Prático de Fonética © LIDEL 20 Faixa 20">
            <a:hlinkClick r:id="" action="ppaction://media"/>
            <a:extLst>
              <a:ext uri="{FF2B5EF4-FFF2-40B4-BE49-F238E27FC236}">
                <a16:creationId xmlns:a16="http://schemas.microsoft.com/office/drawing/2014/main" id="{6EA2915F-C886-4536-8954-42427FA8A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5126" y="4843979"/>
            <a:ext cx="6096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49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C5C278-5760-45F3-AB21-795FC153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TRAVA-LÍNGUAS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388A1D-3F2A-4357-8F6E-2EEC77E717C1}"/>
              </a:ext>
            </a:extLst>
          </p:cNvPr>
          <p:cNvSpPr txBox="1"/>
          <p:nvPr/>
        </p:nvSpPr>
        <p:spPr>
          <a:xfrm>
            <a:off x="1097280" y="1948070"/>
            <a:ext cx="1019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Lê cada trava-línguas em voz alta, várias vezes seguidas. </a:t>
            </a:r>
          </a:p>
          <a:p>
            <a:r>
              <a:rPr lang="pt-PT" sz="2400" dirty="0"/>
              <a:t>A cada leitura tenta ser mais rápido</a:t>
            </a:r>
            <a:endParaRPr lang="it-IT" sz="2400" dirty="0"/>
          </a:p>
        </p:txBody>
      </p:sp>
      <p:sp>
        <p:nvSpPr>
          <p:cNvPr id="4" name="Nuvola 3">
            <a:extLst>
              <a:ext uri="{FF2B5EF4-FFF2-40B4-BE49-F238E27FC236}">
                <a16:creationId xmlns:a16="http://schemas.microsoft.com/office/drawing/2014/main" id="{68D66829-4FE8-4B8F-8B31-8B4CF1CC33D0}"/>
              </a:ext>
            </a:extLst>
          </p:cNvPr>
          <p:cNvSpPr/>
          <p:nvPr/>
        </p:nvSpPr>
        <p:spPr>
          <a:xfrm>
            <a:off x="633454" y="2989777"/>
            <a:ext cx="3421711" cy="15637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Um limão, mil limões, um milhão de limões.</a:t>
            </a:r>
            <a:endParaRPr lang="it-IT" dirty="0"/>
          </a:p>
        </p:txBody>
      </p:sp>
      <p:sp>
        <p:nvSpPr>
          <p:cNvPr id="5" name="Nuvola 4">
            <a:extLst>
              <a:ext uri="{FF2B5EF4-FFF2-40B4-BE49-F238E27FC236}">
                <a16:creationId xmlns:a16="http://schemas.microsoft.com/office/drawing/2014/main" id="{065B67BD-0C39-40C3-B383-8E37AEED8DD6}"/>
              </a:ext>
            </a:extLst>
          </p:cNvPr>
          <p:cNvSpPr/>
          <p:nvPr/>
        </p:nvSpPr>
        <p:spPr>
          <a:xfrm>
            <a:off x="8033470" y="2255349"/>
            <a:ext cx="3421711" cy="15637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 vaca malhada foi molhada por outra vaca molhada e malhada.</a:t>
            </a:r>
            <a:endParaRPr lang="it-IT" dirty="0"/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4BEAC7C3-E1CC-4D90-93AC-6F100A769045}"/>
              </a:ext>
            </a:extLst>
          </p:cNvPr>
          <p:cNvSpPr/>
          <p:nvPr/>
        </p:nvSpPr>
        <p:spPr>
          <a:xfrm>
            <a:off x="4170459" y="3771655"/>
            <a:ext cx="3421711" cy="15637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 aranha arranha a rã. A rã não arranha a aranha.</a:t>
            </a:r>
            <a:endParaRPr lang="it-IT" dirty="0"/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A7912623-4013-4D2C-BEC8-82A01F002087}"/>
              </a:ext>
            </a:extLst>
          </p:cNvPr>
          <p:cNvSpPr/>
          <p:nvPr/>
        </p:nvSpPr>
        <p:spPr>
          <a:xfrm>
            <a:off x="7733969" y="4078934"/>
            <a:ext cx="4020714" cy="20038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 vida é uma sucessão sucessiva de sucessões que se sucedem sucessivamente sem cessar.</a:t>
            </a:r>
            <a:endParaRPr lang="it-IT" dirty="0"/>
          </a:p>
        </p:txBody>
      </p:sp>
      <p:pic>
        <p:nvPicPr>
          <p:cNvPr id="6146" name="Picture 2" descr="90 trava-línguas super difíceis - Toda Matéria">
            <a:extLst>
              <a:ext uri="{FF2B5EF4-FFF2-40B4-BE49-F238E27FC236}">
                <a16:creationId xmlns:a16="http://schemas.microsoft.com/office/drawing/2014/main" id="{79E6AA61-9768-4917-B52D-C95176CF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4" y="4659551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170622-2831-44B3-BA37-D93351DF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69" y="516833"/>
            <a:ext cx="5622235" cy="56222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DBBBC1-7E3D-4D32-B28A-2208C39B2DEB}"/>
              </a:ext>
            </a:extLst>
          </p:cNvPr>
          <p:cNvSpPr txBox="1"/>
          <p:nvPr/>
        </p:nvSpPr>
        <p:spPr>
          <a:xfrm>
            <a:off x="708277" y="1831634"/>
            <a:ext cx="222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QUIZ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D8FF24-CE6D-4EDF-AED1-911F95E5997B}"/>
              </a:ext>
            </a:extLst>
          </p:cNvPr>
          <p:cNvSpPr txBox="1"/>
          <p:nvPr/>
        </p:nvSpPr>
        <p:spPr>
          <a:xfrm>
            <a:off x="227937" y="2363364"/>
            <a:ext cx="29923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Obrigado ou Obrigada?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EDDC0B-9289-4E35-9ED4-8BF71DA0C64D}"/>
              </a:ext>
            </a:extLst>
          </p:cNvPr>
          <p:cNvSpPr txBox="1"/>
          <p:nvPr/>
        </p:nvSpPr>
        <p:spPr>
          <a:xfrm>
            <a:off x="7490790" y="516833"/>
            <a:ext cx="513523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5400" b="1" dirty="0"/>
              <a:t>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552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5" grpId="0" animBg="1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443</TotalTime>
  <Words>210</Words>
  <Application>Microsoft Office PowerPoint</Application>
  <PresentationFormat>Widescreen</PresentationFormat>
  <Paragraphs>28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Baskerville Old Face</vt:lpstr>
      <vt:lpstr>Calibri</vt:lpstr>
      <vt:lpstr>Calibri Light</vt:lpstr>
      <vt:lpstr>Retrospettivo</vt:lpstr>
      <vt:lpstr>Sons que oferecem maior dificuldade</vt:lpstr>
      <vt:lpstr>Sons que oferecem maior dificuldade</vt:lpstr>
      <vt:lpstr>Sons que oferecem maior dificuldade</vt:lpstr>
      <vt:lpstr>Presentazione standard di PowerPoint</vt:lpstr>
      <vt:lpstr>TRAVA-LÍNGUAS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9</cp:revision>
  <cp:lastPrinted>2021-11-08T00:35:59Z</cp:lastPrinted>
  <dcterms:created xsi:type="dcterms:W3CDTF">2021-11-07T18:56:17Z</dcterms:created>
  <dcterms:modified xsi:type="dcterms:W3CDTF">2021-11-11T10:36:40Z</dcterms:modified>
</cp:coreProperties>
</file>