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4"/>
  </p:notesMasterIdLst>
  <p:sldIdLst>
    <p:sldId id="256" r:id="rId2"/>
    <p:sldId id="262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51" r:id="rId11"/>
    <p:sldId id="352" r:id="rId12"/>
    <p:sldId id="361" r:id="rId13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m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0D537-E824-45C0-BDC2-B8485B86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da aula anterior, continuação…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B4CFCB-1887-472C-A65B-2A0AE5CEB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2" t="25495" r="15217" b="33905"/>
          <a:stretch/>
        </p:blipFill>
        <p:spPr>
          <a:xfrm>
            <a:off x="2337245" y="2199862"/>
            <a:ext cx="7517509" cy="34720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E84C9F-0CFB-4FAB-B461-FC3D68BFFCA6}"/>
              </a:ext>
            </a:extLst>
          </p:cNvPr>
          <p:cNvSpPr txBox="1"/>
          <p:nvPr/>
        </p:nvSpPr>
        <p:spPr>
          <a:xfrm>
            <a:off x="801757" y="6386731"/>
            <a:ext cx="41280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8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26074-15E6-4212-9380-64395CED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da aula anterior, continuação…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AB68C8-4ED1-42BC-9AA7-6E4D2C82D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7" y="1872352"/>
            <a:ext cx="6837327" cy="437938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1AF229-51F6-4E30-8547-46A1D9A006BE}"/>
              </a:ext>
            </a:extLst>
          </p:cNvPr>
          <p:cNvSpPr txBox="1"/>
          <p:nvPr/>
        </p:nvSpPr>
        <p:spPr>
          <a:xfrm>
            <a:off x="801757" y="6386731"/>
            <a:ext cx="41280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Passaporte para português 1</a:t>
            </a:r>
            <a:endParaRPr lang="it-IT" dirty="0"/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15248CC6-4B74-45F1-A313-6631D83D5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85497"/>
              </p:ext>
            </p:extLst>
          </p:nvPr>
        </p:nvGraphicFramePr>
        <p:xfrm>
          <a:off x="7771606" y="3429000"/>
          <a:ext cx="393006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063">
                  <a:extLst>
                    <a:ext uri="{9D8B030D-6E8A-4147-A177-3AD203B41FA5}">
                      <a16:colId xmlns:a16="http://schemas.microsoft.com/office/drawing/2014/main" val="2309569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Resolução: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7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1) Até já!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93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2) Até logo!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15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3) Até amanhã!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710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4) Até quinta!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32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5) Até sábado!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3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6) Até terça!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760245"/>
                  </a:ext>
                </a:extLst>
              </a:tr>
            </a:tbl>
          </a:graphicData>
        </a:graphic>
      </p:graphicFrame>
      <p:pic>
        <p:nvPicPr>
          <p:cNvPr id="8" name="04 Faixa 4">
            <a:hlinkClick r:id="" action="ppaction://media"/>
            <a:extLst>
              <a:ext uri="{FF2B5EF4-FFF2-40B4-BE49-F238E27FC236}">
                <a16:creationId xmlns:a16="http://schemas.microsoft.com/office/drawing/2014/main" id="{77450F08-5CAF-4804-BD1E-F20BD96D5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6765" y="2278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D7BE848-2C77-4828-A987-A5889EDD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As nacionalidades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53174-76E7-4572-9E67-0442CD24881E}"/>
              </a:ext>
            </a:extLst>
          </p:cNvPr>
          <p:cNvSpPr txBox="1"/>
          <p:nvPr/>
        </p:nvSpPr>
        <p:spPr>
          <a:xfrm>
            <a:off x="1722781" y="2331710"/>
            <a:ext cx="2809461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QUE LINGUAS FALA?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VOCÊ É FRÂNCES?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 ÉS MEXICANA?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ELA É CUBANA?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 É CHILENO?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 ÉS VENEZUELANO?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93E37A-AA71-4E2C-B90D-547FE6F731BB}"/>
              </a:ext>
            </a:extLst>
          </p:cNvPr>
          <p:cNvSpPr txBox="1"/>
          <p:nvPr/>
        </p:nvSpPr>
        <p:spPr>
          <a:xfrm>
            <a:off x="6838120" y="2331710"/>
            <a:ext cx="401541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COMO SE CHAMA?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QUAL É A SUA NACIONALIDADE 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QUAL É A SUA PROFISSÃO?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QUAL É O SEU E-MAIL?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QUAL É O SEU NÚMERO DE TELEFONE?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10" name="ouvir_e_repetir_2_faixa_4">
            <a:hlinkClick r:id="" action="ppaction://media"/>
            <a:extLst>
              <a:ext uri="{FF2B5EF4-FFF2-40B4-BE49-F238E27FC236}">
                <a16:creationId xmlns:a16="http://schemas.microsoft.com/office/drawing/2014/main" id="{18459DDD-B759-4D43-B427-3807B783D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1025" y="4521160"/>
            <a:ext cx="609600" cy="6096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140FB6-5E3F-43B1-9AF6-88677E681B7F}"/>
              </a:ext>
            </a:extLst>
          </p:cNvPr>
          <p:cNvSpPr txBox="1"/>
          <p:nvPr/>
        </p:nvSpPr>
        <p:spPr>
          <a:xfrm>
            <a:off x="3869634" y="6452483"/>
            <a:ext cx="79778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Fonte: Livro “ENTRE NÓS 1 – MÉTODO DE PORTUGUÊS PARA HISPANOFALANTES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”</a:t>
            </a:r>
            <a:endParaRPr lang="it-IT" dirty="0"/>
          </a:p>
        </p:txBody>
      </p:sp>
      <p:pic>
        <p:nvPicPr>
          <p:cNvPr id="13" name="ouvir_e_repetir_2_faixa_2">
            <a:hlinkClick r:id="" action="ppaction://media"/>
            <a:extLst>
              <a:ext uri="{FF2B5EF4-FFF2-40B4-BE49-F238E27FC236}">
                <a16:creationId xmlns:a16="http://schemas.microsoft.com/office/drawing/2014/main" id="{9172A4C3-8015-40A7-BDC1-AD1FE94EFC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2711" y="4576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0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°3 e n°4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80621"/>
            <a:ext cx="10657398" cy="4023360"/>
          </a:xfrm>
        </p:spPr>
        <p:txBody>
          <a:bodyPr/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Pequena revisão da aula anterior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nacionalidades – Verbo ser + nacionalidades. </a:t>
            </a:r>
          </a:p>
          <a:p>
            <a:pPr marL="0" indent="0" algn="just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Ouvir com atenção e compreender.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Continuação dos sons do português europeu – vogais e consoantes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Ditongos, dígrafos, grupos de consoantes.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Artigos definidos e indefinidos. Exercícios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 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09</a:t>
            </a:r>
            <a:r>
              <a:rPr lang="pt-PT" dirty="0"/>
              <a:t> (nove) de </a:t>
            </a:r>
            <a:r>
              <a:rPr lang="pt-PT" b="1" dirty="0">
                <a:solidFill>
                  <a:srgbClr val="FF0000"/>
                </a:solidFill>
              </a:rPr>
              <a:t>novembro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r>
              <a:rPr lang="pt-PT" dirty="0"/>
              <a:t> (dois mil e vinte e um)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1A6459-71E3-4FC8-9133-9F5468F6C1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6278" y="2070446"/>
            <a:ext cx="9183757" cy="3389312"/>
          </a:xfrm>
        </p:spPr>
        <p:txBody>
          <a:bodyPr>
            <a:normAutofit fontScale="70000" lnSpcReduction="20000"/>
          </a:bodyPr>
          <a:lstStyle/>
          <a:p>
            <a:r>
              <a:rPr lang="it-IT" sz="39000" dirty="0">
                <a:solidFill>
                  <a:srgbClr val="FF0000"/>
                </a:solidFill>
              </a:rPr>
              <a:t>Stop!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172338-363B-46AD-88F3-16ED2104D44A}"/>
              </a:ext>
            </a:extLst>
          </p:cNvPr>
          <p:cNvSpPr txBox="1"/>
          <p:nvPr/>
        </p:nvSpPr>
        <p:spPr>
          <a:xfrm>
            <a:off x="6288157" y="5623305"/>
            <a:ext cx="574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… a </a:t>
            </a:r>
            <a:r>
              <a:rPr lang="it-IT" sz="2400" b="1" dirty="0" err="1"/>
              <a:t>professora</a:t>
            </a:r>
            <a:r>
              <a:rPr lang="it-IT" sz="2400" b="1" dirty="0"/>
              <a:t> </a:t>
            </a:r>
            <a:r>
              <a:rPr lang="it-IT" sz="2400" b="1" dirty="0" err="1"/>
              <a:t>ontem</a:t>
            </a:r>
            <a:r>
              <a:rPr lang="it-IT" sz="2400" b="1" dirty="0"/>
              <a:t> </a:t>
            </a:r>
            <a:r>
              <a:rPr lang="it-IT" sz="2400" b="1" dirty="0" err="1"/>
              <a:t>não</a:t>
            </a:r>
            <a:r>
              <a:rPr lang="it-IT" sz="2400" b="1" dirty="0"/>
              <a:t> se </a:t>
            </a:r>
            <a:r>
              <a:rPr lang="it-IT" sz="2400" b="1" dirty="0" err="1"/>
              <a:t>apresentou</a:t>
            </a:r>
            <a:r>
              <a:rPr lang="it-IT" sz="2400" b="1" dirty="0"/>
              <a:t>!!!!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7EBF4E-1ABC-4A2F-92C7-B54A5B8078C1}"/>
              </a:ext>
            </a:extLst>
          </p:cNvPr>
          <p:cNvSpPr txBox="1"/>
          <p:nvPr/>
        </p:nvSpPr>
        <p:spPr>
          <a:xfrm>
            <a:off x="9382540" y="773030"/>
            <a:ext cx="168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QUE NERVOS!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185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E072D7-AB46-4D9A-8D56-79D4FDDCAA0C}"/>
              </a:ext>
            </a:extLst>
          </p:cNvPr>
          <p:cNvSpPr txBox="1"/>
          <p:nvPr/>
        </p:nvSpPr>
        <p:spPr>
          <a:xfrm>
            <a:off x="608669" y="705177"/>
            <a:ext cx="619311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Olá! eu chamo-</a:t>
            </a:r>
            <a:r>
              <a:rPr lang="pt-PT" sz="2400" b="1" u="sng" dirty="0">
                <a:solidFill>
                  <a:srgbClr val="FF0000"/>
                </a:solidFill>
              </a:rPr>
              <a:t>me </a:t>
            </a:r>
            <a:r>
              <a:rPr lang="pt-PT" sz="2400" b="1" dirty="0"/>
              <a:t> </a:t>
            </a:r>
            <a:r>
              <a:rPr lang="pt-PT" sz="2400" b="1" dirty="0">
                <a:solidFill>
                  <a:srgbClr val="7030A0"/>
                </a:solidFill>
              </a:rPr>
              <a:t>Nancy </a:t>
            </a:r>
            <a:r>
              <a:rPr lang="pt-PT" sz="2400" b="1" dirty="0"/>
              <a:t>Lemos Dos </a:t>
            </a:r>
            <a:r>
              <a:rPr lang="pt-PT" sz="2400" b="1" dirty="0">
                <a:solidFill>
                  <a:srgbClr val="7030A0"/>
                </a:solidFill>
              </a:rPr>
              <a:t>Reis</a:t>
            </a:r>
            <a:r>
              <a:rPr lang="pt-PT" sz="2400" b="1" dirty="0"/>
              <a:t>.</a:t>
            </a:r>
          </a:p>
          <a:p>
            <a:endParaRPr lang="pt-PT" sz="2400" b="1" dirty="0"/>
          </a:p>
          <a:p>
            <a:r>
              <a:rPr lang="pt-PT" sz="2400" b="1" dirty="0"/>
              <a:t>E sou a vossa professora de português!</a:t>
            </a:r>
          </a:p>
          <a:p>
            <a:endParaRPr lang="pt-PT" sz="2400" b="1" dirty="0"/>
          </a:p>
          <a:p>
            <a:r>
              <a:rPr lang="pt-PT" sz="2400" b="1" dirty="0"/>
              <a:t>Nasci em Caracas na Venezuela, e sendo filha de emigrantes portugueses tenho a nacionalidade </a:t>
            </a:r>
            <a:r>
              <a:rPr lang="pt-PT" sz="2400" b="1" u="sng" dirty="0">
                <a:solidFill>
                  <a:srgbClr val="FF0000"/>
                </a:solidFill>
              </a:rPr>
              <a:t>venezuelana</a:t>
            </a:r>
            <a:r>
              <a:rPr lang="pt-PT" sz="2400" b="1" dirty="0"/>
              <a:t> e </a:t>
            </a:r>
            <a:r>
              <a:rPr lang="pt-PT" sz="2400" b="1" u="sng" dirty="0">
                <a:solidFill>
                  <a:srgbClr val="FF0000"/>
                </a:solidFill>
              </a:rPr>
              <a:t>portuguesa </a:t>
            </a:r>
            <a:r>
              <a:rPr lang="pt-PT" sz="2400" b="1" dirty="0"/>
              <a:t>e isso faz de mim uma </a:t>
            </a:r>
            <a:r>
              <a:rPr lang="pt-PT" sz="2400" b="1" u="sng" dirty="0">
                <a:solidFill>
                  <a:srgbClr val="FF0000"/>
                </a:solidFill>
              </a:rPr>
              <a:t>lusodescendente.</a:t>
            </a:r>
          </a:p>
          <a:p>
            <a:endParaRPr lang="pt-PT" sz="2400" b="1" dirty="0"/>
          </a:p>
          <a:p>
            <a:r>
              <a:rPr lang="pt-PT" sz="2400" b="1" dirty="0"/>
              <a:t>Por isso eu falo espanhol e português. Aprendi o inglês na escola e acho que me desenrasco muito bem com o </a:t>
            </a:r>
            <a:r>
              <a:rPr lang="pt-PT" sz="2400" b="1" dirty="0">
                <a:solidFill>
                  <a:srgbClr val="FF0000"/>
                </a:solidFill>
              </a:rPr>
              <a:t>italiano</a:t>
            </a:r>
            <a:r>
              <a:rPr lang="pt-PT" sz="2400" b="1" dirty="0"/>
              <a:t>! </a:t>
            </a:r>
          </a:p>
          <a:p>
            <a:endParaRPr lang="pt-PT" sz="2400" b="1" dirty="0"/>
          </a:p>
          <a:p>
            <a:endParaRPr lang="pt-PT" b="1" dirty="0"/>
          </a:p>
          <a:p>
            <a:endParaRPr lang="it-IT" dirty="0"/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060FC209-44CB-427A-8B6B-4488EE02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3" y="391767"/>
            <a:ext cx="475297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mile 7">
            <a:extLst>
              <a:ext uri="{FF2B5EF4-FFF2-40B4-BE49-F238E27FC236}">
                <a16:creationId xmlns:a16="http://schemas.microsoft.com/office/drawing/2014/main" id="{F48D4DB1-3018-448B-8124-52DD623CBEAC}"/>
              </a:ext>
            </a:extLst>
          </p:cNvPr>
          <p:cNvSpPr/>
          <p:nvPr/>
        </p:nvSpPr>
        <p:spPr>
          <a:xfrm>
            <a:off x="8030817" y="1987825"/>
            <a:ext cx="675859" cy="71561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759A9D-82F8-409C-B0D7-6D525D9DF226}"/>
              </a:ext>
            </a:extLst>
          </p:cNvPr>
          <p:cNvSpPr txBox="1"/>
          <p:nvPr/>
        </p:nvSpPr>
        <p:spPr>
          <a:xfrm>
            <a:off x="9015825" y="5487300"/>
            <a:ext cx="237214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Caracas nos anos 90!  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61DFF62-B25B-4903-88DF-98A7F60A66D2}"/>
              </a:ext>
            </a:extLst>
          </p:cNvPr>
          <p:cNvCxnSpPr/>
          <p:nvPr/>
        </p:nvCxnSpPr>
        <p:spPr>
          <a:xfrm flipH="1" flipV="1">
            <a:off x="7706138" y="1244359"/>
            <a:ext cx="463826" cy="7007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E614A9-A236-4EF1-9B2B-CBE502CF4343}"/>
              </a:ext>
            </a:extLst>
          </p:cNvPr>
          <p:cNvSpPr txBox="1"/>
          <p:nvPr/>
        </p:nvSpPr>
        <p:spPr>
          <a:xfrm>
            <a:off x="7056782" y="574274"/>
            <a:ext cx="164989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</a:rPr>
              <a:t>A minha irmã </a:t>
            </a:r>
          </a:p>
          <a:p>
            <a:r>
              <a:rPr lang="pt-PT" sz="1600" b="1" u="sng" dirty="0">
                <a:solidFill>
                  <a:schemeClr val="bg1"/>
                </a:solidFill>
              </a:rPr>
              <a:t>chama-se</a:t>
            </a:r>
            <a:r>
              <a:rPr lang="pt-PT" sz="1600" dirty="0">
                <a:solidFill>
                  <a:schemeClr val="bg1"/>
                </a:solidFill>
              </a:rPr>
              <a:t> JENNY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C76954-2637-4DD9-9EF4-20258AEDE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9" y="334488"/>
            <a:ext cx="3671822" cy="27538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7318F1-70FA-4A5F-86B5-E38A4A03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492" y="1006587"/>
            <a:ext cx="5745917" cy="43615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C16824-95FC-4041-BD50-49B89F699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3351" y="797596"/>
            <a:ext cx="3704873" cy="277865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8727D5-F16A-4864-AA64-20E39D67E850}"/>
              </a:ext>
            </a:extLst>
          </p:cNvPr>
          <p:cNvSpPr txBox="1"/>
          <p:nvPr/>
        </p:nvSpPr>
        <p:spPr>
          <a:xfrm>
            <a:off x="7693474" y="4305980"/>
            <a:ext cx="4141641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PT" sz="1800" b="1" dirty="0"/>
              <a:t>Quando me perguntam de onde sou? </a:t>
            </a:r>
          </a:p>
          <a:p>
            <a:endParaRPr lang="pt-PT" sz="1800" b="1" dirty="0"/>
          </a:p>
          <a:p>
            <a:r>
              <a:rPr lang="pt-PT" sz="1800" b="1" dirty="0"/>
              <a:t>Normalmente respondo que sou </a:t>
            </a:r>
            <a:r>
              <a:rPr lang="pt-PT" sz="1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portuguesa</a:t>
            </a:r>
            <a:r>
              <a:rPr lang="pt-PT" sz="1800" b="1" dirty="0"/>
              <a:t> e </a:t>
            </a:r>
            <a:r>
              <a:rPr lang="pt-PT" sz="1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madeirense</a:t>
            </a:r>
            <a:r>
              <a:rPr lang="pt-PT" sz="1800" b="1" dirty="0"/>
              <a:t> porque sou da ilha da Madeira. </a:t>
            </a:r>
          </a:p>
          <a:p>
            <a:endParaRPr lang="pt-PT" sz="1800" b="1" dirty="0"/>
          </a:p>
        </p:txBody>
      </p:sp>
      <p:pic>
        <p:nvPicPr>
          <p:cNvPr id="14" name="Picture 2" descr="No photo description available.">
            <a:extLst>
              <a:ext uri="{FF2B5EF4-FFF2-40B4-BE49-F238E27FC236}">
                <a16:creationId xmlns:a16="http://schemas.microsoft.com/office/drawing/2014/main" id="{CADBDC57-D524-4BED-A8B9-11027906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9" y="3187348"/>
            <a:ext cx="3347121" cy="30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819018-DD22-4770-9447-D0D540749548}"/>
              </a:ext>
            </a:extLst>
          </p:cNvPr>
          <p:cNvSpPr txBox="1"/>
          <p:nvPr/>
        </p:nvSpPr>
        <p:spPr>
          <a:xfrm rot="20691151">
            <a:off x="7276560" y="1824862"/>
            <a:ext cx="1158069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 melhor </a:t>
            </a:r>
            <a:r>
              <a:rPr lang="pt-PT" dirty="0" err="1"/>
              <a:t>simmmm</a:t>
            </a:r>
            <a:r>
              <a:rPr lang="pt-PT" dirty="0"/>
              <a:t>!</a:t>
            </a:r>
            <a:endParaRPr lang="it-IT" dirty="0"/>
          </a:p>
        </p:txBody>
      </p:sp>
      <p:sp>
        <p:nvSpPr>
          <p:cNvPr id="4" name="Cuore 3">
            <a:extLst>
              <a:ext uri="{FF2B5EF4-FFF2-40B4-BE49-F238E27FC236}">
                <a16:creationId xmlns:a16="http://schemas.microsoft.com/office/drawing/2014/main" id="{29138D18-D587-4F2F-AD3D-59FDD425BDC2}"/>
              </a:ext>
            </a:extLst>
          </p:cNvPr>
          <p:cNvSpPr/>
          <p:nvPr/>
        </p:nvSpPr>
        <p:spPr>
          <a:xfrm rot="20615832">
            <a:off x="8004483" y="1456183"/>
            <a:ext cx="541866" cy="457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304E0E-95FA-4E36-B6E7-0AFB0491835E}"/>
              </a:ext>
            </a:extLst>
          </p:cNvPr>
          <p:cNvSpPr txBox="1"/>
          <p:nvPr/>
        </p:nvSpPr>
        <p:spPr>
          <a:xfrm>
            <a:off x="6635013" y="435386"/>
            <a:ext cx="201158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Quem é </a:t>
            </a:r>
            <a:r>
              <a:rPr lang="pt-PT" b="1" dirty="0"/>
              <a:t>ele</a:t>
            </a:r>
            <a:r>
              <a:rPr lang="pt-PT" dirty="0"/>
              <a:t>?</a:t>
            </a:r>
          </a:p>
          <a:p>
            <a:r>
              <a:rPr lang="pt-PT" dirty="0"/>
              <a:t>________ Cristiano Ronaldo.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9FEEEC-4262-46BC-9401-53D7EADC80D6}"/>
              </a:ext>
            </a:extLst>
          </p:cNvPr>
          <p:cNvSpPr txBox="1"/>
          <p:nvPr/>
        </p:nvSpPr>
        <p:spPr>
          <a:xfrm>
            <a:off x="429749" y="299610"/>
            <a:ext cx="224406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Quem </a:t>
            </a:r>
            <a:r>
              <a:rPr lang="pt-PT" b="1" dirty="0">
                <a:solidFill>
                  <a:srgbClr val="FF0000"/>
                </a:solidFill>
              </a:rPr>
              <a:t>é</a:t>
            </a:r>
            <a:r>
              <a:rPr lang="pt-PT" dirty="0"/>
              <a:t> </a:t>
            </a:r>
            <a:r>
              <a:rPr lang="pt-PT" b="1" dirty="0"/>
              <a:t>ela</a:t>
            </a:r>
            <a:r>
              <a:rPr lang="pt-PT" dirty="0"/>
              <a:t>? Não a conheço.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1C2EAA-B808-4A3A-9D79-64235ACCB54A}"/>
              </a:ext>
            </a:extLst>
          </p:cNvPr>
          <p:cNvSpPr txBox="1"/>
          <p:nvPr/>
        </p:nvSpPr>
        <p:spPr>
          <a:xfrm>
            <a:off x="2052710" y="2587778"/>
            <a:ext cx="204886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/>
              <a:t>Em teoria _______ a minha professora de português.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53193F-465D-404E-BF2A-198CC05B9D97}"/>
              </a:ext>
            </a:extLst>
          </p:cNvPr>
          <p:cNvSpPr txBox="1"/>
          <p:nvPr/>
        </p:nvSpPr>
        <p:spPr>
          <a:xfrm>
            <a:off x="4245755" y="4675122"/>
            <a:ext cx="1047061" cy="20313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Eu</a:t>
            </a:r>
          </a:p>
          <a:p>
            <a:r>
              <a:rPr lang="pt-PT" b="1" dirty="0">
                <a:solidFill>
                  <a:srgbClr val="FF0000"/>
                </a:solidFill>
              </a:rPr>
              <a:t>Tu</a:t>
            </a:r>
          </a:p>
          <a:p>
            <a:r>
              <a:rPr lang="pt-PT" dirty="0"/>
              <a:t>Ele/ela</a:t>
            </a:r>
          </a:p>
          <a:p>
            <a:r>
              <a:rPr lang="pt-PT" dirty="0"/>
              <a:t>Nós</a:t>
            </a:r>
          </a:p>
          <a:p>
            <a:r>
              <a:rPr lang="pt-PT" dirty="0"/>
              <a:t>Vós</a:t>
            </a:r>
          </a:p>
          <a:p>
            <a:r>
              <a:rPr lang="pt-PT" b="1" dirty="0">
                <a:solidFill>
                  <a:srgbClr val="FF0000"/>
                </a:solidFill>
              </a:rPr>
              <a:t>Vocês</a:t>
            </a:r>
          </a:p>
          <a:p>
            <a:r>
              <a:rPr lang="pt-PT" dirty="0"/>
              <a:t>Eles/elas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6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15" grpId="0" animBg="1"/>
      <p:bldP spid="17" grpId="0" animBg="1"/>
      <p:bldP spid="1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0E4204-8E0D-4567-814D-21F274EC7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6718" y="3129785"/>
            <a:ext cx="3465891" cy="290475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8062182-04FC-4F83-B540-270C4814C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42" y="3167717"/>
            <a:ext cx="4186896" cy="31473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792DE4-1005-4E04-947B-D0E129CE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42" y="20327"/>
            <a:ext cx="4186896" cy="3147390"/>
          </a:xfrm>
          <a:prstGeom prst="rect">
            <a:avLst/>
          </a:prstGeom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5767FFEF-2D47-4A72-B5DD-49D60300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8358"/>
            <a:ext cx="4797287" cy="30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y be an image of nature and waterfall">
            <a:extLst>
              <a:ext uri="{FF2B5EF4-FFF2-40B4-BE49-F238E27FC236}">
                <a16:creationId xmlns:a16="http://schemas.microsoft.com/office/drawing/2014/main" id="{3FD1C429-AB7B-4776-8306-1F2EDB64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6" y="0"/>
            <a:ext cx="2904755" cy="28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4765C9B-8E0E-40AA-9DC3-02B855A1B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14"/>
            <a:ext cx="4797285" cy="34086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86367D-A762-46AF-A78F-131D2195C00B}"/>
              </a:ext>
            </a:extLst>
          </p:cNvPr>
          <p:cNvSpPr txBox="1"/>
          <p:nvPr/>
        </p:nvSpPr>
        <p:spPr>
          <a:xfrm>
            <a:off x="303062" y="2244387"/>
            <a:ext cx="4267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Venho da Ilha das flores, das frutas e animais exóticos e nós divertimos lançando uma cadeira de vimes pela ladeira abaixo.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E1408F-4EA3-4672-9C2A-579655E734F3}"/>
              </a:ext>
            </a:extLst>
          </p:cNvPr>
          <p:cNvSpPr txBox="1"/>
          <p:nvPr/>
        </p:nvSpPr>
        <p:spPr>
          <a:xfrm>
            <a:off x="10026312" y="5881259"/>
            <a:ext cx="19801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Peixe espada preto madeirense </a:t>
            </a:r>
            <a:r>
              <a:rPr lang="pt-PT" dirty="0">
                <a:latin typeface="Baskerville Old Face" panose="02020602080505020303" pitchFamily="18" charset="0"/>
                <a:sym typeface="Wingdings" panose="05000000000000000000" pitchFamily="2" charset="2"/>
              </a:rPr>
              <a:t>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19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o photo description available.">
            <a:extLst>
              <a:ext uri="{FF2B5EF4-FFF2-40B4-BE49-F238E27FC236}">
                <a16:creationId xmlns:a16="http://schemas.microsoft.com/office/drawing/2014/main" id="{B24D344F-F820-46BF-B152-958724377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6292" cy="31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F2C7F94B-459E-4C5F-8A4D-8F7F33F6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554"/>
            <a:ext cx="5866293" cy="317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3EBC4CE-AF23-42A2-90F8-9D0D1BA9E8E5}"/>
              </a:ext>
            </a:extLst>
          </p:cNvPr>
          <p:cNvSpPr txBox="1">
            <a:spLocks/>
          </p:cNvSpPr>
          <p:nvPr/>
        </p:nvSpPr>
        <p:spPr>
          <a:xfrm>
            <a:off x="6325709" y="1777827"/>
            <a:ext cx="5458359" cy="27954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rgbClr val="FF0000"/>
                </a:solidFill>
              </a:rPr>
              <a:t>Alto lá! </a:t>
            </a:r>
          </a:p>
          <a:p>
            <a:pPr algn="ctr"/>
            <a:r>
              <a:rPr lang="pt-BR" sz="4800" b="1" u="sng" dirty="0">
                <a:solidFill>
                  <a:srgbClr val="FF0000"/>
                </a:solidFill>
              </a:rPr>
              <a:t>Parem tudo agora</a:t>
            </a:r>
            <a:r>
              <a:rPr lang="pt-BR" sz="4800" dirty="0">
                <a:solidFill>
                  <a:srgbClr val="FF0000"/>
                </a:solidFill>
              </a:rPr>
              <a:t> mesmo!</a:t>
            </a:r>
            <a:endParaRPr lang="it-IT" sz="1398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97685C-C219-4BE2-B7C3-8FD0AF6EA60D}"/>
              </a:ext>
            </a:extLst>
          </p:cNvPr>
          <p:cNvSpPr txBox="1"/>
          <p:nvPr/>
        </p:nvSpPr>
        <p:spPr>
          <a:xfrm>
            <a:off x="6888512" y="4578664"/>
            <a:ext cx="469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Professora mas nós temos uma curiosidade…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807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85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08BC0B-802A-44A1-86A2-1DF5B5B5E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6" t="35480" r="14038" b="35583"/>
          <a:stretch/>
        </p:blipFill>
        <p:spPr>
          <a:xfrm>
            <a:off x="1262729" y="1519294"/>
            <a:ext cx="9623275" cy="30491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64FABB-D97D-473E-A2F6-68A3483C24DB}"/>
              </a:ext>
            </a:extLst>
          </p:cNvPr>
          <p:cNvSpPr txBox="1"/>
          <p:nvPr/>
        </p:nvSpPr>
        <p:spPr>
          <a:xfrm rot="21424434">
            <a:off x="3263704" y="23211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Boa noite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9E6E9D-E9AA-47A9-B1F7-E52D939E961E}"/>
              </a:ext>
            </a:extLst>
          </p:cNvPr>
          <p:cNvSpPr txBox="1"/>
          <p:nvPr/>
        </p:nvSpPr>
        <p:spPr>
          <a:xfrm rot="21424434">
            <a:off x="3263704" y="278337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Bom dia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A09EF1-78B6-48C6-BBE8-8D93721AC88B}"/>
              </a:ext>
            </a:extLst>
          </p:cNvPr>
          <p:cNvSpPr txBox="1"/>
          <p:nvPr/>
        </p:nvSpPr>
        <p:spPr>
          <a:xfrm rot="21424434">
            <a:off x="3263705" y="32936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Boa tarde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44E802-66CB-46A4-BA5B-18F6EFB06EED}"/>
              </a:ext>
            </a:extLst>
          </p:cNvPr>
          <p:cNvSpPr txBox="1"/>
          <p:nvPr/>
        </p:nvSpPr>
        <p:spPr>
          <a:xfrm rot="21424434">
            <a:off x="3263705" y="380387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Bom dia</a:t>
            </a:r>
            <a:endParaRPr lang="it-IT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550A246B-691A-45C9-A88C-A16576FE0A55}"/>
              </a:ext>
            </a:extLst>
          </p:cNvPr>
          <p:cNvSpPr/>
          <p:nvPr/>
        </p:nvSpPr>
        <p:spPr>
          <a:xfrm>
            <a:off x="2236764" y="4450752"/>
            <a:ext cx="633046" cy="726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E987B937-D98B-4F77-A683-53D6A969D250}"/>
              </a:ext>
            </a:extLst>
          </p:cNvPr>
          <p:cNvSpPr/>
          <p:nvPr/>
        </p:nvSpPr>
        <p:spPr>
          <a:xfrm rot="7777274">
            <a:off x="4142675" y="731634"/>
            <a:ext cx="703656" cy="851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2FC179-250B-4A22-8385-522877E6A1E4}"/>
              </a:ext>
            </a:extLst>
          </p:cNvPr>
          <p:cNvSpPr txBox="1"/>
          <p:nvPr/>
        </p:nvSpPr>
        <p:spPr>
          <a:xfrm>
            <a:off x="288695" y="84190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9F037D-8C81-4A5E-B99C-C030271B66C5}"/>
              </a:ext>
            </a:extLst>
          </p:cNvPr>
          <p:cNvSpPr txBox="1"/>
          <p:nvPr/>
        </p:nvSpPr>
        <p:spPr>
          <a:xfrm>
            <a:off x="2110155" y="5239499"/>
            <a:ext cx="371387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Normalmente começamos a dizer boa tarde a partir do meio dia / das doze horas (12:00)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5CD3B1-472D-4FAD-8E4C-41D811CA6A56}"/>
              </a:ext>
            </a:extLst>
          </p:cNvPr>
          <p:cNvSpPr txBox="1"/>
          <p:nvPr/>
        </p:nvSpPr>
        <p:spPr>
          <a:xfrm>
            <a:off x="344660" y="479838"/>
            <a:ext cx="378420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O boa noite em português pode ser </a:t>
            </a:r>
            <a:r>
              <a:rPr lang="pt-PT" b="1" dirty="0" err="1"/>
              <a:t>considerado“buonanotte”o</a:t>
            </a:r>
            <a:r>
              <a:rPr lang="pt-PT" b="1" dirty="0"/>
              <a:t> “</a:t>
            </a:r>
            <a:r>
              <a:rPr lang="pt-PT" b="1" dirty="0" err="1"/>
              <a:t>buonasera</a:t>
            </a:r>
            <a:r>
              <a:rPr lang="pt-PT" b="1" dirty="0"/>
              <a:t>” dependendo do contexto em italiano</a:t>
            </a:r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D215259-3527-4E23-8B0B-E92F7B1486D0}"/>
              </a:ext>
            </a:extLst>
          </p:cNvPr>
          <p:cNvSpPr/>
          <p:nvPr/>
        </p:nvSpPr>
        <p:spPr>
          <a:xfrm>
            <a:off x="4543865" y="1603700"/>
            <a:ext cx="829993" cy="574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435227A9-7697-46A9-B668-278BEC40C448}"/>
              </a:ext>
            </a:extLst>
          </p:cNvPr>
          <p:cNvCxnSpPr/>
          <p:nvPr/>
        </p:nvCxnSpPr>
        <p:spPr>
          <a:xfrm flipV="1">
            <a:off x="7116417" y="3709398"/>
            <a:ext cx="1152940" cy="7413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03C8316E-3BBE-4831-9D74-2AAE18DDB9F4}"/>
              </a:ext>
            </a:extLst>
          </p:cNvPr>
          <p:cNvCxnSpPr/>
          <p:nvPr/>
        </p:nvCxnSpPr>
        <p:spPr>
          <a:xfrm>
            <a:off x="6891130" y="3988544"/>
            <a:ext cx="1417983" cy="3581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curvo 19">
            <a:extLst>
              <a:ext uri="{FF2B5EF4-FFF2-40B4-BE49-F238E27FC236}">
                <a16:creationId xmlns:a16="http://schemas.microsoft.com/office/drawing/2014/main" id="{E24C1133-67E1-4039-9EEF-B573228B3C3B}"/>
              </a:ext>
            </a:extLst>
          </p:cNvPr>
          <p:cNvCxnSpPr/>
          <p:nvPr/>
        </p:nvCxnSpPr>
        <p:spPr>
          <a:xfrm flipV="1">
            <a:off x="6983896" y="3020994"/>
            <a:ext cx="1391478" cy="66551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curvo 21">
            <a:extLst>
              <a:ext uri="{FF2B5EF4-FFF2-40B4-BE49-F238E27FC236}">
                <a16:creationId xmlns:a16="http://schemas.microsoft.com/office/drawing/2014/main" id="{A2D403E4-317A-4310-8949-BBE4279E75B9}"/>
              </a:ext>
            </a:extLst>
          </p:cNvPr>
          <p:cNvCxnSpPr/>
          <p:nvPr/>
        </p:nvCxnSpPr>
        <p:spPr>
          <a:xfrm flipV="1">
            <a:off x="7341704" y="2694737"/>
            <a:ext cx="1033670" cy="5524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curvo 23">
            <a:extLst>
              <a:ext uri="{FF2B5EF4-FFF2-40B4-BE49-F238E27FC236}">
                <a16:creationId xmlns:a16="http://schemas.microsoft.com/office/drawing/2014/main" id="{EAECF7D8-4358-4E13-9EB6-8D1286860B8F}"/>
              </a:ext>
            </a:extLst>
          </p:cNvPr>
          <p:cNvCxnSpPr/>
          <p:nvPr/>
        </p:nvCxnSpPr>
        <p:spPr>
          <a:xfrm rot="16200000" flipH="1">
            <a:off x="7260302" y="3031263"/>
            <a:ext cx="1130213" cy="96740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olo 24">
            <a:extLst>
              <a:ext uri="{FF2B5EF4-FFF2-40B4-BE49-F238E27FC236}">
                <a16:creationId xmlns:a16="http://schemas.microsoft.com/office/drawing/2014/main" id="{0F598A3F-5F2D-4F25-986B-11A0F400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31" y="122883"/>
            <a:ext cx="6254574" cy="1450757"/>
          </a:xfrm>
        </p:spPr>
        <p:txBody>
          <a:bodyPr/>
          <a:lstStyle/>
          <a:p>
            <a:r>
              <a:rPr lang="pt-PT" dirty="0"/>
              <a:t>Revisão da aula anterior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D792892-5DFF-41C5-9C2A-3F4B1B648F19}"/>
              </a:ext>
            </a:extLst>
          </p:cNvPr>
          <p:cNvSpPr txBox="1"/>
          <p:nvPr/>
        </p:nvSpPr>
        <p:spPr>
          <a:xfrm>
            <a:off x="801757" y="6386731"/>
            <a:ext cx="41280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59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969</TotalTime>
  <Words>493</Words>
  <Application>Microsoft Office PowerPoint</Application>
  <PresentationFormat>Widescreen</PresentationFormat>
  <Paragraphs>80</Paragraphs>
  <Slides>12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Baskerville Old Face</vt:lpstr>
      <vt:lpstr>Calibri</vt:lpstr>
      <vt:lpstr>Calibri Light</vt:lpstr>
      <vt:lpstr>Wingdings</vt:lpstr>
      <vt:lpstr>Retrospettivo</vt:lpstr>
      <vt:lpstr>LINGUA E TRADUZIONE PORTOGHESE I</vt:lpstr>
      <vt:lpstr>Sumário da aula n°3 e n°4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Revisão da aula anterior</vt:lpstr>
      <vt:lpstr>Revisão da aula anterior, continuação…</vt:lpstr>
      <vt:lpstr>Revisão da aula anterior, continuação…</vt:lpstr>
      <vt:lpstr>As nacionalidades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17</cp:revision>
  <cp:lastPrinted>2021-11-08T00:35:59Z</cp:lastPrinted>
  <dcterms:created xsi:type="dcterms:W3CDTF">2021-11-07T18:56:17Z</dcterms:created>
  <dcterms:modified xsi:type="dcterms:W3CDTF">2021-11-11T11:10:36Z</dcterms:modified>
</cp:coreProperties>
</file>