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3" r:id="rId1"/>
  </p:sldMasterIdLst>
  <p:notesMasterIdLst>
    <p:notesMasterId r:id="rId38"/>
  </p:notesMasterIdLst>
  <p:sldIdLst>
    <p:sldId id="368" r:id="rId2"/>
    <p:sldId id="367" r:id="rId3"/>
    <p:sldId id="350" r:id="rId4"/>
    <p:sldId id="360" r:id="rId5"/>
    <p:sldId id="261" r:id="rId6"/>
    <p:sldId id="346" r:id="rId7"/>
    <p:sldId id="347" r:id="rId8"/>
    <p:sldId id="319" r:id="rId9"/>
    <p:sldId id="320" r:id="rId10"/>
    <p:sldId id="321" r:id="rId11"/>
    <p:sldId id="348" r:id="rId12"/>
    <p:sldId id="322" r:id="rId13"/>
    <p:sldId id="336" r:id="rId14"/>
    <p:sldId id="337" r:id="rId15"/>
    <p:sldId id="338" r:id="rId16"/>
    <p:sldId id="344" r:id="rId17"/>
    <p:sldId id="355" r:id="rId18"/>
    <p:sldId id="345" r:id="rId19"/>
    <p:sldId id="369" r:id="rId20"/>
    <p:sldId id="363" r:id="rId21"/>
    <p:sldId id="364" r:id="rId22"/>
    <p:sldId id="366" r:id="rId23"/>
    <p:sldId id="365" r:id="rId24"/>
    <p:sldId id="370" r:id="rId25"/>
    <p:sldId id="371" r:id="rId26"/>
    <p:sldId id="353" r:id="rId27"/>
    <p:sldId id="354" r:id="rId28"/>
    <p:sldId id="303" r:id="rId29"/>
    <p:sldId id="356" r:id="rId30"/>
    <p:sldId id="357" r:id="rId31"/>
    <p:sldId id="358" r:id="rId32"/>
    <p:sldId id="359" r:id="rId33"/>
    <p:sldId id="326" r:id="rId34"/>
    <p:sldId id="362" r:id="rId35"/>
    <p:sldId id="349" r:id="rId36"/>
    <p:sldId id="318" r:id="rId37"/>
  </p:sldIdLst>
  <p:sldSz cx="12192000" cy="6858000"/>
  <p:notesSz cx="7104063"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SSANDRO MOCAVERO" initials="AM" lastIdx="2" clrIdx="0">
    <p:extLst>
      <p:ext uri="{19B8F6BF-5375-455C-9EA6-DF929625EA0E}">
        <p15:presenceInfo xmlns:p15="http://schemas.microsoft.com/office/powerpoint/2012/main" userId="f2b5943e26bbf25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Stile medio 4 - Colore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2"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90001" cy="90001"/>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it-IT"/>
          </a:p>
        </p:txBody>
      </p:sp>
      <p:sp>
        <p:nvSpPr>
          <p:cNvPr id="3" name="Segnaposto data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CC5FEA2D-C26A-4A2E-963A-E5CD446CBBC6}" type="datetimeFigureOut">
              <a:rPr lang="it-IT" smtClean="0"/>
              <a:t>11/11/2021</a:t>
            </a:fld>
            <a:endParaRPr lang="it-IT"/>
          </a:p>
        </p:txBody>
      </p:sp>
      <p:sp>
        <p:nvSpPr>
          <p:cNvPr id="4" name="Segnaposto immagine diapositiva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it-IT"/>
          </a:p>
        </p:txBody>
      </p:sp>
      <p:sp>
        <p:nvSpPr>
          <p:cNvPr id="5" name="Segnaposto note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it-IT"/>
          </a:p>
        </p:txBody>
      </p:sp>
      <p:sp>
        <p:nvSpPr>
          <p:cNvPr id="7" name="Segnaposto numero diapositiva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A795B8AD-9D92-48E0-9987-199DBA1B34E8}" type="slidenum">
              <a:rPr lang="it-IT" smtClean="0"/>
              <a:t>‹N›</a:t>
            </a:fld>
            <a:endParaRPr lang="it-IT"/>
          </a:p>
        </p:txBody>
      </p:sp>
    </p:spTree>
    <p:extLst>
      <p:ext uri="{BB962C8B-B14F-4D97-AF65-F5344CB8AC3E}">
        <p14:creationId xmlns:p14="http://schemas.microsoft.com/office/powerpoint/2010/main" val="1985165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B32CEA48-09C9-4387-9A15-8528687AE703}" type="datetimeFigureOut">
              <a:rPr lang="it-IT" smtClean="0"/>
              <a:t>11/11/2021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3C8266F-3EAA-467C-B304-78E49312E55E}" type="slidenum">
              <a:rPr lang="it-IT" smtClean="0"/>
              <a:t>‹N›</a:t>
            </a:fld>
            <a:endParaRPr lang="it-IT"/>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5537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32CEA48-09C9-4387-9A15-8528687AE703}" type="datetimeFigureOut">
              <a:rPr lang="it-IT" smtClean="0"/>
              <a:t>11/11/2021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3C8266F-3EAA-467C-B304-78E49312E55E}" type="slidenum">
              <a:rPr lang="it-IT" smtClean="0"/>
              <a:t>‹N›</a:t>
            </a:fld>
            <a:endParaRPr lang="it-IT"/>
          </a:p>
        </p:txBody>
      </p:sp>
    </p:spTree>
    <p:extLst>
      <p:ext uri="{BB962C8B-B14F-4D97-AF65-F5344CB8AC3E}">
        <p14:creationId xmlns:p14="http://schemas.microsoft.com/office/powerpoint/2010/main" val="4134831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32CEA48-09C9-4387-9A15-8528687AE703}" type="datetimeFigureOut">
              <a:rPr lang="it-IT" smtClean="0"/>
              <a:t>11/11/2021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3C8266F-3EAA-467C-B304-78E49312E55E}" type="slidenum">
              <a:rPr lang="it-IT" smtClean="0"/>
              <a:t>‹N›</a:t>
            </a:fld>
            <a:endParaRPr lang="it-IT"/>
          </a:p>
        </p:txBody>
      </p:sp>
    </p:spTree>
    <p:extLst>
      <p:ext uri="{BB962C8B-B14F-4D97-AF65-F5344CB8AC3E}">
        <p14:creationId xmlns:p14="http://schemas.microsoft.com/office/powerpoint/2010/main" val="1345473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32CEA48-09C9-4387-9A15-8528687AE703}" type="datetimeFigureOut">
              <a:rPr lang="it-IT" smtClean="0"/>
              <a:t>11/11/2021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3C8266F-3EAA-467C-B304-78E49312E55E}" type="slidenum">
              <a:rPr lang="it-IT" smtClean="0"/>
              <a:t>‹N›</a:t>
            </a:fld>
            <a:endParaRPr lang="it-IT"/>
          </a:p>
        </p:txBody>
      </p:sp>
    </p:spTree>
    <p:extLst>
      <p:ext uri="{BB962C8B-B14F-4D97-AF65-F5344CB8AC3E}">
        <p14:creationId xmlns:p14="http://schemas.microsoft.com/office/powerpoint/2010/main" val="2793301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32CEA48-09C9-4387-9A15-8528687AE703}" type="datetimeFigureOut">
              <a:rPr lang="it-IT" smtClean="0"/>
              <a:t>11/11/2021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3C8266F-3EAA-467C-B304-78E49312E55E}" type="slidenum">
              <a:rPr lang="it-IT" smtClean="0"/>
              <a:t>‹N›</a:t>
            </a:fld>
            <a:endParaRPr lang="it-IT"/>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2323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B32CEA48-09C9-4387-9A15-8528687AE703}" type="datetimeFigureOut">
              <a:rPr lang="it-IT" smtClean="0"/>
              <a:t>11/11/2021</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B3C8266F-3EAA-467C-B304-78E49312E55E}" type="slidenum">
              <a:rPr lang="it-IT" smtClean="0"/>
              <a:t>‹N›</a:t>
            </a:fld>
            <a:endParaRPr lang="it-IT"/>
          </a:p>
        </p:txBody>
      </p:sp>
    </p:spTree>
    <p:extLst>
      <p:ext uri="{BB962C8B-B14F-4D97-AF65-F5344CB8AC3E}">
        <p14:creationId xmlns:p14="http://schemas.microsoft.com/office/powerpoint/2010/main" val="3501640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097280" y="2582335"/>
            <a:ext cx="4937760" cy="328676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217920" y="2582334"/>
            <a:ext cx="4937760" cy="328676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B32CEA48-09C9-4387-9A15-8528687AE703}" type="datetimeFigureOut">
              <a:rPr lang="it-IT" smtClean="0"/>
              <a:t>11/11/2021</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B3C8266F-3EAA-467C-B304-78E49312E55E}" type="slidenum">
              <a:rPr lang="it-IT" smtClean="0"/>
              <a:t>‹N›</a:t>
            </a:fld>
            <a:endParaRPr lang="it-IT"/>
          </a:p>
        </p:txBody>
      </p:sp>
    </p:spTree>
    <p:extLst>
      <p:ext uri="{BB962C8B-B14F-4D97-AF65-F5344CB8AC3E}">
        <p14:creationId xmlns:p14="http://schemas.microsoft.com/office/powerpoint/2010/main" val="165204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B32CEA48-09C9-4387-9A15-8528687AE703}" type="datetimeFigureOut">
              <a:rPr lang="it-IT" smtClean="0"/>
              <a:t>11/11/2021</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B3C8266F-3EAA-467C-B304-78E49312E55E}" type="slidenum">
              <a:rPr lang="it-IT" smtClean="0"/>
              <a:t>‹N›</a:t>
            </a:fld>
            <a:endParaRPr lang="it-IT"/>
          </a:p>
        </p:txBody>
      </p:sp>
    </p:spTree>
    <p:extLst>
      <p:ext uri="{BB962C8B-B14F-4D97-AF65-F5344CB8AC3E}">
        <p14:creationId xmlns:p14="http://schemas.microsoft.com/office/powerpoint/2010/main" val="3083453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32CEA48-09C9-4387-9A15-8528687AE703}" type="datetimeFigureOut">
              <a:rPr lang="it-IT" smtClean="0"/>
              <a:t>11/11/2021</a:t>
            </a:fld>
            <a:endParaRPr lang="it-IT"/>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it-IT"/>
          </a:p>
        </p:txBody>
      </p:sp>
      <p:sp>
        <p:nvSpPr>
          <p:cNvPr id="9" name="Slide Number Placeholder 8"/>
          <p:cNvSpPr>
            <a:spLocks noGrp="1"/>
          </p:cNvSpPr>
          <p:nvPr>
            <p:ph type="sldNum" sz="quarter" idx="12"/>
          </p:nvPr>
        </p:nvSpPr>
        <p:spPr/>
        <p:txBody>
          <a:bodyPr/>
          <a:lstStyle/>
          <a:p>
            <a:fld id="{B3C8266F-3EAA-467C-B304-78E49312E55E}" type="slidenum">
              <a:rPr lang="it-IT" smtClean="0"/>
              <a:t>‹N›</a:t>
            </a:fld>
            <a:endParaRPr lang="it-IT"/>
          </a:p>
        </p:txBody>
      </p:sp>
    </p:spTree>
    <p:extLst>
      <p:ext uri="{BB962C8B-B14F-4D97-AF65-F5344CB8AC3E}">
        <p14:creationId xmlns:p14="http://schemas.microsoft.com/office/powerpoint/2010/main" val="2121248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it-IT"/>
              <a:t>Fare clic per modificare lo stile del titolo dello schema</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B32CEA48-09C9-4387-9A15-8528687AE703}" type="datetimeFigureOut">
              <a:rPr lang="it-IT" smtClean="0"/>
              <a:t>11/11/2021</a:t>
            </a:fld>
            <a:endParaRPr lang="it-IT"/>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it-IT"/>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3C8266F-3EAA-467C-B304-78E49312E55E}" type="slidenum">
              <a:rPr lang="it-IT" smtClean="0"/>
              <a:t>‹N›</a:t>
            </a:fld>
            <a:endParaRPr lang="it-IT"/>
          </a:p>
        </p:txBody>
      </p:sp>
    </p:spTree>
    <p:extLst>
      <p:ext uri="{BB962C8B-B14F-4D97-AF65-F5344CB8AC3E}">
        <p14:creationId xmlns:p14="http://schemas.microsoft.com/office/powerpoint/2010/main" val="770732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B32CEA48-09C9-4387-9A15-8528687AE703}" type="datetimeFigureOut">
              <a:rPr lang="it-IT" smtClean="0"/>
              <a:t>11/11/2021</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B3C8266F-3EAA-467C-B304-78E49312E55E}" type="slidenum">
              <a:rPr lang="it-IT" smtClean="0"/>
              <a:t>‹N›</a:t>
            </a:fld>
            <a:endParaRPr lang="it-IT"/>
          </a:p>
        </p:txBody>
      </p:sp>
    </p:spTree>
    <p:extLst>
      <p:ext uri="{BB962C8B-B14F-4D97-AF65-F5344CB8AC3E}">
        <p14:creationId xmlns:p14="http://schemas.microsoft.com/office/powerpoint/2010/main" val="930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32CEA48-09C9-4387-9A15-8528687AE703}" type="datetimeFigureOut">
              <a:rPr lang="it-IT" smtClean="0"/>
              <a:t>11/11/2021</a:t>
            </a:fld>
            <a:endParaRPr lang="it-IT"/>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it-IT"/>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B3C8266F-3EAA-467C-B304-78E49312E55E}" type="slidenum">
              <a:rPr lang="it-IT" smtClean="0"/>
              <a:t>‹N›</a:t>
            </a:fld>
            <a:endParaRPr lang="it-IT"/>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0656277"/>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wnggnrlAfg0&amp;ab_channel=Rodgers%26Hammerstein" TargetMode="External"/><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openxmlformats.org/officeDocument/2006/relationships/audio" Target="../media/media6.wma"/><Relationship Id="rId3" Type="http://schemas.microsoft.com/office/2007/relationships/media" Target="../media/media4.wma"/><Relationship Id="rId7" Type="http://schemas.microsoft.com/office/2007/relationships/media" Target="../media/media6.wma"/><Relationship Id="rId2" Type="http://schemas.openxmlformats.org/officeDocument/2006/relationships/audio" Target="../media/media3.wma"/><Relationship Id="rId1" Type="http://schemas.microsoft.com/office/2007/relationships/media" Target="../media/media3.wma"/><Relationship Id="rId6" Type="http://schemas.openxmlformats.org/officeDocument/2006/relationships/audio" Target="../media/media5.wma"/><Relationship Id="rId11" Type="http://schemas.openxmlformats.org/officeDocument/2006/relationships/image" Target="../media/image2.png"/><Relationship Id="rId5" Type="http://schemas.microsoft.com/office/2007/relationships/media" Target="../media/media5.wma"/><Relationship Id="rId10" Type="http://schemas.openxmlformats.org/officeDocument/2006/relationships/image" Target="../media/image30.png"/><Relationship Id="rId4" Type="http://schemas.openxmlformats.org/officeDocument/2006/relationships/audio" Target="../media/media4.wma"/><Relationship Id="rId9"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wma"/><Relationship Id="rId1" Type="http://schemas.microsoft.com/office/2007/relationships/media" Target="../media/media2.wm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5D482455-713D-4B09-BE9E-95CB80FAEF6C}"/>
              </a:ext>
            </a:extLst>
          </p:cNvPr>
          <p:cNvPicPr>
            <a:picLocks noChangeAspect="1"/>
          </p:cNvPicPr>
          <p:nvPr/>
        </p:nvPicPr>
        <p:blipFill rotWithShape="1">
          <a:blip r:embed="rId4"/>
          <a:srcRect l="16196" t="23295" r="63369" b="59507"/>
          <a:stretch/>
        </p:blipFill>
        <p:spPr>
          <a:xfrm>
            <a:off x="805732" y="783203"/>
            <a:ext cx="9984805" cy="2761754"/>
          </a:xfrm>
          <a:prstGeom prst="rect">
            <a:avLst/>
          </a:prstGeom>
        </p:spPr>
      </p:pic>
      <p:sp>
        <p:nvSpPr>
          <p:cNvPr id="5" name="CasellaDiTesto 4">
            <a:extLst>
              <a:ext uri="{FF2B5EF4-FFF2-40B4-BE49-F238E27FC236}">
                <a16:creationId xmlns:a16="http://schemas.microsoft.com/office/drawing/2014/main" id="{26476F83-68AD-4253-AD27-E8CC6B576060}"/>
              </a:ext>
            </a:extLst>
          </p:cNvPr>
          <p:cNvSpPr txBox="1"/>
          <p:nvPr/>
        </p:nvSpPr>
        <p:spPr>
          <a:xfrm>
            <a:off x="1666506" y="3703407"/>
            <a:ext cx="3753633" cy="2352747"/>
          </a:xfrm>
          <a:prstGeom prst="rect">
            <a:avLst/>
          </a:prstGeom>
          <a:noFill/>
        </p:spPr>
        <p:txBody>
          <a:bodyPr wrap="square" numCol="2">
            <a:spAutoFit/>
          </a:bodyPr>
          <a:lstStyle/>
          <a:p>
            <a:pPr algn="l" rtl="0" fontAlgn="base">
              <a:buFont typeface="Arial" panose="020B0604020202020204" pitchFamily="34" charset="0"/>
              <a:buChar char="•"/>
            </a:pPr>
            <a:r>
              <a:rPr lang="pt-BR" sz="1800" b="1" i="0" dirty="0">
                <a:solidFill>
                  <a:srgbClr val="000000"/>
                </a:solidFill>
                <a:effectLst/>
                <a:latin typeface="Calibri" panose="020F0502020204030204" pitchFamily="34" charset="0"/>
              </a:rPr>
              <a:t>SUECO</a:t>
            </a:r>
            <a:r>
              <a:rPr lang="pt-BR" sz="1800" b="0" i="0" dirty="0">
                <a:solidFill>
                  <a:srgbClr val="000000"/>
                </a:solidFill>
                <a:effectLst/>
                <a:latin typeface="Calibri" panose="020F0502020204030204" pitchFamily="34" charset="0"/>
              </a:rPr>
              <a:t> </a:t>
            </a:r>
          </a:p>
          <a:p>
            <a:pPr algn="l" rtl="0" fontAlgn="base">
              <a:buFont typeface="Arial" panose="020B0604020202020204" pitchFamily="34" charset="0"/>
              <a:buChar char="•"/>
            </a:pPr>
            <a:r>
              <a:rPr lang="pt-BR" sz="1800" b="1" i="0" dirty="0">
                <a:solidFill>
                  <a:srgbClr val="000000"/>
                </a:solidFill>
                <a:effectLst/>
                <a:latin typeface="Calibri" panose="020F0502020204030204" pitchFamily="34" charset="0"/>
              </a:rPr>
              <a:t>SUÍÇO</a:t>
            </a:r>
            <a:r>
              <a:rPr lang="pt-BR" sz="1800" b="0" i="0" dirty="0">
                <a:solidFill>
                  <a:srgbClr val="000000"/>
                </a:solidFill>
                <a:effectLst/>
                <a:latin typeface="Calibri" panose="020F0502020204030204" pitchFamily="34" charset="0"/>
              </a:rPr>
              <a:t> </a:t>
            </a:r>
          </a:p>
          <a:p>
            <a:pPr algn="l" rtl="0" fontAlgn="base">
              <a:buFont typeface="Arial" panose="020B0604020202020204" pitchFamily="34" charset="0"/>
              <a:buChar char="•"/>
            </a:pPr>
            <a:r>
              <a:rPr lang="pt-BR" sz="1800" b="1" i="0" dirty="0">
                <a:solidFill>
                  <a:srgbClr val="000000"/>
                </a:solidFill>
                <a:effectLst/>
                <a:latin typeface="Calibri" panose="020F0502020204030204" pitchFamily="34" charset="0"/>
              </a:rPr>
              <a:t>AUSTRÍACO</a:t>
            </a:r>
            <a:r>
              <a:rPr lang="pt-BR" sz="1800" b="0" i="0" dirty="0">
                <a:solidFill>
                  <a:srgbClr val="000000"/>
                </a:solidFill>
                <a:effectLst/>
                <a:latin typeface="Calibri" panose="020F0502020204030204" pitchFamily="34" charset="0"/>
              </a:rPr>
              <a:t> </a:t>
            </a:r>
          </a:p>
          <a:p>
            <a:pPr algn="l" rtl="0" fontAlgn="base">
              <a:buFont typeface="Arial" panose="020B0604020202020204" pitchFamily="34" charset="0"/>
              <a:buChar char="•"/>
            </a:pPr>
            <a:r>
              <a:rPr lang="pt-BR" sz="1800" b="1" i="0" dirty="0">
                <a:solidFill>
                  <a:srgbClr val="000000"/>
                </a:solidFill>
                <a:effectLst/>
                <a:latin typeface="Calibri" panose="020F0502020204030204" pitchFamily="34" charset="0"/>
              </a:rPr>
              <a:t>ESPANHOL </a:t>
            </a:r>
            <a:r>
              <a:rPr lang="pt-BR" sz="1800" b="0" i="0" dirty="0">
                <a:solidFill>
                  <a:srgbClr val="000000"/>
                </a:solidFill>
                <a:effectLst/>
                <a:latin typeface="Calibri" panose="020F0502020204030204" pitchFamily="34" charset="0"/>
              </a:rPr>
              <a:t> </a:t>
            </a:r>
          </a:p>
          <a:p>
            <a:pPr algn="l" rtl="0" fontAlgn="base">
              <a:buFont typeface="Arial" panose="020B0604020202020204" pitchFamily="34" charset="0"/>
              <a:buChar char="•"/>
            </a:pPr>
            <a:r>
              <a:rPr lang="pt-BR" sz="1800" b="1" i="0" dirty="0">
                <a:solidFill>
                  <a:srgbClr val="000000"/>
                </a:solidFill>
                <a:effectLst/>
                <a:latin typeface="Calibri" panose="020F0502020204030204" pitchFamily="34" charset="0"/>
              </a:rPr>
              <a:t>MARROQUINO </a:t>
            </a:r>
            <a:r>
              <a:rPr lang="pt-BR" sz="1800" b="0" i="0" dirty="0">
                <a:solidFill>
                  <a:srgbClr val="000000"/>
                </a:solidFill>
                <a:effectLst/>
                <a:latin typeface="Calibri" panose="020F0502020204030204" pitchFamily="34" charset="0"/>
              </a:rPr>
              <a:t> </a:t>
            </a:r>
          </a:p>
          <a:p>
            <a:pPr algn="l" rtl="0" fontAlgn="base">
              <a:buFont typeface="Arial" panose="020B0604020202020204" pitchFamily="34" charset="0"/>
              <a:buChar char="•"/>
            </a:pPr>
            <a:r>
              <a:rPr lang="pt-BR" sz="1800" b="1" i="0" dirty="0">
                <a:solidFill>
                  <a:srgbClr val="000000"/>
                </a:solidFill>
                <a:effectLst/>
                <a:latin typeface="Calibri" panose="020F0502020204030204" pitchFamily="34" charset="0"/>
              </a:rPr>
              <a:t>FRANCÊS </a:t>
            </a:r>
            <a:r>
              <a:rPr lang="pt-BR" sz="1800" b="0" i="0" dirty="0">
                <a:solidFill>
                  <a:srgbClr val="000000"/>
                </a:solidFill>
                <a:effectLst/>
                <a:latin typeface="Calibri" panose="020F0502020204030204" pitchFamily="34" charset="0"/>
              </a:rPr>
              <a:t> </a:t>
            </a:r>
          </a:p>
          <a:p>
            <a:pPr algn="l" rtl="0" fontAlgn="base">
              <a:buFont typeface="Arial" panose="020B0604020202020204" pitchFamily="34" charset="0"/>
              <a:buChar char="•"/>
            </a:pPr>
            <a:r>
              <a:rPr lang="pt-BR" sz="1800" b="1" i="0" dirty="0">
                <a:solidFill>
                  <a:srgbClr val="000000"/>
                </a:solidFill>
                <a:effectLst/>
                <a:latin typeface="Calibri" panose="020F0502020204030204" pitchFamily="34" charset="0"/>
              </a:rPr>
              <a:t>CHINÊS</a:t>
            </a:r>
            <a:r>
              <a:rPr lang="pt-BR" sz="1800" b="0" i="0" dirty="0">
                <a:solidFill>
                  <a:srgbClr val="000000"/>
                </a:solidFill>
                <a:effectLst/>
                <a:latin typeface="Calibri" panose="020F0502020204030204" pitchFamily="34" charset="0"/>
              </a:rPr>
              <a:t> </a:t>
            </a:r>
          </a:p>
          <a:p>
            <a:pPr algn="l" rtl="0" fontAlgn="base">
              <a:buFont typeface="Arial" panose="020B0604020202020204" pitchFamily="34" charset="0"/>
              <a:buChar char="•"/>
            </a:pPr>
            <a:r>
              <a:rPr lang="pt-BR" sz="1800" b="1" i="0" dirty="0">
                <a:solidFill>
                  <a:srgbClr val="000000"/>
                </a:solidFill>
                <a:effectLst/>
                <a:latin typeface="Calibri" panose="020F0502020204030204" pitchFamily="34" charset="0"/>
              </a:rPr>
              <a:t>DINAMARQUÊS </a:t>
            </a:r>
            <a:r>
              <a:rPr lang="pt-BR" sz="1800" b="0" i="0" dirty="0">
                <a:solidFill>
                  <a:srgbClr val="000000"/>
                </a:solidFill>
                <a:effectLst/>
                <a:latin typeface="Calibri" panose="020F0502020204030204" pitchFamily="34" charset="0"/>
              </a:rPr>
              <a:t> </a:t>
            </a:r>
            <a:endParaRPr lang="pt-BR" sz="1800" b="1" i="0" dirty="0">
              <a:solidFill>
                <a:srgbClr val="000000"/>
              </a:solidFill>
              <a:effectLst/>
              <a:latin typeface="Calibri" panose="020F0502020204030204" pitchFamily="34" charset="0"/>
            </a:endParaRPr>
          </a:p>
          <a:p>
            <a:pPr algn="l" rtl="0" fontAlgn="base">
              <a:buFont typeface="Arial" panose="020B0604020202020204" pitchFamily="34" charset="0"/>
              <a:buChar char="•"/>
            </a:pPr>
            <a:r>
              <a:rPr lang="pt-BR" sz="1800" b="1" i="0" dirty="0">
                <a:solidFill>
                  <a:srgbClr val="000000"/>
                </a:solidFill>
                <a:effectLst/>
                <a:latin typeface="Calibri" panose="020F0502020204030204" pitchFamily="34" charset="0"/>
              </a:rPr>
              <a:t>PORTUGUÊS</a:t>
            </a:r>
            <a:r>
              <a:rPr lang="pt-BR" sz="1800" b="0" i="0" dirty="0">
                <a:solidFill>
                  <a:srgbClr val="000000"/>
                </a:solidFill>
                <a:effectLst/>
                <a:latin typeface="Calibri" panose="020F0502020204030204" pitchFamily="34" charset="0"/>
              </a:rPr>
              <a:t> </a:t>
            </a:r>
          </a:p>
          <a:p>
            <a:pPr algn="l" rtl="0" fontAlgn="base">
              <a:buFont typeface="Arial" panose="020B0604020202020204" pitchFamily="34" charset="0"/>
              <a:buChar char="•"/>
            </a:pPr>
            <a:r>
              <a:rPr lang="pt-BR" sz="1800" b="1" i="0" dirty="0">
                <a:solidFill>
                  <a:srgbClr val="000000"/>
                </a:solidFill>
                <a:effectLst/>
                <a:latin typeface="Calibri" panose="020F0502020204030204" pitchFamily="34" charset="0"/>
              </a:rPr>
              <a:t>HOLANDES </a:t>
            </a:r>
            <a:r>
              <a:rPr lang="pt-BR" sz="1800" b="0" i="0" dirty="0">
                <a:solidFill>
                  <a:srgbClr val="000000"/>
                </a:solidFill>
                <a:effectLst/>
                <a:latin typeface="Calibri" panose="020F0502020204030204" pitchFamily="34" charset="0"/>
              </a:rPr>
              <a:t> </a:t>
            </a:r>
          </a:p>
          <a:p>
            <a:pPr algn="l" rtl="0" fontAlgn="base">
              <a:buFont typeface="Arial" panose="020B0604020202020204" pitchFamily="34" charset="0"/>
              <a:buChar char="•"/>
            </a:pPr>
            <a:r>
              <a:rPr lang="pt-BR" sz="1800" b="1" i="0" dirty="0">
                <a:solidFill>
                  <a:srgbClr val="000000"/>
                </a:solidFill>
                <a:effectLst/>
                <a:latin typeface="Calibri" panose="020F0502020204030204" pitchFamily="34" charset="0"/>
              </a:rPr>
              <a:t>VENEZUELANO</a:t>
            </a:r>
            <a:r>
              <a:rPr lang="pt-BR" sz="1800" b="0" i="0" dirty="0">
                <a:solidFill>
                  <a:srgbClr val="000000"/>
                </a:solidFill>
                <a:effectLst/>
                <a:latin typeface="Calibri" panose="020F0502020204030204" pitchFamily="34" charset="0"/>
              </a:rPr>
              <a:t> </a:t>
            </a:r>
          </a:p>
          <a:p>
            <a:pPr algn="l" rtl="0" fontAlgn="base">
              <a:buFont typeface="Arial" panose="020B0604020202020204" pitchFamily="34" charset="0"/>
              <a:buChar char="•"/>
            </a:pPr>
            <a:r>
              <a:rPr lang="pt-BR" sz="1800" b="1" i="0" dirty="0">
                <a:solidFill>
                  <a:srgbClr val="000000"/>
                </a:solidFill>
                <a:effectLst/>
                <a:latin typeface="Calibri" panose="020F0502020204030204" pitchFamily="34" charset="0"/>
              </a:rPr>
              <a:t>MEXICANO</a:t>
            </a:r>
            <a:r>
              <a:rPr lang="pt-BR" sz="1800" b="0" i="0" dirty="0">
                <a:solidFill>
                  <a:srgbClr val="000000"/>
                </a:solidFill>
                <a:effectLst/>
                <a:latin typeface="Calibri" panose="020F0502020204030204" pitchFamily="34" charset="0"/>
              </a:rPr>
              <a:t> </a:t>
            </a:r>
          </a:p>
          <a:p>
            <a:pPr algn="l" rtl="0" fontAlgn="base">
              <a:buFont typeface="Arial" panose="020B0604020202020204" pitchFamily="34" charset="0"/>
              <a:buChar char="•"/>
            </a:pPr>
            <a:r>
              <a:rPr lang="pt-BR" sz="1800" b="1" i="0" dirty="0">
                <a:solidFill>
                  <a:srgbClr val="000000"/>
                </a:solidFill>
                <a:effectLst/>
                <a:latin typeface="Calibri" panose="020F0502020204030204" pitchFamily="34" charset="0"/>
              </a:rPr>
              <a:t>ITALIANO</a:t>
            </a:r>
            <a:r>
              <a:rPr lang="pt-BR" sz="1800" b="0" i="0" dirty="0">
                <a:solidFill>
                  <a:srgbClr val="000000"/>
                </a:solidFill>
                <a:effectLst/>
                <a:latin typeface="Calibri" panose="020F0502020204030204" pitchFamily="34" charset="0"/>
              </a:rPr>
              <a:t> </a:t>
            </a:r>
          </a:p>
          <a:p>
            <a:pPr algn="l" rtl="0" fontAlgn="base">
              <a:buFont typeface="Arial" panose="020B0604020202020204" pitchFamily="34" charset="0"/>
              <a:buChar char="•"/>
            </a:pPr>
            <a:r>
              <a:rPr lang="pt-BR" sz="1800" b="1" i="0" dirty="0">
                <a:solidFill>
                  <a:srgbClr val="000000"/>
                </a:solidFill>
                <a:effectLst/>
                <a:latin typeface="Calibri" panose="020F0502020204030204" pitchFamily="34" charset="0"/>
              </a:rPr>
              <a:t>MOÇAMBICANO</a:t>
            </a:r>
            <a:r>
              <a:rPr lang="pt-BR" sz="1800" b="0" i="0" dirty="0">
                <a:solidFill>
                  <a:srgbClr val="000000"/>
                </a:solidFill>
                <a:effectLst/>
                <a:latin typeface="Calibri" panose="020F0502020204030204" pitchFamily="34" charset="0"/>
              </a:rPr>
              <a:t> </a:t>
            </a:r>
          </a:p>
          <a:p>
            <a:pPr algn="l" rtl="0" fontAlgn="base">
              <a:buFont typeface="Arial" panose="020B0604020202020204" pitchFamily="34" charset="0"/>
              <a:buChar char="•"/>
            </a:pPr>
            <a:r>
              <a:rPr lang="pt-BR" sz="1800" b="1" i="0" dirty="0">
                <a:solidFill>
                  <a:srgbClr val="000000"/>
                </a:solidFill>
                <a:effectLst/>
                <a:latin typeface="Calibri" panose="020F0502020204030204" pitchFamily="34" charset="0"/>
              </a:rPr>
              <a:t>PERUANO</a:t>
            </a:r>
            <a:r>
              <a:rPr lang="pt-BR" sz="1800" b="0" i="0" dirty="0">
                <a:solidFill>
                  <a:srgbClr val="000000"/>
                </a:solidFill>
                <a:effectLst/>
                <a:latin typeface="Calibri" panose="020F0502020204030204" pitchFamily="34" charset="0"/>
              </a:rPr>
              <a:t> </a:t>
            </a:r>
          </a:p>
        </p:txBody>
      </p:sp>
      <p:pic>
        <p:nvPicPr>
          <p:cNvPr id="6" name="ouvir_e_repetir_2_faixa_3">
            <a:hlinkClick r:id="" action="ppaction://media"/>
            <a:extLst>
              <a:ext uri="{FF2B5EF4-FFF2-40B4-BE49-F238E27FC236}">
                <a16:creationId xmlns:a16="http://schemas.microsoft.com/office/drawing/2014/main" id="{8226C852-ADAD-41D1-B252-DDD6400F96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53739" y="4270181"/>
            <a:ext cx="609600" cy="609600"/>
          </a:xfrm>
          <a:prstGeom prst="rect">
            <a:avLst/>
          </a:prstGeom>
        </p:spPr>
      </p:pic>
      <p:sp>
        <p:nvSpPr>
          <p:cNvPr id="7" name="CasellaDiTesto 6">
            <a:extLst>
              <a:ext uri="{FF2B5EF4-FFF2-40B4-BE49-F238E27FC236}">
                <a16:creationId xmlns:a16="http://schemas.microsoft.com/office/drawing/2014/main" id="{B2766CF4-A7DA-44B3-828A-8E2420DE5B46}"/>
              </a:ext>
            </a:extLst>
          </p:cNvPr>
          <p:cNvSpPr txBox="1"/>
          <p:nvPr/>
        </p:nvSpPr>
        <p:spPr>
          <a:xfrm>
            <a:off x="6685722" y="254556"/>
            <a:ext cx="3684104"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pt-PT" b="1" dirty="0"/>
              <a:t>Fonte: </a:t>
            </a:r>
            <a:r>
              <a:rPr lang="pt-PT" dirty="0"/>
              <a:t>Livro Aprender Português 1</a:t>
            </a:r>
            <a:endParaRPr lang="it-IT" dirty="0"/>
          </a:p>
        </p:txBody>
      </p:sp>
      <p:sp>
        <p:nvSpPr>
          <p:cNvPr id="8" name="CasellaDiTesto 7">
            <a:extLst>
              <a:ext uri="{FF2B5EF4-FFF2-40B4-BE49-F238E27FC236}">
                <a16:creationId xmlns:a16="http://schemas.microsoft.com/office/drawing/2014/main" id="{72B22203-6328-4BF8-9003-D8999BAA3779}"/>
              </a:ext>
            </a:extLst>
          </p:cNvPr>
          <p:cNvSpPr txBox="1"/>
          <p:nvPr/>
        </p:nvSpPr>
        <p:spPr>
          <a:xfrm>
            <a:off x="1666506" y="6401000"/>
            <a:ext cx="7977809" cy="36933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pt-BR" sz="1800" b="1" i="0" dirty="0">
                <a:solidFill>
                  <a:srgbClr val="000000"/>
                </a:solidFill>
                <a:effectLst/>
                <a:latin typeface="Calibri" panose="020F0502020204030204" pitchFamily="34" charset="0"/>
              </a:rPr>
              <a:t>Fonte: Livro “ENTRE NÓS 1 – MÉTODO DE PORTUGUÊS PARA HISPANOFALANTES</a:t>
            </a:r>
            <a:r>
              <a:rPr lang="pt-BR" sz="1800" b="0" i="0" dirty="0">
                <a:solidFill>
                  <a:srgbClr val="000000"/>
                </a:solidFill>
                <a:effectLst/>
                <a:latin typeface="Calibri" panose="020F0502020204030204" pitchFamily="34" charset="0"/>
              </a:rPr>
              <a:t> ”</a:t>
            </a:r>
            <a:endParaRPr lang="it-IT" dirty="0"/>
          </a:p>
        </p:txBody>
      </p:sp>
    </p:spTree>
    <p:extLst>
      <p:ext uri="{BB962C8B-B14F-4D97-AF65-F5344CB8AC3E}">
        <p14:creationId xmlns:p14="http://schemas.microsoft.com/office/powerpoint/2010/main" val="731089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92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E160322-DECF-4B24-BBDD-C14071C037F5}"/>
              </a:ext>
            </a:extLst>
          </p:cNvPr>
          <p:cNvSpPr>
            <a:spLocks noGrp="1"/>
          </p:cNvSpPr>
          <p:nvPr>
            <p:ph type="title"/>
          </p:nvPr>
        </p:nvSpPr>
        <p:spPr/>
        <p:txBody>
          <a:bodyPr>
            <a:normAutofit/>
          </a:bodyPr>
          <a:lstStyle/>
          <a:p>
            <a:pPr algn="ctr"/>
            <a:r>
              <a:rPr lang="pt-PT" sz="7200" b="1" dirty="0" err="1">
                <a:solidFill>
                  <a:schemeClr val="accent1">
                    <a:lumMod val="75000"/>
                  </a:schemeClr>
                </a:solidFill>
              </a:rPr>
              <a:t>Uu</a:t>
            </a:r>
            <a:endParaRPr lang="it-IT" sz="7200" dirty="0"/>
          </a:p>
        </p:txBody>
      </p:sp>
      <p:pic>
        <p:nvPicPr>
          <p:cNvPr id="4" name="Immagine 3">
            <a:extLst>
              <a:ext uri="{FF2B5EF4-FFF2-40B4-BE49-F238E27FC236}">
                <a16:creationId xmlns:a16="http://schemas.microsoft.com/office/drawing/2014/main" id="{5F9B77ED-C7D1-4180-954C-F27C590E467B}"/>
              </a:ext>
            </a:extLst>
          </p:cNvPr>
          <p:cNvPicPr>
            <a:picLocks noChangeAspect="1"/>
          </p:cNvPicPr>
          <p:nvPr/>
        </p:nvPicPr>
        <p:blipFill rotWithShape="1">
          <a:blip r:embed="rId2"/>
          <a:srcRect l="26413" t="31682" r="23913" b="17086"/>
          <a:stretch/>
        </p:blipFill>
        <p:spPr>
          <a:xfrm>
            <a:off x="2994991" y="2001078"/>
            <a:ext cx="6533322" cy="3788469"/>
          </a:xfrm>
          <a:prstGeom prst="rect">
            <a:avLst/>
          </a:prstGeom>
        </p:spPr>
      </p:pic>
    </p:spTree>
    <p:extLst>
      <p:ext uri="{BB962C8B-B14F-4D97-AF65-F5344CB8AC3E}">
        <p14:creationId xmlns:p14="http://schemas.microsoft.com/office/powerpoint/2010/main" val="496827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C9DFFEB-5DEA-40D3-84CC-4E12414E9A0E}"/>
              </a:ext>
            </a:extLst>
          </p:cNvPr>
          <p:cNvSpPr>
            <a:spLocks noGrp="1"/>
          </p:cNvSpPr>
          <p:nvPr>
            <p:ph type="title"/>
          </p:nvPr>
        </p:nvSpPr>
        <p:spPr>
          <a:xfrm>
            <a:off x="1066800" y="198879"/>
            <a:ext cx="10058400" cy="1450757"/>
          </a:xfrm>
        </p:spPr>
        <p:txBody>
          <a:bodyPr/>
          <a:lstStyle/>
          <a:p>
            <a:pPr algn="ctr"/>
            <a:r>
              <a:rPr lang="pt-PT" dirty="0"/>
              <a:t>Os ditongos a cantar !? </a:t>
            </a:r>
            <a:endParaRPr lang="it-IT" dirty="0"/>
          </a:p>
        </p:txBody>
      </p:sp>
      <p:pic>
        <p:nvPicPr>
          <p:cNvPr id="3" name="Immagine 2">
            <a:extLst>
              <a:ext uri="{FF2B5EF4-FFF2-40B4-BE49-F238E27FC236}">
                <a16:creationId xmlns:a16="http://schemas.microsoft.com/office/drawing/2014/main" id="{CFCED5F3-E9B5-43E4-B48D-4047A0E4B3C0}"/>
              </a:ext>
            </a:extLst>
          </p:cNvPr>
          <p:cNvPicPr>
            <a:picLocks noChangeAspect="1"/>
          </p:cNvPicPr>
          <p:nvPr/>
        </p:nvPicPr>
        <p:blipFill rotWithShape="1">
          <a:blip r:embed="rId2"/>
          <a:srcRect l="9782" t="26075" r="15576" b="21920"/>
          <a:stretch/>
        </p:blipFill>
        <p:spPr>
          <a:xfrm>
            <a:off x="1359340" y="1985814"/>
            <a:ext cx="9473320" cy="3564835"/>
          </a:xfrm>
          <a:prstGeom prst="rect">
            <a:avLst/>
          </a:prstGeom>
        </p:spPr>
      </p:pic>
      <p:sp>
        <p:nvSpPr>
          <p:cNvPr id="6" name="CasellaDiTesto 5">
            <a:extLst>
              <a:ext uri="{FF2B5EF4-FFF2-40B4-BE49-F238E27FC236}">
                <a16:creationId xmlns:a16="http://schemas.microsoft.com/office/drawing/2014/main" id="{DB51BD2F-F379-4569-B20B-5F0E1CA87B51}"/>
              </a:ext>
            </a:extLst>
          </p:cNvPr>
          <p:cNvSpPr txBox="1"/>
          <p:nvPr/>
        </p:nvSpPr>
        <p:spPr>
          <a:xfrm>
            <a:off x="3193772" y="5886827"/>
            <a:ext cx="8560905" cy="646331"/>
          </a:xfrm>
          <a:prstGeom prst="rect">
            <a:avLst/>
          </a:prstGeom>
          <a:noFill/>
        </p:spPr>
        <p:txBody>
          <a:bodyPr wrap="square">
            <a:spAutoFit/>
          </a:bodyPr>
          <a:lstStyle/>
          <a:p>
            <a:r>
              <a:rPr lang="it-IT" dirty="0">
                <a:hlinkClick r:id="rId3"/>
              </a:rPr>
              <a:t>https://www.youtube.com/watch?v=wnggnrlAfg0&amp;ab_channel=Rodgers%26Hammerstein</a:t>
            </a:r>
            <a:endParaRPr lang="it-IT" dirty="0"/>
          </a:p>
          <a:p>
            <a:endParaRPr lang="it-IT" dirty="0"/>
          </a:p>
        </p:txBody>
      </p:sp>
      <p:sp>
        <p:nvSpPr>
          <p:cNvPr id="7" name="CasellaDiTesto 6">
            <a:extLst>
              <a:ext uri="{FF2B5EF4-FFF2-40B4-BE49-F238E27FC236}">
                <a16:creationId xmlns:a16="http://schemas.microsoft.com/office/drawing/2014/main" id="{5AE2CC30-1450-4003-A28F-18DA9E164F00}"/>
              </a:ext>
            </a:extLst>
          </p:cNvPr>
          <p:cNvSpPr txBox="1"/>
          <p:nvPr/>
        </p:nvSpPr>
        <p:spPr>
          <a:xfrm>
            <a:off x="7885041" y="145520"/>
            <a:ext cx="1948069" cy="369332"/>
          </a:xfrm>
          <a:prstGeom prst="rect">
            <a:avLst/>
          </a:prstGeom>
          <a:noFill/>
        </p:spPr>
        <p:txBody>
          <a:bodyPr wrap="square" rtlCol="0">
            <a:spAutoFit/>
          </a:bodyPr>
          <a:lstStyle/>
          <a:p>
            <a:r>
              <a:rPr lang="pt-PT" b="1" dirty="0"/>
              <a:t>ATENÇÃO</a:t>
            </a:r>
            <a:r>
              <a:rPr lang="pt-PT" dirty="0"/>
              <a:t> </a:t>
            </a:r>
            <a:r>
              <a:rPr lang="pt-BR" sz="1800" dirty="0">
                <a:latin typeface="Baskerville Old Face" panose="02020602080505020303" pitchFamily="18" charset="77"/>
              </a:rPr>
              <a:t>👩🏻‍🏫 </a:t>
            </a:r>
            <a:endParaRPr lang="it-IT" dirty="0"/>
          </a:p>
        </p:txBody>
      </p:sp>
      <p:sp>
        <p:nvSpPr>
          <p:cNvPr id="8" name="CasellaDiTesto 7">
            <a:extLst>
              <a:ext uri="{FF2B5EF4-FFF2-40B4-BE49-F238E27FC236}">
                <a16:creationId xmlns:a16="http://schemas.microsoft.com/office/drawing/2014/main" id="{CA08DFE4-9B22-467D-ADC4-CA2D6F5CFC58}"/>
              </a:ext>
            </a:extLst>
          </p:cNvPr>
          <p:cNvSpPr txBox="1"/>
          <p:nvPr/>
        </p:nvSpPr>
        <p:spPr>
          <a:xfrm>
            <a:off x="9554814" y="139154"/>
            <a:ext cx="2199863" cy="1477328"/>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pt-PT" b="1" dirty="0"/>
              <a:t>“É canja” é uma expressão para dizer que uma coisa é muito fácil! </a:t>
            </a:r>
          </a:p>
          <a:p>
            <a:pPr algn="ctr"/>
            <a:r>
              <a:rPr lang="pt-PT" b="1" dirty="0"/>
              <a:t>(come fare </a:t>
            </a:r>
            <a:r>
              <a:rPr lang="pt-PT" b="1" dirty="0" err="1"/>
              <a:t>un</a:t>
            </a:r>
            <a:r>
              <a:rPr lang="pt-PT" b="1" dirty="0"/>
              <a:t> </a:t>
            </a:r>
            <a:r>
              <a:rPr lang="pt-PT" b="1" dirty="0" err="1"/>
              <a:t>brodo</a:t>
            </a:r>
            <a:r>
              <a:rPr lang="pt-PT" b="1" dirty="0"/>
              <a:t>)</a:t>
            </a:r>
            <a:endParaRPr lang="it-IT" dirty="0"/>
          </a:p>
        </p:txBody>
      </p:sp>
    </p:spTree>
    <p:extLst>
      <p:ext uri="{BB962C8B-B14F-4D97-AF65-F5344CB8AC3E}">
        <p14:creationId xmlns:p14="http://schemas.microsoft.com/office/powerpoint/2010/main" val="1948426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E414242-3365-424C-9D24-79F233ABBE27}"/>
              </a:ext>
            </a:extLst>
          </p:cNvPr>
          <p:cNvSpPr>
            <a:spLocks noGrp="1"/>
          </p:cNvSpPr>
          <p:nvPr>
            <p:ph type="title"/>
          </p:nvPr>
        </p:nvSpPr>
        <p:spPr/>
        <p:txBody>
          <a:bodyPr/>
          <a:lstStyle/>
          <a:p>
            <a:r>
              <a:rPr lang="pt-PT" dirty="0"/>
              <a:t>Alguns exemplos</a:t>
            </a:r>
            <a:endParaRPr lang="it-IT" dirty="0"/>
          </a:p>
        </p:txBody>
      </p:sp>
      <p:graphicFrame>
        <p:nvGraphicFramePr>
          <p:cNvPr id="7" name="Tabella 7">
            <a:extLst>
              <a:ext uri="{FF2B5EF4-FFF2-40B4-BE49-F238E27FC236}">
                <a16:creationId xmlns:a16="http://schemas.microsoft.com/office/drawing/2014/main" id="{9C94FAA5-8943-4B40-A709-D7470655B7E7}"/>
              </a:ext>
            </a:extLst>
          </p:cNvPr>
          <p:cNvGraphicFramePr>
            <a:graphicFrameLocks noGrp="1"/>
          </p:cNvGraphicFramePr>
          <p:nvPr>
            <p:extLst>
              <p:ext uri="{D42A27DB-BD31-4B8C-83A1-F6EECF244321}">
                <p14:modId xmlns:p14="http://schemas.microsoft.com/office/powerpoint/2010/main" val="2476994023"/>
              </p:ext>
            </p:extLst>
          </p:nvPr>
        </p:nvGraphicFramePr>
        <p:xfrm>
          <a:off x="1097280" y="1965371"/>
          <a:ext cx="5418666" cy="333756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4285229300"/>
                    </a:ext>
                  </a:extLst>
                </a:gridCol>
                <a:gridCol w="2709333">
                  <a:extLst>
                    <a:ext uri="{9D8B030D-6E8A-4147-A177-3AD203B41FA5}">
                      <a16:colId xmlns:a16="http://schemas.microsoft.com/office/drawing/2014/main" val="509657149"/>
                    </a:ext>
                  </a:extLst>
                </a:gridCol>
              </a:tblGrid>
              <a:tr h="370840">
                <a:tc>
                  <a:txBody>
                    <a:bodyPr/>
                    <a:lstStyle/>
                    <a:p>
                      <a:r>
                        <a:rPr lang="pt-PT" dirty="0"/>
                        <a:t>Ditongos orais</a:t>
                      </a:r>
                      <a:endParaRPr lang="it-IT" dirty="0"/>
                    </a:p>
                  </a:txBody>
                  <a:tcPr/>
                </a:tc>
                <a:tc>
                  <a:txBody>
                    <a:bodyPr/>
                    <a:lstStyle/>
                    <a:p>
                      <a:r>
                        <a:rPr lang="pt-PT" dirty="0"/>
                        <a:t>Palavra</a:t>
                      </a:r>
                      <a:endParaRPr lang="it-IT" dirty="0"/>
                    </a:p>
                  </a:txBody>
                  <a:tcPr/>
                </a:tc>
                <a:extLst>
                  <a:ext uri="{0D108BD9-81ED-4DB2-BD59-A6C34878D82A}">
                    <a16:rowId xmlns:a16="http://schemas.microsoft.com/office/drawing/2014/main" val="2252939046"/>
                  </a:ext>
                </a:extLst>
              </a:tr>
              <a:tr h="370840">
                <a:tc>
                  <a:txBody>
                    <a:bodyPr/>
                    <a:lstStyle/>
                    <a:p>
                      <a:r>
                        <a:rPr lang="pt-PT" sz="1800" dirty="0"/>
                        <a:t>ai</a:t>
                      </a:r>
                      <a:endParaRPr lang="it-IT" sz="1800" dirty="0"/>
                    </a:p>
                  </a:txBody>
                  <a:tcPr/>
                </a:tc>
                <a:tc>
                  <a:txBody>
                    <a:bodyPr/>
                    <a:lstStyle/>
                    <a:p>
                      <a:r>
                        <a:rPr lang="pt-PT" dirty="0"/>
                        <a:t>p</a:t>
                      </a:r>
                      <a:r>
                        <a:rPr lang="pt-PT" b="1" dirty="0">
                          <a:solidFill>
                            <a:srgbClr val="FF0000"/>
                          </a:solidFill>
                        </a:rPr>
                        <a:t>ai</a:t>
                      </a:r>
                      <a:endParaRPr lang="it-IT" b="1" dirty="0">
                        <a:solidFill>
                          <a:srgbClr val="FF0000"/>
                        </a:solidFill>
                      </a:endParaRPr>
                    </a:p>
                  </a:txBody>
                  <a:tcPr/>
                </a:tc>
                <a:extLst>
                  <a:ext uri="{0D108BD9-81ED-4DB2-BD59-A6C34878D82A}">
                    <a16:rowId xmlns:a16="http://schemas.microsoft.com/office/drawing/2014/main" val="1593165322"/>
                  </a:ext>
                </a:extLst>
              </a:tr>
              <a:tr h="370840">
                <a:tc>
                  <a:txBody>
                    <a:bodyPr/>
                    <a:lstStyle/>
                    <a:p>
                      <a:r>
                        <a:rPr lang="pt-PT" sz="1800" dirty="0"/>
                        <a:t>au</a:t>
                      </a:r>
                      <a:endParaRPr lang="it-IT" sz="1800" dirty="0"/>
                    </a:p>
                  </a:txBody>
                  <a:tcPr/>
                </a:tc>
                <a:tc>
                  <a:txBody>
                    <a:bodyPr/>
                    <a:lstStyle/>
                    <a:p>
                      <a:r>
                        <a:rPr lang="pt-PT" dirty="0"/>
                        <a:t>dinoss</a:t>
                      </a:r>
                      <a:r>
                        <a:rPr lang="pt-PT" b="1" dirty="0">
                          <a:solidFill>
                            <a:srgbClr val="FF0000"/>
                          </a:solidFill>
                        </a:rPr>
                        <a:t>au</a:t>
                      </a:r>
                      <a:r>
                        <a:rPr lang="pt-PT" dirty="0"/>
                        <a:t>ro</a:t>
                      </a:r>
                      <a:endParaRPr lang="it-IT" dirty="0"/>
                    </a:p>
                  </a:txBody>
                  <a:tcPr/>
                </a:tc>
                <a:extLst>
                  <a:ext uri="{0D108BD9-81ED-4DB2-BD59-A6C34878D82A}">
                    <a16:rowId xmlns:a16="http://schemas.microsoft.com/office/drawing/2014/main" val="3429400145"/>
                  </a:ext>
                </a:extLst>
              </a:tr>
              <a:tr h="370840">
                <a:tc>
                  <a:txBody>
                    <a:bodyPr/>
                    <a:lstStyle/>
                    <a:p>
                      <a:r>
                        <a:rPr lang="pt-PT" sz="1800" dirty="0"/>
                        <a:t>ei</a:t>
                      </a:r>
                      <a:endParaRPr lang="it-IT" sz="1800" dirty="0"/>
                    </a:p>
                  </a:txBody>
                  <a:tcPr/>
                </a:tc>
                <a:tc>
                  <a:txBody>
                    <a:bodyPr/>
                    <a:lstStyle/>
                    <a:p>
                      <a:r>
                        <a:rPr lang="pt-PT" dirty="0"/>
                        <a:t>cad</a:t>
                      </a:r>
                      <a:r>
                        <a:rPr lang="pt-PT" b="1" dirty="0">
                          <a:solidFill>
                            <a:srgbClr val="FF0000"/>
                          </a:solidFill>
                        </a:rPr>
                        <a:t>ei</a:t>
                      </a:r>
                      <a:r>
                        <a:rPr lang="pt-PT" dirty="0"/>
                        <a:t>ra</a:t>
                      </a:r>
                      <a:endParaRPr lang="it-IT" dirty="0"/>
                    </a:p>
                  </a:txBody>
                  <a:tcPr/>
                </a:tc>
                <a:extLst>
                  <a:ext uri="{0D108BD9-81ED-4DB2-BD59-A6C34878D82A}">
                    <a16:rowId xmlns:a16="http://schemas.microsoft.com/office/drawing/2014/main" val="3558310268"/>
                  </a:ext>
                </a:extLst>
              </a:tr>
              <a:tr h="370840">
                <a:tc>
                  <a:txBody>
                    <a:bodyPr/>
                    <a:lstStyle/>
                    <a:p>
                      <a:r>
                        <a:rPr lang="pt-PT" sz="1800" dirty="0"/>
                        <a:t>eu</a:t>
                      </a:r>
                      <a:endParaRPr lang="it-IT" sz="1800" dirty="0"/>
                    </a:p>
                  </a:txBody>
                  <a:tcPr/>
                </a:tc>
                <a:tc>
                  <a:txBody>
                    <a:bodyPr/>
                    <a:lstStyle/>
                    <a:p>
                      <a:r>
                        <a:rPr lang="pt-PT" dirty="0"/>
                        <a:t>m</a:t>
                      </a:r>
                      <a:r>
                        <a:rPr lang="pt-PT" b="1" dirty="0">
                          <a:solidFill>
                            <a:srgbClr val="FF0000"/>
                          </a:solidFill>
                        </a:rPr>
                        <a:t>eu</a:t>
                      </a:r>
                      <a:endParaRPr lang="it-IT" b="1" dirty="0">
                        <a:solidFill>
                          <a:srgbClr val="FF0000"/>
                        </a:solidFill>
                      </a:endParaRPr>
                    </a:p>
                  </a:txBody>
                  <a:tcPr/>
                </a:tc>
                <a:extLst>
                  <a:ext uri="{0D108BD9-81ED-4DB2-BD59-A6C34878D82A}">
                    <a16:rowId xmlns:a16="http://schemas.microsoft.com/office/drawing/2014/main" val="2033657538"/>
                  </a:ext>
                </a:extLst>
              </a:tr>
              <a:tr h="370840">
                <a:tc>
                  <a:txBody>
                    <a:bodyPr/>
                    <a:lstStyle/>
                    <a:p>
                      <a:r>
                        <a:rPr lang="pt-PT" sz="1800" dirty="0" err="1"/>
                        <a:t>iu</a:t>
                      </a:r>
                      <a:endParaRPr lang="it-IT" sz="1800" dirty="0"/>
                    </a:p>
                  </a:txBody>
                  <a:tcPr/>
                </a:tc>
                <a:tc>
                  <a:txBody>
                    <a:bodyPr/>
                    <a:lstStyle/>
                    <a:p>
                      <a:r>
                        <a:rPr lang="pt-PT" dirty="0"/>
                        <a:t>part</a:t>
                      </a:r>
                      <a:r>
                        <a:rPr lang="pt-PT" b="1" dirty="0">
                          <a:solidFill>
                            <a:srgbClr val="FF0000"/>
                          </a:solidFill>
                        </a:rPr>
                        <a:t>iu</a:t>
                      </a:r>
                      <a:endParaRPr lang="it-IT" b="1" dirty="0">
                        <a:solidFill>
                          <a:srgbClr val="FF0000"/>
                        </a:solidFill>
                      </a:endParaRPr>
                    </a:p>
                  </a:txBody>
                  <a:tcPr/>
                </a:tc>
                <a:extLst>
                  <a:ext uri="{0D108BD9-81ED-4DB2-BD59-A6C34878D82A}">
                    <a16:rowId xmlns:a16="http://schemas.microsoft.com/office/drawing/2014/main" val="4232381399"/>
                  </a:ext>
                </a:extLst>
              </a:tr>
              <a:tr h="370840">
                <a:tc>
                  <a:txBody>
                    <a:bodyPr/>
                    <a:lstStyle/>
                    <a:p>
                      <a:r>
                        <a:rPr lang="pt-PT" sz="1800" dirty="0"/>
                        <a:t>oi</a:t>
                      </a:r>
                    </a:p>
                  </a:txBody>
                  <a:tcPr/>
                </a:tc>
                <a:tc>
                  <a:txBody>
                    <a:bodyPr/>
                    <a:lstStyle/>
                    <a:p>
                      <a:r>
                        <a:rPr lang="pt-PT" dirty="0"/>
                        <a:t>l</a:t>
                      </a:r>
                      <a:r>
                        <a:rPr lang="pt-PT" b="1" dirty="0">
                          <a:solidFill>
                            <a:srgbClr val="FF0000"/>
                          </a:solidFill>
                        </a:rPr>
                        <a:t>oi</a:t>
                      </a:r>
                      <a:r>
                        <a:rPr lang="pt-PT" dirty="0"/>
                        <a:t>ça</a:t>
                      </a:r>
                      <a:endParaRPr lang="it-IT" dirty="0"/>
                    </a:p>
                  </a:txBody>
                  <a:tcPr/>
                </a:tc>
                <a:extLst>
                  <a:ext uri="{0D108BD9-81ED-4DB2-BD59-A6C34878D82A}">
                    <a16:rowId xmlns:a16="http://schemas.microsoft.com/office/drawing/2014/main" val="954594311"/>
                  </a:ext>
                </a:extLst>
              </a:tr>
              <a:tr h="370840">
                <a:tc>
                  <a:txBody>
                    <a:bodyPr/>
                    <a:lstStyle/>
                    <a:p>
                      <a:r>
                        <a:rPr lang="pt-PT" sz="1800" dirty="0"/>
                        <a:t>ou</a:t>
                      </a:r>
                      <a:endParaRPr lang="it-IT" sz="1800" dirty="0"/>
                    </a:p>
                  </a:txBody>
                  <a:tcPr/>
                </a:tc>
                <a:tc>
                  <a:txBody>
                    <a:bodyPr/>
                    <a:lstStyle/>
                    <a:p>
                      <a:r>
                        <a:rPr lang="pt-PT" b="1" dirty="0">
                          <a:solidFill>
                            <a:srgbClr val="FF0000"/>
                          </a:solidFill>
                        </a:rPr>
                        <a:t>ou</a:t>
                      </a:r>
                      <a:r>
                        <a:rPr lang="pt-PT" dirty="0"/>
                        <a:t>ro</a:t>
                      </a:r>
                      <a:endParaRPr lang="it-IT" dirty="0"/>
                    </a:p>
                  </a:txBody>
                  <a:tcPr/>
                </a:tc>
                <a:extLst>
                  <a:ext uri="{0D108BD9-81ED-4DB2-BD59-A6C34878D82A}">
                    <a16:rowId xmlns:a16="http://schemas.microsoft.com/office/drawing/2014/main" val="1217667176"/>
                  </a:ext>
                </a:extLst>
              </a:tr>
              <a:tr h="370840">
                <a:tc>
                  <a:txBody>
                    <a:bodyPr/>
                    <a:lstStyle/>
                    <a:p>
                      <a:r>
                        <a:rPr lang="pt-PT" sz="1800" dirty="0"/>
                        <a:t>ui</a:t>
                      </a:r>
                      <a:endParaRPr lang="it-IT" sz="1800" dirty="0"/>
                    </a:p>
                  </a:txBody>
                  <a:tcPr/>
                </a:tc>
                <a:tc>
                  <a:txBody>
                    <a:bodyPr/>
                    <a:lstStyle/>
                    <a:p>
                      <a:r>
                        <a:rPr lang="pt-PT" dirty="0"/>
                        <a:t>f</a:t>
                      </a:r>
                      <a:r>
                        <a:rPr lang="pt-PT" b="1" dirty="0">
                          <a:solidFill>
                            <a:srgbClr val="FF0000"/>
                          </a:solidFill>
                        </a:rPr>
                        <a:t>ui</a:t>
                      </a:r>
                      <a:endParaRPr lang="it-IT" b="1" dirty="0">
                        <a:solidFill>
                          <a:srgbClr val="FF0000"/>
                        </a:solidFill>
                      </a:endParaRPr>
                    </a:p>
                  </a:txBody>
                  <a:tcPr/>
                </a:tc>
                <a:extLst>
                  <a:ext uri="{0D108BD9-81ED-4DB2-BD59-A6C34878D82A}">
                    <a16:rowId xmlns:a16="http://schemas.microsoft.com/office/drawing/2014/main" val="3166944320"/>
                  </a:ext>
                </a:extLst>
              </a:tr>
            </a:tbl>
          </a:graphicData>
        </a:graphic>
      </p:graphicFrame>
      <p:graphicFrame>
        <p:nvGraphicFramePr>
          <p:cNvPr id="9" name="Tabella 8">
            <a:extLst>
              <a:ext uri="{FF2B5EF4-FFF2-40B4-BE49-F238E27FC236}">
                <a16:creationId xmlns:a16="http://schemas.microsoft.com/office/drawing/2014/main" id="{AE40DA11-18C6-4F69-AFB0-6B906B8CFD31}"/>
              </a:ext>
            </a:extLst>
          </p:cNvPr>
          <p:cNvGraphicFramePr>
            <a:graphicFrameLocks noGrp="1"/>
          </p:cNvGraphicFramePr>
          <p:nvPr>
            <p:extLst>
              <p:ext uri="{D42A27DB-BD31-4B8C-83A1-F6EECF244321}">
                <p14:modId xmlns:p14="http://schemas.microsoft.com/office/powerpoint/2010/main" val="3088667820"/>
              </p:ext>
            </p:extLst>
          </p:nvPr>
        </p:nvGraphicFramePr>
        <p:xfrm>
          <a:off x="6662876" y="1965371"/>
          <a:ext cx="4999038" cy="1483360"/>
        </p:xfrm>
        <a:graphic>
          <a:graphicData uri="http://schemas.openxmlformats.org/drawingml/2006/table">
            <a:tbl>
              <a:tblPr firstRow="1" bandRow="1">
                <a:tableStyleId>{5C22544A-7EE6-4342-B048-85BDC9FD1C3A}</a:tableStyleId>
              </a:tblPr>
              <a:tblGrid>
                <a:gridCol w="2499519">
                  <a:extLst>
                    <a:ext uri="{9D8B030D-6E8A-4147-A177-3AD203B41FA5}">
                      <a16:colId xmlns:a16="http://schemas.microsoft.com/office/drawing/2014/main" val="1836506320"/>
                    </a:ext>
                  </a:extLst>
                </a:gridCol>
                <a:gridCol w="2499519">
                  <a:extLst>
                    <a:ext uri="{9D8B030D-6E8A-4147-A177-3AD203B41FA5}">
                      <a16:colId xmlns:a16="http://schemas.microsoft.com/office/drawing/2014/main" val="3393719150"/>
                    </a:ext>
                  </a:extLst>
                </a:gridCol>
              </a:tblGrid>
              <a:tr h="370840">
                <a:tc>
                  <a:txBody>
                    <a:bodyPr/>
                    <a:lstStyle/>
                    <a:p>
                      <a:r>
                        <a:rPr lang="pt-PT" dirty="0"/>
                        <a:t>Ditongos nasais</a:t>
                      </a:r>
                      <a:endParaRPr lang="it-IT" dirty="0"/>
                    </a:p>
                  </a:txBody>
                  <a:tcPr/>
                </a:tc>
                <a:tc>
                  <a:txBody>
                    <a:bodyPr/>
                    <a:lstStyle/>
                    <a:p>
                      <a:r>
                        <a:rPr lang="pt-PT" dirty="0"/>
                        <a:t>Palavra</a:t>
                      </a:r>
                      <a:endParaRPr lang="it-IT" dirty="0"/>
                    </a:p>
                  </a:txBody>
                  <a:tcPr/>
                </a:tc>
                <a:extLst>
                  <a:ext uri="{0D108BD9-81ED-4DB2-BD59-A6C34878D82A}">
                    <a16:rowId xmlns:a16="http://schemas.microsoft.com/office/drawing/2014/main" val="2908570127"/>
                  </a:ext>
                </a:extLst>
              </a:tr>
              <a:tr h="370840">
                <a:tc>
                  <a:txBody>
                    <a:bodyPr/>
                    <a:lstStyle/>
                    <a:p>
                      <a:r>
                        <a:rPr lang="pt-PT" sz="1800" dirty="0" err="1"/>
                        <a:t>ãe</a:t>
                      </a:r>
                      <a:endParaRPr lang="it-IT" sz="1800" dirty="0"/>
                    </a:p>
                  </a:txBody>
                  <a:tcPr/>
                </a:tc>
                <a:tc>
                  <a:txBody>
                    <a:bodyPr/>
                    <a:lstStyle/>
                    <a:p>
                      <a:r>
                        <a:rPr lang="pt-PT" b="1" dirty="0">
                          <a:solidFill>
                            <a:schemeClr val="tx1"/>
                          </a:solidFill>
                        </a:rPr>
                        <a:t>m</a:t>
                      </a:r>
                      <a:r>
                        <a:rPr lang="pt-PT" b="1" dirty="0">
                          <a:solidFill>
                            <a:srgbClr val="FF0000"/>
                          </a:solidFill>
                        </a:rPr>
                        <a:t>ãe</a:t>
                      </a:r>
                      <a:endParaRPr lang="it-IT" b="1" dirty="0">
                        <a:solidFill>
                          <a:srgbClr val="FF0000"/>
                        </a:solidFill>
                      </a:endParaRPr>
                    </a:p>
                  </a:txBody>
                  <a:tcPr/>
                </a:tc>
                <a:extLst>
                  <a:ext uri="{0D108BD9-81ED-4DB2-BD59-A6C34878D82A}">
                    <a16:rowId xmlns:a16="http://schemas.microsoft.com/office/drawing/2014/main" val="1870934521"/>
                  </a:ext>
                </a:extLst>
              </a:tr>
              <a:tr h="370840">
                <a:tc>
                  <a:txBody>
                    <a:bodyPr/>
                    <a:lstStyle/>
                    <a:p>
                      <a:r>
                        <a:rPr lang="pt-PT" sz="1800" dirty="0" err="1"/>
                        <a:t>ão</a:t>
                      </a:r>
                      <a:endParaRPr lang="it-IT" sz="1800" dirty="0"/>
                    </a:p>
                  </a:txBody>
                  <a:tcPr/>
                </a:tc>
                <a:tc>
                  <a:txBody>
                    <a:bodyPr/>
                    <a:lstStyle/>
                    <a:p>
                      <a:r>
                        <a:rPr lang="pt-PT" dirty="0"/>
                        <a:t>p</a:t>
                      </a:r>
                      <a:r>
                        <a:rPr lang="pt-PT" b="1" dirty="0">
                          <a:solidFill>
                            <a:srgbClr val="FF0000"/>
                          </a:solidFill>
                        </a:rPr>
                        <a:t>ão</a:t>
                      </a:r>
                      <a:endParaRPr lang="it-IT" b="1" dirty="0">
                        <a:solidFill>
                          <a:srgbClr val="FF0000"/>
                        </a:solidFill>
                      </a:endParaRPr>
                    </a:p>
                  </a:txBody>
                  <a:tcPr/>
                </a:tc>
                <a:extLst>
                  <a:ext uri="{0D108BD9-81ED-4DB2-BD59-A6C34878D82A}">
                    <a16:rowId xmlns:a16="http://schemas.microsoft.com/office/drawing/2014/main" val="383736478"/>
                  </a:ext>
                </a:extLst>
              </a:tr>
              <a:tr h="370840">
                <a:tc>
                  <a:txBody>
                    <a:bodyPr/>
                    <a:lstStyle/>
                    <a:p>
                      <a:r>
                        <a:rPr lang="pt-PT" sz="1800" dirty="0" err="1"/>
                        <a:t>õe</a:t>
                      </a:r>
                      <a:endParaRPr lang="it-IT" sz="1800" dirty="0"/>
                    </a:p>
                  </a:txBody>
                  <a:tcPr/>
                </a:tc>
                <a:tc>
                  <a:txBody>
                    <a:bodyPr/>
                    <a:lstStyle/>
                    <a:p>
                      <a:r>
                        <a:rPr lang="pt-PT" dirty="0"/>
                        <a:t>bal</a:t>
                      </a:r>
                      <a:r>
                        <a:rPr lang="pt-PT" b="1" dirty="0">
                          <a:solidFill>
                            <a:srgbClr val="FF0000"/>
                          </a:solidFill>
                        </a:rPr>
                        <a:t>õe</a:t>
                      </a:r>
                      <a:r>
                        <a:rPr lang="pt-PT" dirty="0"/>
                        <a:t>s</a:t>
                      </a:r>
                      <a:endParaRPr lang="it-IT" dirty="0"/>
                    </a:p>
                  </a:txBody>
                  <a:tcPr/>
                </a:tc>
                <a:extLst>
                  <a:ext uri="{0D108BD9-81ED-4DB2-BD59-A6C34878D82A}">
                    <a16:rowId xmlns:a16="http://schemas.microsoft.com/office/drawing/2014/main" val="2155286100"/>
                  </a:ext>
                </a:extLst>
              </a:tr>
            </a:tbl>
          </a:graphicData>
        </a:graphic>
      </p:graphicFrame>
      <p:pic>
        <p:nvPicPr>
          <p:cNvPr id="4" name="Immagine 3">
            <a:extLst>
              <a:ext uri="{FF2B5EF4-FFF2-40B4-BE49-F238E27FC236}">
                <a16:creationId xmlns:a16="http://schemas.microsoft.com/office/drawing/2014/main" id="{D8BEDA20-41A4-4619-8E3D-0253C42C3F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98842" y="3634900"/>
            <a:ext cx="2017297" cy="2689729"/>
          </a:xfrm>
          <a:prstGeom prst="rect">
            <a:avLst/>
          </a:prstGeom>
        </p:spPr>
      </p:pic>
      <p:sp>
        <p:nvSpPr>
          <p:cNvPr id="5" name="CasellaDiTesto 4">
            <a:extLst>
              <a:ext uri="{FF2B5EF4-FFF2-40B4-BE49-F238E27FC236}">
                <a16:creationId xmlns:a16="http://schemas.microsoft.com/office/drawing/2014/main" id="{1AD78220-1EEC-4AEC-B9E7-11857CF80A0C}"/>
              </a:ext>
            </a:extLst>
          </p:cNvPr>
          <p:cNvSpPr txBox="1"/>
          <p:nvPr/>
        </p:nvSpPr>
        <p:spPr>
          <a:xfrm>
            <a:off x="6744093" y="4211138"/>
            <a:ext cx="2526601"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pt-PT" dirty="0"/>
              <a:t>A minha </a:t>
            </a:r>
            <a:r>
              <a:rPr lang="pt-PT" b="1" u="sng" dirty="0"/>
              <a:t>m</a:t>
            </a:r>
            <a:r>
              <a:rPr lang="pt-PT" b="1" u="sng" dirty="0">
                <a:solidFill>
                  <a:srgbClr val="FF0000"/>
                </a:solidFill>
              </a:rPr>
              <a:t>ãe</a:t>
            </a:r>
            <a:r>
              <a:rPr lang="pt-PT" dirty="0"/>
              <a:t> chama-se Maria da </a:t>
            </a:r>
            <a:r>
              <a:rPr lang="pt-PT" b="1" u="sng" dirty="0"/>
              <a:t>Conceiç</a:t>
            </a:r>
            <a:r>
              <a:rPr lang="pt-PT" b="1" u="sng" dirty="0">
                <a:solidFill>
                  <a:srgbClr val="FF0000"/>
                </a:solidFill>
              </a:rPr>
              <a:t>ão</a:t>
            </a:r>
            <a:endParaRPr lang="it-IT" b="1" u="sng" dirty="0">
              <a:solidFill>
                <a:srgbClr val="FF0000"/>
              </a:solidFill>
            </a:endParaRPr>
          </a:p>
        </p:txBody>
      </p:sp>
      <p:cxnSp>
        <p:nvCxnSpPr>
          <p:cNvPr id="8" name="Connettore curvo 7">
            <a:extLst>
              <a:ext uri="{FF2B5EF4-FFF2-40B4-BE49-F238E27FC236}">
                <a16:creationId xmlns:a16="http://schemas.microsoft.com/office/drawing/2014/main" id="{E4E7F7E2-C93A-4719-9C7A-26A82D0F346A}"/>
              </a:ext>
            </a:extLst>
          </p:cNvPr>
          <p:cNvCxnSpPr/>
          <p:nvPr/>
        </p:nvCxnSpPr>
        <p:spPr>
          <a:xfrm>
            <a:off x="7779245" y="4979764"/>
            <a:ext cx="1491449" cy="768626"/>
          </a:xfrm>
          <a:prstGeom prst="curvedConnector3">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8951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80">
                                          <p:stCondLst>
                                            <p:cond delay="0"/>
                                          </p:stCondLst>
                                        </p:cTn>
                                        <p:tgtEl>
                                          <p:spTgt spid="5"/>
                                        </p:tgtEl>
                                      </p:cBhvr>
                                    </p:animEffect>
                                    <p:anim calcmode="lin" valueType="num">
                                      <p:cBhvr>
                                        <p:cTn id="3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8" dur="26">
                                          <p:stCondLst>
                                            <p:cond delay="650"/>
                                          </p:stCondLst>
                                        </p:cTn>
                                        <p:tgtEl>
                                          <p:spTgt spid="5"/>
                                        </p:tgtEl>
                                      </p:cBhvr>
                                      <p:to x="100000" y="60000"/>
                                    </p:animScale>
                                    <p:animScale>
                                      <p:cBhvr>
                                        <p:cTn id="39" dur="166" decel="50000">
                                          <p:stCondLst>
                                            <p:cond delay="676"/>
                                          </p:stCondLst>
                                        </p:cTn>
                                        <p:tgtEl>
                                          <p:spTgt spid="5"/>
                                        </p:tgtEl>
                                      </p:cBhvr>
                                      <p:to x="100000" y="100000"/>
                                    </p:animScale>
                                    <p:animScale>
                                      <p:cBhvr>
                                        <p:cTn id="40" dur="26">
                                          <p:stCondLst>
                                            <p:cond delay="1312"/>
                                          </p:stCondLst>
                                        </p:cTn>
                                        <p:tgtEl>
                                          <p:spTgt spid="5"/>
                                        </p:tgtEl>
                                      </p:cBhvr>
                                      <p:to x="100000" y="80000"/>
                                    </p:animScale>
                                    <p:animScale>
                                      <p:cBhvr>
                                        <p:cTn id="41" dur="166" decel="50000">
                                          <p:stCondLst>
                                            <p:cond delay="1338"/>
                                          </p:stCondLst>
                                        </p:cTn>
                                        <p:tgtEl>
                                          <p:spTgt spid="5"/>
                                        </p:tgtEl>
                                      </p:cBhvr>
                                      <p:to x="100000" y="100000"/>
                                    </p:animScale>
                                    <p:animScale>
                                      <p:cBhvr>
                                        <p:cTn id="42" dur="26">
                                          <p:stCondLst>
                                            <p:cond delay="1642"/>
                                          </p:stCondLst>
                                        </p:cTn>
                                        <p:tgtEl>
                                          <p:spTgt spid="5"/>
                                        </p:tgtEl>
                                      </p:cBhvr>
                                      <p:to x="100000" y="90000"/>
                                    </p:animScale>
                                    <p:animScale>
                                      <p:cBhvr>
                                        <p:cTn id="43" dur="166" decel="50000">
                                          <p:stCondLst>
                                            <p:cond delay="1668"/>
                                          </p:stCondLst>
                                        </p:cTn>
                                        <p:tgtEl>
                                          <p:spTgt spid="5"/>
                                        </p:tgtEl>
                                      </p:cBhvr>
                                      <p:to x="100000" y="100000"/>
                                    </p:animScale>
                                    <p:animScale>
                                      <p:cBhvr>
                                        <p:cTn id="44" dur="26">
                                          <p:stCondLst>
                                            <p:cond delay="1808"/>
                                          </p:stCondLst>
                                        </p:cTn>
                                        <p:tgtEl>
                                          <p:spTgt spid="5"/>
                                        </p:tgtEl>
                                      </p:cBhvr>
                                      <p:to x="100000" y="95000"/>
                                    </p:animScale>
                                    <p:animScale>
                                      <p:cBhvr>
                                        <p:cTn id="45"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53FF0BFB-578A-4814-9222-CBF471C3A25F}"/>
              </a:ext>
            </a:extLst>
          </p:cNvPr>
          <p:cNvPicPr>
            <a:picLocks noChangeAspect="1"/>
          </p:cNvPicPr>
          <p:nvPr/>
        </p:nvPicPr>
        <p:blipFill rotWithShape="1">
          <a:blip r:embed="rId2"/>
          <a:srcRect l="9783" t="25495" r="15651" b="10512"/>
          <a:stretch/>
        </p:blipFill>
        <p:spPr>
          <a:xfrm>
            <a:off x="1580984" y="1760551"/>
            <a:ext cx="9090991" cy="4386468"/>
          </a:xfrm>
          <a:prstGeom prst="rect">
            <a:avLst/>
          </a:prstGeom>
        </p:spPr>
      </p:pic>
      <p:sp>
        <p:nvSpPr>
          <p:cNvPr id="2" name="Titolo 1">
            <a:extLst>
              <a:ext uri="{FF2B5EF4-FFF2-40B4-BE49-F238E27FC236}">
                <a16:creationId xmlns:a16="http://schemas.microsoft.com/office/drawing/2014/main" id="{D00CAC63-A773-45D3-AE4A-9556648701F0}"/>
              </a:ext>
            </a:extLst>
          </p:cNvPr>
          <p:cNvSpPr>
            <a:spLocks noGrp="1"/>
          </p:cNvSpPr>
          <p:nvPr>
            <p:ph type="title"/>
          </p:nvPr>
        </p:nvSpPr>
        <p:spPr/>
        <p:txBody>
          <a:bodyPr/>
          <a:lstStyle/>
          <a:p>
            <a:r>
              <a:rPr lang="pt-PT" dirty="0"/>
              <a:t>Os dígrafos</a:t>
            </a:r>
            <a:endParaRPr lang="it-IT" dirty="0"/>
          </a:p>
        </p:txBody>
      </p:sp>
    </p:spTree>
    <p:extLst>
      <p:ext uri="{BB962C8B-B14F-4D97-AF65-F5344CB8AC3E}">
        <p14:creationId xmlns:p14="http://schemas.microsoft.com/office/powerpoint/2010/main" val="12566279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F8B465AA-5EFB-4582-B9D4-92313E2DAC8B}"/>
              </a:ext>
            </a:extLst>
          </p:cNvPr>
          <p:cNvPicPr>
            <a:picLocks noChangeAspect="1"/>
          </p:cNvPicPr>
          <p:nvPr/>
        </p:nvPicPr>
        <p:blipFill rotWithShape="1">
          <a:blip r:embed="rId2"/>
          <a:srcRect l="9784" t="37095" r="17499" b="27937"/>
          <a:stretch/>
        </p:blipFill>
        <p:spPr>
          <a:xfrm>
            <a:off x="1961322" y="3215883"/>
            <a:ext cx="8865704" cy="2396962"/>
          </a:xfrm>
          <a:prstGeom prst="rect">
            <a:avLst/>
          </a:prstGeom>
        </p:spPr>
      </p:pic>
      <p:sp>
        <p:nvSpPr>
          <p:cNvPr id="2" name="Titolo 1">
            <a:extLst>
              <a:ext uri="{FF2B5EF4-FFF2-40B4-BE49-F238E27FC236}">
                <a16:creationId xmlns:a16="http://schemas.microsoft.com/office/drawing/2014/main" id="{A6CA9256-2D78-4AC5-B07F-8A52944F06E4}"/>
              </a:ext>
            </a:extLst>
          </p:cNvPr>
          <p:cNvSpPr>
            <a:spLocks noGrp="1"/>
          </p:cNvSpPr>
          <p:nvPr>
            <p:ph type="title"/>
          </p:nvPr>
        </p:nvSpPr>
        <p:spPr/>
        <p:txBody>
          <a:bodyPr/>
          <a:lstStyle/>
          <a:p>
            <a:pPr algn="ctr"/>
            <a:r>
              <a:rPr lang="pt-PT" dirty="0"/>
              <a:t>Os grupos consonânticos </a:t>
            </a:r>
            <a:br>
              <a:rPr lang="pt-PT" dirty="0"/>
            </a:br>
            <a:r>
              <a:rPr lang="pt-PT" dirty="0"/>
              <a:t>(Grupos de consoantes)</a:t>
            </a:r>
            <a:endParaRPr lang="it-IT" dirty="0"/>
          </a:p>
        </p:txBody>
      </p:sp>
      <p:pic>
        <p:nvPicPr>
          <p:cNvPr id="4" name="Immagine 3">
            <a:extLst>
              <a:ext uri="{FF2B5EF4-FFF2-40B4-BE49-F238E27FC236}">
                <a16:creationId xmlns:a16="http://schemas.microsoft.com/office/drawing/2014/main" id="{0CAADA19-777B-4B1C-A385-9855DF9C72C7}"/>
              </a:ext>
            </a:extLst>
          </p:cNvPr>
          <p:cNvPicPr>
            <a:picLocks noChangeAspect="1"/>
          </p:cNvPicPr>
          <p:nvPr/>
        </p:nvPicPr>
        <p:blipFill rotWithShape="1">
          <a:blip r:embed="rId3"/>
          <a:srcRect l="11196" t="68516" r="16631" b="11780"/>
          <a:stretch/>
        </p:blipFill>
        <p:spPr>
          <a:xfrm>
            <a:off x="1663148" y="1865244"/>
            <a:ext cx="8865704" cy="1350639"/>
          </a:xfrm>
          <a:prstGeom prst="rect">
            <a:avLst/>
          </a:prstGeom>
        </p:spPr>
      </p:pic>
    </p:spTree>
    <p:extLst>
      <p:ext uri="{BB962C8B-B14F-4D97-AF65-F5344CB8AC3E}">
        <p14:creationId xmlns:p14="http://schemas.microsoft.com/office/powerpoint/2010/main" val="22412033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3B3E17F8-D430-4BDE-952D-02AB0FC1E79E}"/>
              </a:ext>
            </a:extLst>
          </p:cNvPr>
          <p:cNvPicPr>
            <a:picLocks noChangeAspect="1"/>
          </p:cNvPicPr>
          <p:nvPr/>
        </p:nvPicPr>
        <p:blipFill rotWithShape="1">
          <a:blip r:embed="rId2"/>
          <a:srcRect l="11413" t="28202" r="17174" b="20179"/>
          <a:stretch/>
        </p:blipFill>
        <p:spPr>
          <a:xfrm>
            <a:off x="1742660" y="198780"/>
            <a:ext cx="8408505" cy="3538331"/>
          </a:xfrm>
          <a:prstGeom prst="rect">
            <a:avLst/>
          </a:prstGeom>
        </p:spPr>
      </p:pic>
      <p:pic>
        <p:nvPicPr>
          <p:cNvPr id="5" name="Immagine 4">
            <a:extLst>
              <a:ext uri="{FF2B5EF4-FFF2-40B4-BE49-F238E27FC236}">
                <a16:creationId xmlns:a16="http://schemas.microsoft.com/office/drawing/2014/main" id="{CC21B8CB-28E4-4248-895C-68BF420A412E}"/>
              </a:ext>
            </a:extLst>
          </p:cNvPr>
          <p:cNvPicPr>
            <a:picLocks noChangeAspect="1"/>
          </p:cNvPicPr>
          <p:nvPr/>
        </p:nvPicPr>
        <p:blipFill rotWithShape="1">
          <a:blip r:embed="rId3"/>
          <a:srcRect l="13044" t="27236" r="22500" b="36032"/>
          <a:stretch/>
        </p:blipFill>
        <p:spPr>
          <a:xfrm>
            <a:off x="1742659" y="3737111"/>
            <a:ext cx="8408505" cy="2517913"/>
          </a:xfrm>
          <a:prstGeom prst="rect">
            <a:avLst/>
          </a:prstGeom>
        </p:spPr>
      </p:pic>
    </p:spTree>
    <p:extLst>
      <p:ext uri="{BB962C8B-B14F-4D97-AF65-F5344CB8AC3E}">
        <p14:creationId xmlns:p14="http://schemas.microsoft.com/office/powerpoint/2010/main" val="40733739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014C980-674F-47FF-AB76-4E4563274C9A}"/>
              </a:ext>
            </a:extLst>
          </p:cNvPr>
          <p:cNvSpPr>
            <a:spLocks noGrp="1"/>
          </p:cNvSpPr>
          <p:nvPr>
            <p:ph type="title"/>
          </p:nvPr>
        </p:nvSpPr>
        <p:spPr>
          <a:xfrm>
            <a:off x="1066800" y="-101115"/>
            <a:ext cx="10058400" cy="1450757"/>
          </a:xfrm>
        </p:spPr>
        <p:txBody>
          <a:bodyPr/>
          <a:lstStyle/>
          <a:p>
            <a:pPr algn="ctr"/>
            <a:r>
              <a:rPr lang="pt-PT" dirty="0"/>
              <a:t>Exercício 2 - O alfabeto sem </a:t>
            </a:r>
            <a:r>
              <a:rPr lang="pt-PT" b="1" dirty="0">
                <a:solidFill>
                  <a:srgbClr val="FF0000"/>
                </a:solidFill>
              </a:rPr>
              <a:t>juízo</a:t>
            </a:r>
            <a:endParaRPr lang="it-IT" b="1" dirty="0">
              <a:solidFill>
                <a:srgbClr val="FF0000"/>
              </a:solidFill>
            </a:endParaRPr>
          </a:p>
        </p:txBody>
      </p:sp>
      <p:sp>
        <p:nvSpPr>
          <p:cNvPr id="6" name="CasellaDiTesto 5">
            <a:extLst>
              <a:ext uri="{FF2B5EF4-FFF2-40B4-BE49-F238E27FC236}">
                <a16:creationId xmlns:a16="http://schemas.microsoft.com/office/drawing/2014/main" id="{35AFBD02-1D68-4E3C-87AA-76D0A85883FE}"/>
              </a:ext>
            </a:extLst>
          </p:cNvPr>
          <p:cNvSpPr txBox="1"/>
          <p:nvPr/>
        </p:nvSpPr>
        <p:spPr>
          <a:xfrm>
            <a:off x="9534249" y="2966903"/>
            <a:ext cx="1484703" cy="369332"/>
          </a:xfrm>
          <a:prstGeom prst="rect">
            <a:avLst/>
          </a:prstGeom>
          <a:noFill/>
        </p:spPr>
        <p:txBody>
          <a:bodyPr wrap="square" rtlCol="0">
            <a:spAutoFit/>
          </a:bodyPr>
          <a:lstStyle/>
          <a:p>
            <a:r>
              <a:rPr lang="pt-PT" b="1" dirty="0"/>
              <a:t>ATENÇÃO</a:t>
            </a:r>
            <a:r>
              <a:rPr lang="pt-PT" dirty="0"/>
              <a:t> </a:t>
            </a:r>
            <a:r>
              <a:rPr lang="pt-BR" sz="1800" dirty="0">
                <a:latin typeface="Baskerville Old Face" panose="02020602080505020303" pitchFamily="18" charset="77"/>
              </a:rPr>
              <a:t>👩🏻‍🏫 </a:t>
            </a:r>
            <a:endParaRPr lang="it-IT" dirty="0"/>
          </a:p>
        </p:txBody>
      </p:sp>
      <p:sp>
        <p:nvSpPr>
          <p:cNvPr id="7" name="CasellaDiTesto 6">
            <a:extLst>
              <a:ext uri="{FF2B5EF4-FFF2-40B4-BE49-F238E27FC236}">
                <a16:creationId xmlns:a16="http://schemas.microsoft.com/office/drawing/2014/main" id="{D6444805-9739-4FD1-AF99-8420E35AADBD}"/>
              </a:ext>
            </a:extLst>
          </p:cNvPr>
          <p:cNvSpPr txBox="1"/>
          <p:nvPr/>
        </p:nvSpPr>
        <p:spPr>
          <a:xfrm>
            <a:off x="9097158" y="3429000"/>
            <a:ext cx="2358887" cy="1477328"/>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marL="285750" indent="-285750">
              <a:buFont typeface="Arial" panose="020B0604020202020204" pitchFamily="34" charset="0"/>
              <a:buChar char="•"/>
            </a:pPr>
            <a:r>
              <a:rPr lang="pt-PT" b="1" dirty="0" err="1"/>
              <a:t>Senza</a:t>
            </a:r>
            <a:r>
              <a:rPr lang="pt-PT" b="1" dirty="0"/>
              <a:t> </a:t>
            </a:r>
            <a:r>
              <a:rPr lang="pt-PT" b="1" dirty="0" err="1"/>
              <a:t>nessun</a:t>
            </a:r>
            <a:r>
              <a:rPr lang="pt-PT" b="1" dirty="0"/>
              <a:t> senso</a:t>
            </a:r>
          </a:p>
          <a:p>
            <a:pPr marL="285750" indent="-285750">
              <a:buFont typeface="Arial" panose="020B0604020202020204" pitchFamily="34" charset="0"/>
              <a:buChar char="•"/>
            </a:pPr>
            <a:r>
              <a:rPr lang="pt-PT" b="1" dirty="0" err="1"/>
              <a:t>Senza</a:t>
            </a:r>
            <a:r>
              <a:rPr lang="pt-PT" b="1" dirty="0"/>
              <a:t> </a:t>
            </a:r>
            <a:r>
              <a:rPr lang="pt-PT" b="1" dirty="0" err="1"/>
              <a:t>cervello</a:t>
            </a:r>
            <a:endParaRPr lang="pt-PT" b="1" dirty="0"/>
          </a:p>
          <a:p>
            <a:pPr marL="285750" indent="-285750">
              <a:buFont typeface="Arial" panose="020B0604020202020204" pitchFamily="34" charset="0"/>
              <a:buChar char="•"/>
            </a:pPr>
            <a:r>
              <a:rPr lang="pt-PT" b="1" dirty="0" err="1"/>
              <a:t>Giudizio</a:t>
            </a:r>
            <a:endParaRPr lang="pt-PT" b="1" dirty="0"/>
          </a:p>
          <a:p>
            <a:pPr marL="285750" indent="-285750">
              <a:buFont typeface="Arial" panose="020B0604020202020204" pitchFamily="34" charset="0"/>
              <a:buChar char="•"/>
            </a:pPr>
            <a:r>
              <a:rPr lang="pt-PT" b="1" dirty="0" err="1"/>
              <a:t>Perdere</a:t>
            </a:r>
            <a:r>
              <a:rPr lang="pt-PT" b="1" dirty="0"/>
              <a:t> la testa</a:t>
            </a:r>
          </a:p>
          <a:p>
            <a:pPr algn="ctr"/>
            <a:r>
              <a:rPr lang="pt-PT" b="1" dirty="0"/>
              <a:t> (ITA)</a:t>
            </a:r>
            <a:endParaRPr lang="it-IT" b="1" dirty="0"/>
          </a:p>
        </p:txBody>
      </p:sp>
      <p:pic>
        <p:nvPicPr>
          <p:cNvPr id="5124" name="Picture 4">
            <a:extLst>
              <a:ext uri="{FF2B5EF4-FFF2-40B4-BE49-F238E27FC236}">
                <a16:creationId xmlns:a16="http://schemas.microsoft.com/office/drawing/2014/main" id="{7A45013E-DDBF-4F2D-B8B9-C728DBDD3F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2064" y="2061931"/>
            <a:ext cx="6686550" cy="3762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2714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circle(in)">
                                      <p:cBhvr>
                                        <p:cTn id="12" dur="2000"/>
                                        <p:tgtEl>
                                          <p:spTgt spid="51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a 2">
            <a:extLst>
              <a:ext uri="{FF2B5EF4-FFF2-40B4-BE49-F238E27FC236}">
                <a16:creationId xmlns:a16="http://schemas.microsoft.com/office/drawing/2014/main" id="{FC3AFD93-9578-4CCF-842B-DF171FE0CF70}"/>
              </a:ext>
            </a:extLst>
          </p:cNvPr>
          <p:cNvGraphicFramePr>
            <a:graphicFrameLocks noGrp="1"/>
          </p:cNvGraphicFramePr>
          <p:nvPr>
            <p:extLst>
              <p:ext uri="{D42A27DB-BD31-4B8C-83A1-F6EECF244321}">
                <p14:modId xmlns:p14="http://schemas.microsoft.com/office/powerpoint/2010/main" val="331533268"/>
              </p:ext>
            </p:extLst>
          </p:nvPr>
        </p:nvGraphicFramePr>
        <p:xfrm>
          <a:off x="2032000" y="519927"/>
          <a:ext cx="8128000" cy="5191760"/>
        </p:xfrm>
        <a:graphic>
          <a:graphicData uri="http://schemas.openxmlformats.org/drawingml/2006/table">
            <a:tbl>
              <a:tblPr firstRow="1" bandRow="1">
                <a:tableStyleId>{5C22544A-7EE6-4342-B048-85BDC9FD1C3A}</a:tableStyleId>
              </a:tblPr>
              <a:tblGrid>
                <a:gridCol w="5919304">
                  <a:extLst>
                    <a:ext uri="{9D8B030D-6E8A-4147-A177-3AD203B41FA5}">
                      <a16:colId xmlns:a16="http://schemas.microsoft.com/office/drawing/2014/main" val="2132871231"/>
                    </a:ext>
                  </a:extLst>
                </a:gridCol>
                <a:gridCol w="2208696">
                  <a:extLst>
                    <a:ext uri="{9D8B030D-6E8A-4147-A177-3AD203B41FA5}">
                      <a16:colId xmlns:a16="http://schemas.microsoft.com/office/drawing/2014/main" val="1673486547"/>
                    </a:ext>
                  </a:extLst>
                </a:gridCol>
              </a:tblGrid>
              <a:tr h="370840">
                <a:tc>
                  <a:txBody>
                    <a:bodyPr/>
                    <a:lstStyle/>
                    <a:p>
                      <a:endParaRPr lang="it-IT" dirty="0"/>
                    </a:p>
                  </a:txBody>
                  <a:tcPr/>
                </a:tc>
                <a:tc>
                  <a:txBody>
                    <a:bodyPr/>
                    <a:lstStyle/>
                    <a:p>
                      <a:endParaRPr lang="it-IT"/>
                    </a:p>
                  </a:txBody>
                  <a:tcPr/>
                </a:tc>
                <a:extLst>
                  <a:ext uri="{0D108BD9-81ED-4DB2-BD59-A6C34878D82A}">
                    <a16:rowId xmlns:a16="http://schemas.microsoft.com/office/drawing/2014/main" val="1234916599"/>
                  </a:ext>
                </a:extLst>
              </a:tr>
              <a:tr h="370840">
                <a:tc>
                  <a:txBody>
                    <a:bodyPr/>
                    <a:lstStyle/>
                    <a:p>
                      <a:r>
                        <a:rPr lang="pt-PT" b="1" dirty="0">
                          <a:solidFill>
                            <a:srgbClr val="FF0000"/>
                          </a:solidFill>
                        </a:rPr>
                        <a:t>A</a:t>
                      </a:r>
                      <a:r>
                        <a:rPr lang="pt-PT" dirty="0"/>
                        <a:t> é a </a:t>
                      </a:r>
                      <a:r>
                        <a:rPr lang="pt-PT" b="1" dirty="0">
                          <a:solidFill>
                            <a:srgbClr val="FF0000"/>
                          </a:solidFill>
                        </a:rPr>
                        <a:t>Anastácia</a:t>
                      </a:r>
                      <a:r>
                        <a:rPr lang="pt-PT" dirty="0"/>
                        <a:t> que foi à _____________________________</a:t>
                      </a:r>
                      <a:endParaRPr lang="it-IT" dirty="0"/>
                    </a:p>
                  </a:txBody>
                  <a:tcPr/>
                </a:tc>
                <a:tc>
                  <a:txBody>
                    <a:bodyPr/>
                    <a:lstStyle/>
                    <a:p>
                      <a:r>
                        <a:rPr lang="pt-PT" dirty="0"/>
                        <a:t>Uno</a:t>
                      </a:r>
                      <a:endParaRPr lang="it-IT" dirty="0"/>
                    </a:p>
                  </a:txBody>
                  <a:tcPr/>
                </a:tc>
                <a:extLst>
                  <a:ext uri="{0D108BD9-81ED-4DB2-BD59-A6C34878D82A}">
                    <a16:rowId xmlns:a16="http://schemas.microsoft.com/office/drawing/2014/main" val="3972275574"/>
                  </a:ext>
                </a:extLst>
              </a:tr>
              <a:tr h="370840">
                <a:tc>
                  <a:txBody>
                    <a:bodyPr/>
                    <a:lstStyle/>
                    <a:p>
                      <a:r>
                        <a:rPr lang="pt-PT" b="1" dirty="0">
                          <a:solidFill>
                            <a:srgbClr val="FF0000"/>
                          </a:solidFill>
                        </a:rPr>
                        <a:t>B </a:t>
                      </a:r>
                      <a:r>
                        <a:rPr lang="pt-PT" dirty="0"/>
                        <a:t>é o </a:t>
                      </a:r>
                      <a:r>
                        <a:rPr lang="pt-PT" b="1" dirty="0">
                          <a:solidFill>
                            <a:srgbClr val="FF0000"/>
                          </a:solidFill>
                        </a:rPr>
                        <a:t>Bruno </a:t>
                      </a:r>
                      <a:r>
                        <a:rPr lang="pt-PT" dirty="0"/>
                        <a:t>que tem um jogo do _______________________</a:t>
                      </a:r>
                      <a:endParaRPr lang="it-IT" dirty="0"/>
                    </a:p>
                  </a:txBody>
                  <a:tcPr/>
                </a:tc>
                <a:tc>
                  <a:txBody>
                    <a:bodyPr/>
                    <a:lstStyle/>
                    <a:p>
                      <a:r>
                        <a:rPr lang="pt-PT" dirty="0"/>
                        <a:t>Farmácia</a:t>
                      </a:r>
                      <a:endParaRPr lang="it-IT" dirty="0"/>
                    </a:p>
                  </a:txBody>
                  <a:tcPr/>
                </a:tc>
                <a:extLst>
                  <a:ext uri="{0D108BD9-81ED-4DB2-BD59-A6C34878D82A}">
                    <a16:rowId xmlns:a16="http://schemas.microsoft.com/office/drawing/2014/main" val="2642619312"/>
                  </a:ext>
                </a:extLst>
              </a:tr>
              <a:tr h="370840">
                <a:tc>
                  <a:txBody>
                    <a:bodyPr/>
                    <a:lstStyle/>
                    <a:p>
                      <a:r>
                        <a:rPr lang="pt-PT" b="1" dirty="0">
                          <a:solidFill>
                            <a:srgbClr val="FF0000"/>
                          </a:solidFill>
                        </a:rPr>
                        <a:t>C </a:t>
                      </a:r>
                      <a:r>
                        <a:rPr lang="pt-PT" dirty="0"/>
                        <a:t>é a </a:t>
                      </a:r>
                      <a:r>
                        <a:rPr lang="pt-PT" b="1" dirty="0" err="1">
                          <a:solidFill>
                            <a:srgbClr val="FF0000"/>
                          </a:solidFill>
                        </a:rPr>
                        <a:t>Carine</a:t>
                      </a:r>
                      <a:r>
                        <a:rPr lang="pt-PT" dirty="0"/>
                        <a:t> que não se_______________________________</a:t>
                      </a:r>
                      <a:endParaRPr lang="it-IT" dirty="0"/>
                    </a:p>
                  </a:txBody>
                  <a:tcPr/>
                </a:tc>
                <a:tc>
                  <a:txBody>
                    <a:bodyPr/>
                    <a:lstStyle/>
                    <a:p>
                      <a:r>
                        <a:rPr lang="pt-PT" dirty="0"/>
                        <a:t>Define</a:t>
                      </a:r>
                      <a:endParaRPr lang="it-IT" dirty="0"/>
                    </a:p>
                  </a:txBody>
                  <a:tcPr/>
                </a:tc>
                <a:extLst>
                  <a:ext uri="{0D108BD9-81ED-4DB2-BD59-A6C34878D82A}">
                    <a16:rowId xmlns:a16="http://schemas.microsoft.com/office/drawing/2014/main" val="3908695454"/>
                  </a:ext>
                </a:extLst>
              </a:tr>
              <a:tr h="370840">
                <a:tc>
                  <a:txBody>
                    <a:bodyPr/>
                    <a:lstStyle/>
                    <a:p>
                      <a:r>
                        <a:rPr lang="pt-PT" b="1" dirty="0">
                          <a:solidFill>
                            <a:srgbClr val="FF0000"/>
                          </a:solidFill>
                        </a:rPr>
                        <a:t>D </a:t>
                      </a:r>
                      <a:r>
                        <a:rPr lang="pt-PT" dirty="0"/>
                        <a:t>é o </a:t>
                      </a:r>
                      <a:r>
                        <a:rPr lang="pt-PT" b="1" dirty="0">
                          <a:solidFill>
                            <a:srgbClr val="FF0000"/>
                          </a:solidFill>
                        </a:rPr>
                        <a:t>Daniel </a:t>
                      </a:r>
                      <a:r>
                        <a:rPr lang="pt-PT" dirty="0"/>
                        <a:t>que rasgou o_____________________________</a:t>
                      </a:r>
                      <a:endParaRPr lang="it-IT" dirty="0"/>
                    </a:p>
                  </a:txBody>
                  <a:tcPr/>
                </a:tc>
                <a:tc>
                  <a:txBody>
                    <a:bodyPr/>
                    <a:lstStyle/>
                    <a:p>
                      <a:r>
                        <a:rPr lang="pt-PT" dirty="0"/>
                        <a:t>Dor</a:t>
                      </a:r>
                      <a:endParaRPr lang="it-IT" dirty="0"/>
                    </a:p>
                  </a:txBody>
                  <a:tcPr/>
                </a:tc>
                <a:extLst>
                  <a:ext uri="{0D108BD9-81ED-4DB2-BD59-A6C34878D82A}">
                    <a16:rowId xmlns:a16="http://schemas.microsoft.com/office/drawing/2014/main" val="3430326950"/>
                  </a:ext>
                </a:extLst>
              </a:tr>
              <a:tr h="370840">
                <a:tc>
                  <a:txBody>
                    <a:bodyPr/>
                    <a:lstStyle/>
                    <a:p>
                      <a:r>
                        <a:rPr lang="pt-PT" b="1" dirty="0">
                          <a:solidFill>
                            <a:srgbClr val="FF0000"/>
                          </a:solidFill>
                        </a:rPr>
                        <a:t>E </a:t>
                      </a:r>
                      <a:r>
                        <a:rPr lang="pt-PT" dirty="0"/>
                        <a:t>é o </a:t>
                      </a:r>
                      <a:r>
                        <a:rPr lang="pt-PT" b="1" dirty="0">
                          <a:solidFill>
                            <a:srgbClr val="FF0000"/>
                          </a:solidFill>
                        </a:rPr>
                        <a:t>Eurico </a:t>
                      </a:r>
                      <a:r>
                        <a:rPr lang="pt-PT" dirty="0"/>
                        <a:t>que ficou________________________________</a:t>
                      </a:r>
                      <a:endParaRPr lang="it-IT" dirty="0"/>
                    </a:p>
                  </a:txBody>
                  <a:tcPr/>
                </a:tc>
                <a:tc>
                  <a:txBody>
                    <a:bodyPr/>
                    <a:lstStyle/>
                    <a:p>
                      <a:r>
                        <a:rPr lang="pt-PT" dirty="0"/>
                        <a:t>Piza</a:t>
                      </a:r>
                      <a:endParaRPr lang="it-IT" dirty="0"/>
                    </a:p>
                  </a:txBody>
                  <a:tcPr/>
                </a:tc>
                <a:extLst>
                  <a:ext uri="{0D108BD9-81ED-4DB2-BD59-A6C34878D82A}">
                    <a16:rowId xmlns:a16="http://schemas.microsoft.com/office/drawing/2014/main" val="324921161"/>
                  </a:ext>
                </a:extLst>
              </a:tr>
              <a:tr h="370840">
                <a:tc>
                  <a:txBody>
                    <a:bodyPr/>
                    <a:lstStyle/>
                    <a:p>
                      <a:r>
                        <a:rPr lang="pt-PT" b="1" dirty="0">
                          <a:solidFill>
                            <a:srgbClr val="FF0000"/>
                          </a:solidFill>
                        </a:rPr>
                        <a:t>F</a:t>
                      </a:r>
                      <a:r>
                        <a:rPr lang="pt-PT" dirty="0"/>
                        <a:t> é a </a:t>
                      </a:r>
                      <a:r>
                        <a:rPr lang="pt-PT" b="1" dirty="0">
                          <a:solidFill>
                            <a:srgbClr val="FF0000"/>
                          </a:solidFill>
                        </a:rPr>
                        <a:t>Florinda</a:t>
                      </a:r>
                      <a:r>
                        <a:rPr lang="pt-PT" dirty="0"/>
                        <a:t> que está sempre_________________________</a:t>
                      </a:r>
                      <a:endParaRPr lang="it-IT" dirty="0"/>
                    </a:p>
                  </a:txBody>
                  <a:tcPr/>
                </a:tc>
                <a:tc>
                  <a:txBody>
                    <a:bodyPr/>
                    <a:lstStyle/>
                    <a:p>
                      <a:r>
                        <a:rPr lang="pt-PT" dirty="0"/>
                        <a:t>Vacina </a:t>
                      </a:r>
                      <a:endParaRPr lang="it-IT" dirty="0"/>
                    </a:p>
                  </a:txBody>
                  <a:tcPr/>
                </a:tc>
                <a:extLst>
                  <a:ext uri="{0D108BD9-81ED-4DB2-BD59-A6C34878D82A}">
                    <a16:rowId xmlns:a16="http://schemas.microsoft.com/office/drawing/2014/main" val="1558455094"/>
                  </a:ext>
                </a:extLst>
              </a:tr>
              <a:tr h="370840">
                <a:tc>
                  <a:txBody>
                    <a:bodyPr/>
                    <a:lstStyle/>
                    <a:p>
                      <a:r>
                        <a:rPr lang="pt-PT" b="1" dirty="0">
                          <a:solidFill>
                            <a:srgbClr val="FF0000"/>
                          </a:solidFill>
                        </a:rPr>
                        <a:t>G</a:t>
                      </a:r>
                      <a:r>
                        <a:rPr lang="pt-PT" dirty="0"/>
                        <a:t> é o </a:t>
                      </a:r>
                      <a:r>
                        <a:rPr lang="pt-PT" b="1" dirty="0" err="1">
                          <a:solidFill>
                            <a:srgbClr val="FF0000"/>
                          </a:solidFill>
                        </a:rPr>
                        <a:t>Genésius</a:t>
                      </a:r>
                      <a:r>
                        <a:rPr lang="pt-PT" dirty="0"/>
                        <a:t> que subiu aos__________________________</a:t>
                      </a:r>
                      <a:endParaRPr lang="it-IT" dirty="0"/>
                    </a:p>
                  </a:txBody>
                  <a:tcPr/>
                </a:tc>
                <a:tc>
                  <a:txBody>
                    <a:bodyPr/>
                    <a:lstStyle/>
                    <a:p>
                      <a:r>
                        <a:rPr lang="pt-PT" dirty="0"/>
                        <a:t>Badminton</a:t>
                      </a:r>
                      <a:endParaRPr lang="it-IT" dirty="0"/>
                    </a:p>
                  </a:txBody>
                  <a:tcPr/>
                </a:tc>
                <a:extLst>
                  <a:ext uri="{0D108BD9-81ED-4DB2-BD59-A6C34878D82A}">
                    <a16:rowId xmlns:a16="http://schemas.microsoft.com/office/drawing/2014/main" val="4215713833"/>
                  </a:ext>
                </a:extLst>
              </a:tr>
              <a:tr h="370840">
                <a:tc>
                  <a:txBody>
                    <a:bodyPr/>
                    <a:lstStyle/>
                    <a:p>
                      <a:r>
                        <a:rPr lang="pt-PT" b="1" dirty="0">
                          <a:solidFill>
                            <a:srgbClr val="FF0000"/>
                          </a:solidFill>
                        </a:rPr>
                        <a:t>H </a:t>
                      </a:r>
                      <a:r>
                        <a:rPr lang="pt-PT" dirty="0"/>
                        <a:t>é </a:t>
                      </a:r>
                      <a:r>
                        <a:rPr lang="pt-PT" b="1" dirty="0">
                          <a:solidFill>
                            <a:srgbClr val="FF0000"/>
                          </a:solidFill>
                        </a:rPr>
                        <a:t>Hélia</a:t>
                      </a:r>
                      <a:r>
                        <a:rPr lang="pt-PT" dirty="0"/>
                        <a:t> que plantou uma____________________________</a:t>
                      </a:r>
                      <a:endParaRPr lang="it-IT" dirty="0"/>
                    </a:p>
                  </a:txBody>
                  <a:tcPr/>
                </a:tc>
                <a:tc>
                  <a:txBody>
                    <a:bodyPr/>
                    <a:lstStyle/>
                    <a:p>
                      <a:r>
                        <a:rPr lang="pt-PT" dirty="0"/>
                        <a:t>Meia</a:t>
                      </a:r>
                      <a:endParaRPr lang="it-IT" dirty="0"/>
                    </a:p>
                  </a:txBody>
                  <a:tcPr/>
                </a:tc>
                <a:extLst>
                  <a:ext uri="{0D108BD9-81ED-4DB2-BD59-A6C34878D82A}">
                    <a16:rowId xmlns:a16="http://schemas.microsoft.com/office/drawing/2014/main" val="627623436"/>
                  </a:ext>
                </a:extLst>
              </a:tr>
              <a:tr h="370840">
                <a:tc>
                  <a:txBody>
                    <a:bodyPr/>
                    <a:lstStyle/>
                    <a:p>
                      <a:r>
                        <a:rPr lang="pt-PT" b="1" dirty="0">
                          <a:solidFill>
                            <a:srgbClr val="FF0000"/>
                          </a:solidFill>
                        </a:rPr>
                        <a:t>I </a:t>
                      </a:r>
                      <a:r>
                        <a:rPr lang="pt-PT" dirty="0"/>
                        <a:t>é a </a:t>
                      </a:r>
                      <a:r>
                        <a:rPr lang="pt-PT" b="1" dirty="0" err="1">
                          <a:solidFill>
                            <a:srgbClr val="FF0000"/>
                          </a:solidFill>
                        </a:rPr>
                        <a:t>Irineia</a:t>
                      </a:r>
                      <a:r>
                        <a:rPr lang="pt-PT" dirty="0"/>
                        <a:t> que calçou uma___________________________</a:t>
                      </a:r>
                      <a:endParaRPr lang="it-IT" dirty="0"/>
                    </a:p>
                  </a:txBody>
                  <a:tcPr/>
                </a:tc>
                <a:tc>
                  <a:txBody>
                    <a:bodyPr/>
                    <a:lstStyle/>
                    <a:p>
                      <a:r>
                        <a:rPr lang="pt-PT" dirty="0"/>
                        <a:t>Trapézios</a:t>
                      </a:r>
                      <a:endParaRPr lang="it-IT" dirty="0"/>
                    </a:p>
                  </a:txBody>
                  <a:tcPr/>
                </a:tc>
                <a:extLst>
                  <a:ext uri="{0D108BD9-81ED-4DB2-BD59-A6C34878D82A}">
                    <a16:rowId xmlns:a16="http://schemas.microsoft.com/office/drawing/2014/main" val="2259629348"/>
                  </a:ext>
                </a:extLst>
              </a:tr>
              <a:tr h="370840">
                <a:tc>
                  <a:txBody>
                    <a:bodyPr/>
                    <a:lstStyle/>
                    <a:p>
                      <a:r>
                        <a:rPr lang="pt-PT" b="1" dirty="0">
                          <a:solidFill>
                            <a:srgbClr val="FF0000"/>
                          </a:solidFill>
                        </a:rPr>
                        <a:t>J </a:t>
                      </a:r>
                      <a:r>
                        <a:rPr lang="pt-PT" dirty="0"/>
                        <a:t>é a</a:t>
                      </a:r>
                      <a:r>
                        <a:rPr lang="pt-PT" b="1" dirty="0">
                          <a:solidFill>
                            <a:srgbClr val="FF0000"/>
                          </a:solidFill>
                        </a:rPr>
                        <a:t> Jocelina </a:t>
                      </a:r>
                      <a:r>
                        <a:rPr lang="pt-PT" dirty="0"/>
                        <a:t>que levou uma___________________________</a:t>
                      </a:r>
                      <a:endParaRPr lang="it-IT" dirty="0"/>
                    </a:p>
                  </a:txBody>
                  <a:tcPr/>
                </a:tc>
                <a:tc>
                  <a:txBody>
                    <a:bodyPr/>
                    <a:lstStyle/>
                    <a:p>
                      <a:r>
                        <a:rPr lang="pt-PT" dirty="0"/>
                        <a:t>Papel</a:t>
                      </a:r>
                      <a:endParaRPr lang="it-IT" dirty="0"/>
                    </a:p>
                  </a:txBody>
                  <a:tcPr/>
                </a:tc>
                <a:extLst>
                  <a:ext uri="{0D108BD9-81ED-4DB2-BD59-A6C34878D82A}">
                    <a16:rowId xmlns:a16="http://schemas.microsoft.com/office/drawing/2014/main" val="14484488"/>
                  </a:ext>
                </a:extLst>
              </a:tr>
              <a:tr h="370840">
                <a:tc>
                  <a:txBody>
                    <a:bodyPr/>
                    <a:lstStyle/>
                    <a:p>
                      <a:r>
                        <a:rPr lang="pt-PT" b="1" dirty="0">
                          <a:solidFill>
                            <a:srgbClr val="FF0000"/>
                          </a:solidFill>
                        </a:rPr>
                        <a:t>K </a:t>
                      </a:r>
                      <a:r>
                        <a:rPr lang="pt-PT" dirty="0"/>
                        <a:t>é o </a:t>
                      </a:r>
                      <a:r>
                        <a:rPr lang="pt-PT" b="1" dirty="0" err="1">
                          <a:solidFill>
                            <a:srgbClr val="FF0000"/>
                          </a:solidFill>
                        </a:rPr>
                        <a:t>Kleiron</a:t>
                      </a:r>
                      <a:r>
                        <a:rPr lang="pt-PT" b="1" dirty="0">
                          <a:solidFill>
                            <a:srgbClr val="FF0000"/>
                          </a:solidFill>
                        </a:rPr>
                        <a:t> </a:t>
                      </a:r>
                      <a:r>
                        <a:rPr lang="pt-PT" dirty="0"/>
                        <a:t>que gosta de ____________________________</a:t>
                      </a:r>
                      <a:endParaRPr lang="it-IT" dirty="0"/>
                    </a:p>
                  </a:txBody>
                  <a:tcPr/>
                </a:tc>
                <a:tc>
                  <a:txBody>
                    <a:bodyPr/>
                    <a:lstStyle/>
                    <a:p>
                      <a:r>
                        <a:rPr lang="pt-PT" dirty="0"/>
                        <a:t>Linda</a:t>
                      </a:r>
                      <a:endParaRPr lang="it-IT" dirty="0"/>
                    </a:p>
                  </a:txBody>
                  <a:tcPr/>
                </a:tc>
                <a:extLst>
                  <a:ext uri="{0D108BD9-81ED-4DB2-BD59-A6C34878D82A}">
                    <a16:rowId xmlns:a16="http://schemas.microsoft.com/office/drawing/2014/main" val="2564841907"/>
                  </a:ext>
                </a:extLst>
              </a:tr>
              <a:tr h="370840">
                <a:tc>
                  <a:txBody>
                    <a:bodyPr/>
                    <a:lstStyle/>
                    <a:p>
                      <a:r>
                        <a:rPr lang="pt-PT" b="1" dirty="0">
                          <a:solidFill>
                            <a:srgbClr val="FF0000"/>
                          </a:solidFill>
                        </a:rPr>
                        <a:t>L </a:t>
                      </a:r>
                      <a:r>
                        <a:rPr lang="pt-PT" dirty="0"/>
                        <a:t>é a </a:t>
                      </a:r>
                      <a:r>
                        <a:rPr lang="pt-PT" b="1" dirty="0">
                          <a:solidFill>
                            <a:srgbClr val="FF0000"/>
                          </a:solidFill>
                        </a:rPr>
                        <a:t>Leonor </a:t>
                      </a:r>
                      <a:r>
                        <a:rPr lang="pt-PT" dirty="0"/>
                        <a:t>que sente uma ___________________________</a:t>
                      </a:r>
                      <a:endParaRPr lang="it-IT" dirty="0"/>
                    </a:p>
                  </a:txBody>
                  <a:tcPr/>
                </a:tc>
                <a:tc>
                  <a:txBody>
                    <a:bodyPr/>
                    <a:lstStyle/>
                    <a:p>
                      <a:r>
                        <a:rPr lang="pt-PT" dirty="0"/>
                        <a:t>Rico</a:t>
                      </a:r>
                      <a:endParaRPr lang="it-IT" dirty="0"/>
                    </a:p>
                  </a:txBody>
                  <a:tcPr/>
                </a:tc>
                <a:extLst>
                  <a:ext uri="{0D108BD9-81ED-4DB2-BD59-A6C34878D82A}">
                    <a16:rowId xmlns:a16="http://schemas.microsoft.com/office/drawing/2014/main" val="1910318053"/>
                  </a:ext>
                </a:extLst>
              </a:tr>
              <a:tr h="370840">
                <a:tc>
                  <a:txBody>
                    <a:bodyPr/>
                    <a:lstStyle/>
                    <a:p>
                      <a:r>
                        <a:rPr lang="pt-PT" b="1" dirty="0">
                          <a:solidFill>
                            <a:srgbClr val="FF0000"/>
                          </a:solidFill>
                        </a:rPr>
                        <a:t>M </a:t>
                      </a:r>
                      <a:r>
                        <a:rPr lang="pt-PT" dirty="0"/>
                        <a:t>é a </a:t>
                      </a:r>
                      <a:r>
                        <a:rPr lang="pt-PT" b="1" dirty="0">
                          <a:solidFill>
                            <a:srgbClr val="FF0000"/>
                          </a:solidFill>
                        </a:rPr>
                        <a:t>Maísa </a:t>
                      </a:r>
                      <a:r>
                        <a:rPr lang="pt-PT" dirty="0"/>
                        <a:t>que comeu a ____________________________</a:t>
                      </a:r>
                      <a:endParaRPr lang="it-IT" dirty="0"/>
                    </a:p>
                  </a:txBody>
                  <a:tcPr/>
                </a:tc>
                <a:tc>
                  <a:txBody>
                    <a:bodyPr/>
                    <a:lstStyle/>
                    <a:p>
                      <a:r>
                        <a:rPr lang="pt-PT" dirty="0"/>
                        <a:t>Camélia</a:t>
                      </a:r>
                      <a:endParaRPr lang="it-IT" dirty="0"/>
                    </a:p>
                  </a:txBody>
                  <a:tcPr/>
                </a:tc>
                <a:extLst>
                  <a:ext uri="{0D108BD9-81ED-4DB2-BD59-A6C34878D82A}">
                    <a16:rowId xmlns:a16="http://schemas.microsoft.com/office/drawing/2014/main" val="2412327253"/>
                  </a:ext>
                </a:extLst>
              </a:tr>
            </a:tbl>
          </a:graphicData>
        </a:graphic>
      </p:graphicFrame>
      <p:sp>
        <p:nvSpPr>
          <p:cNvPr id="4" name="CasellaDiTesto 3">
            <a:extLst>
              <a:ext uri="{FF2B5EF4-FFF2-40B4-BE49-F238E27FC236}">
                <a16:creationId xmlns:a16="http://schemas.microsoft.com/office/drawing/2014/main" id="{048F821C-87FA-4C0E-8242-04074D234EF4}"/>
              </a:ext>
            </a:extLst>
          </p:cNvPr>
          <p:cNvSpPr txBox="1"/>
          <p:nvPr/>
        </p:nvSpPr>
        <p:spPr>
          <a:xfrm>
            <a:off x="2404113" y="519927"/>
            <a:ext cx="8017565" cy="369332"/>
          </a:xfrm>
          <a:prstGeom prst="rect">
            <a:avLst/>
          </a:prstGeom>
          <a:noFill/>
        </p:spPr>
        <p:txBody>
          <a:bodyPr wrap="square" rtlCol="0">
            <a:spAutoFit/>
          </a:bodyPr>
          <a:lstStyle/>
          <a:p>
            <a:r>
              <a:rPr lang="pt-PT" b="1" dirty="0"/>
              <a:t>Completa o Poema do Alfabeto com as palavras que rimam com os nomes</a:t>
            </a:r>
            <a:endParaRPr lang="it-IT" b="1" dirty="0"/>
          </a:p>
        </p:txBody>
      </p:sp>
      <p:sp>
        <p:nvSpPr>
          <p:cNvPr id="5" name="Rettangolo 4">
            <a:extLst>
              <a:ext uri="{FF2B5EF4-FFF2-40B4-BE49-F238E27FC236}">
                <a16:creationId xmlns:a16="http://schemas.microsoft.com/office/drawing/2014/main" id="{71608A08-D447-417F-BF38-A18C538BAAEC}"/>
              </a:ext>
            </a:extLst>
          </p:cNvPr>
          <p:cNvSpPr/>
          <p:nvPr/>
        </p:nvSpPr>
        <p:spPr>
          <a:xfrm>
            <a:off x="6412896" y="5563215"/>
            <a:ext cx="5812233" cy="923330"/>
          </a:xfrm>
          <a:prstGeom prst="rect">
            <a:avLst/>
          </a:prstGeom>
          <a:noFill/>
        </p:spPr>
        <p:txBody>
          <a:bodyPr wrap="none" lIns="91440" tIns="45720" rIns="91440" bIns="45720">
            <a:spAutoFit/>
          </a:bodyPr>
          <a:lstStyle/>
          <a:p>
            <a:pPr algn="ctr"/>
            <a:r>
              <a:rPr lang="pt-PT"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Preencher em casa!</a:t>
            </a:r>
            <a:endParaRPr lang="it-IT"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3849575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a 4">
            <a:extLst>
              <a:ext uri="{FF2B5EF4-FFF2-40B4-BE49-F238E27FC236}">
                <a16:creationId xmlns:a16="http://schemas.microsoft.com/office/drawing/2014/main" id="{AE55C7F0-D860-4525-9957-6484221D3304}"/>
              </a:ext>
            </a:extLst>
          </p:cNvPr>
          <p:cNvGraphicFramePr>
            <a:graphicFrameLocks noGrp="1"/>
          </p:cNvGraphicFramePr>
          <p:nvPr>
            <p:extLst>
              <p:ext uri="{D42A27DB-BD31-4B8C-83A1-F6EECF244321}">
                <p14:modId xmlns:p14="http://schemas.microsoft.com/office/powerpoint/2010/main" val="1156694623"/>
              </p:ext>
            </p:extLst>
          </p:nvPr>
        </p:nvGraphicFramePr>
        <p:xfrm>
          <a:off x="2080591" y="617907"/>
          <a:ext cx="8079409" cy="5191760"/>
        </p:xfrm>
        <a:graphic>
          <a:graphicData uri="http://schemas.openxmlformats.org/drawingml/2006/table">
            <a:tbl>
              <a:tblPr firstRow="1" bandRow="1">
                <a:tableStyleId>{5C22544A-7EE6-4342-B048-85BDC9FD1C3A}</a:tableStyleId>
              </a:tblPr>
              <a:tblGrid>
                <a:gridCol w="5817705">
                  <a:extLst>
                    <a:ext uri="{9D8B030D-6E8A-4147-A177-3AD203B41FA5}">
                      <a16:colId xmlns:a16="http://schemas.microsoft.com/office/drawing/2014/main" val="2132871231"/>
                    </a:ext>
                  </a:extLst>
                </a:gridCol>
                <a:gridCol w="2261704">
                  <a:extLst>
                    <a:ext uri="{9D8B030D-6E8A-4147-A177-3AD203B41FA5}">
                      <a16:colId xmlns:a16="http://schemas.microsoft.com/office/drawing/2014/main" val="1673486547"/>
                    </a:ext>
                  </a:extLst>
                </a:gridCol>
              </a:tblGrid>
              <a:tr h="370840">
                <a:tc>
                  <a:txBody>
                    <a:bodyPr/>
                    <a:lstStyle/>
                    <a:p>
                      <a:endParaRPr lang="it-IT" dirty="0"/>
                    </a:p>
                  </a:txBody>
                  <a:tcPr/>
                </a:tc>
                <a:tc>
                  <a:txBody>
                    <a:bodyPr/>
                    <a:lstStyle/>
                    <a:p>
                      <a:endParaRPr lang="it-IT"/>
                    </a:p>
                  </a:txBody>
                  <a:tcPr/>
                </a:tc>
                <a:extLst>
                  <a:ext uri="{0D108BD9-81ED-4DB2-BD59-A6C34878D82A}">
                    <a16:rowId xmlns:a16="http://schemas.microsoft.com/office/drawing/2014/main" val="1234916599"/>
                  </a:ext>
                </a:extLst>
              </a:tr>
              <a:tr h="370840">
                <a:tc>
                  <a:txBody>
                    <a:bodyPr/>
                    <a:lstStyle/>
                    <a:p>
                      <a:r>
                        <a:rPr lang="pt-PT" b="1" dirty="0">
                          <a:solidFill>
                            <a:srgbClr val="FF0000"/>
                          </a:solidFill>
                        </a:rPr>
                        <a:t>N</a:t>
                      </a:r>
                      <a:r>
                        <a:rPr lang="pt-PT" dirty="0"/>
                        <a:t> é o</a:t>
                      </a:r>
                      <a:r>
                        <a:rPr lang="pt-PT" b="1" dirty="0">
                          <a:solidFill>
                            <a:srgbClr val="FF0000"/>
                          </a:solidFill>
                        </a:rPr>
                        <a:t> Nicolau </a:t>
                      </a:r>
                      <a:r>
                        <a:rPr lang="pt-PT" dirty="0"/>
                        <a:t>que pescou um _______________________</a:t>
                      </a:r>
                      <a:endParaRPr lang="it-IT" dirty="0"/>
                    </a:p>
                  </a:txBody>
                  <a:tcPr/>
                </a:tc>
                <a:tc>
                  <a:txBody>
                    <a:bodyPr/>
                    <a:lstStyle/>
                    <a:p>
                      <a:r>
                        <a:rPr lang="pt-PT" dirty="0"/>
                        <a:t>Carapau</a:t>
                      </a:r>
                      <a:endParaRPr lang="it-IT" dirty="0"/>
                    </a:p>
                  </a:txBody>
                  <a:tcPr/>
                </a:tc>
                <a:extLst>
                  <a:ext uri="{0D108BD9-81ED-4DB2-BD59-A6C34878D82A}">
                    <a16:rowId xmlns:a16="http://schemas.microsoft.com/office/drawing/2014/main" val="3972275574"/>
                  </a:ext>
                </a:extLst>
              </a:tr>
              <a:tr h="370840">
                <a:tc>
                  <a:txBody>
                    <a:bodyPr/>
                    <a:lstStyle/>
                    <a:p>
                      <a:r>
                        <a:rPr lang="pt-PT" b="1" dirty="0">
                          <a:solidFill>
                            <a:srgbClr val="FF0000"/>
                          </a:solidFill>
                        </a:rPr>
                        <a:t>O</a:t>
                      </a:r>
                      <a:r>
                        <a:rPr lang="pt-PT" dirty="0"/>
                        <a:t> é o</a:t>
                      </a:r>
                      <a:r>
                        <a:rPr lang="pt-PT" b="1" dirty="0">
                          <a:solidFill>
                            <a:srgbClr val="FF0000"/>
                          </a:solidFill>
                        </a:rPr>
                        <a:t> Osvaldo </a:t>
                      </a:r>
                      <a:r>
                        <a:rPr lang="pt-PT" dirty="0"/>
                        <a:t>que bebeu o_______________________</a:t>
                      </a:r>
                      <a:endParaRPr lang="it-IT" dirty="0"/>
                    </a:p>
                  </a:txBody>
                  <a:tcPr/>
                </a:tc>
                <a:tc>
                  <a:txBody>
                    <a:bodyPr/>
                    <a:lstStyle/>
                    <a:p>
                      <a:r>
                        <a:rPr lang="pt-PT" dirty="0"/>
                        <a:t>Cidadania</a:t>
                      </a:r>
                      <a:endParaRPr lang="it-IT" dirty="0"/>
                    </a:p>
                  </a:txBody>
                  <a:tcPr/>
                </a:tc>
                <a:extLst>
                  <a:ext uri="{0D108BD9-81ED-4DB2-BD59-A6C34878D82A}">
                    <a16:rowId xmlns:a16="http://schemas.microsoft.com/office/drawing/2014/main" val="2642619312"/>
                  </a:ext>
                </a:extLst>
              </a:tr>
              <a:tr h="370840">
                <a:tc>
                  <a:txBody>
                    <a:bodyPr/>
                    <a:lstStyle/>
                    <a:p>
                      <a:r>
                        <a:rPr lang="pt-PT" b="1" dirty="0">
                          <a:solidFill>
                            <a:srgbClr val="FF0000"/>
                          </a:solidFill>
                        </a:rPr>
                        <a:t>P </a:t>
                      </a:r>
                      <a:r>
                        <a:rPr lang="pt-PT" dirty="0"/>
                        <a:t>é a </a:t>
                      </a:r>
                      <a:r>
                        <a:rPr lang="pt-PT" b="1" dirty="0">
                          <a:solidFill>
                            <a:srgbClr val="FF0000"/>
                          </a:solidFill>
                        </a:rPr>
                        <a:t>Paulina</a:t>
                      </a:r>
                      <a:r>
                        <a:rPr lang="pt-PT" dirty="0"/>
                        <a:t> que viajou para a _______________________</a:t>
                      </a:r>
                      <a:endParaRPr lang="it-IT" dirty="0"/>
                    </a:p>
                  </a:txBody>
                  <a:tcPr/>
                </a:tc>
                <a:tc>
                  <a:txBody>
                    <a:bodyPr/>
                    <a:lstStyle/>
                    <a:p>
                      <a:r>
                        <a:rPr lang="pt-PT" dirty="0"/>
                        <a:t>Caldo</a:t>
                      </a:r>
                      <a:endParaRPr lang="it-IT" dirty="0"/>
                    </a:p>
                  </a:txBody>
                  <a:tcPr/>
                </a:tc>
                <a:extLst>
                  <a:ext uri="{0D108BD9-81ED-4DB2-BD59-A6C34878D82A}">
                    <a16:rowId xmlns:a16="http://schemas.microsoft.com/office/drawing/2014/main" val="3908695454"/>
                  </a:ext>
                </a:extLst>
              </a:tr>
              <a:tr h="370840">
                <a:tc>
                  <a:txBody>
                    <a:bodyPr/>
                    <a:lstStyle/>
                    <a:p>
                      <a:r>
                        <a:rPr lang="pt-PT" b="1" dirty="0">
                          <a:solidFill>
                            <a:srgbClr val="FF0000"/>
                          </a:solidFill>
                        </a:rPr>
                        <a:t>Q</a:t>
                      </a:r>
                      <a:r>
                        <a:rPr lang="pt-PT" dirty="0"/>
                        <a:t> é o</a:t>
                      </a:r>
                      <a:r>
                        <a:rPr lang="pt-PT" b="1" dirty="0">
                          <a:solidFill>
                            <a:srgbClr val="FF0000"/>
                          </a:solidFill>
                        </a:rPr>
                        <a:t> Quintino </a:t>
                      </a:r>
                      <a:r>
                        <a:rPr lang="pt-PT" dirty="0"/>
                        <a:t>que agora está mais____________________</a:t>
                      </a:r>
                      <a:endParaRPr lang="it-IT" dirty="0"/>
                    </a:p>
                  </a:txBody>
                  <a:tcPr/>
                </a:tc>
                <a:tc>
                  <a:txBody>
                    <a:bodyPr/>
                    <a:lstStyle/>
                    <a:p>
                      <a:r>
                        <a:rPr lang="pt-PT" dirty="0"/>
                        <a:t>Fino</a:t>
                      </a:r>
                      <a:endParaRPr lang="it-IT" dirty="0"/>
                    </a:p>
                  </a:txBody>
                  <a:tcPr/>
                </a:tc>
                <a:extLst>
                  <a:ext uri="{0D108BD9-81ED-4DB2-BD59-A6C34878D82A}">
                    <a16:rowId xmlns:a16="http://schemas.microsoft.com/office/drawing/2014/main" val="3430326950"/>
                  </a:ext>
                </a:extLst>
              </a:tr>
              <a:tr h="370840">
                <a:tc>
                  <a:txBody>
                    <a:bodyPr/>
                    <a:lstStyle/>
                    <a:p>
                      <a:r>
                        <a:rPr lang="pt-PT" b="1" dirty="0">
                          <a:solidFill>
                            <a:srgbClr val="FF0000"/>
                          </a:solidFill>
                        </a:rPr>
                        <a:t>R</a:t>
                      </a:r>
                      <a:r>
                        <a:rPr lang="pt-PT" dirty="0"/>
                        <a:t> é</a:t>
                      </a:r>
                      <a:r>
                        <a:rPr lang="pt-PT" b="1" dirty="0">
                          <a:solidFill>
                            <a:srgbClr val="FF0000"/>
                          </a:solidFill>
                        </a:rPr>
                        <a:t> Renato </a:t>
                      </a:r>
                      <a:r>
                        <a:rPr lang="pt-PT" dirty="0"/>
                        <a:t>que veio lá do_______________________</a:t>
                      </a:r>
                      <a:endParaRPr lang="it-IT" dirty="0"/>
                    </a:p>
                  </a:txBody>
                  <a:tcPr/>
                </a:tc>
                <a:tc>
                  <a:txBody>
                    <a:bodyPr/>
                    <a:lstStyle/>
                    <a:p>
                      <a:r>
                        <a:rPr lang="pt-PT" dirty="0"/>
                        <a:t>China</a:t>
                      </a:r>
                      <a:endParaRPr lang="it-IT" dirty="0"/>
                    </a:p>
                  </a:txBody>
                  <a:tcPr/>
                </a:tc>
                <a:extLst>
                  <a:ext uri="{0D108BD9-81ED-4DB2-BD59-A6C34878D82A}">
                    <a16:rowId xmlns:a16="http://schemas.microsoft.com/office/drawing/2014/main" val="324921161"/>
                  </a:ext>
                </a:extLst>
              </a:tr>
              <a:tr h="370840">
                <a:tc>
                  <a:txBody>
                    <a:bodyPr/>
                    <a:lstStyle/>
                    <a:p>
                      <a:r>
                        <a:rPr lang="pt-PT" b="1" dirty="0">
                          <a:solidFill>
                            <a:srgbClr val="FF0000"/>
                          </a:solidFill>
                        </a:rPr>
                        <a:t>S</a:t>
                      </a:r>
                      <a:r>
                        <a:rPr lang="pt-PT" dirty="0"/>
                        <a:t> é </a:t>
                      </a:r>
                      <a:r>
                        <a:rPr lang="pt-PT" b="1" dirty="0" err="1">
                          <a:solidFill>
                            <a:srgbClr val="FF0000"/>
                          </a:solidFill>
                        </a:rPr>
                        <a:t>Simara</a:t>
                      </a:r>
                      <a:r>
                        <a:rPr lang="pt-PT" dirty="0"/>
                        <a:t> que com tinta pintou a _____________________</a:t>
                      </a:r>
                      <a:endParaRPr lang="it-IT" dirty="0"/>
                    </a:p>
                  </a:txBody>
                  <a:tcPr/>
                </a:tc>
                <a:tc>
                  <a:txBody>
                    <a:bodyPr/>
                    <a:lstStyle/>
                    <a:p>
                      <a:r>
                        <a:rPr lang="pt-PT" dirty="0"/>
                        <a:t>Alto </a:t>
                      </a:r>
                      <a:endParaRPr lang="it-IT" dirty="0"/>
                    </a:p>
                  </a:txBody>
                  <a:tcPr/>
                </a:tc>
                <a:extLst>
                  <a:ext uri="{0D108BD9-81ED-4DB2-BD59-A6C34878D82A}">
                    <a16:rowId xmlns:a16="http://schemas.microsoft.com/office/drawing/2014/main" val="1558455094"/>
                  </a:ext>
                </a:extLst>
              </a:tr>
              <a:tr h="370840">
                <a:tc>
                  <a:txBody>
                    <a:bodyPr/>
                    <a:lstStyle/>
                    <a:p>
                      <a:r>
                        <a:rPr lang="pt-PT" b="1" dirty="0">
                          <a:solidFill>
                            <a:srgbClr val="FF0000"/>
                          </a:solidFill>
                        </a:rPr>
                        <a:t>T </a:t>
                      </a:r>
                      <a:r>
                        <a:rPr lang="pt-PT" dirty="0"/>
                        <a:t>é o </a:t>
                      </a:r>
                      <a:r>
                        <a:rPr lang="pt-PT" b="1" dirty="0">
                          <a:solidFill>
                            <a:srgbClr val="FF0000"/>
                          </a:solidFill>
                        </a:rPr>
                        <a:t>Tiago</a:t>
                      </a:r>
                      <a:r>
                        <a:rPr lang="pt-PT" dirty="0"/>
                        <a:t> que é da ilha de_______________________</a:t>
                      </a:r>
                      <a:endParaRPr lang="it-IT" dirty="0"/>
                    </a:p>
                  </a:txBody>
                  <a:tcPr/>
                </a:tc>
                <a:tc>
                  <a:txBody>
                    <a:bodyPr/>
                    <a:lstStyle/>
                    <a:p>
                      <a:r>
                        <a:rPr lang="pt-PT" dirty="0"/>
                        <a:t>Pula</a:t>
                      </a:r>
                      <a:endParaRPr lang="it-IT" dirty="0"/>
                    </a:p>
                  </a:txBody>
                  <a:tcPr/>
                </a:tc>
                <a:extLst>
                  <a:ext uri="{0D108BD9-81ED-4DB2-BD59-A6C34878D82A}">
                    <a16:rowId xmlns:a16="http://schemas.microsoft.com/office/drawing/2014/main" val="4215713833"/>
                  </a:ext>
                </a:extLst>
              </a:tr>
              <a:tr h="370840">
                <a:tc>
                  <a:txBody>
                    <a:bodyPr/>
                    <a:lstStyle/>
                    <a:p>
                      <a:r>
                        <a:rPr lang="pt-PT" b="1" dirty="0">
                          <a:solidFill>
                            <a:srgbClr val="FF0000"/>
                          </a:solidFill>
                        </a:rPr>
                        <a:t>U</a:t>
                      </a:r>
                      <a:r>
                        <a:rPr lang="pt-PT" dirty="0"/>
                        <a:t> é a </a:t>
                      </a:r>
                      <a:r>
                        <a:rPr lang="pt-PT" b="1" dirty="0">
                          <a:solidFill>
                            <a:srgbClr val="FF0000"/>
                          </a:solidFill>
                        </a:rPr>
                        <a:t>Úrsula</a:t>
                      </a:r>
                      <a:r>
                        <a:rPr lang="pt-PT" dirty="0"/>
                        <a:t> que ri sempre quando____________________</a:t>
                      </a:r>
                      <a:endParaRPr lang="it-IT" dirty="0"/>
                    </a:p>
                  </a:txBody>
                  <a:tcPr/>
                </a:tc>
                <a:tc>
                  <a:txBody>
                    <a:bodyPr/>
                    <a:lstStyle/>
                    <a:p>
                      <a:r>
                        <a:rPr lang="pt-PT" dirty="0"/>
                        <a:t>Cara</a:t>
                      </a:r>
                      <a:endParaRPr lang="it-IT" dirty="0"/>
                    </a:p>
                  </a:txBody>
                  <a:tcPr/>
                </a:tc>
                <a:extLst>
                  <a:ext uri="{0D108BD9-81ED-4DB2-BD59-A6C34878D82A}">
                    <a16:rowId xmlns:a16="http://schemas.microsoft.com/office/drawing/2014/main" val="627623436"/>
                  </a:ext>
                </a:extLst>
              </a:tr>
              <a:tr h="370840">
                <a:tc>
                  <a:txBody>
                    <a:bodyPr/>
                    <a:lstStyle/>
                    <a:p>
                      <a:r>
                        <a:rPr lang="pt-PT" b="1" dirty="0">
                          <a:solidFill>
                            <a:srgbClr val="FF0000"/>
                          </a:solidFill>
                        </a:rPr>
                        <a:t>V</a:t>
                      </a:r>
                      <a:r>
                        <a:rPr lang="pt-PT" dirty="0"/>
                        <a:t> é o </a:t>
                      </a:r>
                      <a:r>
                        <a:rPr lang="pt-PT" b="1" dirty="0">
                          <a:solidFill>
                            <a:srgbClr val="FF0000"/>
                          </a:solidFill>
                        </a:rPr>
                        <a:t>Vladimir</a:t>
                      </a:r>
                      <a:r>
                        <a:rPr lang="pt-PT" dirty="0"/>
                        <a:t> que está sempre a _____________________</a:t>
                      </a:r>
                      <a:endParaRPr lang="it-IT" dirty="0"/>
                    </a:p>
                  </a:txBody>
                  <a:tcPr/>
                </a:tc>
                <a:tc>
                  <a:txBody>
                    <a:bodyPr/>
                    <a:lstStyle/>
                    <a:p>
                      <a:r>
                        <a:rPr lang="pt-PT" dirty="0"/>
                        <a:t>Sorrir</a:t>
                      </a:r>
                      <a:endParaRPr lang="it-IT" dirty="0"/>
                    </a:p>
                  </a:txBody>
                  <a:tcPr/>
                </a:tc>
                <a:extLst>
                  <a:ext uri="{0D108BD9-81ED-4DB2-BD59-A6C34878D82A}">
                    <a16:rowId xmlns:a16="http://schemas.microsoft.com/office/drawing/2014/main" val="2259629348"/>
                  </a:ext>
                </a:extLst>
              </a:tr>
              <a:tr h="370840">
                <a:tc>
                  <a:txBody>
                    <a:bodyPr/>
                    <a:lstStyle/>
                    <a:p>
                      <a:r>
                        <a:rPr lang="pt-PT" b="1" dirty="0">
                          <a:solidFill>
                            <a:srgbClr val="FF0000"/>
                          </a:solidFill>
                        </a:rPr>
                        <a:t>W</a:t>
                      </a:r>
                      <a:r>
                        <a:rPr lang="pt-PT" dirty="0"/>
                        <a:t> é o </a:t>
                      </a:r>
                      <a:r>
                        <a:rPr lang="pt-PT" b="1" dirty="0">
                          <a:solidFill>
                            <a:srgbClr val="FF0000"/>
                          </a:solidFill>
                        </a:rPr>
                        <a:t>William</a:t>
                      </a:r>
                      <a:r>
                        <a:rPr lang="pt-PT" dirty="0"/>
                        <a:t> que todos _______________________</a:t>
                      </a:r>
                      <a:endParaRPr lang="it-IT" dirty="0"/>
                    </a:p>
                  </a:txBody>
                  <a:tcPr/>
                </a:tc>
                <a:tc>
                  <a:txBody>
                    <a:bodyPr/>
                    <a:lstStyle/>
                    <a:p>
                      <a:r>
                        <a:rPr lang="pt-PT" dirty="0"/>
                        <a:t>Santiago </a:t>
                      </a:r>
                      <a:endParaRPr lang="it-IT" dirty="0"/>
                    </a:p>
                  </a:txBody>
                  <a:tcPr/>
                </a:tc>
                <a:extLst>
                  <a:ext uri="{0D108BD9-81ED-4DB2-BD59-A6C34878D82A}">
                    <a16:rowId xmlns:a16="http://schemas.microsoft.com/office/drawing/2014/main" val="14484488"/>
                  </a:ext>
                </a:extLst>
              </a:tr>
              <a:tr h="370840">
                <a:tc>
                  <a:txBody>
                    <a:bodyPr/>
                    <a:lstStyle/>
                    <a:p>
                      <a:r>
                        <a:rPr lang="pt-PT" b="1" dirty="0">
                          <a:solidFill>
                            <a:srgbClr val="FF0000"/>
                          </a:solidFill>
                        </a:rPr>
                        <a:t>X</a:t>
                      </a:r>
                      <a:r>
                        <a:rPr lang="pt-PT" dirty="0"/>
                        <a:t> é o</a:t>
                      </a:r>
                      <a:r>
                        <a:rPr lang="pt-PT" b="1" dirty="0">
                          <a:solidFill>
                            <a:srgbClr val="FF0000"/>
                          </a:solidFill>
                        </a:rPr>
                        <a:t> Xavier </a:t>
                      </a:r>
                      <a:r>
                        <a:rPr lang="pt-PT" dirty="0"/>
                        <a:t>que come a sopa sem _____________________</a:t>
                      </a:r>
                      <a:endParaRPr lang="it-IT" dirty="0"/>
                    </a:p>
                  </a:txBody>
                  <a:tcPr/>
                </a:tc>
                <a:tc>
                  <a:txBody>
                    <a:bodyPr/>
                    <a:lstStyle/>
                    <a:p>
                      <a:r>
                        <a:rPr lang="pt-PT" dirty="0"/>
                        <a:t>Auxiliam</a:t>
                      </a:r>
                      <a:endParaRPr lang="it-IT" dirty="0"/>
                    </a:p>
                  </a:txBody>
                  <a:tcPr/>
                </a:tc>
                <a:extLst>
                  <a:ext uri="{0D108BD9-81ED-4DB2-BD59-A6C34878D82A}">
                    <a16:rowId xmlns:a16="http://schemas.microsoft.com/office/drawing/2014/main" val="2564841907"/>
                  </a:ext>
                </a:extLst>
              </a:tr>
              <a:tr h="370840">
                <a:tc>
                  <a:txBody>
                    <a:bodyPr/>
                    <a:lstStyle/>
                    <a:p>
                      <a:r>
                        <a:rPr lang="pt-PT" b="1" dirty="0">
                          <a:solidFill>
                            <a:srgbClr val="FF0000"/>
                          </a:solidFill>
                        </a:rPr>
                        <a:t>Y </a:t>
                      </a:r>
                      <a:r>
                        <a:rPr lang="pt-PT" dirty="0"/>
                        <a:t>é a </a:t>
                      </a:r>
                      <a:r>
                        <a:rPr lang="pt-PT" b="1" dirty="0" err="1">
                          <a:solidFill>
                            <a:srgbClr val="FF0000"/>
                          </a:solidFill>
                        </a:rPr>
                        <a:t>Ynari</a:t>
                      </a:r>
                      <a:r>
                        <a:rPr lang="pt-PT" b="1" dirty="0">
                          <a:solidFill>
                            <a:srgbClr val="FF0000"/>
                          </a:solidFill>
                        </a:rPr>
                        <a:t> </a:t>
                      </a:r>
                      <a:r>
                        <a:rPr lang="pt-PT" dirty="0"/>
                        <a:t>que chegou e eu não ______________________</a:t>
                      </a:r>
                      <a:endParaRPr lang="it-IT" dirty="0"/>
                    </a:p>
                  </a:txBody>
                  <a:tcPr/>
                </a:tc>
                <a:tc>
                  <a:txBody>
                    <a:bodyPr/>
                    <a:lstStyle/>
                    <a:p>
                      <a:r>
                        <a:rPr lang="pt-PT" dirty="0"/>
                        <a:t>Vi</a:t>
                      </a:r>
                      <a:endParaRPr lang="it-IT" dirty="0"/>
                    </a:p>
                  </a:txBody>
                  <a:tcPr/>
                </a:tc>
                <a:extLst>
                  <a:ext uri="{0D108BD9-81ED-4DB2-BD59-A6C34878D82A}">
                    <a16:rowId xmlns:a16="http://schemas.microsoft.com/office/drawing/2014/main" val="1910318053"/>
                  </a:ext>
                </a:extLst>
              </a:tr>
              <a:tr h="370840">
                <a:tc>
                  <a:txBody>
                    <a:bodyPr/>
                    <a:lstStyle/>
                    <a:p>
                      <a:r>
                        <a:rPr lang="pt-PT" b="1" dirty="0">
                          <a:solidFill>
                            <a:srgbClr val="FF0000"/>
                          </a:solidFill>
                        </a:rPr>
                        <a:t>Z </a:t>
                      </a:r>
                      <a:r>
                        <a:rPr lang="pt-PT" dirty="0"/>
                        <a:t>é a </a:t>
                      </a:r>
                      <a:r>
                        <a:rPr lang="pt-PT" b="1" dirty="0">
                          <a:solidFill>
                            <a:srgbClr val="FF0000"/>
                          </a:solidFill>
                        </a:rPr>
                        <a:t>Zinia</a:t>
                      </a:r>
                      <a:r>
                        <a:rPr lang="pt-PT" dirty="0"/>
                        <a:t> que sabe de _____________________________</a:t>
                      </a:r>
                      <a:endParaRPr lang="it-IT" dirty="0"/>
                    </a:p>
                  </a:txBody>
                  <a:tcPr/>
                </a:tc>
                <a:tc>
                  <a:txBody>
                    <a:bodyPr/>
                    <a:lstStyle/>
                    <a:p>
                      <a:r>
                        <a:rPr lang="pt-PT" dirty="0"/>
                        <a:t>Colher</a:t>
                      </a:r>
                      <a:endParaRPr lang="it-IT" dirty="0"/>
                    </a:p>
                  </a:txBody>
                  <a:tcPr/>
                </a:tc>
                <a:extLst>
                  <a:ext uri="{0D108BD9-81ED-4DB2-BD59-A6C34878D82A}">
                    <a16:rowId xmlns:a16="http://schemas.microsoft.com/office/drawing/2014/main" val="2412327253"/>
                  </a:ext>
                </a:extLst>
              </a:tr>
            </a:tbl>
          </a:graphicData>
        </a:graphic>
      </p:graphicFrame>
      <p:sp>
        <p:nvSpPr>
          <p:cNvPr id="5" name="CasellaDiTesto 4">
            <a:extLst>
              <a:ext uri="{FF2B5EF4-FFF2-40B4-BE49-F238E27FC236}">
                <a16:creationId xmlns:a16="http://schemas.microsoft.com/office/drawing/2014/main" id="{807E8E3F-387F-496F-B7EB-184D19E24E02}"/>
              </a:ext>
            </a:extLst>
          </p:cNvPr>
          <p:cNvSpPr txBox="1"/>
          <p:nvPr/>
        </p:nvSpPr>
        <p:spPr>
          <a:xfrm>
            <a:off x="2531164" y="617907"/>
            <a:ext cx="8017565" cy="369332"/>
          </a:xfrm>
          <a:prstGeom prst="rect">
            <a:avLst/>
          </a:prstGeom>
          <a:noFill/>
        </p:spPr>
        <p:txBody>
          <a:bodyPr wrap="square" rtlCol="0">
            <a:spAutoFit/>
          </a:bodyPr>
          <a:lstStyle/>
          <a:p>
            <a:r>
              <a:rPr lang="pt-PT" b="1" dirty="0"/>
              <a:t>Completa o Poema do Alfabeto com as palavras que rimam com os nomes</a:t>
            </a:r>
            <a:endParaRPr lang="it-IT" b="1" dirty="0"/>
          </a:p>
        </p:txBody>
      </p:sp>
      <p:sp>
        <p:nvSpPr>
          <p:cNvPr id="6" name="Rettangolo 5">
            <a:extLst>
              <a:ext uri="{FF2B5EF4-FFF2-40B4-BE49-F238E27FC236}">
                <a16:creationId xmlns:a16="http://schemas.microsoft.com/office/drawing/2014/main" id="{6A95E8D0-7185-4B1C-ACF7-A0587169DCF7}"/>
              </a:ext>
            </a:extLst>
          </p:cNvPr>
          <p:cNvSpPr/>
          <p:nvPr/>
        </p:nvSpPr>
        <p:spPr>
          <a:xfrm>
            <a:off x="6379767" y="5597633"/>
            <a:ext cx="5812233" cy="923330"/>
          </a:xfrm>
          <a:prstGeom prst="rect">
            <a:avLst/>
          </a:prstGeom>
          <a:noFill/>
        </p:spPr>
        <p:txBody>
          <a:bodyPr wrap="none" lIns="91440" tIns="45720" rIns="91440" bIns="45720">
            <a:spAutoFit/>
          </a:bodyPr>
          <a:lstStyle/>
          <a:p>
            <a:pPr algn="ctr"/>
            <a:r>
              <a:rPr lang="pt-PT"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Preencher em casa!</a:t>
            </a:r>
            <a:endParaRPr lang="it-IT"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961241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C7F2642-4091-4744-84AB-381CFA1F0B7A}"/>
              </a:ext>
            </a:extLst>
          </p:cNvPr>
          <p:cNvSpPr>
            <a:spLocks noGrp="1"/>
          </p:cNvSpPr>
          <p:nvPr>
            <p:ph type="title"/>
          </p:nvPr>
        </p:nvSpPr>
        <p:spPr>
          <a:xfrm>
            <a:off x="1066800" y="339611"/>
            <a:ext cx="10058400" cy="1450757"/>
          </a:xfrm>
        </p:spPr>
        <p:txBody>
          <a:bodyPr>
            <a:normAutofit fontScale="90000"/>
          </a:bodyPr>
          <a:lstStyle/>
          <a:p>
            <a:r>
              <a:rPr lang="pt-PT" b="1" u="sng" dirty="0">
                <a:solidFill>
                  <a:srgbClr val="FF0000"/>
                </a:solidFill>
                <a:effectLst>
                  <a:outerShdw blurRad="38100" dist="38100" dir="2700000" algn="tl">
                    <a:srgbClr val="000000">
                      <a:alpha val="43137"/>
                    </a:srgbClr>
                  </a:outerShdw>
                </a:effectLst>
              </a:rPr>
              <a:t>Sabias que </a:t>
            </a:r>
            <a:r>
              <a:rPr lang="pt-PT" dirty="0"/>
              <a:t>há muitas regularidades entre as línguas da mesma família do português?</a:t>
            </a:r>
            <a:endParaRPr lang="it-IT" dirty="0"/>
          </a:p>
        </p:txBody>
      </p:sp>
      <p:graphicFrame>
        <p:nvGraphicFramePr>
          <p:cNvPr id="3" name="Tabella 3">
            <a:extLst>
              <a:ext uri="{FF2B5EF4-FFF2-40B4-BE49-F238E27FC236}">
                <a16:creationId xmlns:a16="http://schemas.microsoft.com/office/drawing/2014/main" id="{A0157D05-2FD1-49B7-B16E-0C29BE95E809}"/>
              </a:ext>
            </a:extLst>
          </p:cNvPr>
          <p:cNvGraphicFramePr>
            <a:graphicFrameLocks noGrp="1"/>
          </p:cNvGraphicFramePr>
          <p:nvPr>
            <p:extLst>
              <p:ext uri="{D42A27DB-BD31-4B8C-83A1-F6EECF244321}">
                <p14:modId xmlns:p14="http://schemas.microsoft.com/office/powerpoint/2010/main" val="3158884289"/>
              </p:ext>
            </p:extLst>
          </p:nvPr>
        </p:nvGraphicFramePr>
        <p:xfrm>
          <a:off x="2032000" y="2588223"/>
          <a:ext cx="8128000" cy="259588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4199987403"/>
                    </a:ext>
                  </a:extLst>
                </a:gridCol>
                <a:gridCol w="2032000">
                  <a:extLst>
                    <a:ext uri="{9D8B030D-6E8A-4147-A177-3AD203B41FA5}">
                      <a16:colId xmlns:a16="http://schemas.microsoft.com/office/drawing/2014/main" val="2118570331"/>
                    </a:ext>
                  </a:extLst>
                </a:gridCol>
                <a:gridCol w="2032000">
                  <a:extLst>
                    <a:ext uri="{9D8B030D-6E8A-4147-A177-3AD203B41FA5}">
                      <a16:colId xmlns:a16="http://schemas.microsoft.com/office/drawing/2014/main" val="4067601225"/>
                    </a:ext>
                  </a:extLst>
                </a:gridCol>
                <a:gridCol w="2032000">
                  <a:extLst>
                    <a:ext uri="{9D8B030D-6E8A-4147-A177-3AD203B41FA5}">
                      <a16:colId xmlns:a16="http://schemas.microsoft.com/office/drawing/2014/main" val="2161016509"/>
                    </a:ext>
                  </a:extLst>
                </a:gridCol>
              </a:tblGrid>
              <a:tr h="370840">
                <a:tc>
                  <a:txBody>
                    <a:bodyPr/>
                    <a:lstStyle/>
                    <a:p>
                      <a:r>
                        <a:rPr lang="pt-PT" dirty="0"/>
                        <a:t> Espanhol</a:t>
                      </a:r>
                      <a:endParaRPr lang="it-IT" dirty="0"/>
                    </a:p>
                  </a:txBody>
                  <a:tcPr/>
                </a:tc>
                <a:tc>
                  <a:txBody>
                    <a:bodyPr/>
                    <a:lstStyle/>
                    <a:p>
                      <a:r>
                        <a:rPr lang="pt-PT" dirty="0" err="1"/>
                        <a:t>Frânces</a:t>
                      </a:r>
                      <a:endParaRPr lang="it-IT" dirty="0"/>
                    </a:p>
                  </a:txBody>
                  <a:tcPr/>
                </a:tc>
                <a:tc>
                  <a:txBody>
                    <a:bodyPr/>
                    <a:lstStyle/>
                    <a:p>
                      <a:r>
                        <a:rPr lang="pt-PT" dirty="0"/>
                        <a:t>Italiano</a:t>
                      </a:r>
                      <a:endParaRPr lang="it-IT" dirty="0"/>
                    </a:p>
                  </a:txBody>
                  <a:tcPr/>
                </a:tc>
                <a:tc>
                  <a:txBody>
                    <a:bodyPr/>
                    <a:lstStyle/>
                    <a:p>
                      <a:r>
                        <a:rPr lang="pt-PT" dirty="0"/>
                        <a:t>Português</a:t>
                      </a:r>
                      <a:endParaRPr lang="it-IT" dirty="0"/>
                    </a:p>
                  </a:txBody>
                  <a:tcPr/>
                </a:tc>
                <a:extLst>
                  <a:ext uri="{0D108BD9-81ED-4DB2-BD59-A6C34878D82A}">
                    <a16:rowId xmlns:a16="http://schemas.microsoft.com/office/drawing/2014/main" val="2661498484"/>
                  </a:ext>
                </a:extLst>
              </a:tr>
              <a:tr h="370840">
                <a:tc>
                  <a:txBody>
                    <a:bodyPr/>
                    <a:lstStyle/>
                    <a:p>
                      <a:r>
                        <a:rPr lang="pt-PT" dirty="0" err="1"/>
                        <a:t>Fuego</a:t>
                      </a:r>
                      <a:endParaRPr lang="it-IT" dirty="0"/>
                    </a:p>
                  </a:txBody>
                  <a:tcPr/>
                </a:tc>
                <a:tc>
                  <a:txBody>
                    <a:bodyPr/>
                    <a:lstStyle/>
                    <a:p>
                      <a:r>
                        <a:rPr lang="pt-PT" dirty="0" err="1"/>
                        <a:t>Feu</a:t>
                      </a:r>
                      <a:endParaRPr lang="it-IT" dirty="0"/>
                    </a:p>
                  </a:txBody>
                  <a:tcPr/>
                </a:tc>
                <a:tc>
                  <a:txBody>
                    <a:bodyPr/>
                    <a:lstStyle/>
                    <a:p>
                      <a:r>
                        <a:rPr lang="pt-PT" dirty="0" err="1"/>
                        <a:t>Fuoco</a:t>
                      </a:r>
                      <a:endParaRPr lang="it-IT" dirty="0"/>
                    </a:p>
                  </a:txBody>
                  <a:tcPr/>
                </a:tc>
                <a:tc>
                  <a:txBody>
                    <a:bodyPr/>
                    <a:lstStyle/>
                    <a:p>
                      <a:endParaRPr lang="it-IT"/>
                    </a:p>
                  </a:txBody>
                  <a:tcPr/>
                </a:tc>
                <a:extLst>
                  <a:ext uri="{0D108BD9-81ED-4DB2-BD59-A6C34878D82A}">
                    <a16:rowId xmlns:a16="http://schemas.microsoft.com/office/drawing/2014/main" val="150583785"/>
                  </a:ext>
                </a:extLst>
              </a:tr>
              <a:tr h="370840">
                <a:tc>
                  <a:txBody>
                    <a:bodyPr/>
                    <a:lstStyle/>
                    <a:p>
                      <a:r>
                        <a:rPr lang="pt-PT" dirty="0" err="1"/>
                        <a:t>Nueve</a:t>
                      </a:r>
                      <a:endParaRPr lang="it-IT" dirty="0"/>
                    </a:p>
                  </a:txBody>
                  <a:tcPr/>
                </a:tc>
                <a:tc>
                  <a:txBody>
                    <a:bodyPr/>
                    <a:lstStyle/>
                    <a:p>
                      <a:r>
                        <a:rPr lang="pt-PT" dirty="0" err="1"/>
                        <a:t>Neuf</a:t>
                      </a:r>
                      <a:endParaRPr lang="it-IT" dirty="0"/>
                    </a:p>
                  </a:txBody>
                  <a:tcPr/>
                </a:tc>
                <a:tc>
                  <a:txBody>
                    <a:bodyPr/>
                    <a:lstStyle/>
                    <a:p>
                      <a:r>
                        <a:rPr lang="pt-PT" dirty="0"/>
                        <a:t>Nove</a:t>
                      </a:r>
                      <a:endParaRPr lang="it-IT" dirty="0"/>
                    </a:p>
                  </a:txBody>
                  <a:tcPr/>
                </a:tc>
                <a:tc>
                  <a:txBody>
                    <a:bodyPr/>
                    <a:lstStyle/>
                    <a:p>
                      <a:endParaRPr lang="it-IT"/>
                    </a:p>
                  </a:txBody>
                  <a:tcPr/>
                </a:tc>
                <a:extLst>
                  <a:ext uri="{0D108BD9-81ED-4DB2-BD59-A6C34878D82A}">
                    <a16:rowId xmlns:a16="http://schemas.microsoft.com/office/drawing/2014/main" val="2256025106"/>
                  </a:ext>
                </a:extLst>
              </a:tr>
              <a:tr h="370840">
                <a:tc>
                  <a:txBody>
                    <a:bodyPr/>
                    <a:lstStyle/>
                    <a:p>
                      <a:r>
                        <a:rPr lang="pt-PT" dirty="0" err="1"/>
                        <a:t>Hijo</a:t>
                      </a:r>
                      <a:endParaRPr lang="it-IT" dirty="0"/>
                    </a:p>
                  </a:txBody>
                  <a:tcPr/>
                </a:tc>
                <a:tc>
                  <a:txBody>
                    <a:bodyPr/>
                    <a:lstStyle/>
                    <a:p>
                      <a:r>
                        <a:rPr lang="pt-PT" dirty="0" err="1"/>
                        <a:t>Fils</a:t>
                      </a:r>
                      <a:endParaRPr lang="it-IT" dirty="0"/>
                    </a:p>
                  </a:txBody>
                  <a:tcPr/>
                </a:tc>
                <a:tc>
                  <a:txBody>
                    <a:bodyPr/>
                    <a:lstStyle/>
                    <a:p>
                      <a:r>
                        <a:rPr lang="pt-PT" dirty="0" err="1"/>
                        <a:t>Figlio</a:t>
                      </a:r>
                      <a:endParaRPr lang="it-IT" dirty="0"/>
                    </a:p>
                  </a:txBody>
                  <a:tcPr/>
                </a:tc>
                <a:tc>
                  <a:txBody>
                    <a:bodyPr/>
                    <a:lstStyle/>
                    <a:p>
                      <a:endParaRPr lang="it-IT"/>
                    </a:p>
                  </a:txBody>
                  <a:tcPr/>
                </a:tc>
                <a:extLst>
                  <a:ext uri="{0D108BD9-81ED-4DB2-BD59-A6C34878D82A}">
                    <a16:rowId xmlns:a16="http://schemas.microsoft.com/office/drawing/2014/main" val="971836789"/>
                  </a:ext>
                </a:extLst>
              </a:tr>
              <a:tr h="370840">
                <a:tc>
                  <a:txBody>
                    <a:bodyPr/>
                    <a:lstStyle/>
                    <a:p>
                      <a:r>
                        <a:rPr lang="pt-PT" dirty="0"/>
                        <a:t>Hacer</a:t>
                      </a:r>
                      <a:endParaRPr lang="it-IT" dirty="0"/>
                    </a:p>
                  </a:txBody>
                  <a:tcPr/>
                </a:tc>
                <a:tc>
                  <a:txBody>
                    <a:bodyPr/>
                    <a:lstStyle/>
                    <a:p>
                      <a:r>
                        <a:rPr lang="pt-PT" dirty="0" err="1"/>
                        <a:t>Faire</a:t>
                      </a:r>
                      <a:endParaRPr lang="it-IT" dirty="0"/>
                    </a:p>
                  </a:txBody>
                  <a:tcPr/>
                </a:tc>
                <a:tc>
                  <a:txBody>
                    <a:bodyPr/>
                    <a:lstStyle/>
                    <a:p>
                      <a:r>
                        <a:rPr lang="pt-PT" dirty="0"/>
                        <a:t>Fare</a:t>
                      </a:r>
                      <a:endParaRPr lang="it-IT" dirty="0"/>
                    </a:p>
                  </a:txBody>
                  <a:tcPr/>
                </a:tc>
                <a:tc>
                  <a:txBody>
                    <a:bodyPr/>
                    <a:lstStyle/>
                    <a:p>
                      <a:endParaRPr lang="it-IT"/>
                    </a:p>
                  </a:txBody>
                  <a:tcPr/>
                </a:tc>
                <a:extLst>
                  <a:ext uri="{0D108BD9-81ED-4DB2-BD59-A6C34878D82A}">
                    <a16:rowId xmlns:a16="http://schemas.microsoft.com/office/drawing/2014/main" val="819685393"/>
                  </a:ext>
                </a:extLst>
              </a:tr>
              <a:tr h="370840">
                <a:tc>
                  <a:txBody>
                    <a:bodyPr/>
                    <a:lstStyle/>
                    <a:p>
                      <a:r>
                        <a:rPr lang="pt-PT" dirty="0"/>
                        <a:t>Mano</a:t>
                      </a:r>
                      <a:endParaRPr lang="it-IT" dirty="0"/>
                    </a:p>
                  </a:txBody>
                  <a:tcPr/>
                </a:tc>
                <a:tc>
                  <a:txBody>
                    <a:bodyPr/>
                    <a:lstStyle/>
                    <a:p>
                      <a:r>
                        <a:rPr lang="pt-PT" dirty="0" err="1"/>
                        <a:t>Main</a:t>
                      </a:r>
                      <a:endParaRPr lang="it-IT" dirty="0"/>
                    </a:p>
                  </a:txBody>
                  <a:tcPr/>
                </a:tc>
                <a:tc>
                  <a:txBody>
                    <a:bodyPr/>
                    <a:lstStyle/>
                    <a:p>
                      <a:r>
                        <a:rPr lang="pt-PT" dirty="0"/>
                        <a:t>Mano</a:t>
                      </a:r>
                      <a:endParaRPr lang="it-IT" dirty="0"/>
                    </a:p>
                  </a:txBody>
                  <a:tcPr/>
                </a:tc>
                <a:tc>
                  <a:txBody>
                    <a:bodyPr/>
                    <a:lstStyle/>
                    <a:p>
                      <a:endParaRPr lang="it-IT"/>
                    </a:p>
                  </a:txBody>
                  <a:tcPr/>
                </a:tc>
                <a:extLst>
                  <a:ext uri="{0D108BD9-81ED-4DB2-BD59-A6C34878D82A}">
                    <a16:rowId xmlns:a16="http://schemas.microsoft.com/office/drawing/2014/main" val="974505740"/>
                  </a:ext>
                </a:extLst>
              </a:tr>
              <a:tr h="370840">
                <a:tc>
                  <a:txBody>
                    <a:bodyPr/>
                    <a:lstStyle/>
                    <a:p>
                      <a:r>
                        <a:rPr lang="pt-PT" dirty="0" err="1"/>
                        <a:t>pan</a:t>
                      </a:r>
                      <a:endParaRPr lang="it-IT" dirty="0"/>
                    </a:p>
                  </a:txBody>
                  <a:tcPr/>
                </a:tc>
                <a:tc>
                  <a:txBody>
                    <a:bodyPr/>
                    <a:lstStyle/>
                    <a:p>
                      <a:r>
                        <a:rPr lang="pt-PT" dirty="0" err="1"/>
                        <a:t>Pain</a:t>
                      </a:r>
                      <a:endParaRPr lang="it-IT" dirty="0"/>
                    </a:p>
                  </a:txBody>
                  <a:tcPr/>
                </a:tc>
                <a:tc>
                  <a:txBody>
                    <a:bodyPr/>
                    <a:lstStyle/>
                    <a:p>
                      <a:r>
                        <a:rPr lang="pt-PT" dirty="0"/>
                        <a:t>pane</a:t>
                      </a:r>
                      <a:endParaRPr lang="it-IT" dirty="0"/>
                    </a:p>
                  </a:txBody>
                  <a:tcPr/>
                </a:tc>
                <a:tc>
                  <a:txBody>
                    <a:bodyPr/>
                    <a:lstStyle/>
                    <a:p>
                      <a:endParaRPr lang="it-IT" dirty="0"/>
                    </a:p>
                  </a:txBody>
                  <a:tcPr/>
                </a:tc>
                <a:extLst>
                  <a:ext uri="{0D108BD9-81ED-4DB2-BD59-A6C34878D82A}">
                    <a16:rowId xmlns:a16="http://schemas.microsoft.com/office/drawing/2014/main" val="1264083867"/>
                  </a:ext>
                </a:extLst>
              </a:tr>
            </a:tbl>
          </a:graphicData>
        </a:graphic>
      </p:graphicFrame>
      <p:sp>
        <p:nvSpPr>
          <p:cNvPr id="4" name="Rettangolo 3">
            <a:extLst>
              <a:ext uri="{FF2B5EF4-FFF2-40B4-BE49-F238E27FC236}">
                <a16:creationId xmlns:a16="http://schemas.microsoft.com/office/drawing/2014/main" id="{D7E90D18-1140-46BB-99B4-90408A6DA008}"/>
              </a:ext>
            </a:extLst>
          </p:cNvPr>
          <p:cNvSpPr/>
          <p:nvPr/>
        </p:nvSpPr>
        <p:spPr>
          <a:xfrm>
            <a:off x="6096000" y="5398850"/>
            <a:ext cx="5812233" cy="923330"/>
          </a:xfrm>
          <a:prstGeom prst="rect">
            <a:avLst/>
          </a:prstGeom>
          <a:noFill/>
        </p:spPr>
        <p:txBody>
          <a:bodyPr wrap="none" lIns="91440" tIns="45720" rIns="91440" bIns="45720">
            <a:spAutoFit/>
          </a:bodyPr>
          <a:lstStyle/>
          <a:p>
            <a:pPr algn="ctr"/>
            <a:r>
              <a:rPr lang="pt-PT"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Preencher em casa!</a:t>
            </a:r>
            <a:endParaRPr lang="it-IT"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985638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2000"/>
                                        <p:tgtEl>
                                          <p:spTgt spid="4"/>
                                        </p:tgtEl>
                                      </p:cBhvr>
                                    </p:animEffect>
                                    <p:anim calcmode="lin" valueType="num">
                                      <p:cBhvr>
                                        <p:cTn id="26" dur="2000" fill="hold"/>
                                        <p:tgtEl>
                                          <p:spTgt spid="4"/>
                                        </p:tgtEl>
                                        <p:attrNameLst>
                                          <p:attrName>ppt_w</p:attrName>
                                        </p:attrNameLst>
                                      </p:cBhvr>
                                      <p:tavLst>
                                        <p:tav tm="0" fmla="#ppt_w*sin(2.5*pi*$)">
                                          <p:val>
                                            <p:fltVal val="0"/>
                                          </p:val>
                                        </p:tav>
                                        <p:tav tm="100000">
                                          <p:val>
                                            <p:fltVal val="1"/>
                                          </p:val>
                                        </p:tav>
                                      </p:tavLst>
                                    </p:anim>
                                    <p:anim calcmode="lin" valueType="num">
                                      <p:cBhvr>
                                        <p:cTn id="27"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0D5E2B9-447C-4153-A150-2099F677A190}"/>
              </a:ext>
            </a:extLst>
          </p:cNvPr>
          <p:cNvSpPr>
            <a:spLocks noGrp="1"/>
          </p:cNvSpPr>
          <p:nvPr>
            <p:ph type="title"/>
          </p:nvPr>
        </p:nvSpPr>
        <p:spPr/>
        <p:txBody>
          <a:bodyPr/>
          <a:lstStyle/>
          <a:p>
            <a:r>
              <a:rPr lang="pt-PT" dirty="0"/>
              <a:t>Exercício 1 </a:t>
            </a:r>
            <a:endParaRPr lang="it-IT" dirty="0"/>
          </a:p>
        </p:txBody>
      </p:sp>
      <p:pic>
        <p:nvPicPr>
          <p:cNvPr id="4" name="Immagine 3">
            <a:extLst>
              <a:ext uri="{FF2B5EF4-FFF2-40B4-BE49-F238E27FC236}">
                <a16:creationId xmlns:a16="http://schemas.microsoft.com/office/drawing/2014/main" id="{09C877AB-F6E3-4CFE-8B01-C539E43D05E9}"/>
              </a:ext>
            </a:extLst>
          </p:cNvPr>
          <p:cNvPicPr>
            <a:picLocks noChangeAspect="1"/>
          </p:cNvPicPr>
          <p:nvPr/>
        </p:nvPicPr>
        <p:blipFill rotWithShape="1">
          <a:blip r:embed="rId2"/>
          <a:srcRect l="15869" t="28540" r="63142" b="38558"/>
          <a:stretch/>
        </p:blipFill>
        <p:spPr>
          <a:xfrm>
            <a:off x="1842053" y="1974573"/>
            <a:ext cx="8507894" cy="4130667"/>
          </a:xfrm>
          <a:prstGeom prst="rect">
            <a:avLst/>
          </a:prstGeom>
        </p:spPr>
      </p:pic>
      <p:sp>
        <p:nvSpPr>
          <p:cNvPr id="5" name="CasellaDiTesto 4">
            <a:extLst>
              <a:ext uri="{FF2B5EF4-FFF2-40B4-BE49-F238E27FC236}">
                <a16:creationId xmlns:a16="http://schemas.microsoft.com/office/drawing/2014/main" id="{647F261D-1E61-4CE1-935E-B5E0C2DF2813}"/>
              </a:ext>
            </a:extLst>
          </p:cNvPr>
          <p:cNvSpPr txBox="1"/>
          <p:nvPr/>
        </p:nvSpPr>
        <p:spPr>
          <a:xfrm>
            <a:off x="1066800" y="6382773"/>
            <a:ext cx="3684104"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pt-PT" b="1" dirty="0"/>
              <a:t>Fonte: </a:t>
            </a:r>
            <a:r>
              <a:rPr lang="pt-PT" dirty="0"/>
              <a:t>Livro Aprender Português 1</a:t>
            </a:r>
            <a:endParaRPr lang="it-IT" dirty="0"/>
          </a:p>
        </p:txBody>
      </p:sp>
    </p:spTree>
    <p:extLst>
      <p:ext uri="{BB962C8B-B14F-4D97-AF65-F5344CB8AC3E}">
        <p14:creationId xmlns:p14="http://schemas.microsoft.com/office/powerpoint/2010/main" val="5762396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DF3E6943-C9E7-4295-86F9-D27D6B4A6A3F}"/>
              </a:ext>
            </a:extLst>
          </p:cNvPr>
          <p:cNvSpPr txBox="1"/>
          <p:nvPr/>
        </p:nvSpPr>
        <p:spPr>
          <a:xfrm>
            <a:off x="1097280" y="2147861"/>
            <a:ext cx="10466870" cy="923330"/>
          </a:xfrm>
          <a:prstGeom prst="rect">
            <a:avLst/>
          </a:prstGeom>
          <a:noFill/>
        </p:spPr>
        <p:txBody>
          <a:bodyPr wrap="square">
            <a:spAutoFit/>
          </a:bodyPr>
          <a:lstStyle/>
          <a:p>
            <a:pPr algn="l"/>
            <a:r>
              <a:rPr lang="pt-BR" b="0" i="0" dirty="0">
                <a:solidFill>
                  <a:srgbClr val="000000"/>
                </a:solidFill>
                <a:effectLst/>
                <a:latin typeface="Times New Roman" panose="02020603050405020304" pitchFamily="18" charset="0"/>
              </a:rPr>
              <a:t>Dá-se o nome de artigo às palavras que se antepõem aos substantivos para indicar se esses têm um sentido individual, já determinado pelo discurso ou pelas circunstâncias, chamados definidos, ou se os substantivos não são determinados, chamados indefinidos.</a:t>
            </a:r>
          </a:p>
        </p:txBody>
      </p:sp>
      <p:graphicFrame>
        <p:nvGraphicFramePr>
          <p:cNvPr id="6" name="Tabella 5">
            <a:extLst>
              <a:ext uri="{FF2B5EF4-FFF2-40B4-BE49-F238E27FC236}">
                <a16:creationId xmlns:a16="http://schemas.microsoft.com/office/drawing/2014/main" id="{DB16C550-2BC8-4E46-B514-0B853AAA4E16}"/>
              </a:ext>
            </a:extLst>
          </p:cNvPr>
          <p:cNvGraphicFramePr>
            <a:graphicFrameLocks noGrp="1"/>
          </p:cNvGraphicFramePr>
          <p:nvPr>
            <p:extLst>
              <p:ext uri="{D42A27DB-BD31-4B8C-83A1-F6EECF244321}">
                <p14:modId xmlns:p14="http://schemas.microsoft.com/office/powerpoint/2010/main" val="2276410940"/>
              </p:ext>
            </p:extLst>
          </p:nvPr>
        </p:nvGraphicFramePr>
        <p:xfrm>
          <a:off x="3129860" y="3429000"/>
          <a:ext cx="6210272" cy="2334798"/>
        </p:xfrm>
        <a:graphic>
          <a:graphicData uri="http://schemas.openxmlformats.org/drawingml/2006/table">
            <a:tbl>
              <a:tblPr>
                <a:tableStyleId>{5C22544A-7EE6-4342-B048-85BDC9FD1C3A}</a:tableStyleId>
              </a:tblPr>
              <a:tblGrid>
                <a:gridCol w="1246316">
                  <a:extLst>
                    <a:ext uri="{9D8B030D-6E8A-4147-A177-3AD203B41FA5}">
                      <a16:colId xmlns:a16="http://schemas.microsoft.com/office/drawing/2014/main" val="325652876"/>
                    </a:ext>
                  </a:extLst>
                </a:gridCol>
                <a:gridCol w="1313424">
                  <a:extLst>
                    <a:ext uri="{9D8B030D-6E8A-4147-A177-3AD203B41FA5}">
                      <a16:colId xmlns:a16="http://schemas.microsoft.com/office/drawing/2014/main" val="2513260580"/>
                    </a:ext>
                  </a:extLst>
                </a:gridCol>
                <a:gridCol w="1313424">
                  <a:extLst>
                    <a:ext uri="{9D8B030D-6E8A-4147-A177-3AD203B41FA5}">
                      <a16:colId xmlns:a16="http://schemas.microsoft.com/office/drawing/2014/main" val="2391783008"/>
                    </a:ext>
                  </a:extLst>
                </a:gridCol>
                <a:gridCol w="1168554">
                  <a:extLst>
                    <a:ext uri="{9D8B030D-6E8A-4147-A177-3AD203B41FA5}">
                      <a16:colId xmlns:a16="http://schemas.microsoft.com/office/drawing/2014/main" val="3498540369"/>
                    </a:ext>
                  </a:extLst>
                </a:gridCol>
                <a:gridCol w="1168554">
                  <a:extLst>
                    <a:ext uri="{9D8B030D-6E8A-4147-A177-3AD203B41FA5}">
                      <a16:colId xmlns:a16="http://schemas.microsoft.com/office/drawing/2014/main" val="3283132701"/>
                    </a:ext>
                  </a:extLst>
                </a:gridCol>
              </a:tblGrid>
              <a:tr h="472443">
                <a:tc gridSpan="5">
                  <a:txBody>
                    <a:bodyPr/>
                    <a:lstStyle/>
                    <a:p>
                      <a:pPr algn="ctr">
                        <a:lnSpc>
                          <a:spcPct val="115000"/>
                        </a:lnSpc>
                      </a:pPr>
                      <a:r>
                        <a:rPr lang="pt-PT" sz="2000" b="1" kern="50" dirty="0">
                          <a:effectLst/>
                        </a:rPr>
                        <a:t>Formas do artigo</a:t>
                      </a:r>
                      <a:endParaRPr lang="it-IT" sz="3200" b="1" kern="50" dirty="0">
                        <a:effectLst/>
                        <a:latin typeface="Times New Roman" panose="02020603050405020304" pitchFamily="18" charset="0"/>
                        <a:ea typeface="SimSun" panose="02010600030101010101" pitchFamily="2" charset="-122"/>
                        <a:cs typeface="Mangal" panose="02040503050203030202" pitchFamily="18" charset="0"/>
                      </a:endParaRPr>
                    </a:p>
                  </a:txBody>
                  <a:tcPr marL="68580" marR="68580" marT="0" marB="0" anchor="ctr">
                    <a:solidFill>
                      <a:schemeClr val="accent1">
                        <a:lumMod val="60000"/>
                        <a:lumOff val="40000"/>
                      </a:schemeClr>
                    </a:solidFill>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002079968"/>
                  </a:ext>
                </a:extLst>
              </a:tr>
              <a:tr h="491632">
                <a:tc rowSpan="2">
                  <a:txBody>
                    <a:bodyPr/>
                    <a:lstStyle/>
                    <a:p>
                      <a:pPr algn="ctr">
                        <a:lnSpc>
                          <a:spcPct val="115000"/>
                        </a:lnSpc>
                      </a:pPr>
                      <a:r>
                        <a:rPr lang="pt-PT" sz="2000" kern="50">
                          <a:effectLst/>
                        </a:rPr>
                        <a:t> </a:t>
                      </a:r>
                      <a:endParaRPr lang="it-IT" sz="3200" kern="50">
                        <a:effectLst/>
                        <a:latin typeface="Times New Roman" panose="02020603050405020304" pitchFamily="18" charset="0"/>
                        <a:ea typeface="SimSun" panose="02010600030101010101" pitchFamily="2" charset="-122"/>
                        <a:cs typeface="Mangal" panose="02040503050203030202" pitchFamily="18" charset="0"/>
                      </a:endParaRPr>
                    </a:p>
                  </a:txBody>
                  <a:tcPr marL="68580" marR="68580" marT="0" marB="0" anchor="ctr"/>
                </a:tc>
                <a:tc gridSpan="2">
                  <a:txBody>
                    <a:bodyPr/>
                    <a:lstStyle/>
                    <a:p>
                      <a:pPr algn="ctr">
                        <a:lnSpc>
                          <a:spcPct val="115000"/>
                        </a:lnSpc>
                      </a:pPr>
                      <a:r>
                        <a:rPr lang="pt-PT" sz="2000" kern="50">
                          <a:effectLst/>
                        </a:rPr>
                        <a:t>Definido</a:t>
                      </a:r>
                      <a:endParaRPr lang="it-IT" sz="3200" kern="50">
                        <a:effectLst/>
                        <a:latin typeface="Times New Roman" panose="02020603050405020304" pitchFamily="18" charset="0"/>
                        <a:ea typeface="SimSun" panose="02010600030101010101" pitchFamily="2" charset="-122"/>
                        <a:cs typeface="Mangal" panose="02040503050203030202" pitchFamily="18" charset="0"/>
                      </a:endParaRPr>
                    </a:p>
                  </a:txBody>
                  <a:tcPr marL="68580" marR="68580" marT="0" marB="0" anchor="ctr"/>
                </a:tc>
                <a:tc hMerge="1">
                  <a:txBody>
                    <a:bodyPr/>
                    <a:lstStyle/>
                    <a:p>
                      <a:endParaRPr lang="it-IT"/>
                    </a:p>
                  </a:txBody>
                  <a:tcPr/>
                </a:tc>
                <a:tc gridSpan="2">
                  <a:txBody>
                    <a:bodyPr/>
                    <a:lstStyle/>
                    <a:p>
                      <a:pPr algn="ctr">
                        <a:lnSpc>
                          <a:spcPct val="115000"/>
                        </a:lnSpc>
                      </a:pPr>
                      <a:r>
                        <a:rPr lang="pt-PT" sz="2000" kern="50" dirty="0">
                          <a:effectLst/>
                        </a:rPr>
                        <a:t>Indefinido</a:t>
                      </a:r>
                      <a:endParaRPr lang="it-IT" sz="3200" kern="50" dirty="0">
                        <a:effectLst/>
                        <a:latin typeface="Times New Roman" panose="02020603050405020304" pitchFamily="18" charset="0"/>
                        <a:ea typeface="SimSun" panose="02010600030101010101" pitchFamily="2" charset="-122"/>
                        <a:cs typeface="Mangal" panose="02040503050203030202" pitchFamily="18" charset="0"/>
                      </a:endParaRPr>
                    </a:p>
                  </a:txBody>
                  <a:tcPr marL="68580" marR="68580" marT="0" marB="0" anchor="ctr"/>
                </a:tc>
                <a:tc hMerge="1">
                  <a:txBody>
                    <a:bodyPr/>
                    <a:lstStyle/>
                    <a:p>
                      <a:endParaRPr lang="it-IT"/>
                    </a:p>
                  </a:txBody>
                  <a:tcPr/>
                </a:tc>
                <a:extLst>
                  <a:ext uri="{0D108BD9-81ED-4DB2-BD59-A6C34878D82A}">
                    <a16:rowId xmlns:a16="http://schemas.microsoft.com/office/drawing/2014/main" val="2052647532"/>
                  </a:ext>
                </a:extLst>
              </a:tr>
              <a:tr h="425837">
                <a:tc vMerge="1">
                  <a:txBody>
                    <a:bodyPr/>
                    <a:lstStyle/>
                    <a:p>
                      <a:endParaRPr lang="it-IT"/>
                    </a:p>
                  </a:txBody>
                  <a:tcPr/>
                </a:tc>
                <a:tc>
                  <a:txBody>
                    <a:bodyPr/>
                    <a:lstStyle/>
                    <a:p>
                      <a:pPr algn="ctr">
                        <a:lnSpc>
                          <a:spcPct val="115000"/>
                        </a:lnSpc>
                      </a:pPr>
                      <a:r>
                        <a:rPr lang="pt-PT" sz="1800" kern="50">
                          <a:effectLst/>
                        </a:rPr>
                        <a:t>Masculino</a:t>
                      </a:r>
                      <a:endParaRPr lang="it-IT" sz="3200" kern="50">
                        <a:effectLst/>
                        <a:latin typeface="Times New Roman" panose="02020603050405020304" pitchFamily="18" charset="0"/>
                        <a:ea typeface="SimSun" panose="02010600030101010101" pitchFamily="2" charset="-122"/>
                        <a:cs typeface="Mangal" panose="02040503050203030202" pitchFamily="18" charset="0"/>
                      </a:endParaRPr>
                    </a:p>
                  </a:txBody>
                  <a:tcPr marL="68580" marR="68580" marT="0" marB="0" anchor="ctr"/>
                </a:tc>
                <a:tc>
                  <a:txBody>
                    <a:bodyPr/>
                    <a:lstStyle/>
                    <a:p>
                      <a:pPr algn="ctr">
                        <a:lnSpc>
                          <a:spcPct val="115000"/>
                        </a:lnSpc>
                      </a:pPr>
                      <a:r>
                        <a:rPr lang="pt-PT" sz="1800" kern="50">
                          <a:effectLst/>
                        </a:rPr>
                        <a:t>Feminino</a:t>
                      </a:r>
                      <a:endParaRPr lang="it-IT" sz="3200" kern="50">
                        <a:effectLst/>
                        <a:latin typeface="Times New Roman" panose="02020603050405020304" pitchFamily="18" charset="0"/>
                        <a:ea typeface="SimSun" panose="02010600030101010101" pitchFamily="2" charset="-122"/>
                        <a:cs typeface="Mangal" panose="02040503050203030202" pitchFamily="18" charset="0"/>
                      </a:endParaRPr>
                    </a:p>
                  </a:txBody>
                  <a:tcPr marL="68580" marR="68580" marT="0" marB="0" anchor="ctr"/>
                </a:tc>
                <a:tc>
                  <a:txBody>
                    <a:bodyPr/>
                    <a:lstStyle/>
                    <a:p>
                      <a:pPr algn="ctr">
                        <a:lnSpc>
                          <a:spcPct val="115000"/>
                        </a:lnSpc>
                      </a:pPr>
                      <a:r>
                        <a:rPr lang="pt-PT" sz="1800" kern="50">
                          <a:effectLst/>
                        </a:rPr>
                        <a:t>Masculino</a:t>
                      </a:r>
                      <a:endParaRPr lang="it-IT" sz="3200" kern="50">
                        <a:effectLst/>
                        <a:latin typeface="Times New Roman" panose="02020603050405020304" pitchFamily="18" charset="0"/>
                        <a:ea typeface="SimSun" panose="02010600030101010101" pitchFamily="2" charset="-122"/>
                        <a:cs typeface="Mangal" panose="02040503050203030202" pitchFamily="18" charset="0"/>
                      </a:endParaRPr>
                    </a:p>
                  </a:txBody>
                  <a:tcPr marL="68580" marR="68580" marT="0" marB="0" anchor="ctr"/>
                </a:tc>
                <a:tc>
                  <a:txBody>
                    <a:bodyPr/>
                    <a:lstStyle/>
                    <a:p>
                      <a:pPr algn="ctr">
                        <a:lnSpc>
                          <a:spcPct val="115000"/>
                        </a:lnSpc>
                      </a:pPr>
                      <a:r>
                        <a:rPr lang="pt-PT" sz="1800" kern="50">
                          <a:effectLst/>
                        </a:rPr>
                        <a:t>Feminino</a:t>
                      </a:r>
                      <a:endParaRPr lang="it-IT" sz="3200" kern="50">
                        <a:effectLst/>
                        <a:latin typeface="Times New Roman" panose="02020603050405020304" pitchFamily="18" charset="0"/>
                        <a:ea typeface="SimSun" panose="02010600030101010101" pitchFamily="2" charset="-122"/>
                        <a:cs typeface="Mangal" panose="02040503050203030202" pitchFamily="18" charset="0"/>
                      </a:endParaRPr>
                    </a:p>
                  </a:txBody>
                  <a:tcPr marL="68580" marR="68580" marT="0" marB="0" anchor="ctr"/>
                </a:tc>
                <a:extLst>
                  <a:ext uri="{0D108BD9-81ED-4DB2-BD59-A6C34878D82A}">
                    <a16:rowId xmlns:a16="http://schemas.microsoft.com/office/drawing/2014/main" val="260481206"/>
                  </a:ext>
                </a:extLst>
              </a:tr>
              <a:tr h="472443">
                <a:tc>
                  <a:txBody>
                    <a:bodyPr/>
                    <a:lstStyle/>
                    <a:p>
                      <a:pPr algn="ctr">
                        <a:lnSpc>
                          <a:spcPct val="115000"/>
                        </a:lnSpc>
                        <a:spcAft>
                          <a:spcPts val="1415"/>
                        </a:spcAft>
                      </a:pPr>
                      <a:r>
                        <a:rPr lang="pt-PT" sz="2000" b="1" kern="50" dirty="0">
                          <a:effectLst/>
                        </a:rPr>
                        <a:t>Singular</a:t>
                      </a:r>
                      <a:endParaRPr lang="it-IT" sz="3200" b="1" kern="50" dirty="0">
                        <a:effectLst/>
                        <a:latin typeface="Times New Roman" panose="02020603050405020304" pitchFamily="18" charset="0"/>
                        <a:ea typeface="SimSun" panose="02010600030101010101" pitchFamily="2" charset="-122"/>
                        <a:cs typeface="Mangal" panose="02040503050203030202" pitchFamily="18" charset="0"/>
                      </a:endParaRPr>
                    </a:p>
                  </a:txBody>
                  <a:tcPr marL="68580" marR="68580" marT="0" marB="0" anchor="ctr"/>
                </a:tc>
                <a:tc>
                  <a:txBody>
                    <a:bodyPr/>
                    <a:lstStyle/>
                    <a:p>
                      <a:pPr algn="ctr">
                        <a:lnSpc>
                          <a:spcPct val="115000"/>
                        </a:lnSpc>
                        <a:spcAft>
                          <a:spcPts val="1415"/>
                        </a:spcAft>
                      </a:pPr>
                      <a:r>
                        <a:rPr lang="pt-PT" sz="2000" kern="50">
                          <a:effectLst/>
                        </a:rPr>
                        <a:t>O</a:t>
                      </a:r>
                      <a:endParaRPr lang="it-IT" sz="3200" kern="50">
                        <a:effectLst/>
                        <a:latin typeface="Times New Roman" panose="02020603050405020304" pitchFamily="18" charset="0"/>
                        <a:ea typeface="SimSun" panose="02010600030101010101" pitchFamily="2" charset="-122"/>
                        <a:cs typeface="Mangal" panose="02040503050203030202" pitchFamily="18" charset="0"/>
                      </a:endParaRPr>
                    </a:p>
                  </a:txBody>
                  <a:tcPr marL="68580" marR="68580" marT="0" marB="0" anchor="ctr"/>
                </a:tc>
                <a:tc>
                  <a:txBody>
                    <a:bodyPr/>
                    <a:lstStyle/>
                    <a:p>
                      <a:pPr algn="ctr">
                        <a:lnSpc>
                          <a:spcPct val="115000"/>
                        </a:lnSpc>
                        <a:spcAft>
                          <a:spcPts val="1415"/>
                        </a:spcAft>
                      </a:pPr>
                      <a:r>
                        <a:rPr lang="pt-PT" sz="2000" kern="50">
                          <a:effectLst/>
                        </a:rPr>
                        <a:t>A</a:t>
                      </a:r>
                      <a:endParaRPr lang="it-IT" sz="3200" kern="50">
                        <a:effectLst/>
                        <a:latin typeface="Times New Roman" panose="02020603050405020304" pitchFamily="18" charset="0"/>
                        <a:ea typeface="SimSun" panose="02010600030101010101" pitchFamily="2" charset="-122"/>
                        <a:cs typeface="Mangal" panose="02040503050203030202" pitchFamily="18" charset="0"/>
                      </a:endParaRPr>
                    </a:p>
                  </a:txBody>
                  <a:tcPr marL="68580" marR="68580" marT="0" marB="0" anchor="ctr"/>
                </a:tc>
                <a:tc>
                  <a:txBody>
                    <a:bodyPr/>
                    <a:lstStyle/>
                    <a:p>
                      <a:pPr algn="ctr">
                        <a:lnSpc>
                          <a:spcPct val="115000"/>
                        </a:lnSpc>
                        <a:spcAft>
                          <a:spcPts val="1415"/>
                        </a:spcAft>
                      </a:pPr>
                      <a:r>
                        <a:rPr lang="pt-PT" sz="2000" kern="50">
                          <a:effectLst/>
                        </a:rPr>
                        <a:t>um</a:t>
                      </a:r>
                      <a:endParaRPr lang="it-IT" sz="3200" kern="50">
                        <a:effectLst/>
                        <a:latin typeface="Times New Roman" panose="02020603050405020304" pitchFamily="18" charset="0"/>
                        <a:ea typeface="SimSun" panose="02010600030101010101" pitchFamily="2" charset="-122"/>
                        <a:cs typeface="Mangal" panose="02040503050203030202" pitchFamily="18" charset="0"/>
                      </a:endParaRPr>
                    </a:p>
                  </a:txBody>
                  <a:tcPr marL="68580" marR="68580" marT="0" marB="0" anchor="ctr"/>
                </a:tc>
                <a:tc>
                  <a:txBody>
                    <a:bodyPr/>
                    <a:lstStyle/>
                    <a:p>
                      <a:pPr algn="ctr">
                        <a:lnSpc>
                          <a:spcPct val="115000"/>
                        </a:lnSpc>
                        <a:spcAft>
                          <a:spcPts val="1415"/>
                        </a:spcAft>
                      </a:pPr>
                      <a:r>
                        <a:rPr lang="pt-PT" sz="2000" kern="50">
                          <a:effectLst/>
                        </a:rPr>
                        <a:t>uma</a:t>
                      </a:r>
                      <a:endParaRPr lang="it-IT" sz="3200" kern="50">
                        <a:effectLst/>
                        <a:latin typeface="Times New Roman" panose="02020603050405020304" pitchFamily="18" charset="0"/>
                        <a:ea typeface="SimSun" panose="02010600030101010101" pitchFamily="2" charset="-122"/>
                        <a:cs typeface="Mangal" panose="02040503050203030202" pitchFamily="18" charset="0"/>
                      </a:endParaRPr>
                    </a:p>
                  </a:txBody>
                  <a:tcPr marL="68580" marR="68580" marT="0" marB="0" anchor="ctr"/>
                </a:tc>
                <a:extLst>
                  <a:ext uri="{0D108BD9-81ED-4DB2-BD59-A6C34878D82A}">
                    <a16:rowId xmlns:a16="http://schemas.microsoft.com/office/drawing/2014/main" val="2236551512"/>
                  </a:ext>
                </a:extLst>
              </a:tr>
              <a:tr h="472443">
                <a:tc>
                  <a:txBody>
                    <a:bodyPr/>
                    <a:lstStyle/>
                    <a:p>
                      <a:pPr algn="ctr">
                        <a:lnSpc>
                          <a:spcPct val="115000"/>
                        </a:lnSpc>
                        <a:spcAft>
                          <a:spcPts val="1415"/>
                        </a:spcAft>
                      </a:pPr>
                      <a:r>
                        <a:rPr lang="pt-PT" sz="2000" b="1" kern="50" dirty="0">
                          <a:effectLst/>
                        </a:rPr>
                        <a:t>Plural</a:t>
                      </a:r>
                      <a:endParaRPr lang="it-IT" sz="3200" b="1" kern="50" dirty="0">
                        <a:effectLst/>
                        <a:latin typeface="Times New Roman" panose="02020603050405020304" pitchFamily="18" charset="0"/>
                        <a:ea typeface="SimSun" panose="02010600030101010101" pitchFamily="2" charset="-122"/>
                        <a:cs typeface="Mangal" panose="02040503050203030202" pitchFamily="18" charset="0"/>
                      </a:endParaRPr>
                    </a:p>
                  </a:txBody>
                  <a:tcPr marL="68580" marR="68580" marT="0" marB="0" anchor="ctr"/>
                </a:tc>
                <a:tc>
                  <a:txBody>
                    <a:bodyPr/>
                    <a:lstStyle/>
                    <a:p>
                      <a:pPr algn="ctr">
                        <a:lnSpc>
                          <a:spcPct val="115000"/>
                        </a:lnSpc>
                        <a:spcAft>
                          <a:spcPts val="1415"/>
                        </a:spcAft>
                      </a:pPr>
                      <a:r>
                        <a:rPr lang="pt-PT" sz="2000" kern="50">
                          <a:effectLst/>
                        </a:rPr>
                        <a:t>Os</a:t>
                      </a:r>
                      <a:endParaRPr lang="it-IT" sz="3200" kern="50">
                        <a:effectLst/>
                        <a:latin typeface="Times New Roman" panose="02020603050405020304" pitchFamily="18" charset="0"/>
                        <a:ea typeface="SimSun" panose="02010600030101010101" pitchFamily="2" charset="-122"/>
                        <a:cs typeface="Mangal" panose="02040503050203030202" pitchFamily="18" charset="0"/>
                      </a:endParaRPr>
                    </a:p>
                  </a:txBody>
                  <a:tcPr marL="68580" marR="68580" marT="0" marB="0" anchor="ctr"/>
                </a:tc>
                <a:tc>
                  <a:txBody>
                    <a:bodyPr/>
                    <a:lstStyle/>
                    <a:p>
                      <a:pPr algn="ctr">
                        <a:lnSpc>
                          <a:spcPct val="115000"/>
                        </a:lnSpc>
                        <a:spcAft>
                          <a:spcPts val="1415"/>
                        </a:spcAft>
                      </a:pPr>
                      <a:r>
                        <a:rPr lang="pt-PT" sz="2000" kern="50">
                          <a:effectLst/>
                        </a:rPr>
                        <a:t>As</a:t>
                      </a:r>
                      <a:endParaRPr lang="it-IT" sz="3200" kern="50">
                        <a:effectLst/>
                        <a:latin typeface="Times New Roman" panose="02020603050405020304" pitchFamily="18" charset="0"/>
                        <a:ea typeface="SimSun" panose="02010600030101010101" pitchFamily="2" charset="-122"/>
                        <a:cs typeface="Mangal" panose="02040503050203030202" pitchFamily="18" charset="0"/>
                      </a:endParaRPr>
                    </a:p>
                  </a:txBody>
                  <a:tcPr marL="68580" marR="68580" marT="0" marB="0" anchor="ctr"/>
                </a:tc>
                <a:tc>
                  <a:txBody>
                    <a:bodyPr/>
                    <a:lstStyle/>
                    <a:p>
                      <a:pPr algn="ctr">
                        <a:lnSpc>
                          <a:spcPct val="115000"/>
                        </a:lnSpc>
                        <a:spcAft>
                          <a:spcPts val="1415"/>
                        </a:spcAft>
                      </a:pPr>
                      <a:r>
                        <a:rPr lang="pt-PT" sz="2000" kern="50">
                          <a:effectLst/>
                        </a:rPr>
                        <a:t>uns</a:t>
                      </a:r>
                      <a:endParaRPr lang="it-IT" sz="3200" kern="50">
                        <a:effectLst/>
                        <a:latin typeface="Times New Roman" panose="02020603050405020304" pitchFamily="18" charset="0"/>
                        <a:ea typeface="SimSun" panose="02010600030101010101" pitchFamily="2" charset="-122"/>
                        <a:cs typeface="Mangal" panose="02040503050203030202" pitchFamily="18" charset="0"/>
                      </a:endParaRPr>
                    </a:p>
                  </a:txBody>
                  <a:tcPr marL="68580" marR="68580" marT="0" marB="0" anchor="ctr"/>
                </a:tc>
                <a:tc>
                  <a:txBody>
                    <a:bodyPr/>
                    <a:lstStyle/>
                    <a:p>
                      <a:pPr algn="ctr">
                        <a:lnSpc>
                          <a:spcPct val="115000"/>
                        </a:lnSpc>
                        <a:spcAft>
                          <a:spcPts val="1415"/>
                        </a:spcAft>
                      </a:pPr>
                      <a:r>
                        <a:rPr lang="pt-PT" sz="2000" kern="50" dirty="0">
                          <a:effectLst/>
                        </a:rPr>
                        <a:t>Umas</a:t>
                      </a:r>
                      <a:endParaRPr lang="it-IT" sz="3200" kern="50" dirty="0">
                        <a:effectLst/>
                        <a:latin typeface="Times New Roman" panose="02020603050405020304" pitchFamily="18" charset="0"/>
                        <a:ea typeface="SimSun" panose="02010600030101010101" pitchFamily="2" charset="-122"/>
                        <a:cs typeface="Mangal" panose="02040503050203030202" pitchFamily="18" charset="0"/>
                      </a:endParaRPr>
                    </a:p>
                  </a:txBody>
                  <a:tcPr marL="68580" marR="68580" marT="0" marB="0" anchor="ctr"/>
                </a:tc>
                <a:extLst>
                  <a:ext uri="{0D108BD9-81ED-4DB2-BD59-A6C34878D82A}">
                    <a16:rowId xmlns:a16="http://schemas.microsoft.com/office/drawing/2014/main" val="452439996"/>
                  </a:ext>
                </a:extLst>
              </a:tr>
            </a:tbl>
          </a:graphicData>
        </a:graphic>
      </p:graphicFrame>
      <p:sp>
        <p:nvSpPr>
          <p:cNvPr id="7" name="Titolo 6">
            <a:extLst>
              <a:ext uri="{FF2B5EF4-FFF2-40B4-BE49-F238E27FC236}">
                <a16:creationId xmlns:a16="http://schemas.microsoft.com/office/drawing/2014/main" id="{FBEB14AC-3092-4B57-8448-DBD8015D87F1}"/>
              </a:ext>
            </a:extLst>
          </p:cNvPr>
          <p:cNvSpPr>
            <a:spLocks noGrp="1"/>
          </p:cNvSpPr>
          <p:nvPr>
            <p:ph type="title"/>
          </p:nvPr>
        </p:nvSpPr>
        <p:spPr/>
        <p:txBody>
          <a:bodyPr/>
          <a:lstStyle/>
          <a:p>
            <a:r>
              <a:rPr lang="pt-BR" b="0" i="0" dirty="0">
                <a:solidFill>
                  <a:srgbClr val="000000"/>
                </a:solidFill>
                <a:effectLst/>
              </a:rPr>
              <a:t>O Artigo definido/ o artigo indefinido</a:t>
            </a:r>
            <a:endParaRPr lang="it-IT" dirty="0"/>
          </a:p>
        </p:txBody>
      </p:sp>
    </p:spTree>
    <p:extLst>
      <p:ext uri="{BB962C8B-B14F-4D97-AF65-F5344CB8AC3E}">
        <p14:creationId xmlns:p14="http://schemas.microsoft.com/office/powerpoint/2010/main" val="33469171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B1A8005-79B5-4FBD-BE88-BCE6812DC691}"/>
              </a:ext>
            </a:extLst>
          </p:cNvPr>
          <p:cNvSpPr>
            <a:spLocks noGrp="1"/>
          </p:cNvSpPr>
          <p:nvPr>
            <p:ph type="title"/>
          </p:nvPr>
        </p:nvSpPr>
        <p:spPr>
          <a:xfrm>
            <a:off x="901148" y="286603"/>
            <a:ext cx="10254532" cy="1450757"/>
          </a:xfrm>
        </p:spPr>
        <p:txBody>
          <a:bodyPr/>
          <a:lstStyle/>
          <a:p>
            <a:r>
              <a:rPr lang="pt-BR" b="0" i="0" dirty="0">
                <a:solidFill>
                  <a:srgbClr val="000000"/>
                </a:solidFill>
                <a:effectLst/>
              </a:rPr>
              <a:t>Os artigos definidos</a:t>
            </a:r>
            <a:endParaRPr lang="it-IT" dirty="0"/>
          </a:p>
        </p:txBody>
      </p:sp>
      <p:pic>
        <p:nvPicPr>
          <p:cNvPr id="4" name="Picture 1">
            <a:extLst>
              <a:ext uri="{FF2B5EF4-FFF2-40B4-BE49-F238E27FC236}">
                <a16:creationId xmlns:a16="http://schemas.microsoft.com/office/drawing/2014/main" id="{142BB701-3A91-46DB-82DF-AABFED0C60F8}"/>
              </a:ext>
            </a:extLst>
          </p:cNvPr>
          <p:cNvPicPr>
            <a:picLocks noChangeAspect="1"/>
          </p:cNvPicPr>
          <p:nvPr/>
        </p:nvPicPr>
        <p:blipFill>
          <a:blip r:embed="rId2"/>
          <a:srcRect l="4517" r="5381"/>
          <a:stretch>
            <a:fillRect/>
          </a:stretch>
        </p:blipFill>
        <p:spPr bwMode="auto">
          <a:xfrm>
            <a:off x="5152168" y="2398533"/>
            <a:ext cx="6271205" cy="2817820"/>
          </a:xfrm>
          <a:prstGeom prst="rect">
            <a:avLst/>
          </a:prstGeom>
          <a:noFill/>
          <a:ln w="9525">
            <a:noFill/>
            <a:miter lim="800000"/>
            <a:headEnd/>
            <a:tailEnd/>
          </a:ln>
        </p:spPr>
      </p:pic>
      <p:sp>
        <p:nvSpPr>
          <p:cNvPr id="5" name="CasellaDiTesto 4">
            <a:extLst>
              <a:ext uri="{FF2B5EF4-FFF2-40B4-BE49-F238E27FC236}">
                <a16:creationId xmlns:a16="http://schemas.microsoft.com/office/drawing/2014/main" id="{675FEC0F-0C23-4BF9-8835-B52F9E7A7952}"/>
              </a:ext>
            </a:extLst>
          </p:cNvPr>
          <p:cNvSpPr txBox="1"/>
          <p:nvPr/>
        </p:nvSpPr>
        <p:spPr>
          <a:xfrm>
            <a:off x="1017767" y="2584031"/>
            <a:ext cx="6096000" cy="2446824"/>
          </a:xfrm>
          <a:prstGeom prst="rect">
            <a:avLst/>
          </a:prstGeom>
          <a:noFill/>
        </p:spPr>
        <p:txBody>
          <a:bodyPr wrap="square">
            <a:spAutoFit/>
          </a:bodyPr>
          <a:lstStyle/>
          <a:p>
            <a:r>
              <a:rPr lang="it-IT" sz="1800" b="1" kern="50" dirty="0" err="1">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Artigo</a:t>
            </a:r>
            <a:r>
              <a:rPr lang="it-IT" b="1" kern="50" dirty="0" err="1">
                <a:solidFill>
                  <a:srgbClr val="000000"/>
                </a:solidFill>
                <a:latin typeface="Times New Roman" panose="02020603050405020304" pitchFamily="18" charset="0"/>
                <a:ea typeface="Verdana" panose="020B0604030504040204" pitchFamily="34" charset="0"/>
                <a:cs typeface="Times New Roman" panose="02020603050405020304" pitchFamily="18" charset="0"/>
              </a:rPr>
              <a:t>s</a:t>
            </a:r>
            <a:r>
              <a:rPr lang="it-IT" b="1" kern="50" dirty="0">
                <a:solidFill>
                  <a:srgbClr val="000000"/>
                </a:solidFill>
                <a:latin typeface="Times New Roman" panose="02020603050405020304" pitchFamily="18" charset="0"/>
                <a:ea typeface="Verdana" panose="020B0604030504040204" pitchFamily="34" charset="0"/>
                <a:cs typeface="Times New Roman" panose="02020603050405020304" pitchFamily="18" charset="0"/>
              </a:rPr>
              <a:t> </a:t>
            </a:r>
            <a:r>
              <a:rPr lang="it-IT" b="1" kern="50" dirty="0" err="1">
                <a:solidFill>
                  <a:srgbClr val="000000"/>
                </a:solidFill>
                <a:latin typeface="Times New Roman" panose="02020603050405020304" pitchFamily="18" charset="0"/>
                <a:ea typeface="Verdana" panose="020B0604030504040204" pitchFamily="34" charset="0"/>
                <a:cs typeface="Times New Roman" panose="02020603050405020304" pitchFamily="18" charset="0"/>
              </a:rPr>
              <a:t>definidos</a:t>
            </a:r>
            <a:endParaRPr lang="it-IT" b="1" kern="50" dirty="0">
              <a:solidFill>
                <a:srgbClr val="000000"/>
              </a:solidFill>
              <a:latin typeface="Times New Roman" panose="02020603050405020304" pitchFamily="18" charset="0"/>
              <a:ea typeface="Verdana" panose="020B0604030504040204" pitchFamily="34" charset="0"/>
              <a:cs typeface="Times New Roman" panose="02020603050405020304" pitchFamily="18" charset="0"/>
            </a:endParaRPr>
          </a:p>
          <a:p>
            <a:endParaRPr lang="it-IT" sz="1800" b="1" kern="50" dirty="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endParaRPr>
          </a:p>
          <a:p>
            <a:r>
              <a:rPr lang="it-IT" sz="1800" b="1" kern="50" dirty="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maschile singolare: </a:t>
            </a:r>
            <a:r>
              <a:rPr lang="it-IT" sz="1800" kern="50" dirty="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o (il/ lo/ l’)</a:t>
            </a:r>
            <a:endParaRPr lang="it-IT" sz="2000" kern="50" dirty="0">
              <a:effectLst/>
              <a:latin typeface="Times New Roman" panose="02020603050405020304" pitchFamily="18" charset="0"/>
              <a:ea typeface="SimSun" panose="02010600030101010101" pitchFamily="2" charset="-122"/>
              <a:cs typeface="Mangal" panose="02040503050203030202" pitchFamily="18" charset="0"/>
            </a:endParaRPr>
          </a:p>
          <a:p>
            <a:r>
              <a:rPr lang="it-IT" sz="1800" b="1" kern="50" dirty="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maschile plurale:      </a:t>
            </a:r>
            <a:r>
              <a:rPr lang="it-IT" sz="1800" kern="50" dirty="0" err="1">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os</a:t>
            </a:r>
            <a:r>
              <a:rPr lang="it-IT" sz="1800" kern="50" dirty="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 (i/ gli)</a:t>
            </a:r>
            <a:endParaRPr lang="it-IT" sz="2000" kern="50" dirty="0">
              <a:effectLst/>
              <a:latin typeface="Times New Roman" panose="02020603050405020304" pitchFamily="18" charset="0"/>
              <a:ea typeface="SimSun" panose="02010600030101010101" pitchFamily="2" charset="-122"/>
              <a:cs typeface="Mangal" panose="02040503050203030202" pitchFamily="18" charset="0"/>
            </a:endParaRPr>
          </a:p>
          <a:p>
            <a:r>
              <a:rPr lang="it-IT" sz="1800" b="1" kern="50" dirty="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femminile singolare:  </a:t>
            </a:r>
            <a:r>
              <a:rPr lang="it-IT" sz="1800" kern="50" dirty="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a  (la/ l’)</a:t>
            </a:r>
            <a:endParaRPr lang="it-IT" sz="2000" kern="50" dirty="0">
              <a:effectLst/>
              <a:latin typeface="Times New Roman" panose="02020603050405020304" pitchFamily="18" charset="0"/>
              <a:ea typeface="SimSun" panose="02010600030101010101" pitchFamily="2" charset="-122"/>
              <a:cs typeface="Mangal" panose="02040503050203030202" pitchFamily="18" charset="0"/>
            </a:endParaRPr>
          </a:p>
          <a:p>
            <a:r>
              <a:rPr lang="pt-PT" sz="1800" b="1" kern="50" dirty="0" err="1">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femminile</a:t>
            </a:r>
            <a:r>
              <a:rPr lang="pt-PT" sz="1800" b="1" kern="50" dirty="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 </a:t>
            </a:r>
            <a:r>
              <a:rPr lang="pt-PT" sz="1800" b="1" kern="50" dirty="0" err="1">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plurale</a:t>
            </a:r>
            <a:r>
              <a:rPr lang="pt-PT" sz="1800" kern="50" dirty="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    as (</a:t>
            </a:r>
            <a:r>
              <a:rPr lang="pt-PT" sz="1800" kern="50" dirty="0" err="1">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le</a:t>
            </a:r>
            <a:r>
              <a:rPr lang="pt-PT" sz="1800" kern="50" dirty="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a:t>
            </a:r>
            <a:endParaRPr lang="it-IT" sz="2000" kern="50" dirty="0">
              <a:effectLst/>
              <a:latin typeface="Times New Roman" panose="02020603050405020304" pitchFamily="18" charset="0"/>
              <a:ea typeface="SimSun" panose="02010600030101010101" pitchFamily="2" charset="-122"/>
              <a:cs typeface="Mangal" panose="02040503050203030202" pitchFamily="18" charset="0"/>
            </a:endParaRPr>
          </a:p>
          <a:p>
            <a:pPr>
              <a:spcAft>
                <a:spcPts val="600"/>
              </a:spcAft>
            </a:pPr>
            <a:r>
              <a:rPr lang="pt-PT" sz="2000" b="1" kern="50" dirty="0">
                <a:effectLst/>
                <a:latin typeface="Times New Roman" panose="02020603050405020304" pitchFamily="18" charset="0"/>
                <a:ea typeface="SimSun" panose="02010600030101010101" pitchFamily="2" charset="-122"/>
                <a:cs typeface="Times New Roman" panose="02020603050405020304" pitchFamily="18" charset="0"/>
              </a:rPr>
              <a:t> </a:t>
            </a:r>
            <a:endParaRPr lang="it-IT" sz="2000" kern="50" dirty="0">
              <a:effectLst/>
              <a:latin typeface="Times New Roman" panose="02020603050405020304" pitchFamily="18" charset="0"/>
              <a:ea typeface="SimSun" panose="02010600030101010101" pitchFamily="2" charset="-122"/>
              <a:cs typeface="Mangal" panose="02040503050203030202" pitchFamily="18" charset="0"/>
            </a:endParaRPr>
          </a:p>
          <a:p>
            <a:pPr>
              <a:spcAft>
                <a:spcPts val="600"/>
              </a:spcAft>
            </a:pPr>
            <a:r>
              <a:rPr lang="pt-PT" sz="2000" b="1" kern="50" dirty="0" err="1">
                <a:effectLst/>
                <a:latin typeface="Times New Roman" panose="02020603050405020304" pitchFamily="18" charset="0"/>
                <a:ea typeface="SimSun" panose="02010600030101010101" pitchFamily="2" charset="-122"/>
                <a:cs typeface="Times New Roman" panose="02020603050405020304" pitchFamily="18" charset="0"/>
              </a:rPr>
              <a:t>Ex:</a:t>
            </a:r>
            <a:r>
              <a:rPr lang="pt-PT" sz="2000" b="1" u="sng" kern="50" dirty="0" err="1">
                <a:effectLst/>
                <a:latin typeface="Times New Roman" panose="02020603050405020304" pitchFamily="18" charset="0"/>
                <a:ea typeface="SimSun" panose="02010600030101010101" pitchFamily="2" charset="-122"/>
                <a:cs typeface="Times New Roman" panose="02020603050405020304" pitchFamily="18" charset="0"/>
              </a:rPr>
              <a:t>As</a:t>
            </a:r>
            <a:r>
              <a:rPr lang="pt-PT" sz="2000" b="1" kern="50" dirty="0">
                <a:effectLst/>
                <a:latin typeface="Times New Roman" panose="02020603050405020304" pitchFamily="18" charset="0"/>
                <a:ea typeface="SimSun" panose="02010600030101010101" pitchFamily="2" charset="-122"/>
                <a:cs typeface="Times New Roman" panose="02020603050405020304" pitchFamily="18" charset="0"/>
              </a:rPr>
              <a:t> </a:t>
            </a:r>
            <a:r>
              <a:rPr lang="pt-PT" sz="2000" kern="50" dirty="0">
                <a:effectLst/>
                <a:latin typeface="Times New Roman" panose="02020603050405020304" pitchFamily="18" charset="0"/>
                <a:ea typeface="SimSun" panose="02010600030101010101" pitchFamily="2" charset="-122"/>
                <a:cs typeface="Times New Roman" panose="02020603050405020304" pitchFamily="18" charset="0"/>
              </a:rPr>
              <a:t>luzes estão acesas.</a:t>
            </a:r>
            <a:r>
              <a:rPr lang="pt-PT" sz="2000" b="1" kern="50" dirty="0">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 </a:t>
            </a:r>
            <a:endParaRPr lang="it-IT" sz="2000" kern="50" dirty="0">
              <a:effectLst/>
              <a:latin typeface="Times New Roman" panose="02020603050405020304" pitchFamily="18" charset="0"/>
              <a:ea typeface="SimSun" panose="02010600030101010101" pitchFamily="2" charset="-122"/>
              <a:cs typeface="Mangal" panose="02040503050203030202" pitchFamily="18" charset="0"/>
            </a:endParaRPr>
          </a:p>
        </p:txBody>
      </p:sp>
    </p:spTree>
    <p:extLst>
      <p:ext uri="{BB962C8B-B14F-4D97-AF65-F5344CB8AC3E}">
        <p14:creationId xmlns:p14="http://schemas.microsoft.com/office/powerpoint/2010/main" val="13745129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502BF3A-AA4D-4ED6-BC3D-4B01141C6DDF}"/>
              </a:ext>
            </a:extLst>
          </p:cNvPr>
          <p:cNvSpPr>
            <a:spLocks noGrp="1"/>
          </p:cNvSpPr>
          <p:nvPr>
            <p:ph type="title"/>
          </p:nvPr>
        </p:nvSpPr>
        <p:spPr/>
        <p:txBody>
          <a:bodyPr/>
          <a:lstStyle/>
          <a:p>
            <a:r>
              <a:rPr lang="pt-PT" dirty="0"/>
              <a:t>Exercício 3</a:t>
            </a:r>
            <a:endParaRPr lang="it-IT" dirty="0"/>
          </a:p>
        </p:txBody>
      </p:sp>
      <p:sp>
        <p:nvSpPr>
          <p:cNvPr id="4" name="CasellaDiTesto 3">
            <a:extLst>
              <a:ext uri="{FF2B5EF4-FFF2-40B4-BE49-F238E27FC236}">
                <a16:creationId xmlns:a16="http://schemas.microsoft.com/office/drawing/2014/main" id="{D73BB2F0-D67E-43ED-B9F9-44D7C01DEAA2}"/>
              </a:ext>
            </a:extLst>
          </p:cNvPr>
          <p:cNvSpPr txBox="1"/>
          <p:nvPr/>
        </p:nvSpPr>
        <p:spPr>
          <a:xfrm>
            <a:off x="1616765" y="2411640"/>
            <a:ext cx="8958470" cy="2535566"/>
          </a:xfrm>
          <a:prstGeom prst="rect">
            <a:avLst/>
          </a:prstGeom>
          <a:noFill/>
        </p:spPr>
        <p:txBody>
          <a:bodyPr wrap="square">
            <a:spAutoFit/>
          </a:bodyPr>
          <a:lstStyle/>
          <a:p>
            <a:pPr algn="just">
              <a:lnSpc>
                <a:spcPct val="150000"/>
              </a:lnSpc>
              <a:spcAft>
                <a:spcPts val="600"/>
              </a:spcAft>
            </a:pPr>
            <a:r>
              <a:rPr lang="pt-PT" sz="1800" kern="5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O Miguel esvazia ____________ mochila do Luís. Encontra, _____________ livro de história,_____________ cadernos de </a:t>
            </a:r>
            <a:r>
              <a:rPr lang="pt-PT" sz="1800" kern="5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desenho,_____________régua</a:t>
            </a:r>
            <a:r>
              <a:rPr lang="pt-PT" sz="1800" kern="5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_______________ lápis e  ___________ borracha. Mas, __________ livro de história está </a:t>
            </a:r>
            <a:r>
              <a:rPr lang="pt-PT" sz="1800" kern="5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rasgado,__________cadernos</a:t>
            </a:r>
            <a:r>
              <a:rPr lang="pt-PT" sz="1800" kern="5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de desenho estão sem folhas, ________régua está partida, ___________ lápis estão mordidos e ______ borracha está dividida em duas partes. Uma desgraça!</a:t>
            </a:r>
            <a:endParaRPr lang="it-IT" sz="1800" kern="50" dirty="0">
              <a:effectLst/>
              <a:latin typeface="Times New Roman" panose="02020603050405020304" pitchFamily="18" charset="0"/>
              <a:ea typeface="SimSun" panose="02010600030101010101" pitchFamily="2" charset="-122"/>
              <a:cs typeface="Mangal" panose="02040503050203030202" pitchFamily="18" charset="0"/>
            </a:endParaRPr>
          </a:p>
        </p:txBody>
      </p:sp>
    </p:spTree>
    <p:extLst>
      <p:ext uri="{BB962C8B-B14F-4D97-AF65-F5344CB8AC3E}">
        <p14:creationId xmlns:p14="http://schemas.microsoft.com/office/powerpoint/2010/main" val="35795267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7D8F7F-BF9C-4D9F-A2A2-9559947B35B0}"/>
              </a:ext>
            </a:extLst>
          </p:cNvPr>
          <p:cNvSpPr>
            <a:spLocks noGrp="1"/>
          </p:cNvSpPr>
          <p:nvPr>
            <p:ph type="title"/>
          </p:nvPr>
        </p:nvSpPr>
        <p:spPr/>
        <p:txBody>
          <a:bodyPr/>
          <a:lstStyle/>
          <a:p>
            <a:r>
              <a:rPr lang="pt-PT" dirty="0"/>
              <a:t>Os artigos indefinidos</a:t>
            </a:r>
            <a:endParaRPr lang="it-IT" dirty="0"/>
          </a:p>
        </p:txBody>
      </p:sp>
      <p:sp>
        <p:nvSpPr>
          <p:cNvPr id="3" name="Rectangle 2">
            <a:extLst>
              <a:ext uri="{FF2B5EF4-FFF2-40B4-BE49-F238E27FC236}">
                <a16:creationId xmlns:a16="http://schemas.microsoft.com/office/drawing/2014/main" id="{0484BD7A-701C-4D19-99ED-35C3FEB7D7BA}"/>
              </a:ext>
            </a:extLst>
          </p:cNvPr>
          <p:cNvSpPr>
            <a:spLocks noChangeArrowheads="1"/>
          </p:cNvSpPr>
          <p:nvPr/>
        </p:nvSpPr>
        <p:spPr bwMode="auto">
          <a:xfrm>
            <a:off x="1097280" y="2349617"/>
            <a:ext cx="3640639"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2000" b="1" i="0" u="none" strike="noStrike" cap="none" normalizeH="0" baseline="0" dirty="0">
                <a:ln>
                  <a:noFill/>
                </a:ln>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L'articolo indefinito </a:t>
            </a:r>
            <a:endParaRPr kumimoji="0" lang="it-IT" altLang="it-IT"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
        <p:nvSpPr>
          <p:cNvPr id="4" name="Text Box 1">
            <a:extLst>
              <a:ext uri="{FF2B5EF4-FFF2-40B4-BE49-F238E27FC236}">
                <a16:creationId xmlns:a16="http://schemas.microsoft.com/office/drawing/2014/main" id="{29A677B6-E5FB-4289-9C8D-373BB84944B9}"/>
              </a:ext>
            </a:extLst>
          </p:cNvPr>
          <p:cNvSpPr txBox="1">
            <a:spLocks noChangeArrowheads="1"/>
          </p:cNvSpPr>
          <p:nvPr/>
        </p:nvSpPr>
        <p:spPr bwMode="auto">
          <a:xfrm>
            <a:off x="1097280" y="5659926"/>
            <a:ext cx="10286337" cy="384262"/>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pt-PT" altLang="it-IT" i="0" strike="noStrike" cap="none" normalizeH="0" baseline="0" dirty="0">
                <a:ln>
                  <a:noFill/>
                </a:ln>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O artigo indefinido não deve ser confundido com o numeral um, que é usado para expressar quantidade</a:t>
            </a:r>
            <a:endParaRPr kumimoji="0" lang="it-IT" altLang="it-IT" sz="1600" i="0" strike="noStrike" cap="none" normalizeH="0" baseline="0" dirty="0">
              <a:ln>
                <a:noFill/>
              </a:ln>
              <a:solidFill>
                <a:schemeClr val="bg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
        <p:nvSpPr>
          <p:cNvPr id="5" name="Rectangle 3">
            <a:extLst>
              <a:ext uri="{FF2B5EF4-FFF2-40B4-BE49-F238E27FC236}">
                <a16:creationId xmlns:a16="http://schemas.microsoft.com/office/drawing/2014/main" id="{F12D6DBF-3406-47CD-8052-709B06C92038}"/>
              </a:ext>
            </a:extLst>
          </p:cNvPr>
          <p:cNvSpPr>
            <a:spLocks noChangeArrowheads="1"/>
          </p:cNvSpPr>
          <p:nvPr/>
        </p:nvSpPr>
        <p:spPr bwMode="auto">
          <a:xfrm>
            <a:off x="1097280" y="2823374"/>
            <a:ext cx="5131242"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2000" b="1" i="0" u="none" strike="noStrike" cap="none" normalizeH="0" baseline="0" dirty="0">
                <a:ln>
                  <a:noFill/>
                </a:ln>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maschile singolare:</a:t>
            </a:r>
            <a:r>
              <a:rPr kumimoji="0" lang="it-IT" altLang="it-IT" sz="2000" b="0" i="0" u="none" strike="noStrike" cap="none" normalizeH="0" baseline="0" dirty="0">
                <a:ln>
                  <a:noFill/>
                </a:ln>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   </a:t>
            </a:r>
            <a:r>
              <a:rPr kumimoji="0" lang="it-IT" altLang="it-IT" sz="2000" b="0" i="0" u="none" strike="noStrike" cap="none" normalizeH="0" baseline="0" dirty="0" err="1">
                <a:ln>
                  <a:noFill/>
                </a:ln>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um</a:t>
            </a:r>
            <a:r>
              <a:rPr kumimoji="0" lang="it-IT" altLang="it-IT" sz="2000" b="0" i="0" u="none" strike="noStrike" cap="none" normalizeH="0" baseline="0" dirty="0">
                <a:ln>
                  <a:noFill/>
                </a:ln>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  (un/ uno)</a:t>
            </a:r>
            <a:endParaRPr kumimoji="0" lang="it-IT" altLang="it-IT"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2000" b="1" i="0" u="none" strike="noStrike" cap="none" normalizeH="0" baseline="0" dirty="0">
                <a:ln>
                  <a:noFill/>
                </a:ln>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maschile plurale:</a:t>
            </a:r>
            <a:r>
              <a:rPr kumimoji="0" lang="it-IT" altLang="it-IT" sz="2000" b="0" i="0" u="none" strike="noStrike" cap="none" normalizeH="0" baseline="0" dirty="0">
                <a:ln>
                  <a:noFill/>
                </a:ln>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      </a:t>
            </a:r>
            <a:r>
              <a:rPr kumimoji="0" lang="it-IT" altLang="it-IT" sz="2000" b="0" i="0" u="none" strike="noStrike" cap="none" normalizeH="0" baseline="0" dirty="0" err="1">
                <a:ln>
                  <a:noFill/>
                </a:ln>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uns</a:t>
            </a:r>
            <a:r>
              <a:rPr kumimoji="0" lang="it-IT" altLang="it-IT" sz="2000" b="0" i="0" u="none" strike="noStrike" cap="none" normalizeH="0" baseline="0" dirty="0">
                <a:ln>
                  <a:noFill/>
                </a:ln>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 </a:t>
            </a:r>
            <a:endParaRPr kumimoji="0" lang="it-IT" altLang="it-IT"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2000" b="1" i="0" u="none" strike="noStrike" cap="none" normalizeH="0" baseline="0" dirty="0">
                <a:ln>
                  <a:noFill/>
                </a:ln>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femminile singolare:</a:t>
            </a:r>
            <a:r>
              <a:rPr kumimoji="0" lang="it-IT" altLang="it-IT" sz="2000" b="0" i="0" u="none" strike="noStrike" cap="none" normalizeH="0" baseline="0" dirty="0">
                <a:ln>
                  <a:noFill/>
                </a:ln>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  </a:t>
            </a:r>
            <a:r>
              <a:rPr kumimoji="0" lang="it-IT" altLang="it-IT" sz="2000" b="0" i="0" u="none" strike="noStrike" cap="none" normalizeH="0" baseline="0" dirty="0" err="1">
                <a:ln>
                  <a:noFill/>
                </a:ln>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uma</a:t>
            </a:r>
            <a:r>
              <a:rPr kumimoji="0" lang="it-IT" altLang="it-IT" sz="2000" b="0" i="0" u="none" strike="noStrike" cap="none" normalizeH="0" baseline="0" dirty="0">
                <a:ln>
                  <a:noFill/>
                </a:ln>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 (una/ un’)</a:t>
            </a:r>
            <a:endParaRPr kumimoji="0" lang="it-IT" altLang="it-IT"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PT" altLang="it-IT" sz="2000" b="1" i="0" u="none" strike="noStrike" cap="none" normalizeH="0" baseline="0" dirty="0" err="1">
                <a:ln>
                  <a:noFill/>
                </a:ln>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femminile</a:t>
            </a:r>
            <a:r>
              <a:rPr kumimoji="0" lang="pt-PT" altLang="it-IT" sz="2000" b="1" i="0" u="none" strike="noStrike" cap="none" normalizeH="0" baseline="0" dirty="0">
                <a:ln>
                  <a:noFill/>
                </a:ln>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 </a:t>
            </a:r>
            <a:r>
              <a:rPr kumimoji="0" lang="pt-PT" altLang="it-IT" sz="2000" b="1" i="0" u="none" strike="noStrike" cap="none" normalizeH="0" baseline="0" dirty="0" err="1">
                <a:ln>
                  <a:noFill/>
                </a:ln>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plurale</a:t>
            </a:r>
            <a:r>
              <a:rPr kumimoji="0" lang="pt-PT" altLang="it-IT" sz="2000" b="1" i="0" u="none" strike="noStrike" cap="none" normalizeH="0" baseline="0" dirty="0">
                <a:ln>
                  <a:noFill/>
                </a:ln>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a:t>
            </a:r>
            <a:r>
              <a:rPr kumimoji="0" lang="pt-PT" altLang="it-IT" sz="2000" b="0" i="0" u="none" strike="noStrike" cap="none" normalizeH="0" baseline="0" dirty="0">
                <a:ln>
                  <a:noFill/>
                </a:ln>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     umas</a:t>
            </a:r>
            <a:endParaRPr kumimoji="0" lang="it-IT" altLang="it-IT"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PT" altLang="it-IT" sz="2000" b="1" i="0" u="none" strike="noStrike" cap="none" normalizeH="0" baseline="0" dirty="0" err="1">
                <a:ln>
                  <a:noFill/>
                </a:ln>
                <a:solidFill>
                  <a:schemeClr val="tx1"/>
                </a:solidFill>
                <a:effectLst/>
                <a:latin typeface="Times New Roman" panose="02020603050405020304" pitchFamily="18" charset="0"/>
                <a:ea typeface="Verdana" panose="020B0604030504040204" pitchFamily="34" charset="0"/>
                <a:cs typeface="Times New Roman" panose="02020603050405020304" pitchFamily="18" charset="0"/>
              </a:rPr>
              <a:t>Ex:</a:t>
            </a:r>
            <a:r>
              <a:rPr kumimoji="0" lang="pt-PT" altLang="it-IT" sz="2000" b="1" i="0" u="sng" strike="noStrike" cap="none" normalizeH="0" baseline="0" dirty="0" err="1">
                <a:ln>
                  <a:noFill/>
                </a:ln>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Um</a:t>
            </a:r>
            <a:r>
              <a:rPr kumimoji="0" lang="pt-PT" altLang="it-IT" sz="2000" b="0" i="0" u="none" strike="noStrike" cap="none" normalizeH="0" baseline="0" dirty="0">
                <a:ln>
                  <a:noFill/>
                </a:ln>
                <a:solidFill>
                  <a:srgbClr val="000000"/>
                </a:solidFill>
                <a:effectLst/>
                <a:latin typeface="Times New Roman" panose="02020603050405020304" pitchFamily="18" charset="0"/>
                <a:ea typeface="Verdana" panose="020B0604030504040204" pitchFamily="34" charset="0"/>
                <a:cs typeface="Times New Roman" panose="02020603050405020304" pitchFamily="18" charset="0"/>
              </a:rPr>
              <a:t> homem pediu-me uma informação</a:t>
            </a:r>
            <a:endParaRPr kumimoji="0" lang="pt-PT" altLang="it-IT" sz="3200" b="0" i="0" u="none" strike="noStrike" cap="none" normalizeH="0" baseline="0" dirty="0">
              <a:ln>
                <a:noFill/>
              </a:ln>
              <a:solidFill>
                <a:schemeClr val="tx1"/>
              </a:solidFill>
              <a:effectLst/>
              <a:latin typeface="Arial" panose="020B0604020202020204" pitchFamily="34" charset="0"/>
            </a:endParaRPr>
          </a:p>
        </p:txBody>
      </p:sp>
      <p:sp>
        <p:nvSpPr>
          <p:cNvPr id="6" name="CasellaDiTesto 5">
            <a:extLst>
              <a:ext uri="{FF2B5EF4-FFF2-40B4-BE49-F238E27FC236}">
                <a16:creationId xmlns:a16="http://schemas.microsoft.com/office/drawing/2014/main" id="{2B0FB1F6-F58C-4BA9-BA62-956B645B947F}"/>
              </a:ext>
            </a:extLst>
          </p:cNvPr>
          <p:cNvSpPr txBox="1"/>
          <p:nvPr/>
        </p:nvSpPr>
        <p:spPr>
          <a:xfrm>
            <a:off x="1097280" y="5171272"/>
            <a:ext cx="1948069" cy="369332"/>
          </a:xfrm>
          <a:prstGeom prst="rect">
            <a:avLst/>
          </a:prstGeom>
          <a:noFill/>
        </p:spPr>
        <p:txBody>
          <a:bodyPr wrap="square" rtlCol="0">
            <a:spAutoFit/>
          </a:bodyPr>
          <a:lstStyle/>
          <a:p>
            <a:r>
              <a:rPr lang="pt-PT" b="1" dirty="0"/>
              <a:t>ATENÇÃO</a:t>
            </a:r>
            <a:r>
              <a:rPr lang="pt-PT" dirty="0"/>
              <a:t> </a:t>
            </a:r>
            <a:r>
              <a:rPr lang="pt-BR" sz="1800" dirty="0">
                <a:latin typeface="Baskerville Old Face" panose="02020602080505020303" pitchFamily="18" charset="77"/>
              </a:rPr>
              <a:t>👩🏻‍🏫 </a:t>
            </a:r>
            <a:endParaRPr lang="it-IT" dirty="0"/>
          </a:p>
        </p:txBody>
      </p:sp>
      <p:sp>
        <p:nvSpPr>
          <p:cNvPr id="8" name="CasellaDiTesto 7">
            <a:extLst>
              <a:ext uri="{FF2B5EF4-FFF2-40B4-BE49-F238E27FC236}">
                <a16:creationId xmlns:a16="http://schemas.microsoft.com/office/drawing/2014/main" id="{CF7B5AF6-EB99-4E77-9FC8-E9FB7FFDDC3A}"/>
              </a:ext>
            </a:extLst>
          </p:cNvPr>
          <p:cNvSpPr txBox="1"/>
          <p:nvPr/>
        </p:nvSpPr>
        <p:spPr>
          <a:xfrm>
            <a:off x="6814267" y="2719905"/>
            <a:ext cx="4280453" cy="1200329"/>
          </a:xfrm>
          <a:prstGeom prst="rect">
            <a:avLst/>
          </a:prstGeom>
          <a:noFill/>
        </p:spPr>
        <p:txBody>
          <a:bodyPr wrap="square">
            <a:spAutoFit/>
          </a:bodyPr>
          <a:lstStyle/>
          <a:p>
            <a:r>
              <a:rPr lang="pt-BR" sz="2400" b="0" i="0" dirty="0">
                <a:solidFill>
                  <a:srgbClr val="000000"/>
                </a:solidFill>
                <a:effectLst/>
                <a:latin typeface="Times New Roman" panose="02020603050405020304" pitchFamily="18" charset="0"/>
              </a:rPr>
              <a:t>_____ caixa; _____ horário; _____ carros; ___ garrafas; _____ cores; ____ telefones</a:t>
            </a:r>
            <a:endParaRPr lang="it-IT" sz="2400" dirty="0"/>
          </a:p>
        </p:txBody>
      </p:sp>
    </p:spTree>
    <p:extLst>
      <p:ext uri="{BB962C8B-B14F-4D97-AF65-F5344CB8AC3E}">
        <p14:creationId xmlns:p14="http://schemas.microsoft.com/office/powerpoint/2010/main" val="1027564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E59B1DC-02BB-4A35-998F-98B50C3BFE10}"/>
              </a:ext>
            </a:extLst>
          </p:cNvPr>
          <p:cNvSpPr>
            <a:spLocks noGrp="1"/>
          </p:cNvSpPr>
          <p:nvPr>
            <p:ph type="title"/>
          </p:nvPr>
        </p:nvSpPr>
        <p:spPr/>
        <p:txBody>
          <a:bodyPr/>
          <a:lstStyle/>
          <a:p>
            <a:r>
              <a:rPr lang="pt-PT" dirty="0"/>
              <a:t>O uso dos artigos</a:t>
            </a:r>
            <a:endParaRPr lang="it-IT" dirty="0"/>
          </a:p>
        </p:txBody>
      </p:sp>
      <p:graphicFrame>
        <p:nvGraphicFramePr>
          <p:cNvPr id="3" name="Tabella 2">
            <a:extLst>
              <a:ext uri="{FF2B5EF4-FFF2-40B4-BE49-F238E27FC236}">
                <a16:creationId xmlns:a16="http://schemas.microsoft.com/office/drawing/2014/main" id="{28D4CC95-CBD3-4099-AAA9-B446356B325A}"/>
              </a:ext>
            </a:extLst>
          </p:cNvPr>
          <p:cNvGraphicFramePr>
            <a:graphicFrameLocks noGrp="1"/>
          </p:cNvGraphicFramePr>
          <p:nvPr>
            <p:extLst>
              <p:ext uri="{D42A27DB-BD31-4B8C-83A1-F6EECF244321}">
                <p14:modId xmlns:p14="http://schemas.microsoft.com/office/powerpoint/2010/main" val="911419870"/>
              </p:ext>
            </p:extLst>
          </p:nvPr>
        </p:nvGraphicFramePr>
        <p:xfrm>
          <a:off x="2001229" y="1907389"/>
          <a:ext cx="8627014" cy="2528972"/>
        </p:xfrm>
        <a:graphic>
          <a:graphicData uri="http://schemas.openxmlformats.org/drawingml/2006/table">
            <a:tbl>
              <a:tblPr firstRow="1" firstCol="1" bandRow="1">
                <a:tableStyleId>{8A107856-5554-42FB-B03E-39F5DBC370BA}</a:tableStyleId>
              </a:tblPr>
              <a:tblGrid>
                <a:gridCol w="4313507">
                  <a:extLst>
                    <a:ext uri="{9D8B030D-6E8A-4147-A177-3AD203B41FA5}">
                      <a16:colId xmlns:a16="http://schemas.microsoft.com/office/drawing/2014/main" val="1428523181"/>
                    </a:ext>
                  </a:extLst>
                </a:gridCol>
                <a:gridCol w="4313507">
                  <a:extLst>
                    <a:ext uri="{9D8B030D-6E8A-4147-A177-3AD203B41FA5}">
                      <a16:colId xmlns:a16="http://schemas.microsoft.com/office/drawing/2014/main" val="493603657"/>
                    </a:ext>
                  </a:extLst>
                </a:gridCol>
              </a:tblGrid>
              <a:tr h="653808">
                <a:tc>
                  <a:txBody>
                    <a:bodyPr/>
                    <a:lstStyle/>
                    <a:p>
                      <a:pPr>
                        <a:lnSpc>
                          <a:spcPct val="115000"/>
                        </a:lnSpc>
                      </a:pPr>
                      <a:r>
                        <a:rPr lang="it-IT" sz="1800" kern="50">
                          <a:effectLst/>
                        </a:rPr>
                        <a:t>a) nomi di fiumi, montagne, regioni, città, provincie  </a:t>
                      </a:r>
                      <a:endParaRPr lang="it-IT" sz="1800" kern="50">
                        <a:effectLst/>
                        <a:latin typeface="Times New Roman" panose="02020603050405020304" pitchFamily="18" charset="0"/>
                        <a:ea typeface="SimSun" panose="02010600030101010101" pitchFamily="2" charset="-122"/>
                        <a:cs typeface="Mangal" panose="02040503050203030202" pitchFamily="18" charset="0"/>
                      </a:endParaRPr>
                    </a:p>
                  </a:txBody>
                  <a:tcPr marL="68580" marR="68580" marT="0" marB="0"/>
                </a:tc>
                <a:tc>
                  <a:txBody>
                    <a:bodyPr/>
                    <a:lstStyle/>
                    <a:p>
                      <a:pPr>
                        <a:lnSpc>
                          <a:spcPct val="115000"/>
                        </a:lnSpc>
                      </a:pPr>
                      <a:r>
                        <a:rPr lang="pt-PT" sz="1800" b="0" kern="50" dirty="0" err="1">
                          <a:effectLst/>
                        </a:rPr>
                        <a:t>es</a:t>
                      </a:r>
                      <a:r>
                        <a:rPr lang="pt-PT" sz="1800" b="0" kern="50" dirty="0">
                          <a:effectLst/>
                        </a:rPr>
                        <a:t>. a Bahia, o Tamisa, o Rio de Janeiro</a:t>
                      </a:r>
                      <a:endParaRPr lang="it-IT" sz="1800" b="0" kern="50" dirty="0">
                        <a:effectLst/>
                        <a:latin typeface="Times New Roman" panose="02020603050405020304" pitchFamily="18" charset="0"/>
                        <a:ea typeface="SimSun" panose="02010600030101010101" pitchFamily="2" charset="-122"/>
                        <a:cs typeface="Mangal" panose="02040503050203030202" pitchFamily="18" charset="0"/>
                      </a:endParaRPr>
                    </a:p>
                  </a:txBody>
                  <a:tcPr marL="68580" marR="68580" marT="0" marB="0"/>
                </a:tc>
                <a:extLst>
                  <a:ext uri="{0D108BD9-81ED-4DB2-BD59-A6C34878D82A}">
                    <a16:rowId xmlns:a16="http://schemas.microsoft.com/office/drawing/2014/main" val="2347298189"/>
                  </a:ext>
                </a:extLst>
              </a:tr>
              <a:tr h="316254">
                <a:tc>
                  <a:txBody>
                    <a:bodyPr/>
                    <a:lstStyle/>
                    <a:p>
                      <a:pPr>
                        <a:lnSpc>
                          <a:spcPct val="115000"/>
                        </a:lnSpc>
                      </a:pPr>
                      <a:r>
                        <a:rPr lang="it-IT" sz="1800" kern="50">
                          <a:effectLst/>
                        </a:rPr>
                        <a:t>b) infiniti personali ed impersonali          </a:t>
                      </a:r>
                      <a:endParaRPr lang="it-IT" sz="1800" kern="50">
                        <a:effectLst/>
                        <a:latin typeface="Times New Roman" panose="02020603050405020304" pitchFamily="18" charset="0"/>
                        <a:ea typeface="SimSun" panose="02010600030101010101" pitchFamily="2" charset="-122"/>
                        <a:cs typeface="Mangal" panose="02040503050203030202" pitchFamily="18" charset="0"/>
                      </a:endParaRPr>
                    </a:p>
                  </a:txBody>
                  <a:tcPr marL="68580" marR="68580" marT="0" marB="0"/>
                </a:tc>
                <a:tc>
                  <a:txBody>
                    <a:bodyPr/>
                    <a:lstStyle/>
                    <a:p>
                      <a:pPr>
                        <a:lnSpc>
                          <a:spcPct val="115000"/>
                        </a:lnSpc>
                      </a:pPr>
                      <a:r>
                        <a:rPr lang="pt-PT" sz="1800" kern="50">
                          <a:effectLst/>
                        </a:rPr>
                        <a:t>es. 'o vires' tarde mostra que não és pontual</a:t>
                      </a:r>
                      <a:endParaRPr lang="it-IT" sz="1800" kern="50">
                        <a:effectLst/>
                        <a:latin typeface="Times New Roman" panose="02020603050405020304" pitchFamily="18" charset="0"/>
                        <a:ea typeface="SimSun" panose="02010600030101010101" pitchFamily="2" charset="-122"/>
                        <a:cs typeface="Mangal" panose="02040503050203030202" pitchFamily="18" charset="0"/>
                      </a:endParaRPr>
                    </a:p>
                  </a:txBody>
                  <a:tcPr marL="68580" marR="68580" marT="0" marB="0"/>
                </a:tc>
                <a:extLst>
                  <a:ext uri="{0D108BD9-81ED-4DB2-BD59-A6C34878D82A}">
                    <a16:rowId xmlns:a16="http://schemas.microsoft.com/office/drawing/2014/main" val="1032314067"/>
                  </a:ext>
                </a:extLst>
              </a:tr>
              <a:tr h="316254">
                <a:tc>
                  <a:txBody>
                    <a:bodyPr/>
                    <a:lstStyle/>
                    <a:p>
                      <a:pPr>
                        <a:lnSpc>
                          <a:spcPct val="115000"/>
                        </a:lnSpc>
                      </a:pPr>
                      <a:r>
                        <a:rPr lang="it-IT" sz="1800" kern="50">
                          <a:effectLst/>
                        </a:rPr>
                        <a:t>c) sostantivi e parti sostantivate             </a:t>
                      </a:r>
                      <a:endParaRPr lang="it-IT" sz="1800" kern="50">
                        <a:effectLst/>
                        <a:latin typeface="Times New Roman" panose="02020603050405020304" pitchFamily="18" charset="0"/>
                        <a:ea typeface="SimSun" panose="02010600030101010101" pitchFamily="2" charset="-122"/>
                        <a:cs typeface="Mangal" panose="02040503050203030202" pitchFamily="18" charset="0"/>
                      </a:endParaRPr>
                    </a:p>
                  </a:txBody>
                  <a:tcPr marL="68580" marR="68580" marT="0" marB="0"/>
                </a:tc>
                <a:tc>
                  <a:txBody>
                    <a:bodyPr/>
                    <a:lstStyle/>
                    <a:p>
                      <a:pPr>
                        <a:lnSpc>
                          <a:spcPct val="115000"/>
                        </a:lnSpc>
                      </a:pPr>
                      <a:r>
                        <a:rPr lang="pt-PT" sz="1800" kern="50">
                          <a:effectLst/>
                        </a:rPr>
                        <a:t>es. as vezes 'o barato' sai caro</a:t>
                      </a:r>
                      <a:endParaRPr lang="it-IT" sz="1800" kern="50">
                        <a:effectLst/>
                        <a:latin typeface="Times New Roman" panose="02020603050405020304" pitchFamily="18" charset="0"/>
                        <a:ea typeface="SimSun" panose="02010600030101010101" pitchFamily="2" charset="-122"/>
                        <a:cs typeface="Mangal" panose="02040503050203030202" pitchFamily="18" charset="0"/>
                      </a:endParaRPr>
                    </a:p>
                  </a:txBody>
                  <a:tcPr marL="68580" marR="68580" marT="0" marB="0"/>
                </a:tc>
                <a:extLst>
                  <a:ext uri="{0D108BD9-81ED-4DB2-BD59-A6C34878D82A}">
                    <a16:rowId xmlns:a16="http://schemas.microsoft.com/office/drawing/2014/main" val="188254766"/>
                  </a:ext>
                </a:extLst>
              </a:tr>
              <a:tr h="316254">
                <a:tc>
                  <a:txBody>
                    <a:bodyPr/>
                    <a:lstStyle/>
                    <a:p>
                      <a:pPr>
                        <a:lnSpc>
                          <a:spcPct val="115000"/>
                        </a:lnSpc>
                      </a:pPr>
                      <a:r>
                        <a:rPr lang="it-IT" sz="1800" kern="50">
                          <a:effectLst/>
                        </a:rPr>
                        <a:t>d) nomi d'autori                                     </a:t>
                      </a:r>
                      <a:endParaRPr lang="it-IT" sz="1800" kern="50">
                        <a:effectLst/>
                        <a:latin typeface="Times New Roman" panose="02020603050405020304" pitchFamily="18" charset="0"/>
                        <a:ea typeface="SimSun" panose="02010600030101010101" pitchFamily="2" charset="-122"/>
                        <a:cs typeface="Mangal" panose="02040503050203030202" pitchFamily="18" charset="0"/>
                      </a:endParaRPr>
                    </a:p>
                  </a:txBody>
                  <a:tcPr marL="68580" marR="68580" marT="0" marB="0"/>
                </a:tc>
                <a:tc>
                  <a:txBody>
                    <a:bodyPr/>
                    <a:lstStyle/>
                    <a:p>
                      <a:pPr>
                        <a:lnSpc>
                          <a:spcPct val="115000"/>
                        </a:lnSpc>
                      </a:pPr>
                      <a:r>
                        <a:rPr lang="pt-PT" sz="1800" kern="50" dirty="0" err="1">
                          <a:effectLst/>
                        </a:rPr>
                        <a:t>es</a:t>
                      </a:r>
                      <a:r>
                        <a:rPr lang="pt-PT" sz="1800" kern="50" dirty="0">
                          <a:effectLst/>
                        </a:rPr>
                        <a:t>. o Camões, a Sophia de Mello Breyner</a:t>
                      </a:r>
                      <a:endParaRPr lang="it-IT" sz="1800" kern="50" dirty="0">
                        <a:effectLst/>
                        <a:latin typeface="Times New Roman" panose="02020603050405020304" pitchFamily="18" charset="0"/>
                        <a:ea typeface="SimSun" panose="02010600030101010101" pitchFamily="2" charset="-122"/>
                        <a:cs typeface="Mangal" panose="02040503050203030202" pitchFamily="18" charset="0"/>
                      </a:endParaRPr>
                    </a:p>
                  </a:txBody>
                  <a:tcPr marL="68580" marR="68580" marT="0" marB="0"/>
                </a:tc>
                <a:extLst>
                  <a:ext uri="{0D108BD9-81ED-4DB2-BD59-A6C34878D82A}">
                    <a16:rowId xmlns:a16="http://schemas.microsoft.com/office/drawing/2014/main" val="305920885"/>
                  </a:ext>
                </a:extLst>
              </a:tr>
              <a:tr h="653808">
                <a:tc>
                  <a:txBody>
                    <a:bodyPr/>
                    <a:lstStyle/>
                    <a:p>
                      <a:pPr>
                        <a:lnSpc>
                          <a:spcPct val="115000"/>
                        </a:lnSpc>
                      </a:pPr>
                      <a:r>
                        <a:rPr lang="it-IT" sz="1800" kern="50" dirty="0">
                          <a:effectLst/>
                        </a:rPr>
                        <a:t>e) in alcune frasi l'uso dell'articolo può  essere determinante per il significato del  sostantivo                          </a:t>
                      </a:r>
                      <a:endParaRPr lang="it-IT" sz="1800" kern="50" dirty="0">
                        <a:effectLst/>
                        <a:latin typeface="Times New Roman" panose="02020603050405020304" pitchFamily="18" charset="0"/>
                        <a:ea typeface="SimSun" panose="02010600030101010101" pitchFamily="2" charset="-122"/>
                        <a:cs typeface="Mangal" panose="02040503050203030202" pitchFamily="18" charset="0"/>
                      </a:endParaRPr>
                    </a:p>
                  </a:txBody>
                  <a:tcPr marL="68580" marR="68580" marT="0" marB="0"/>
                </a:tc>
                <a:tc>
                  <a:txBody>
                    <a:bodyPr/>
                    <a:lstStyle/>
                    <a:p>
                      <a:pPr algn="just">
                        <a:lnSpc>
                          <a:spcPct val="115000"/>
                        </a:lnSpc>
                      </a:pPr>
                      <a:r>
                        <a:rPr lang="pt-PT" sz="1800" kern="50" dirty="0" err="1">
                          <a:effectLst/>
                        </a:rPr>
                        <a:t>es</a:t>
                      </a:r>
                      <a:r>
                        <a:rPr lang="pt-PT" sz="1800" kern="50" dirty="0">
                          <a:effectLst/>
                        </a:rPr>
                        <a:t>. ir a passo  </a:t>
                      </a:r>
                      <a:endParaRPr lang="it-IT" sz="1800" kern="50" dirty="0">
                        <a:effectLst/>
                      </a:endParaRPr>
                    </a:p>
                    <a:p>
                      <a:pPr>
                        <a:lnSpc>
                          <a:spcPct val="115000"/>
                        </a:lnSpc>
                      </a:pPr>
                      <a:r>
                        <a:rPr lang="pt-PT" sz="1800" kern="50" dirty="0">
                          <a:effectLst/>
                        </a:rPr>
                        <a:t>Não sabemos o quando, o como, o quanto</a:t>
                      </a:r>
                      <a:endParaRPr lang="it-IT" sz="1800" kern="50" dirty="0">
                        <a:effectLst/>
                        <a:latin typeface="Times New Roman" panose="02020603050405020304" pitchFamily="18" charset="0"/>
                        <a:ea typeface="SimSun" panose="02010600030101010101" pitchFamily="2" charset="-122"/>
                        <a:cs typeface="Mangal" panose="02040503050203030202" pitchFamily="18" charset="0"/>
                      </a:endParaRPr>
                    </a:p>
                  </a:txBody>
                  <a:tcPr marL="68580" marR="68580" marT="0" marB="0"/>
                </a:tc>
                <a:extLst>
                  <a:ext uri="{0D108BD9-81ED-4DB2-BD59-A6C34878D82A}">
                    <a16:rowId xmlns:a16="http://schemas.microsoft.com/office/drawing/2014/main" val="3997618700"/>
                  </a:ext>
                </a:extLst>
              </a:tr>
            </a:tbl>
          </a:graphicData>
        </a:graphic>
      </p:graphicFrame>
      <p:sp>
        <p:nvSpPr>
          <p:cNvPr id="5" name="CasellaDiTesto 4">
            <a:extLst>
              <a:ext uri="{FF2B5EF4-FFF2-40B4-BE49-F238E27FC236}">
                <a16:creationId xmlns:a16="http://schemas.microsoft.com/office/drawing/2014/main" id="{15FD03FA-D9CD-427F-A702-E8E5AFA2FCFA}"/>
              </a:ext>
            </a:extLst>
          </p:cNvPr>
          <p:cNvSpPr txBox="1"/>
          <p:nvPr/>
        </p:nvSpPr>
        <p:spPr>
          <a:xfrm>
            <a:off x="361784" y="4606390"/>
            <a:ext cx="11529392" cy="1754326"/>
          </a:xfrm>
          <a:prstGeom prst="rect">
            <a:avLst/>
          </a:prstGeom>
          <a:noFill/>
        </p:spPr>
        <p:txBody>
          <a:bodyPr wrap="square">
            <a:spAutoFit/>
          </a:bodyPr>
          <a:lstStyle/>
          <a:p>
            <a:pPr algn="just"/>
            <a:r>
              <a:rPr lang="pt-PT" sz="1800" kern="50" dirty="0">
                <a:solidFill>
                  <a:srgbClr val="252525"/>
                </a:solidFill>
                <a:effectLst/>
                <a:latin typeface="Times New Roman" panose="02020603050405020304" pitchFamily="18" charset="0"/>
                <a:ea typeface="SimSun" panose="02010600030101010101" pitchFamily="2" charset="-122"/>
                <a:cs typeface="Times New Roman" panose="02020603050405020304" pitchFamily="18" charset="0"/>
              </a:rPr>
              <a:t>Para alguns nomes, pode-se usar o artigo ou não, como em </a:t>
            </a:r>
            <a:r>
              <a:rPr lang="pt-PT" sz="1800" i="1" kern="50" dirty="0">
                <a:solidFill>
                  <a:srgbClr val="252525"/>
                </a:solidFill>
                <a:effectLst/>
                <a:latin typeface="Times New Roman" panose="02020603050405020304" pitchFamily="18" charset="0"/>
                <a:ea typeface="SimSun" panose="02010600030101010101" pitchFamily="2" charset="-122"/>
                <a:cs typeface="Times New Roman" panose="02020603050405020304" pitchFamily="18" charset="0"/>
              </a:rPr>
              <a:t>A Espanha</a:t>
            </a:r>
            <a:r>
              <a:rPr lang="pt-PT" sz="1800" kern="50" dirty="0">
                <a:solidFill>
                  <a:srgbClr val="252525"/>
                </a:solidFill>
                <a:effectLst/>
                <a:latin typeface="Times New Roman" panose="02020603050405020304" pitchFamily="18" charset="0"/>
                <a:ea typeface="SimSun" panose="02010600030101010101" pitchFamily="2" charset="-122"/>
                <a:cs typeface="Times New Roman" panose="02020603050405020304" pitchFamily="18" charset="0"/>
              </a:rPr>
              <a:t>, </a:t>
            </a:r>
            <a:r>
              <a:rPr lang="pt-PT" sz="1800" i="1" kern="50" dirty="0">
                <a:solidFill>
                  <a:srgbClr val="252525"/>
                </a:solidFill>
                <a:effectLst/>
                <a:latin typeface="Times New Roman" panose="02020603050405020304" pitchFamily="18" charset="0"/>
                <a:ea typeface="SimSun" panose="02010600030101010101" pitchFamily="2" charset="-122"/>
                <a:cs typeface="Times New Roman" panose="02020603050405020304" pitchFamily="18" charset="0"/>
              </a:rPr>
              <a:t>A França</a:t>
            </a:r>
            <a:r>
              <a:rPr lang="pt-PT" sz="1800" kern="50" dirty="0">
                <a:solidFill>
                  <a:srgbClr val="252525"/>
                </a:solidFill>
                <a:effectLst/>
                <a:latin typeface="Times New Roman" panose="02020603050405020304" pitchFamily="18" charset="0"/>
                <a:ea typeface="SimSun" panose="02010600030101010101" pitchFamily="2" charset="-122"/>
                <a:cs typeface="Times New Roman" panose="02020603050405020304" pitchFamily="18" charset="0"/>
              </a:rPr>
              <a:t>, </a:t>
            </a:r>
            <a:r>
              <a:rPr lang="pt-PT" sz="1800" i="1" kern="50" dirty="0">
                <a:solidFill>
                  <a:srgbClr val="252525"/>
                </a:solidFill>
                <a:effectLst/>
                <a:latin typeface="Times New Roman" panose="02020603050405020304" pitchFamily="18" charset="0"/>
                <a:ea typeface="SimSun" panose="02010600030101010101" pitchFamily="2" charset="-122"/>
                <a:cs typeface="Times New Roman" panose="02020603050405020304" pitchFamily="18" charset="0"/>
              </a:rPr>
              <a:t>A Inglaterra</a:t>
            </a:r>
            <a:r>
              <a:rPr lang="pt-PT" sz="1800" kern="50" dirty="0">
                <a:solidFill>
                  <a:srgbClr val="252525"/>
                </a:solidFill>
                <a:effectLst/>
                <a:latin typeface="Times New Roman" panose="02020603050405020304" pitchFamily="18" charset="0"/>
                <a:ea typeface="SimSun" panose="02010600030101010101" pitchFamily="2" charset="-122"/>
                <a:cs typeface="Times New Roman" panose="02020603050405020304" pitchFamily="18" charset="0"/>
              </a:rPr>
              <a:t>, e </a:t>
            </a:r>
            <a:r>
              <a:rPr lang="pt-PT" sz="1800" i="1" kern="50" dirty="0">
                <a:solidFill>
                  <a:srgbClr val="252525"/>
                </a:solidFill>
                <a:effectLst/>
                <a:latin typeface="Times New Roman" panose="02020603050405020304" pitchFamily="18" charset="0"/>
                <a:ea typeface="SimSun" panose="02010600030101010101" pitchFamily="2" charset="-122"/>
                <a:cs typeface="Times New Roman" panose="02020603050405020304" pitchFamily="18" charset="0"/>
              </a:rPr>
              <a:t>Vou para Espanha</a:t>
            </a:r>
            <a:r>
              <a:rPr lang="pt-PT" sz="1800" kern="50" dirty="0">
                <a:solidFill>
                  <a:srgbClr val="252525"/>
                </a:solidFill>
                <a:effectLst/>
                <a:latin typeface="Times New Roman" panose="02020603050405020304" pitchFamily="18" charset="0"/>
                <a:ea typeface="SimSun" panose="02010600030101010101" pitchFamily="2" charset="-122"/>
                <a:cs typeface="Times New Roman" panose="02020603050405020304" pitchFamily="18" charset="0"/>
              </a:rPr>
              <a:t>, </a:t>
            </a:r>
            <a:r>
              <a:rPr lang="pt-PT" sz="1800" i="1" kern="50" dirty="0">
                <a:solidFill>
                  <a:srgbClr val="252525"/>
                </a:solidFill>
                <a:effectLst/>
                <a:latin typeface="Times New Roman" panose="02020603050405020304" pitchFamily="18" charset="0"/>
                <a:ea typeface="SimSun" panose="02010600030101010101" pitchFamily="2" charset="-122"/>
                <a:cs typeface="Times New Roman" panose="02020603050405020304" pitchFamily="18" charset="0"/>
              </a:rPr>
              <a:t>Fazendas de França</a:t>
            </a:r>
            <a:r>
              <a:rPr lang="pt-PT" sz="1800" kern="50" dirty="0">
                <a:solidFill>
                  <a:srgbClr val="252525"/>
                </a:solidFill>
                <a:effectLst/>
                <a:latin typeface="Times New Roman" panose="02020603050405020304" pitchFamily="18" charset="0"/>
                <a:ea typeface="SimSun" panose="02010600030101010101" pitchFamily="2" charset="-122"/>
                <a:cs typeface="Times New Roman" panose="02020603050405020304" pitchFamily="18" charset="0"/>
              </a:rPr>
              <a:t>, </a:t>
            </a:r>
            <a:r>
              <a:rPr lang="pt-PT" sz="1800" i="1" kern="50" dirty="0">
                <a:solidFill>
                  <a:srgbClr val="252525"/>
                </a:solidFill>
                <a:effectLst/>
                <a:latin typeface="Times New Roman" panose="02020603050405020304" pitchFamily="18" charset="0"/>
                <a:ea typeface="SimSun" panose="02010600030101010101" pitchFamily="2" charset="-122"/>
                <a:cs typeface="Times New Roman" panose="02020603050405020304" pitchFamily="18" charset="0"/>
              </a:rPr>
              <a:t>Venho de Inglaterra</a:t>
            </a:r>
            <a:r>
              <a:rPr lang="pt-PT" sz="1800" kern="50" dirty="0">
                <a:solidFill>
                  <a:srgbClr val="252525"/>
                </a:solidFill>
                <a:effectLst/>
                <a:latin typeface="Times New Roman" panose="02020603050405020304" pitchFamily="18" charset="0"/>
                <a:ea typeface="SimSun" panose="02010600030101010101" pitchFamily="2" charset="-122"/>
                <a:cs typeface="Times New Roman" panose="02020603050405020304" pitchFamily="18" charset="0"/>
              </a:rPr>
              <a:t>. </a:t>
            </a:r>
          </a:p>
          <a:p>
            <a:pPr algn="just"/>
            <a:endParaRPr lang="pt-PT" kern="50" dirty="0">
              <a:solidFill>
                <a:srgbClr val="252525"/>
              </a:solidFill>
              <a:latin typeface="Times New Roman" panose="02020603050405020304" pitchFamily="18" charset="0"/>
              <a:ea typeface="SimSun" panose="02010600030101010101" pitchFamily="2" charset="-122"/>
              <a:cs typeface="Times New Roman" panose="02020603050405020304" pitchFamily="18" charset="0"/>
            </a:endParaRPr>
          </a:p>
          <a:p>
            <a:pPr algn="just"/>
            <a:r>
              <a:rPr lang="pt-PT" sz="1800" kern="50" dirty="0">
                <a:solidFill>
                  <a:srgbClr val="252525"/>
                </a:solidFill>
                <a:effectLst/>
                <a:latin typeface="Times New Roman" panose="02020603050405020304" pitchFamily="18" charset="0"/>
                <a:ea typeface="SimSun" panose="02010600030101010101" pitchFamily="2" charset="-122"/>
                <a:cs typeface="Times New Roman" panose="02020603050405020304" pitchFamily="18" charset="0"/>
              </a:rPr>
              <a:t>Isto também vale para os metais: </a:t>
            </a:r>
            <a:r>
              <a:rPr lang="pt-PT" sz="1800" i="1" kern="50" dirty="0">
                <a:solidFill>
                  <a:srgbClr val="252525"/>
                </a:solidFill>
                <a:effectLst/>
                <a:latin typeface="Times New Roman" panose="02020603050405020304" pitchFamily="18" charset="0"/>
                <a:ea typeface="SimSun" panose="02010600030101010101" pitchFamily="2" charset="-122"/>
                <a:cs typeface="Times New Roman" panose="02020603050405020304" pitchFamily="18" charset="0"/>
              </a:rPr>
              <a:t>O Ouro</a:t>
            </a:r>
            <a:r>
              <a:rPr lang="pt-PT" sz="1800" kern="50" dirty="0">
                <a:solidFill>
                  <a:srgbClr val="252525"/>
                </a:solidFill>
                <a:effectLst/>
                <a:latin typeface="Times New Roman" panose="02020603050405020304" pitchFamily="18" charset="0"/>
                <a:ea typeface="SimSun" panose="02010600030101010101" pitchFamily="2" charset="-122"/>
                <a:cs typeface="Times New Roman" panose="02020603050405020304" pitchFamily="18" charset="0"/>
              </a:rPr>
              <a:t>, </a:t>
            </a:r>
            <a:r>
              <a:rPr lang="pt-PT" sz="1800" i="1" kern="50" dirty="0">
                <a:solidFill>
                  <a:srgbClr val="252525"/>
                </a:solidFill>
                <a:effectLst/>
                <a:latin typeface="Times New Roman" panose="02020603050405020304" pitchFamily="18" charset="0"/>
                <a:ea typeface="SimSun" panose="02010600030101010101" pitchFamily="2" charset="-122"/>
                <a:cs typeface="Times New Roman" panose="02020603050405020304" pitchFamily="18" charset="0"/>
              </a:rPr>
              <a:t>A Prata</a:t>
            </a:r>
            <a:r>
              <a:rPr lang="pt-PT" sz="1800" kern="50" dirty="0">
                <a:solidFill>
                  <a:srgbClr val="252525"/>
                </a:solidFill>
                <a:effectLst/>
                <a:latin typeface="Times New Roman" panose="02020603050405020304" pitchFamily="18" charset="0"/>
                <a:ea typeface="SimSun" panose="02010600030101010101" pitchFamily="2" charset="-122"/>
                <a:cs typeface="Times New Roman" panose="02020603050405020304" pitchFamily="18" charset="0"/>
              </a:rPr>
              <a:t>, </a:t>
            </a:r>
            <a:r>
              <a:rPr lang="pt-PT" sz="1800" i="1" kern="50" dirty="0">
                <a:solidFill>
                  <a:srgbClr val="252525"/>
                </a:solidFill>
                <a:effectLst/>
                <a:latin typeface="Times New Roman" panose="02020603050405020304" pitchFamily="18" charset="0"/>
                <a:ea typeface="SimSun" panose="02010600030101010101" pitchFamily="2" charset="-122"/>
                <a:cs typeface="Times New Roman" panose="02020603050405020304" pitchFamily="18" charset="0"/>
              </a:rPr>
              <a:t>O Cobre</a:t>
            </a:r>
            <a:r>
              <a:rPr lang="pt-PT" sz="1800" kern="50" dirty="0">
                <a:solidFill>
                  <a:srgbClr val="252525"/>
                </a:solidFill>
                <a:effectLst/>
                <a:latin typeface="Times New Roman" panose="02020603050405020304" pitchFamily="18" charset="0"/>
                <a:ea typeface="SimSun" panose="02010600030101010101" pitchFamily="2" charset="-122"/>
                <a:cs typeface="Times New Roman" panose="02020603050405020304" pitchFamily="18" charset="0"/>
              </a:rPr>
              <a:t>, </a:t>
            </a:r>
            <a:r>
              <a:rPr lang="pt-PT" sz="1800" i="1" kern="50" dirty="0">
                <a:solidFill>
                  <a:srgbClr val="252525"/>
                </a:solidFill>
                <a:effectLst/>
                <a:latin typeface="Times New Roman" panose="02020603050405020304" pitchFamily="18" charset="0"/>
                <a:ea typeface="SimSun" panose="02010600030101010101" pitchFamily="2" charset="-122"/>
                <a:cs typeface="Times New Roman" panose="02020603050405020304" pitchFamily="18" charset="0"/>
              </a:rPr>
              <a:t>Caixa de ouro</a:t>
            </a:r>
            <a:r>
              <a:rPr lang="pt-PT" sz="1800" kern="50" dirty="0">
                <a:solidFill>
                  <a:srgbClr val="252525"/>
                </a:solidFill>
                <a:effectLst/>
                <a:latin typeface="Times New Roman" panose="02020603050405020304" pitchFamily="18" charset="0"/>
                <a:ea typeface="SimSun" panose="02010600030101010101" pitchFamily="2" charset="-122"/>
                <a:cs typeface="Times New Roman" panose="02020603050405020304" pitchFamily="18" charset="0"/>
              </a:rPr>
              <a:t>, </a:t>
            </a:r>
            <a:r>
              <a:rPr lang="pt-PT" sz="1800" i="1" kern="50" dirty="0">
                <a:solidFill>
                  <a:srgbClr val="252525"/>
                </a:solidFill>
                <a:effectLst/>
                <a:latin typeface="Times New Roman" panose="02020603050405020304" pitchFamily="18" charset="0"/>
                <a:ea typeface="SimSun" panose="02010600030101010101" pitchFamily="2" charset="-122"/>
                <a:cs typeface="Times New Roman" panose="02020603050405020304" pitchFamily="18" charset="0"/>
              </a:rPr>
              <a:t>Estojo de prata</a:t>
            </a:r>
            <a:r>
              <a:rPr lang="pt-PT" sz="1800" kern="50" dirty="0">
                <a:solidFill>
                  <a:srgbClr val="252525"/>
                </a:solidFill>
                <a:effectLst/>
                <a:latin typeface="Times New Roman" panose="02020603050405020304" pitchFamily="18" charset="0"/>
                <a:ea typeface="SimSun" panose="02010600030101010101" pitchFamily="2" charset="-122"/>
                <a:cs typeface="Times New Roman" panose="02020603050405020304" pitchFamily="18" charset="0"/>
              </a:rPr>
              <a:t>, </a:t>
            </a:r>
            <a:r>
              <a:rPr lang="pt-PT" sz="1800" i="1" kern="50" dirty="0">
                <a:solidFill>
                  <a:srgbClr val="252525"/>
                </a:solidFill>
                <a:effectLst/>
                <a:latin typeface="Times New Roman" panose="02020603050405020304" pitchFamily="18" charset="0"/>
                <a:ea typeface="SimSun" panose="02010600030101010101" pitchFamily="2" charset="-122"/>
                <a:cs typeface="Times New Roman" panose="02020603050405020304" pitchFamily="18" charset="0"/>
              </a:rPr>
              <a:t>Pagar em cobre</a:t>
            </a:r>
            <a:r>
              <a:rPr lang="pt-PT" sz="1800" kern="50" dirty="0">
                <a:solidFill>
                  <a:srgbClr val="252525"/>
                </a:solidFill>
                <a:effectLst/>
                <a:latin typeface="Times New Roman" panose="02020603050405020304" pitchFamily="18" charset="0"/>
                <a:ea typeface="SimSun" panose="02010600030101010101" pitchFamily="2" charset="-122"/>
                <a:cs typeface="Times New Roman" panose="02020603050405020304" pitchFamily="18" charset="0"/>
              </a:rPr>
              <a:t>. </a:t>
            </a:r>
          </a:p>
          <a:p>
            <a:pPr algn="just"/>
            <a:r>
              <a:rPr lang="pt-PT" sz="1800" kern="50" dirty="0">
                <a:solidFill>
                  <a:srgbClr val="252525"/>
                </a:solidFill>
                <a:effectLst/>
                <a:latin typeface="Times New Roman" panose="02020603050405020304" pitchFamily="18" charset="0"/>
                <a:ea typeface="SimSun" panose="02010600030101010101" pitchFamily="2" charset="-122"/>
                <a:cs typeface="Times New Roman" panose="02020603050405020304" pitchFamily="18" charset="0"/>
              </a:rPr>
              <a:t>Usa-se também no caso de personificação: </a:t>
            </a:r>
            <a:r>
              <a:rPr lang="pt-PT" sz="1800" i="1" kern="50" dirty="0">
                <a:solidFill>
                  <a:srgbClr val="252525"/>
                </a:solidFill>
                <a:effectLst/>
                <a:latin typeface="Times New Roman" panose="02020603050405020304" pitchFamily="18" charset="0"/>
                <a:ea typeface="SimSun" panose="02010600030101010101" pitchFamily="2" charset="-122"/>
                <a:cs typeface="Times New Roman" panose="02020603050405020304" pitchFamily="18" charset="0"/>
              </a:rPr>
              <a:t>O poder da França</a:t>
            </a:r>
            <a:r>
              <a:rPr lang="pt-PT" sz="1800" kern="50" dirty="0">
                <a:solidFill>
                  <a:srgbClr val="252525"/>
                </a:solidFill>
                <a:effectLst/>
                <a:latin typeface="Times New Roman" panose="02020603050405020304" pitchFamily="18" charset="0"/>
                <a:ea typeface="SimSun" panose="02010600030101010101" pitchFamily="2" charset="-122"/>
                <a:cs typeface="Times New Roman" panose="02020603050405020304" pitchFamily="18" charset="0"/>
              </a:rPr>
              <a:t>, </a:t>
            </a:r>
            <a:r>
              <a:rPr lang="pt-PT" sz="1800" kern="50" dirty="0" err="1">
                <a:solidFill>
                  <a:srgbClr val="252525"/>
                </a:solidFill>
                <a:effectLst/>
                <a:latin typeface="Times New Roman" panose="02020603050405020304" pitchFamily="18" charset="0"/>
                <a:ea typeface="SimSun" panose="02010600030101010101" pitchFamily="2" charset="-122"/>
                <a:cs typeface="Times New Roman" panose="02020603050405020304" pitchFamily="18" charset="0"/>
              </a:rPr>
              <a:t>etc</a:t>
            </a:r>
            <a:r>
              <a:rPr lang="pt-PT" sz="1800" kern="50" dirty="0">
                <a:solidFill>
                  <a:srgbClr val="252525"/>
                </a:solidFill>
                <a:effectLst/>
                <a:latin typeface="Times New Roman" panose="02020603050405020304" pitchFamily="18" charset="0"/>
                <a:ea typeface="SimSun" panose="02010600030101010101" pitchFamily="2" charset="-122"/>
                <a:cs typeface="Times New Roman" panose="02020603050405020304" pitchFamily="18" charset="0"/>
              </a:rPr>
              <a:t> ou para acompanhar o nome de alguém: o Alexandre, a Joana, a Maria etc.</a:t>
            </a:r>
            <a:endParaRPr lang="it-IT" sz="1800" kern="50" dirty="0">
              <a:effectLst/>
              <a:latin typeface="Times New Roman" panose="02020603050405020304" pitchFamily="18" charset="0"/>
              <a:ea typeface="SimSun" panose="02010600030101010101" pitchFamily="2" charset="-122"/>
              <a:cs typeface="Mangal" panose="02040503050203030202" pitchFamily="18" charset="0"/>
            </a:endParaRPr>
          </a:p>
        </p:txBody>
      </p:sp>
    </p:spTree>
    <p:extLst>
      <p:ext uri="{BB962C8B-B14F-4D97-AF65-F5344CB8AC3E}">
        <p14:creationId xmlns:p14="http://schemas.microsoft.com/office/powerpoint/2010/main" val="30190284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E7A8C5-9C92-467E-95DF-DEB6442EB58B}"/>
              </a:ext>
            </a:extLst>
          </p:cNvPr>
          <p:cNvSpPr>
            <a:spLocks noGrp="1"/>
          </p:cNvSpPr>
          <p:nvPr>
            <p:ph type="title"/>
          </p:nvPr>
        </p:nvSpPr>
        <p:spPr/>
        <p:txBody>
          <a:bodyPr/>
          <a:lstStyle/>
          <a:p>
            <a:r>
              <a:rPr lang="pt-PT" dirty="0"/>
              <a:t>Exemplos</a:t>
            </a:r>
            <a:endParaRPr lang="it-IT" dirty="0"/>
          </a:p>
        </p:txBody>
      </p:sp>
      <p:pic>
        <p:nvPicPr>
          <p:cNvPr id="3" name="Picture 12">
            <a:extLst>
              <a:ext uri="{FF2B5EF4-FFF2-40B4-BE49-F238E27FC236}">
                <a16:creationId xmlns:a16="http://schemas.microsoft.com/office/drawing/2014/main" id="{EFDA3A87-3FBE-4DC9-B7C4-4C0B4AEA3E8F}"/>
              </a:ext>
            </a:extLst>
          </p:cNvPr>
          <p:cNvPicPr>
            <a:picLocks noChangeAspect="1"/>
          </p:cNvPicPr>
          <p:nvPr/>
        </p:nvPicPr>
        <p:blipFill>
          <a:blip r:embed="rId2"/>
          <a:srcRect l="38016" t="14535" r="6266" b="8584"/>
          <a:stretch>
            <a:fillRect/>
          </a:stretch>
        </p:blipFill>
        <p:spPr bwMode="auto">
          <a:xfrm>
            <a:off x="2683503" y="1925554"/>
            <a:ext cx="6824994" cy="3271961"/>
          </a:xfrm>
          <a:prstGeom prst="rect">
            <a:avLst/>
          </a:prstGeom>
          <a:noFill/>
        </p:spPr>
      </p:pic>
      <p:sp>
        <p:nvSpPr>
          <p:cNvPr id="8" name="CasellaDiTesto 7">
            <a:extLst>
              <a:ext uri="{FF2B5EF4-FFF2-40B4-BE49-F238E27FC236}">
                <a16:creationId xmlns:a16="http://schemas.microsoft.com/office/drawing/2014/main" id="{84515EBA-8719-4AF9-9444-A77B4B98F476}"/>
              </a:ext>
            </a:extLst>
          </p:cNvPr>
          <p:cNvSpPr txBox="1"/>
          <p:nvPr/>
        </p:nvSpPr>
        <p:spPr>
          <a:xfrm>
            <a:off x="3193774" y="5056601"/>
            <a:ext cx="1736035" cy="646331"/>
          </a:xfrm>
          <a:prstGeom prst="rect">
            <a:avLst/>
          </a:prstGeom>
          <a:noFill/>
        </p:spPr>
        <p:txBody>
          <a:bodyPr wrap="square" rtlCol="0">
            <a:spAutoFit/>
          </a:bodyPr>
          <a:lstStyle/>
          <a:p>
            <a:r>
              <a:rPr lang="pt-PT" b="1" dirty="0"/>
              <a:t>Lisboa</a:t>
            </a:r>
          </a:p>
          <a:p>
            <a:r>
              <a:rPr lang="pt-PT" b="1" dirty="0"/>
              <a:t>Deus</a:t>
            </a:r>
            <a:endParaRPr lang="it-IT" b="1" dirty="0"/>
          </a:p>
        </p:txBody>
      </p:sp>
      <p:sp>
        <p:nvSpPr>
          <p:cNvPr id="9" name="Ovale 8">
            <a:extLst>
              <a:ext uri="{FF2B5EF4-FFF2-40B4-BE49-F238E27FC236}">
                <a16:creationId xmlns:a16="http://schemas.microsoft.com/office/drawing/2014/main" id="{1A697D0C-1C0F-4522-8709-1143E59F40D5}"/>
              </a:ext>
            </a:extLst>
          </p:cNvPr>
          <p:cNvSpPr/>
          <p:nvPr/>
        </p:nvSpPr>
        <p:spPr>
          <a:xfrm>
            <a:off x="2597426" y="4134986"/>
            <a:ext cx="2186609" cy="157700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Ovale 9">
            <a:extLst>
              <a:ext uri="{FF2B5EF4-FFF2-40B4-BE49-F238E27FC236}">
                <a16:creationId xmlns:a16="http://schemas.microsoft.com/office/drawing/2014/main" id="{B2025A35-B821-4E94-9695-5CF92948FA35}"/>
              </a:ext>
            </a:extLst>
          </p:cNvPr>
          <p:cNvSpPr/>
          <p:nvPr/>
        </p:nvSpPr>
        <p:spPr>
          <a:xfrm>
            <a:off x="5002695" y="4022342"/>
            <a:ext cx="2405272" cy="157700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310005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ppt_w</p:attrName>
                                        </p:attrNameLst>
                                      </p:cBhvr>
                                      <p:tavLst>
                                        <p:tav tm="0" fmla="#ppt_w*sin(2.5*pi*$)">
                                          <p:val>
                                            <p:fltVal val="0"/>
                                          </p:val>
                                        </p:tav>
                                        <p:tav tm="100000">
                                          <p:val>
                                            <p:fltVal val="1"/>
                                          </p:val>
                                        </p:tav>
                                      </p:tavLst>
                                    </p:anim>
                                    <p:anim calcmode="lin" valueType="num">
                                      <p:cBhvr>
                                        <p:cTn id="9"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2000"/>
                                        <p:tgtEl>
                                          <p:spTgt spid="10"/>
                                        </p:tgtEl>
                                      </p:cBhvr>
                                    </p:animEffect>
                                    <p:anim calcmode="lin" valueType="num">
                                      <p:cBhvr>
                                        <p:cTn id="15" dur="2000" fill="hold"/>
                                        <p:tgtEl>
                                          <p:spTgt spid="10"/>
                                        </p:tgtEl>
                                        <p:attrNameLst>
                                          <p:attrName>ppt_w</p:attrName>
                                        </p:attrNameLst>
                                      </p:cBhvr>
                                      <p:tavLst>
                                        <p:tav tm="0" fmla="#ppt_w*sin(2.5*pi*$)">
                                          <p:val>
                                            <p:fltVal val="0"/>
                                          </p:val>
                                        </p:tav>
                                        <p:tav tm="100000">
                                          <p:val>
                                            <p:fltVal val="1"/>
                                          </p:val>
                                        </p:tav>
                                      </p:tavLst>
                                    </p:anim>
                                    <p:anim calcmode="lin" valueType="num">
                                      <p:cBhvr>
                                        <p:cTn id="16"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DBBAA102-C77A-4D37-88FA-B26D83757C0F}"/>
              </a:ext>
            </a:extLst>
          </p:cNvPr>
          <p:cNvSpPr txBox="1"/>
          <p:nvPr/>
        </p:nvSpPr>
        <p:spPr>
          <a:xfrm>
            <a:off x="8733181" y="730944"/>
            <a:ext cx="2120347" cy="646331"/>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it-IT" dirty="0" err="1"/>
              <a:t>Bom</a:t>
            </a:r>
            <a:r>
              <a:rPr lang="it-IT" dirty="0"/>
              <a:t> S</a:t>
            </a:r>
            <a:r>
              <a:rPr lang="pt-PT" dirty="0" err="1"/>
              <a:t>ão</a:t>
            </a:r>
            <a:r>
              <a:rPr lang="pt-PT" dirty="0"/>
              <a:t> Martinho a todos!</a:t>
            </a:r>
            <a:endParaRPr lang="it-IT" dirty="0"/>
          </a:p>
        </p:txBody>
      </p:sp>
      <p:sp>
        <p:nvSpPr>
          <p:cNvPr id="3" name="Titolo 2">
            <a:extLst>
              <a:ext uri="{FF2B5EF4-FFF2-40B4-BE49-F238E27FC236}">
                <a16:creationId xmlns:a16="http://schemas.microsoft.com/office/drawing/2014/main" id="{C8AD51F6-C9F5-4F6D-948E-C90C70A78AFE}"/>
              </a:ext>
            </a:extLst>
          </p:cNvPr>
          <p:cNvSpPr>
            <a:spLocks noGrp="1"/>
          </p:cNvSpPr>
          <p:nvPr>
            <p:ph type="title"/>
          </p:nvPr>
        </p:nvSpPr>
        <p:spPr/>
        <p:txBody>
          <a:bodyPr/>
          <a:lstStyle/>
          <a:p>
            <a:r>
              <a:rPr lang="pt-PT" dirty="0"/>
              <a:t>Ditado </a:t>
            </a:r>
            <a:endParaRPr lang="it-IT" dirty="0"/>
          </a:p>
        </p:txBody>
      </p:sp>
      <p:sp>
        <p:nvSpPr>
          <p:cNvPr id="7" name="CasellaDiTesto 6">
            <a:extLst>
              <a:ext uri="{FF2B5EF4-FFF2-40B4-BE49-F238E27FC236}">
                <a16:creationId xmlns:a16="http://schemas.microsoft.com/office/drawing/2014/main" id="{C587E5F4-2A89-46B6-98AB-C2017F8167C8}"/>
              </a:ext>
            </a:extLst>
          </p:cNvPr>
          <p:cNvSpPr txBox="1"/>
          <p:nvPr/>
        </p:nvSpPr>
        <p:spPr>
          <a:xfrm>
            <a:off x="1574357" y="5480725"/>
            <a:ext cx="9581323" cy="646331"/>
          </a:xfrm>
          <a:prstGeom prst="rect">
            <a:avLst/>
          </a:prstGeom>
          <a:noFill/>
        </p:spPr>
        <p:txBody>
          <a:bodyPr wrap="square" rtlCol="0">
            <a:spAutoFit/>
          </a:bodyPr>
          <a:lstStyle/>
          <a:p>
            <a:r>
              <a:rPr lang="it-IT" b="1" dirty="0"/>
              <a:t>Il S. Martino in Portogallo raccontato da una italiana </a:t>
            </a:r>
          </a:p>
          <a:p>
            <a:r>
              <a:rPr lang="it-IT" dirty="0"/>
              <a:t>https://lillyslifestyle.com/2020/11/11/lisbona-dove-festeggiare-san-martino-con-castegne-e-vino/</a:t>
            </a:r>
          </a:p>
        </p:txBody>
      </p:sp>
      <p:sp>
        <p:nvSpPr>
          <p:cNvPr id="9" name="CasellaDiTesto 8">
            <a:extLst>
              <a:ext uri="{FF2B5EF4-FFF2-40B4-BE49-F238E27FC236}">
                <a16:creationId xmlns:a16="http://schemas.microsoft.com/office/drawing/2014/main" id="{75CFE726-31A4-4DAA-8C59-BB898F50C3A5}"/>
              </a:ext>
            </a:extLst>
          </p:cNvPr>
          <p:cNvSpPr txBox="1"/>
          <p:nvPr/>
        </p:nvSpPr>
        <p:spPr>
          <a:xfrm>
            <a:off x="871991" y="2249072"/>
            <a:ext cx="7726017" cy="2031325"/>
          </a:xfrm>
          <a:prstGeom prst="rect">
            <a:avLst/>
          </a:prstGeom>
          <a:noFill/>
        </p:spPr>
        <p:txBody>
          <a:bodyPr wrap="square">
            <a:spAutoFit/>
          </a:bodyPr>
          <a:lstStyle/>
          <a:p>
            <a:pPr algn="l"/>
            <a:r>
              <a:rPr lang="pt-BR" b="0" i="1" dirty="0">
                <a:effectLst/>
                <a:latin typeface="Roboto" panose="02000000000000000000" pitchFamily="2" charset="0"/>
              </a:rPr>
              <a:t>“No Dia de S. Martinho, lume, castanhas e vinho.”</a:t>
            </a:r>
          </a:p>
          <a:p>
            <a:pPr algn="l"/>
            <a:endParaRPr lang="pt-BR" b="0" i="0" dirty="0">
              <a:effectLst/>
              <a:latin typeface="Roboto" panose="02000000000000000000" pitchFamily="2" charset="0"/>
            </a:endParaRPr>
          </a:p>
          <a:p>
            <a:pPr algn="l"/>
            <a:r>
              <a:rPr lang="pt-BR" b="0" i="1" dirty="0">
                <a:effectLst/>
                <a:latin typeface="Roboto" panose="02000000000000000000" pitchFamily="2" charset="0"/>
              </a:rPr>
              <a:t>“Por S. Martinho semeia fava e o linho.</a:t>
            </a:r>
          </a:p>
          <a:p>
            <a:pPr algn="l"/>
            <a:endParaRPr lang="pt-BR" b="0" i="0" dirty="0">
              <a:effectLst/>
              <a:latin typeface="Roboto" panose="02000000000000000000" pitchFamily="2" charset="0"/>
            </a:endParaRPr>
          </a:p>
          <a:p>
            <a:pPr algn="l"/>
            <a:r>
              <a:rPr lang="pt-BR" b="0" i="1" dirty="0">
                <a:effectLst/>
                <a:latin typeface="Roboto" panose="02000000000000000000" pitchFamily="2" charset="0"/>
              </a:rPr>
              <a:t>“No dia de S. Martinho, castanhas, pão e vinho.”</a:t>
            </a:r>
          </a:p>
          <a:p>
            <a:pPr algn="l"/>
            <a:endParaRPr lang="pt-BR" b="0" i="0" dirty="0">
              <a:effectLst/>
              <a:latin typeface="Roboto" panose="02000000000000000000" pitchFamily="2" charset="0"/>
            </a:endParaRPr>
          </a:p>
          <a:p>
            <a:pPr algn="l"/>
            <a:r>
              <a:rPr lang="pt-BR" b="0" i="1" dirty="0">
                <a:effectLst/>
                <a:latin typeface="Roboto" panose="02000000000000000000" pitchFamily="2" charset="0"/>
              </a:rPr>
              <a:t>“No dia de S. Martinho com duas castanhas se faz um magustinho.”</a:t>
            </a:r>
            <a:endParaRPr lang="pt-BR" b="0" i="0" dirty="0">
              <a:effectLst/>
              <a:latin typeface="Roboto" panose="02000000000000000000" pitchFamily="2" charset="0"/>
            </a:endParaRPr>
          </a:p>
        </p:txBody>
      </p:sp>
      <p:pic>
        <p:nvPicPr>
          <p:cNvPr id="10" name="Picture 3" descr="Hoje é dia de São Martinho">
            <a:extLst>
              <a:ext uri="{FF2B5EF4-FFF2-40B4-BE49-F238E27FC236}">
                <a16:creationId xmlns:a16="http://schemas.microsoft.com/office/drawing/2014/main" id="{49812B8F-A4A9-46D3-B45A-90332C6315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4950" y="2232507"/>
            <a:ext cx="3618756" cy="2265914"/>
          </a:xfrm>
          <a:prstGeom prst="rect">
            <a:avLst/>
          </a:prstGeom>
          <a:noFill/>
          <a:extLst>
            <a:ext uri="{909E8E84-426E-40DD-AFC4-6F175D3DCCD1}">
              <a14:hiddenFill xmlns:a14="http://schemas.microsoft.com/office/drawing/2010/main">
                <a:solidFill>
                  <a:srgbClr val="FFFFFF"/>
                </a:solidFill>
              </a14:hiddenFill>
            </a:ext>
          </a:extLst>
        </p:spPr>
      </p:pic>
      <p:sp>
        <p:nvSpPr>
          <p:cNvPr id="11" name="CasellaDiTesto 10">
            <a:extLst>
              <a:ext uri="{FF2B5EF4-FFF2-40B4-BE49-F238E27FC236}">
                <a16:creationId xmlns:a16="http://schemas.microsoft.com/office/drawing/2014/main" id="{10865B60-DC8E-47E9-A51F-1F316223C4FC}"/>
              </a:ext>
            </a:extLst>
          </p:cNvPr>
          <p:cNvSpPr txBox="1"/>
          <p:nvPr/>
        </p:nvSpPr>
        <p:spPr>
          <a:xfrm>
            <a:off x="1574357" y="5111393"/>
            <a:ext cx="2308530" cy="369332"/>
          </a:xfrm>
          <a:prstGeom prst="rect">
            <a:avLst/>
          </a:prstGeom>
          <a:noFill/>
        </p:spPr>
        <p:txBody>
          <a:bodyPr wrap="square" rtlCol="0">
            <a:spAutoFit/>
          </a:bodyPr>
          <a:lstStyle/>
          <a:p>
            <a:r>
              <a:rPr lang="pt-PT" b="1" u="sng" dirty="0"/>
              <a:t>Para saber mais!</a:t>
            </a:r>
            <a:r>
              <a:rPr lang="pt-PT" u="sng" dirty="0"/>
              <a:t> </a:t>
            </a:r>
            <a:r>
              <a:rPr lang="pt-BR" sz="1800" dirty="0">
                <a:latin typeface="Baskerville Old Face" panose="02020602080505020303" pitchFamily="18" charset="77"/>
              </a:rPr>
              <a:t>👩🏻‍🏫 </a:t>
            </a:r>
            <a:endParaRPr lang="it-IT" dirty="0"/>
          </a:p>
        </p:txBody>
      </p:sp>
    </p:spTree>
    <p:extLst>
      <p:ext uri="{BB962C8B-B14F-4D97-AF65-F5344CB8AC3E}">
        <p14:creationId xmlns:p14="http://schemas.microsoft.com/office/powerpoint/2010/main" val="4161802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80">
                                          <p:stCondLst>
                                            <p:cond delay="0"/>
                                          </p:stCondLst>
                                        </p:cTn>
                                        <p:tgtEl>
                                          <p:spTgt spid="9"/>
                                        </p:tgtEl>
                                      </p:cBhvr>
                                    </p:animEffect>
                                    <p:anim calcmode="lin" valueType="num">
                                      <p:cBhvr>
                                        <p:cTn id="2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0" dur="26">
                                          <p:stCondLst>
                                            <p:cond delay="650"/>
                                          </p:stCondLst>
                                        </p:cTn>
                                        <p:tgtEl>
                                          <p:spTgt spid="9"/>
                                        </p:tgtEl>
                                      </p:cBhvr>
                                      <p:to x="100000" y="60000"/>
                                    </p:animScale>
                                    <p:animScale>
                                      <p:cBhvr>
                                        <p:cTn id="31" dur="166" decel="50000">
                                          <p:stCondLst>
                                            <p:cond delay="676"/>
                                          </p:stCondLst>
                                        </p:cTn>
                                        <p:tgtEl>
                                          <p:spTgt spid="9"/>
                                        </p:tgtEl>
                                      </p:cBhvr>
                                      <p:to x="100000" y="100000"/>
                                    </p:animScale>
                                    <p:animScale>
                                      <p:cBhvr>
                                        <p:cTn id="32" dur="26">
                                          <p:stCondLst>
                                            <p:cond delay="1312"/>
                                          </p:stCondLst>
                                        </p:cTn>
                                        <p:tgtEl>
                                          <p:spTgt spid="9"/>
                                        </p:tgtEl>
                                      </p:cBhvr>
                                      <p:to x="100000" y="80000"/>
                                    </p:animScale>
                                    <p:animScale>
                                      <p:cBhvr>
                                        <p:cTn id="33" dur="166" decel="50000">
                                          <p:stCondLst>
                                            <p:cond delay="1338"/>
                                          </p:stCondLst>
                                        </p:cTn>
                                        <p:tgtEl>
                                          <p:spTgt spid="9"/>
                                        </p:tgtEl>
                                      </p:cBhvr>
                                      <p:to x="100000" y="100000"/>
                                    </p:animScale>
                                    <p:animScale>
                                      <p:cBhvr>
                                        <p:cTn id="34" dur="26">
                                          <p:stCondLst>
                                            <p:cond delay="1642"/>
                                          </p:stCondLst>
                                        </p:cTn>
                                        <p:tgtEl>
                                          <p:spTgt spid="9"/>
                                        </p:tgtEl>
                                      </p:cBhvr>
                                      <p:to x="100000" y="90000"/>
                                    </p:animScale>
                                    <p:animScale>
                                      <p:cBhvr>
                                        <p:cTn id="35" dur="166" decel="50000">
                                          <p:stCondLst>
                                            <p:cond delay="1668"/>
                                          </p:stCondLst>
                                        </p:cTn>
                                        <p:tgtEl>
                                          <p:spTgt spid="9"/>
                                        </p:tgtEl>
                                      </p:cBhvr>
                                      <p:to x="100000" y="100000"/>
                                    </p:animScale>
                                    <p:animScale>
                                      <p:cBhvr>
                                        <p:cTn id="36" dur="26">
                                          <p:stCondLst>
                                            <p:cond delay="1808"/>
                                          </p:stCondLst>
                                        </p:cTn>
                                        <p:tgtEl>
                                          <p:spTgt spid="9"/>
                                        </p:tgtEl>
                                      </p:cBhvr>
                                      <p:to x="100000" y="95000"/>
                                    </p:animScale>
                                    <p:animScale>
                                      <p:cBhvr>
                                        <p:cTn id="37" dur="166" decel="50000">
                                          <p:stCondLst>
                                            <p:cond delay="1834"/>
                                          </p:stCondLst>
                                        </p:cTn>
                                        <p:tgtEl>
                                          <p:spTgt spid="9"/>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27" presetClass="emph" presetSubtype="0" fill="remove" grpId="0" nodeType="clickEffect">
                                  <p:stCondLst>
                                    <p:cond delay="0"/>
                                  </p:stCondLst>
                                  <p:childTnLst>
                                    <p:animClr clrSpc="rgb" dir="cw">
                                      <p:cBhvr override="childStyle">
                                        <p:cTn id="41" dur="250" autoRev="1" fill="remove"/>
                                        <p:tgtEl>
                                          <p:spTgt spid="2"/>
                                        </p:tgtEl>
                                        <p:attrNameLst>
                                          <p:attrName>style.color</p:attrName>
                                        </p:attrNameLst>
                                      </p:cBhvr>
                                      <p:to>
                                        <a:schemeClr val="bg1"/>
                                      </p:to>
                                    </p:animClr>
                                    <p:animClr clrSpc="rgb" dir="cw">
                                      <p:cBhvr>
                                        <p:cTn id="42" dur="250" autoRev="1" fill="remove"/>
                                        <p:tgtEl>
                                          <p:spTgt spid="2"/>
                                        </p:tgtEl>
                                        <p:attrNameLst>
                                          <p:attrName>fillcolor</p:attrName>
                                        </p:attrNameLst>
                                      </p:cBhvr>
                                      <p:to>
                                        <a:schemeClr val="bg1"/>
                                      </p:to>
                                    </p:animClr>
                                    <p:set>
                                      <p:cBhvr>
                                        <p:cTn id="43" dur="250" autoRev="1" fill="remove"/>
                                        <p:tgtEl>
                                          <p:spTgt spid="2"/>
                                        </p:tgtEl>
                                        <p:attrNameLst>
                                          <p:attrName>fill.type</p:attrName>
                                        </p:attrNameLst>
                                      </p:cBhvr>
                                      <p:to>
                                        <p:strVal val="solid"/>
                                      </p:to>
                                    </p:set>
                                    <p:set>
                                      <p:cBhvr>
                                        <p:cTn id="44" dur="250" autoRev="1" fill="remove"/>
                                        <p:tgtEl>
                                          <p:spTgt spid="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9"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F50974D2-E809-404F-BEB3-715F49CA14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3915" y="443861"/>
            <a:ext cx="7608861" cy="5706646"/>
          </a:xfrm>
          <a:prstGeom prst="rect">
            <a:avLst/>
          </a:prstGeom>
        </p:spPr>
      </p:pic>
      <p:sp>
        <p:nvSpPr>
          <p:cNvPr id="6" name="CasellaDiTesto 5">
            <a:extLst>
              <a:ext uri="{FF2B5EF4-FFF2-40B4-BE49-F238E27FC236}">
                <a16:creationId xmlns:a16="http://schemas.microsoft.com/office/drawing/2014/main" id="{606A3CD8-C06C-46E2-9E06-7ECF438B2ACC}"/>
              </a:ext>
            </a:extLst>
          </p:cNvPr>
          <p:cNvSpPr txBox="1"/>
          <p:nvPr/>
        </p:nvSpPr>
        <p:spPr>
          <a:xfrm>
            <a:off x="877564" y="990394"/>
            <a:ext cx="2346091" cy="369332"/>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pt-PT" dirty="0"/>
              <a:t>Quentes e boas!!!!!! </a:t>
            </a:r>
            <a:endParaRPr lang="it-IT" dirty="0"/>
          </a:p>
        </p:txBody>
      </p:sp>
      <p:sp>
        <p:nvSpPr>
          <p:cNvPr id="10" name="CasellaDiTesto 9">
            <a:extLst>
              <a:ext uri="{FF2B5EF4-FFF2-40B4-BE49-F238E27FC236}">
                <a16:creationId xmlns:a16="http://schemas.microsoft.com/office/drawing/2014/main" id="{2DCB00F9-4A1A-4C5E-AFFF-6A79E4385DA7}"/>
              </a:ext>
            </a:extLst>
          </p:cNvPr>
          <p:cNvSpPr txBox="1"/>
          <p:nvPr/>
        </p:nvSpPr>
        <p:spPr>
          <a:xfrm>
            <a:off x="2234034" y="5227177"/>
            <a:ext cx="1999881" cy="92333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pt-PT" dirty="0"/>
              <a:t>Vendedora de </a:t>
            </a:r>
            <a:r>
              <a:rPr lang="pt-PT" b="1" dirty="0">
                <a:solidFill>
                  <a:srgbClr val="FFFF00"/>
                </a:solidFill>
              </a:rPr>
              <a:t>castanhas assadas </a:t>
            </a:r>
            <a:r>
              <a:rPr lang="pt-PT" dirty="0"/>
              <a:t>na rua</a:t>
            </a:r>
            <a:endParaRPr lang="it-IT" dirty="0"/>
          </a:p>
        </p:txBody>
      </p:sp>
      <p:sp>
        <p:nvSpPr>
          <p:cNvPr id="11" name="CasellaDiTesto 10">
            <a:extLst>
              <a:ext uri="{FF2B5EF4-FFF2-40B4-BE49-F238E27FC236}">
                <a16:creationId xmlns:a16="http://schemas.microsoft.com/office/drawing/2014/main" id="{81582865-DB4D-4B15-8616-53EBCAC3A9F8}"/>
              </a:ext>
            </a:extLst>
          </p:cNvPr>
          <p:cNvSpPr txBox="1"/>
          <p:nvPr/>
        </p:nvSpPr>
        <p:spPr>
          <a:xfrm>
            <a:off x="8288192" y="5463898"/>
            <a:ext cx="3339548"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pt-PT" dirty="0"/>
              <a:t>Centro da cidade de Braga 2021</a:t>
            </a:r>
            <a:endParaRPr lang="it-IT" dirty="0"/>
          </a:p>
        </p:txBody>
      </p:sp>
      <p:sp>
        <p:nvSpPr>
          <p:cNvPr id="12" name="CasellaDiTesto 11">
            <a:extLst>
              <a:ext uri="{FF2B5EF4-FFF2-40B4-BE49-F238E27FC236}">
                <a16:creationId xmlns:a16="http://schemas.microsoft.com/office/drawing/2014/main" id="{3D29BCEE-E229-41B3-B07A-C6338B68F3D0}"/>
              </a:ext>
            </a:extLst>
          </p:cNvPr>
          <p:cNvSpPr txBox="1"/>
          <p:nvPr/>
        </p:nvSpPr>
        <p:spPr>
          <a:xfrm>
            <a:off x="1178984" y="1656699"/>
            <a:ext cx="1948069" cy="369332"/>
          </a:xfrm>
          <a:prstGeom prst="rect">
            <a:avLst/>
          </a:prstGeom>
          <a:noFill/>
        </p:spPr>
        <p:txBody>
          <a:bodyPr wrap="square" rtlCol="0">
            <a:spAutoFit/>
          </a:bodyPr>
          <a:lstStyle/>
          <a:p>
            <a:r>
              <a:rPr lang="pt-PT" b="1" dirty="0"/>
              <a:t>ATENÇÃO</a:t>
            </a:r>
            <a:r>
              <a:rPr lang="pt-PT" dirty="0"/>
              <a:t> </a:t>
            </a:r>
            <a:r>
              <a:rPr lang="pt-BR" sz="1800" dirty="0">
                <a:latin typeface="Baskerville Old Face" panose="02020602080505020303" pitchFamily="18" charset="77"/>
              </a:rPr>
              <a:t>👩🏻‍🏫 </a:t>
            </a:r>
            <a:endParaRPr lang="it-IT" dirty="0"/>
          </a:p>
        </p:txBody>
      </p:sp>
      <p:sp>
        <p:nvSpPr>
          <p:cNvPr id="13" name="Freccia in giù 12">
            <a:extLst>
              <a:ext uri="{FF2B5EF4-FFF2-40B4-BE49-F238E27FC236}">
                <a16:creationId xmlns:a16="http://schemas.microsoft.com/office/drawing/2014/main" id="{016777A6-843F-4841-AFAB-DB7A4437DC21}"/>
              </a:ext>
            </a:extLst>
          </p:cNvPr>
          <p:cNvSpPr/>
          <p:nvPr/>
        </p:nvSpPr>
        <p:spPr>
          <a:xfrm>
            <a:off x="1868999" y="2093930"/>
            <a:ext cx="365035" cy="31510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ctangle 1">
            <a:extLst>
              <a:ext uri="{FF2B5EF4-FFF2-40B4-BE49-F238E27FC236}">
                <a16:creationId xmlns:a16="http://schemas.microsoft.com/office/drawing/2014/main" id="{7F09A702-650A-42D7-8432-396220D541C3}"/>
              </a:ext>
            </a:extLst>
          </p:cNvPr>
          <p:cNvSpPr>
            <a:spLocks noChangeArrowheads="1"/>
          </p:cNvSpPr>
          <p:nvPr/>
        </p:nvSpPr>
        <p:spPr bwMode="auto">
          <a:xfrm rot="10800000" flipV="1">
            <a:off x="197578" y="2409033"/>
            <a:ext cx="3791319" cy="221599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it-IT" altLang="it-IT" sz="1400" b="1" i="0" u="none" strike="noStrike" cap="none" normalizeH="0" baseline="0" dirty="0" err="1">
                <a:ln>
                  <a:noFill/>
                </a:ln>
                <a:solidFill>
                  <a:srgbClr val="333333"/>
                </a:solidFill>
                <a:effectLst/>
                <a:latin typeface="Arial" panose="020B0604020202020204" pitchFamily="34" charset="0"/>
              </a:rPr>
              <a:t>Preg</a:t>
            </a:r>
            <a:r>
              <a:rPr lang="it-IT" altLang="it-IT" sz="1400" b="1" dirty="0" err="1">
                <a:solidFill>
                  <a:srgbClr val="333333"/>
                </a:solidFill>
              </a:rPr>
              <a:t>ão</a:t>
            </a:r>
            <a:r>
              <a:rPr lang="it-IT" altLang="it-IT" sz="1400" dirty="0">
                <a:solidFill>
                  <a:srgbClr val="333333"/>
                </a:solidFill>
              </a:rPr>
              <a:t>: </a:t>
            </a:r>
            <a:r>
              <a:rPr lang="it-IT" altLang="it-IT" sz="1400" dirty="0" err="1">
                <a:solidFill>
                  <a:srgbClr val="333333"/>
                </a:solidFill>
              </a:rPr>
              <a:t>é</a:t>
            </a:r>
            <a:r>
              <a:rPr lang="it-IT" altLang="it-IT" sz="1400" dirty="0">
                <a:solidFill>
                  <a:srgbClr val="333333"/>
                </a:solidFill>
              </a:rPr>
              <a:t> </a:t>
            </a:r>
            <a:r>
              <a:rPr lang="it-IT" altLang="it-IT" sz="1400" dirty="0" err="1">
                <a:solidFill>
                  <a:srgbClr val="333333"/>
                </a:solidFill>
              </a:rPr>
              <a:t>um</a:t>
            </a:r>
            <a:r>
              <a:rPr lang="it-IT" altLang="it-IT" sz="1400" dirty="0">
                <a:solidFill>
                  <a:srgbClr val="333333"/>
                </a:solidFill>
              </a:rPr>
              <a:t> </a:t>
            </a:r>
            <a:r>
              <a:rPr lang="it-IT" altLang="it-IT" sz="1400" dirty="0" err="1">
                <a:solidFill>
                  <a:srgbClr val="333333"/>
                </a:solidFill>
              </a:rPr>
              <a:t>a</a:t>
            </a:r>
            <a:r>
              <a:rPr kumimoji="0" lang="it-IT" altLang="it-IT" sz="1400" i="0" u="none" strike="noStrike" cap="none" normalizeH="0" baseline="0" dirty="0" err="1">
                <a:ln>
                  <a:noFill/>
                </a:ln>
                <a:solidFill>
                  <a:srgbClr val="333333"/>
                </a:solidFill>
                <a:effectLst/>
                <a:latin typeface="Arial" panose="020B0604020202020204" pitchFamily="34" charset="0"/>
              </a:rPr>
              <a:t>núncio</a:t>
            </a:r>
            <a:r>
              <a:rPr kumimoji="0" lang="it-IT" altLang="it-IT" sz="1400" i="0" u="none" strike="noStrike" cap="none" normalizeH="0" baseline="0" dirty="0">
                <a:ln>
                  <a:noFill/>
                </a:ln>
                <a:solidFill>
                  <a:srgbClr val="333333"/>
                </a:solidFill>
                <a:effectLst/>
                <a:latin typeface="Arial" panose="020B0604020202020204" pitchFamily="34" charset="0"/>
              </a:rPr>
              <a:t> </a:t>
            </a:r>
            <a:r>
              <a:rPr kumimoji="0" lang="it-IT" altLang="it-IT" sz="1400" i="0" u="none" strike="noStrike" cap="none" normalizeH="0" baseline="0" dirty="0" err="1">
                <a:ln>
                  <a:noFill/>
                </a:ln>
                <a:solidFill>
                  <a:srgbClr val="333333"/>
                </a:solidFill>
                <a:effectLst/>
                <a:latin typeface="Arial" panose="020B0604020202020204" pitchFamily="34" charset="0"/>
              </a:rPr>
              <a:t>que</a:t>
            </a:r>
            <a:r>
              <a:rPr kumimoji="0" lang="it-IT" altLang="it-IT" sz="1400" i="0" u="none" strike="noStrike" cap="none" normalizeH="0" baseline="0" dirty="0">
                <a:ln>
                  <a:noFill/>
                </a:ln>
                <a:solidFill>
                  <a:srgbClr val="333333"/>
                </a:solidFill>
                <a:effectLst/>
                <a:latin typeface="Arial" panose="020B0604020202020204" pitchFamily="34" charset="0"/>
              </a:rPr>
              <a:t> </a:t>
            </a:r>
            <a:r>
              <a:rPr kumimoji="0" lang="it-IT" altLang="it-IT" sz="1400" i="0" u="none" strike="noStrike" cap="none" normalizeH="0" baseline="0" dirty="0" err="1">
                <a:ln>
                  <a:noFill/>
                </a:ln>
                <a:solidFill>
                  <a:srgbClr val="333333"/>
                </a:solidFill>
                <a:effectLst/>
                <a:latin typeface="Arial" panose="020B0604020202020204" pitchFamily="34" charset="0"/>
              </a:rPr>
              <a:t>é</a:t>
            </a:r>
            <a:r>
              <a:rPr kumimoji="0" lang="it-IT" altLang="it-IT" sz="1400" i="0" u="none" strike="noStrike" cap="none" normalizeH="0" baseline="0" dirty="0">
                <a:ln>
                  <a:noFill/>
                </a:ln>
                <a:solidFill>
                  <a:srgbClr val="333333"/>
                </a:solidFill>
                <a:effectLst/>
                <a:latin typeface="Arial" panose="020B0604020202020204" pitchFamily="34" charset="0"/>
              </a:rPr>
              <a:t> </a:t>
            </a:r>
            <a:r>
              <a:rPr kumimoji="0" lang="it-IT" altLang="it-IT" sz="1400" i="0" u="none" strike="noStrike" cap="none" normalizeH="0" baseline="0" dirty="0" err="1">
                <a:ln>
                  <a:noFill/>
                </a:ln>
                <a:solidFill>
                  <a:srgbClr val="333333"/>
                </a:solidFill>
                <a:effectLst/>
                <a:latin typeface="Arial" panose="020B0604020202020204" pitchFamily="34" charset="0"/>
              </a:rPr>
              <a:t>proferido</a:t>
            </a:r>
            <a:r>
              <a:rPr kumimoji="0" lang="it-IT" altLang="it-IT" sz="1400" i="0" u="none" strike="noStrike" cap="none" normalizeH="0" baseline="0" dirty="0">
                <a:ln>
                  <a:noFill/>
                </a:ln>
                <a:solidFill>
                  <a:srgbClr val="333333"/>
                </a:solidFill>
                <a:effectLst/>
                <a:latin typeface="Arial" panose="020B0604020202020204" pitchFamily="34" charset="0"/>
              </a:rPr>
              <a:t> </a:t>
            </a:r>
            <a:r>
              <a:rPr kumimoji="0" lang="it-IT" altLang="it-IT" sz="1400" i="0" u="none" strike="noStrike" cap="none" normalizeH="0" baseline="0" dirty="0" err="1">
                <a:ln>
                  <a:noFill/>
                </a:ln>
                <a:solidFill>
                  <a:srgbClr val="333333"/>
                </a:solidFill>
                <a:effectLst/>
                <a:latin typeface="Arial" panose="020B0604020202020204" pitchFamily="34" charset="0"/>
              </a:rPr>
              <a:t>em</a:t>
            </a:r>
            <a:r>
              <a:rPr kumimoji="0" lang="it-IT" altLang="it-IT" sz="1400" i="0" u="none" strike="noStrike" cap="none" normalizeH="0" baseline="0" dirty="0">
                <a:ln>
                  <a:noFill/>
                </a:ln>
                <a:solidFill>
                  <a:srgbClr val="333333"/>
                </a:solidFill>
                <a:effectLst/>
                <a:latin typeface="Arial" panose="020B0604020202020204" pitchFamily="34" charset="0"/>
              </a:rPr>
              <a:t> </a:t>
            </a:r>
            <a:r>
              <a:rPr kumimoji="0" lang="it-IT" altLang="it-IT" sz="1400" i="0" u="none" strike="noStrike" cap="none" normalizeH="0" baseline="0" dirty="0" err="1">
                <a:ln>
                  <a:noFill/>
                </a:ln>
                <a:solidFill>
                  <a:srgbClr val="333333"/>
                </a:solidFill>
                <a:effectLst/>
                <a:latin typeface="Arial" panose="020B0604020202020204" pitchFamily="34" charset="0"/>
              </a:rPr>
              <a:t>voz</a:t>
            </a:r>
            <a:r>
              <a:rPr kumimoji="0" lang="it-IT" altLang="it-IT" sz="1400" i="0" u="none" strike="noStrike" cap="none" normalizeH="0" baseline="0" dirty="0">
                <a:ln>
                  <a:noFill/>
                </a:ln>
                <a:solidFill>
                  <a:srgbClr val="333333"/>
                </a:solidFill>
                <a:effectLst/>
                <a:latin typeface="Arial" panose="020B0604020202020204" pitchFamily="34" charset="0"/>
              </a:rPr>
              <a:t> alta. </a:t>
            </a:r>
            <a:endParaRPr lang="it-IT" altLang="it-IT" sz="1400" b="1" dirty="0">
              <a:solidFill>
                <a:srgbClr val="333333"/>
              </a:solidFill>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it-IT" altLang="it-IT" sz="1400" b="1" i="0" u="none" strike="noStrike" cap="none" normalizeH="0" baseline="0" dirty="0" err="1">
                <a:ln>
                  <a:noFill/>
                </a:ln>
                <a:solidFill>
                  <a:srgbClr val="333333"/>
                </a:solidFill>
                <a:effectLst/>
                <a:latin typeface="Arial" panose="020B0604020202020204" pitchFamily="34" charset="0"/>
              </a:rPr>
              <a:t>Pregão</a:t>
            </a:r>
            <a:r>
              <a:rPr kumimoji="0" lang="it-IT" altLang="it-IT" sz="1400" b="1" i="0" u="none" strike="noStrike" cap="none" normalizeH="0" baseline="0" dirty="0">
                <a:ln>
                  <a:noFill/>
                </a:ln>
                <a:solidFill>
                  <a:srgbClr val="333333"/>
                </a:solidFill>
                <a:effectLst/>
                <a:latin typeface="Arial" panose="020B0604020202020204" pitchFamily="34" charset="0"/>
              </a:rPr>
              <a:t>  = </a:t>
            </a:r>
            <a:r>
              <a:rPr kumimoji="0" lang="it-IT" altLang="it-IT" sz="1400" b="1" i="0" u="none" strike="noStrike" cap="none" normalizeH="0" baseline="0" dirty="0">
                <a:ln>
                  <a:noFill/>
                </a:ln>
                <a:solidFill>
                  <a:srgbClr val="333333"/>
                </a:solidFill>
                <a:effectLst/>
                <a:latin typeface="Arial" panose="020B0604020202020204" pitchFamily="34" charset="0"/>
                <a:cs typeface="Arial" panose="020B0604020202020204" pitchFamily="34" charset="0"/>
              </a:rPr>
              <a:t>PROCLAMAÇÃO</a:t>
            </a:r>
          </a:p>
          <a:p>
            <a:pPr marL="0" marR="0" lvl="0" indent="0" algn="l" defTabSz="914400" rtl="0" eaLnBrk="0" fontAlgn="base" latinLnBrk="0" hangingPunct="0">
              <a:lnSpc>
                <a:spcPct val="150000"/>
              </a:lnSpc>
              <a:spcBef>
                <a:spcPct val="0"/>
              </a:spcBef>
              <a:spcAft>
                <a:spcPct val="0"/>
              </a:spcAft>
              <a:buClrTx/>
              <a:buSzTx/>
              <a:buFontTx/>
              <a:buNone/>
              <a:tabLst/>
            </a:pPr>
            <a:endParaRPr lang="it-IT" altLang="it-IT" sz="1400" b="1" dirty="0">
              <a:solidFill>
                <a:srgbClr val="333333"/>
              </a:solidFill>
              <a:cs typeface="Arial" panose="020B0604020202020204" pitchFamily="34" charset="0"/>
            </a:endParaRPr>
          </a:p>
          <a:p>
            <a:pPr defTabSz="914400">
              <a:lnSpc>
                <a:spcPct val="150000"/>
              </a:lnSpc>
            </a:pPr>
            <a:r>
              <a:rPr kumimoji="0" lang="it-IT" altLang="it-IT" sz="1400" b="1" i="0" u="none" strike="noStrike" cap="none" normalizeH="0" baseline="0" dirty="0" err="1">
                <a:ln>
                  <a:noFill/>
                </a:ln>
                <a:solidFill>
                  <a:srgbClr val="333333"/>
                </a:solidFill>
                <a:effectLst/>
                <a:cs typeface="Arial" panose="020B0604020202020204" pitchFamily="34" charset="0"/>
              </a:rPr>
              <a:t>Magusto</a:t>
            </a:r>
            <a:r>
              <a:rPr kumimoji="0" lang="it-IT" altLang="it-IT" sz="1400" b="1" i="0" u="none" strike="noStrike" cap="none" normalizeH="0" baseline="0" dirty="0">
                <a:ln>
                  <a:noFill/>
                </a:ln>
                <a:solidFill>
                  <a:srgbClr val="333333"/>
                </a:solidFill>
                <a:effectLst/>
                <a:cs typeface="Arial" panose="020B0604020202020204" pitchFamily="34" charset="0"/>
              </a:rPr>
              <a:t>: </a:t>
            </a:r>
            <a:r>
              <a:rPr lang="pt-BR" sz="1400" b="0" i="0" dirty="0">
                <a:solidFill>
                  <a:srgbClr val="333333"/>
                </a:solidFill>
                <a:effectLst/>
                <a:latin typeface="Arial" panose="020B0604020202020204" pitchFamily="34" charset="0"/>
              </a:rPr>
              <a:t>Fogueira de assar castanhas.</a:t>
            </a:r>
            <a:endParaRPr kumimoji="0" lang="it-IT" altLang="it-IT" sz="2400" b="1"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br>
              <a:rPr kumimoji="0" lang="it-IT" altLang="it-IT" sz="9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br>
            <a:r>
              <a:rPr kumimoji="0" lang="it-IT" altLang="it-IT" sz="1200" b="1" i="1" u="none" strike="noStrike" cap="none" normalizeH="0" baseline="0" dirty="0">
                <a:ln>
                  <a:noFill/>
                </a:ln>
                <a:solidFill>
                  <a:srgbClr val="333333"/>
                </a:solidFill>
                <a:effectLst/>
                <a:latin typeface="Arial" panose="020B0604020202020204" pitchFamily="34" charset="0"/>
                <a:cs typeface="Arial" panose="020B0604020202020204" pitchFamily="34" charset="0"/>
              </a:rPr>
              <a:t>"</a:t>
            </a:r>
            <a:r>
              <a:rPr kumimoji="0" lang="it-IT" altLang="it-IT" sz="1200" b="1" i="1" u="none" strike="noStrike" cap="none" normalizeH="0" baseline="0" dirty="0" err="1">
                <a:ln>
                  <a:noFill/>
                </a:ln>
                <a:solidFill>
                  <a:srgbClr val="333333"/>
                </a:solidFill>
                <a:effectLst/>
                <a:latin typeface="Arial" panose="020B0604020202020204" pitchFamily="34" charset="0"/>
                <a:cs typeface="Arial" panose="020B0604020202020204" pitchFamily="34" charset="0"/>
              </a:rPr>
              <a:t>pregão</a:t>
            </a:r>
            <a:r>
              <a:rPr kumimoji="0" lang="it-IT" altLang="it-IT" sz="1200" b="1" i="1" u="none" strike="noStrike" cap="none" normalizeH="0" baseline="0" dirty="0">
                <a:ln>
                  <a:noFill/>
                </a:ln>
                <a:solidFill>
                  <a:srgbClr val="333333"/>
                </a:solidFill>
                <a:effectLst/>
                <a:latin typeface="Arial" panose="020B0604020202020204" pitchFamily="34" charset="0"/>
                <a:cs typeface="Arial" panose="020B0604020202020204" pitchFamily="34" charset="0"/>
              </a:rPr>
              <a:t>", «</a:t>
            </a:r>
            <a:r>
              <a:rPr kumimoji="0" lang="it-IT" altLang="it-IT" sz="1200" b="1" i="1" u="none" strike="noStrike" cap="none" normalizeH="0" baseline="0" dirty="0" err="1">
                <a:ln>
                  <a:noFill/>
                </a:ln>
                <a:solidFill>
                  <a:srgbClr val="333333"/>
                </a:solidFill>
                <a:effectLst/>
                <a:latin typeface="Arial" panose="020B0604020202020204" pitchFamily="34" charset="0"/>
                <a:cs typeface="Arial" panose="020B0604020202020204" pitchFamily="34" charset="0"/>
              </a:rPr>
              <a:t>magusto</a:t>
            </a:r>
            <a:r>
              <a:rPr kumimoji="0" lang="it-IT" altLang="it-IT" sz="1200" b="1" i="1" u="none" strike="noStrike" cap="none" normalizeH="0" baseline="0" dirty="0">
                <a:ln>
                  <a:noFill/>
                </a:ln>
                <a:solidFill>
                  <a:srgbClr val="333333"/>
                </a:solidFill>
                <a:effectLst/>
                <a:latin typeface="Arial" panose="020B0604020202020204" pitchFamily="34" charset="0"/>
                <a:cs typeface="Arial" panose="020B0604020202020204" pitchFamily="34" charset="0"/>
              </a:rPr>
              <a:t>» in </a:t>
            </a:r>
            <a:r>
              <a:rPr kumimoji="0" lang="it-IT" altLang="it-IT" sz="1200" b="1" i="1" u="none" strike="noStrike" cap="none" normalizeH="0" baseline="0" dirty="0" err="1">
                <a:ln>
                  <a:noFill/>
                </a:ln>
                <a:solidFill>
                  <a:srgbClr val="333333"/>
                </a:solidFill>
                <a:effectLst/>
                <a:latin typeface="Arial" panose="020B0604020202020204" pitchFamily="34" charset="0"/>
                <a:cs typeface="Arial" panose="020B0604020202020204" pitchFamily="34" charset="0"/>
              </a:rPr>
              <a:t>Dicionário</a:t>
            </a:r>
            <a:r>
              <a:rPr kumimoji="0" lang="it-IT" altLang="it-IT" sz="1200" b="1" i="1" u="none" strike="noStrike" cap="none" normalizeH="0" baseline="0" dirty="0">
                <a:ln>
                  <a:noFill/>
                </a:ln>
                <a:solidFill>
                  <a:srgbClr val="333333"/>
                </a:solidFill>
                <a:effectLst/>
                <a:latin typeface="Arial" panose="020B0604020202020204" pitchFamily="34" charset="0"/>
                <a:cs typeface="Arial" panose="020B0604020202020204" pitchFamily="34" charset="0"/>
              </a:rPr>
              <a:t> </a:t>
            </a:r>
            <a:r>
              <a:rPr kumimoji="0" lang="it-IT" altLang="it-IT" sz="1200" b="1" i="1" u="none" strike="noStrike" cap="none" normalizeH="0" baseline="0" dirty="0" err="1">
                <a:ln>
                  <a:noFill/>
                </a:ln>
                <a:solidFill>
                  <a:srgbClr val="333333"/>
                </a:solidFill>
                <a:effectLst/>
                <a:latin typeface="Arial" panose="020B0604020202020204" pitchFamily="34" charset="0"/>
                <a:cs typeface="Arial" panose="020B0604020202020204" pitchFamily="34" charset="0"/>
              </a:rPr>
              <a:t>Priberam</a:t>
            </a:r>
            <a:r>
              <a:rPr kumimoji="0" lang="it-IT" altLang="it-IT" sz="1200" b="1" i="1" u="none" strike="noStrike" cap="none" normalizeH="0" baseline="0" dirty="0">
                <a:ln>
                  <a:noFill/>
                </a:ln>
                <a:solidFill>
                  <a:srgbClr val="333333"/>
                </a:solidFill>
                <a:effectLst/>
                <a:latin typeface="Arial" panose="020B0604020202020204" pitchFamily="34" charset="0"/>
                <a:cs typeface="Arial" panose="020B0604020202020204" pitchFamily="34" charset="0"/>
              </a:rPr>
              <a:t> da </a:t>
            </a:r>
            <a:r>
              <a:rPr kumimoji="0" lang="it-IT" altLang="it-IT" sz="1200" b="1" i="1" u="none" strike="noStrike" cap="none" normalizeH="0" baseline="0" dirty="0" err="1">
                <a:ln>
                  <a:noFill/>
                </a:ln>
                <a:solidFill>
                  <a:srgbClr val="333333"/>
                </a:solidFill>
                <a:effectLst/>
                <a:latin typeface="Arial" panose="020B0604020202020204" pitchFamily="34" charset="0"/>
                <a:cs typeface="Arial" panose="020B0604020202020204" pitchFamily="34" charset="0"/>
              </a:rPr>
              <a:t>Língua</a:t>
            </a:r>
            <a:r>
              <a:rPr kumimoji="0" lang="it-IT" altLang="it-IT" sz="1200" b="1" i="1" u="none" strike="noStrike" cap="none" normalizeH="0" baseline="0" dirty="0">
                <a:ln>
                  <a:noFill/>
                </a:ln>
                <a:solidFill>
                  <a:srgbClr val="333333"/>
                </a:solidFill>
                <a:effectLst/>
                <a:latin typeface="Arial" panose="020B0604020202020204" pitchFamily="34" charset="0"/>
                <a:cs typeface="Arial" panose="020B0604020202020204" pitchFamily="34" charset="0"/>
              </a:rPr>
              <a:t> Portuguesa</a:t>
            </a:r>
            <a:endParaRPr kumimoji="0" lang="it-IT" altLang="it-IT" sz="1800" b="1" i="1" u="none" strike="noStrike" cap="none" normalizeH="0" baseline="0" dirty="0">
              <a:ln>
                <a:noFill/>
              </a:ln>
              <a:solidFill>
                <a:schemeClr val="tx1"/>
              </a:solidFill>
              <a:effectLst/>
              <a:latin typeface="Arial" panose="020B0604020202020204" pitchFamily="34" charset="0"/>
            </a:endParaRPr>
          </a:p>
        </p:txBody>
      </p:sp>
      <p:sp>
        <p:nvSpPr>
          <p:cNvPr id="16" name="Ovale 15">
            <a:extLst>
              <a:ext uri="{FF2B5EF4-FFF2-40B4-BE49-F238E27FC236}">
                <a16:creationId xmlns:a16="http://schemas.microsoft.com/office/drawing/2014/main" id="{D07B5C50-A5A8-418D-A5F2-C5C9F0D56FA2}"/>
              </a:ext>
            </a:extLst>
          </p:cNvPr>
          <p:cNvSpPr/>
          <p:nvPr/>
        </p:nvSpPr>
        <p:spPr>
          <a:xfrm>
            <a:off x="4502210" y="4046780"/>
            <a:ext cx="2080591" cy="16017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799075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32" presetClass="emph" presetSubtype="0" fill="hold" nodeType="clickEffect">
                                  <p:stCondLst>
                                    <p:cond delay="0"/>
                                  </p:stCondLst>
                                  <p:childTnLst>
                                    <p:animRot by="120000">
                                      <p:cBhvr>
                                        <p:cTn id="29" dur="100" fill="hold">
                                          <p:stCondLst>
                                            <p:cond delay="0"/>
                                          </p:stCondLst>
                                        </p:cTn>
                                        <p:tgtEl>
                                          <p:spTgt spid="4"/>
                                        </p:tgtEl>
                                        <p:attrNameLst>
                                          <p:attrName>r</p:attrName>
                                        </p:attrNameLst>
                                      </p:cBhvr>
                                    </p:animRot>
                                    <p:animRot by="-240000">
                                      <p:cBhvr>
                                        <p:cTn id="30" dur="200" fill="hold">
                                          <p:stCondLst>
                                            <p:cond delay="200"/>
                                          </p:stCondLst>
                                        </p:cTn>
                                        <p:tgtEl>
                                          <p:spTgt spid="4"/>
                                        </p:tgtEl>
                                        <p:attrNameLst>
                                          <p:attrName>r</p:attrName>
                                        </p:attrNameLst>
                                      </p:cBhvr>
                                    </p:animRot>
                                    <p:animRot by="240000">
                                      <p:cBhvr>
                                        <p:cTn id="31" dur="200" fill="hold">
                                          <p:stCondLst>
                                            <p:cond delay="400"/>
                                          </p:stCondLst>
                                        </p:cTn>
                                        <p:tgtEl>
                                          <p:spTgt spid="4"/>
                                        </p:tgtEl>
                                        <p:attrNameLst>
                                          <p:attrName>r</p:attrName>
                                        </p:attrNameLst>
                                      </p:cBhvr>
                                    </p:animRot>
                                    <p:animRot by="-240000">
                                      <p:cBhvr>
                                        <p:cTn id="32" dur="200" fill="hold">
                                          <p:stCondLst>
                                            <p:cond delay="600"/>
                                          </p:stCondLst>
                                        </p:cTn>
                                        <p:tgtEl>
                                          <p:spTgt spid="4"/>
                                        </p:tgtEl>
                                        <p:attrNameLst>
                                          <p:attrName>r</p:attrName>
                                        </p:attrNameLst>
                                      </p:cBhvr>
                                    </p:animRot>
                                    <p:animRot by="120000">
                                      <p:cBhvr>
                                        <p:cTn id="33" dur="200" fill="hold">
                                          <p:stCondLst>
                                            <p:cond delay="800"/>
                                          </p:stCondLst>
                                        </p:cTn>
                                        <p:tgtEl>
                                          <p:spTgt spid="4"/>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8" presetClass="emph" presetSubtype="0" fill="hold" grpId="0" nodeType="clickEffect">
                                  <p:stCondLst>
                                    <p:cond delay="0"/>
                                  </p:stCondLst>
                                  <p:childTnLst>
                                    <p:animRot by="21600000">
                                      <p:cBhvr>
                                        <p:cTn id="37" dur="2000" fill="hold"/>
                                        <p:tgtEl>
                                          <p:spTgt spid="11"/>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500" fill="hold"/>
                                        <p:tgtEl>
                                          <p:spTgt spid="6"/>
                                        </p:tgtEl>
                                        <p:attrNameLst>
                                          <p:attrName>ppt_x</p:attrName>
                                        </p:attrNameLst>
                                      </p:cBhvr>
                                      <p:tavLst>
                                        <p:tav tm="0">
                                          <p:val>
                                            <p:strVal val="#ppt_x"/>
                                          </p:val>
                                        </p:tav>
                                        <p:tav tm="100000">
                                          <p:val>
                                            <p:strVal val="#ppt_x"/>
                                          </p:val>
                                        </p:tav>
                                      </p:tavLst>
                                    </p:anim>
                                    <p:anim calcmode="lin" valueType="num">
                                      <p:cBhvr additive="base">
                                        <p:cTn id="4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4" presetClass="emph" presetSubtype="0" fill="hold" grpId="0" nodeType="clickEffect">
                                  <p:stCondLst>
                                    <p:cond delay="0"/>
                                  </p:stCondLst>
                                  <p:childTnLst>
                                    <p:animClr clrSpc="hsl" dir="cw">
                                      <p:cBhvr override="childStyle">
                                        <p:cTn id="52" dur="500" fill="hold"/>
                                        <p:tgtEl>
                                          <p:spTgt spid="15"/>
                                        </p:tgtEl>
                                        <p:attrNameLst>
                                          <p:attrName>style.color</p:attrName>
                                        </p:attrNameLst>
                                      </p:cBhvr>
                                      <p:by>
                                        <p:hsl h="0" s="-12549" l="-25098"/>
                                      </p:by>
                                    </p:animClr>
                                    <p:animClr clrSpc="hsl" dir="cw">
                                      <p:cBhvr>
                                        <p:cTn id="53" dur="500" fill="hold"/>
                                        <p:tgtEl>
                                          <p:spTgt spid="15"/>
                                        </p:tgtEl>
                                        <p:attrNameLst>
                                          <p:attrName>fillcolor</p:attrName>
                                        </p:attrNameLst>
                                      </p:cBhvr>
                                      <p:by>
                                        <p:hsl h="0" s="-12549" l="-25098"/>
                                      </p:by>
                                    </p:animClr>
                                    <p:animClr clrSpc="hsl" dir="cw">
                                      <p:cBhvr>
                                        <p:cTn id="54" dur="500" fill="hold"/>
                                        <p:tgtEl>
                                          <p:spTgt spid="15"/>
                                        </p:tgtEl>
                                        <p:attrNameLst>
                                          <p:attrName>stroke.color</p:attrName>
                                        </p:attrNameLst>
                                      </p:cBhvr>
                                      <p:by>
                                        <p:hsl h="0" s="-12549" l="-25098"/>
                                      </p:by>
                                    </p:animClr>
                                    <p:set>
                                      <p:cBhvr>
                                        <p:cTn id="55" dur="500" fill="hold"/>
                                        <p:tgtEl>
                                          <p:spTgt spid="1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18907205-EEAE-4227-9222-6E78EF1E11FC}"/>
              </a:ext>
            </a:extLst>
          </p:cNvPr>
          <p:cNvPicPr>
            <a:picLocks noGrp="1" noChangeAspect="1"/>
          </p:cNvPicPr>
          <p:nvPr>
            <p:ph idx="4294967295"/>
          </p:nvPr>
        </p:nvPicPr>
        <p:blipFill>
          <a:blip r:embed="rId2"/>
          <a:stretch>
            <a:fillRect/>
          </a:stretch>
        </p:blipFill>
        <p:spPr>
          <a:xfrm>
            <a:off x="2025448" y="1366312"/>
            <a:ext cx="8141103" cy="3934558"/>
          </a:xfrm>
          <a:prstGeom prst="rect">
            <a:avLst/>
          </a:prstGeom>
        </p:spPr>
      </p:pic>
    </p:spTree>
    <p:extLst>
      <p:ext uri="{BB962C8B-B14F-4D97-AF65-F5344CB8AC3E}">
        <p14:creationId xmlns:p14="http://schemas.microsoft.com/office/powerpoint/2010/main" val="2053897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ppt_w</p:attrName>
                                        </p:attrNameLst>
                                      </p:cBhvr>
                                      <p:tavLst>
                                        <p:tav tm="0" fmla="#ppt_w*sin(2.5*pi*$)">
                                          <p:val>
                                            <p:fltVal val="0"/>
                                          </p:val>
                                        </p:tav>
                                        <p:tav tm="100000">
                                          <p:val>
                                            <p:fltVal val="1"/>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7B90915-77E5-4241-8237-8533675315A5}"/>
              </a:ext>
            </a:extLst>
          </p:cNvPr>
          <p:cNvSpPr>
            <a:spLocks noGrp="1"/>
          </p:cNvSpPr>
          <p:nvPr>
            <p:ph type="title"/>
          </p:nvPr>
        </p:nvSpPr>
        <p:spPr/>
        <p:txBody>
          <a:bodyPr/>
          <a:lstStyle/>
          <a:p>
            <a:r>
              <a:rPr lang="pt-PT" dirty="0"/>
              <a:t>Revisão de conceitos – Casos de leitura</a:t>
            </a:r>
            <a:endParaRPr lang="it-IT" dirty="0"/>
          </a:p>
        </p:txBody>
      </p:sp>
      <p:pic>
        <p:nvPicPr>
          <p:cNvPr id="3" name="Immagine 2">
            <a:extLst>
              <a:ext uri="{FF2B5EF4-FFF2-40B4-BE49-F238E27FC236}">
                <a16:creationId xmlns:a16="http://schemas.microsoft.com/office/drawing/2014/main" id="{F42350D0-20AB-44CD-B5D3-75454FF7AF6D}"/>
              </a:ext>
            </a:extLst>
          </p:cNvPr>
          <p:cNvPicPr>
            <a:picLocks noChangeAspect="1"/>
          </p:cNvPicPr>
          <p:nvPr/>
        </p:nvPicPr>
        <p:blipFill rotWithShape="1">
          <a:blip r:embed="rId2"/>
          <a:srcRect l="10978" t="27815" r="17500" b="7032"/>
          <a:stretch/>
        </p:blipFill>
        <p:spPr>
          <a:xfrm>
            <a:off x="1577008" y="1921565"/>
            <a:ext cx="8719930" cy="4281778"/>
          </a:xfrm>
          <a:prstGeom prst="rect">
            <a:avLst/>
          </a:prstGeom>
        </p:spPr>
      </p:pic>
      <p:pic>
        <p:nvPicPr>
          <p:cNvPr id="2050" name="Picture 2" descr="LUSO Garrafa de Água Mineral Natural, 0,33 l - 611205 em staples.pt.">
            <a:extLst>
              <a:ext uri="{FF2B5EF4-FFF2-40B4-BE49-F238E27FC236}">
                <a16:creationId xmlns:a16="http://schemas.microsoft.com/office/drawing/2014/main" id="{0E2BE80D-B7EC-412E-A9B5-DE9B2C7971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5670" y="1870285"/>
            <a:ext cx="2133600" cy="2133600"/>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5FDBD21D-894E-4AEE-8B72-46B8E90246A5}"/>
              </a:ext>
            </a:extLst>
          </p:cNvPr>
          <p:cNvSpPr txBox="1"/>
          <p:nvPr/>
        </p:nvSpPr>
        <p:spPr>
          <a:xfrm>
            <a:off x="9415671" y="4003424"/>
            <a:ext cx="1855304"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pt-PT" b="1" dirty="0"/>
              <a:t>ga</a:t>
            </a:r>
            <a:r>
              <a:rPr lang="pt-PT" b="1" dirty="0">
                <a:solidFill>
                  <a:srgbClr val="FF0000"/>
                </a:solidFill>
              </a:rPr>
              <a:t>rr</a:t>
            </a:r>
            <a:r>
              <a:rPr lang="pt-PT" b="1" dirty="0"/>
              <a:t>afa</a:t>
            </a:r>
            <a:endParaRPr lang="it-IT" b="1" dirty="0"/>
          </a:p>
        </p:txBody>
      </p:sp>
    </p:spTree>
    <p:extLst>
      <p:ext uri="{BB962C8B-B14F-4D97-AF65-F5344CB8AC3E}">
        <p14:creationId xmlns:p14="http://schemas.microsoft.com/office/powerpoint/2010/main" val="10590677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FBA955F-56B8-4B07-9547-6CF36D6B4AE3}"/>
              </a:ext>
            </a:extLst>
          </p:cNvPr>
          <p:cNvSpPr>
            <a:spLocks noGrp="1"/>
          </p:cNvSpPr>
          <p:nvPr>
            <p:ph type="title"/>
          </p:nvPr>
        </p:nvSpPr>
        <p:spPr>
          <a:xfrm>
            <a:off x="1066800" y="447795"/>
            <a:ext cx="10058400" cy="1450757"/>
          </a:xfrm>
        </p:spPr>
        <p:txBody>
          <a:bodyPr/>
          <a:lstStyle/>
          <a:p>
            <a:r>
              <a:rPr lang="pt-PT" dirty="0"/>
              <a:t>Verbo ser + nacionalidade</a:t>
            </a:r>
            <a:endParaRPr lang="it-IT" dirty="0"/>
          </a:p>
        </p:txBody>
      </p:sp>
      <p:pic>
        <p:nvPicPr>
          <p:cNvPr id="5" name="Segnaposto contenuto 4">
            <a:extLst>
              <a:ext uri="{FF2B5EF4-FFF2-40B4-BE49-F238E27FC236}">
                <a16:creationId xmlns:a16="http://schemas.microsoft.com/office/drawing/2014/main" id="{E2215D6B-02CD-4A26-8FCB-ECC895BA745F}"/>
              </a:ext>
            </a:extLst>
          </p:cNvPr>
          <p:cNvPicPr>
            <a:picLocks noGrp="1" noChangeAspect="1"/>
          </p:cNvPicPr>
          <p:nvPr>
            <p:ph idx="1"/>
          </p:nvPr>
        </p:nvPicPr>
        <p:blipFill rotWithShape="1">
          <a:blip r:embed="rId2"/>
          <a:srcRect l="26056" t="26580" r="23750" b="37356"/>
          <a:stretch/>
        </p:blipFill>
        <p:spPr>
          <a:xfrm>
            <a:off x="2040834" y="2517557"/>
            <a:ext cx="7840555" cy="3167269"/>
          </a:xfrm>
        </p:spPr>
      </p:pic>
      <p:sp>
        <p:nvSpPr>
          <p:cNvPr id="4" name="CasellaDiTesto 3">
            <a:extLst>
              <a:ext uri="{FF2B5EF4-FFF2-40B4-BE49-F238E27FC236}">
                <a16:creationId xmlns:a16="http://schemas.microsoft.com/office/drawing/2014/main" id="{D8D3B024-D56B-492C-BF20-CEA94453532B}"/>
              </a:ext>
            </a:extLst>
          </p:cNvPr>
          <p:cNvSpPr txBox="1"/>
          <p:nvPr/>
        </p:nvSpPr>
        <p:spPr>
          <a:xfrm>
            <a:off x="1066800" y="6382773"/>
            <a:ext cx="3684104"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pt-PT" b="1" dirty="0"/>
              <a:t>Fonte: </a:t>
            </a:r>
            <a:r>
              <a:rPr lang="pt-PT" dirty="0"/>
              <a:t>Livro Aprender Português 1</a:t>
            </a:r>
            <a:endParaRPr lang="it-IT" dirty="0"/>
          </a:p>
        </p:txBody>
      </p:sp>
    </p:spTree>
    <p:extLst>
      <p:ext uri="{BB962C8B-B14F-4D97-AF65-F5344CB8AC3E}">
        <p14:creationId xmlns:p14="http://schemas.microsoft.com/office/powerpoint/2010/main" val="17655316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D4EE354-0B74-49C9-A2FF-67790A12A822}"/>
              </a:ext>
            </a:extLst>
          </p:cNvPr>
          <p:cNvSpPr>
            <a:spLocks noGrp="1"/>
          </p:cNvSpPr>
          <p:nvPr>
            <p:ph type="title"/>
          </p:nvPr>
        </p:nvSpPr>
        <p:spPr/>
        <p:txBody>
          <a:bodyPr/>
          <a:lstStyle/>
          <a:p>
            <a:r>
              <a:rPr lang="pt-PT" dirty="0"/>
              <a:t>Revisão de conceitos – Casos de leitura</a:t>
            </a:r>
            <a:endParaRPr lang="it-IT" dirty="0"/>
          </a:p>
        </p:txBody>
      </p:sp>
      <p:pic>
        <p:nvPicPr>
          <p:cNvPr id="3" name="Immagine 2">
            <a:extLst>
              <a:ext uri="{FF2B5EF4-FFF2-40B4-BE49-F238E27FC236}">
                <a16:creationId xmlns:a16="http://schemas.microsoft.com/office/drawing/2014/main" id="{1DA2E642-F9DA-4ECF-86EB-757AF581794C}"/>
              </a:ext>
            </a:extLst>
          </p:cNvPr>
          <p:cNvPicPr>
            <a:picLocks noChangeAspect="1"/>
          </p:cNvPicPr>
          <p:nvPr/>
        </p:nvPicPr>
        <p:blipFill rotWithShape="1">
          <a:blip r:embed="rId2"/>
          <a:srcRect l="13261" t="20855" r="20652" b="16119"/>
          <a:stretch/>
        </p:blipFill>
        <p:spPr>
          <a:xfrm>
            <a:off x="2097819" y="1908314"/>
            <a:ext cx="8057322" cy="4320208"/>
          </a:xfrm>
          <a:prstGeom prst="rect">
            <a:avLst/>
          </a:prstGeom>
        </p:spPr>
      </p:pic>
      <p:pic>
        <p:nvPicPr>
          <p:cNvPr id="7170" name="Picture 2" descr="Raposa De Pelúcia - 30cm no Elo7 | Flores e Cores Pelúcias (13FAC38)">
            <a:extLst>
              <a:ext uri="{FF2B5EF4-FFF2-40B4-BE49-F238E27FC236}">
                <a16:creationId xmlns:a16="http://schemas.microsoft.com/office/drawing/2014/main" id="{BE5A1900-E9D6-4761-813A-67E45C63A3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4181" y="2892080"/>
            <a:ext cx="1943100" cy="235267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02B616F9-4A04-4F7A-83CC-ADED2CDD8F97}"/>
              </a:ext>
            </a:extLst>
          </p:cNvPr>
          <p:cNvSpPr txBox="1"/>
          <p:nvPr/>
        </p:nvSpPr>
        <p:spPr>
          <a:xfrm>
            <a:off x="10456131" y="5182640"/>
            <a:ext cx="12192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pt-PT" dirty="0"/>
              <a:t>rapo</a:t>
            </a:r>
            <a:r>
              <a:rPr lang="pt-PT" b="1" dirty="0">
                <a:solidFill>
                  <a:srgbClr val="FF0000"/>
                </a:solidFill>
              </a:rPr>
              <a:t>s</a:t>
            </a:r>
            <a:r>
              <a:rPr lang="pt-PT" dirty="0"/>
              <a:t>a</a:t>
            </a:r>
            <a:endParaRPr lang="it-IT" dirty="0"/>
          </a:p>
        </p:txBody>
      </p:sp>
    </p:spTree>
    <p:extLst>
      <p:ext uri="{BB962C8B-B14F-4D97-AF65-F5344CB8AC3E}">
        <p14:creationId xmlns:p14="http://schemas.microsoft.com/office/powerpoint/2010/main" val="4738939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F082C7-7E80-4650-B83E-1BAF292734EF}"/>
              </a:ext>
            </a:extLst>
          </p:cNvPr>
          <p:cNvSpPr>
            <a:spLocks noGrp="1"/>
          </p:cNvSpPr>
          <p:nvPr>
            <p:ph type="title"/>
          </p:nvPr>
        </p:nvSpPr>
        <p:spPr/>
        <p:txBody>
          <a:bodyPr/>
          <a:lstStyle/>
          <a:p>
            <a:r>
              <a:rPr lang="pt-PT" dirty="0"/>
              <a:t>Revisão de conceitos – Casos de leitura</a:t>
            </a:r>
            <a:endParaRPr lang="it-IT" dirty="0"/>
          </a:p>
        </p:txBody>
      </p:sp>
      <p:pic>
        <p:nvPicPr>
          <p:cNvPr id="3" name="Immagine 2">
            <a:extLst>
              <a:ext uri="{FF2B5EF4-FFF2-40B4-BE49-F238E27FC236}">
                <a16:creationId xmlns:a16="http://schemas.microsoft.com/office/drawing/2014/main" id="{642F200E-5EBA-4AF6-A72E-A5FE64DC867F}"/>
              </a:ext>
            </a:extLst>
          </p:cNvPr>
          <p:cNvPicPr>
            <a:picLocks noChangeAspect="1"/>
          </p:cNvPicPr>
          <p:nvPr/>
        </p:nvPicPr>
        <p:blipFill rotWithShape="1">
          <a:blip r:embed="rId2"/>
          <a:srcRect l="11631" t="21436" r="22392" b="11092"/>
          <a:stretch/>
        </p:blipFill>
        <p:spPr>
          <a:xfrm>
            <a:off x="2104445" y="1853624"/>
            <a:ext cx="8044069" cy="4441160"/>
          </a:xfrm>
          <a:prstGeom prst="rect">
            <a:avLst/>
          </a:prstGeom>
        </p:spPr>
      </p:pic>
    </p:spTree>
    <p:extLst>
      <p:ext uri="{BB962C8B-B14F-4D97-AF65-F5344CB8AC3E}">
        <p14:creationId xmlns:p14="http://schemas.microsoft.com/office/powerpoint/2010/main" val="14461102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C7E9C05-F5DC-4435-B02F-EDDB616F68B6}"/>
              </a:ext>
            </a:extLst>
          </p:cNvPr>
          <p:cNvSpPr>
            <a:spLocks noGrp="1"/>
          </p:cNvSpPr>
          <p:nvPr>
            <p:ph type="title"/>
          </p:nvPr>
        </p:nvSpPr>
        <p:spPr/>
        <p:txBody>
          <a:bodyPr/>
          <a:lstStyle/>
          <a:p>
            <a:r>
              <a:rPr lang="pt-PT" dirty="0"/>
              <a:t>Revisão de conceitos – Casos de leitura</a:t>
            </a:r>
            <a:endParaRPr lang="it-IT" dirty="0"/>
          </a:p>
        </p:txBody>
      </p:sp>
      <p:pic>
        <p:nvPicPr>
          <p:cNvPr id="3" name="Immagine 2">
            <a:extLst>
              <a:ext uri="{FF2B5EF4-FFF2-40B4-BE49-F238E27FC236}">
                <a16:creationId xmlns:a16="http://schemas.microsoft.com/office/drawing/2014/main" id="{FACC52F7-EFC9-4496-8B96-FD54E8FAD483}"/>
              </a:ext>
            </a:extLst>
          </p:cNvPr>
          <p:cNvPicPr>
            <a:picLocks noChangeAspect="1"/>
          </p:cNvPicPr>
          <p:nvPr/>
        </p:nvPicPr>
        <p:blipFill rotWithShape="1">
          <a:blip r:embed="rId2"/>
          <a:srcRect l="13369" t="21436" r="25000" b="14959"/>
          <a:stretch/>
        </p:blipFill>
        <p:spPr>
          <a:xfrm>
            <a:off x="2369488" y="1855305"/>
            <a:ext cx="7513983" cy="4359966"/>
          </a:xfrm>
          <a:prstGeom prst="rect">
            <a:avLst/>
          </a:prstGeom>
        </p:spPr>
      </p:pic>
    </p:spTree>
    <p:extLst>
      <p:ext uri="{BB962C8B-B14F-4D97-AF65-F5344CB8AC3E}">
        <p14:creationId xmlns:p14="http://schemas.microsoft.com/office/powerpoint/2010/main" val="29049102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048DEA27-A52A-4F79-971B-C0DCBE23AB7C}"/>
              </a:ext>
            </a:extLst>
          </p:cNvPr>
          <p:cNvPicPr>
            <a:picLocks noChangeAspect="1"/>
          </p:cNvPicPr>
          <p:nvPr/>
        </p:nvPicPr>
        <p:blipFill rotWithShape="1">
          <a:blip r:embed="rId2"/>
          <a:srcRect l="11957" t="35475" r="21413" b="11092"/>
          <a:stretch/>
        </p:blipFill>
        <p:spPr>
          <a:xfrm>
            <a:off x="1598213" y="1919083"/>
            <a:ext cx="8652344" cy="3901103"/>
          </a:xfrm>
          <a:prstGeom prst="rect">
            <a:avLst/>
          </a:prstGeom>
        </p:spPr>
      </p:pic>
      <p:sp>
        <p:nvSpPr>
          <p:cNvPr id="5" name="CasellaDiTesto 4">
            <a:extLst>
              <a:ext uri="{FF2B5EF4-FFF2-40B4-BE49-F238E27FC236}">
                <a16:creationId xmlns:a16="http://schemas.microsoft.com/office/drawing/2014/main" id="{A2E3A5A9-AEF4-4B3A-A886-66568472BE2C}"/>
              </a:ext>
            </a:extLst>
          </p:cNvPr>
          <p:cNvSpPr txBox="1"/>
          <p:nvPr/>
        </p:nvSpPr>
        <p:spPr>
          <a:xfrm>
            <a:off x="2981739" y="3869635"/>
            <a:ext cx="2133600" cy="369332"/>
          </a:xfrm>
          <a:prstGeom prst="rect">
            <a:avLst/>
          </a:prstGeom>
          <a:noFill/>
        </p:spPr>
        <p:txBody>
          <a:bodyPr wrap="square" rtlCol="0">
            <a:spAutoFit/>
          </a:bodyPr>
          <a:lstStyle/>
          <a:p>
            <a:r>
              <a:rPr lang="pt-PT" dirty="0"/>
              <a:t>sapato</a:t>
            </a:r>
            <a:endParaRPr lang="it-IT" dirty="0"/>
          </a:p>
        </p:txBody>
      </p:sp>
      <p:sp>
        <p:nvSpPr>
          <p:cNvPr id="6" name="CasellaDiTesto 5">
            <a:extLst>
              <a:ext uri="{FF2B5EF4-FFF2-40B4-BE49-F238E27FC236}">
                <a16:creationId xmlns:a16="http://schemas.microsoft.com/office/drawing/2014/main" id="{CA202B42-DF4E-4CFA-9E3A-AE88C9786B71}"/>
              </a:ext>
            </a:extLst>
          </p:cNvPr>
          <p:cNvSpPr txBox="1"/>
          <p:nvPr/>
        </p:nvSpPr>
        <p:spPr>
          <a:xfrm>
            <a:off x="2981739" y="4468256"/>
            <a:ext cx="2133600" cy="369332"/>
          </a:xfrm>
          <a:prstGeom prst="rect">
            <a:avLst/>
          </a:prstGeom>
          <a:noFill/>
        </p:spPr>
        <p:txBody>
          <a:bodyPr wrap="square" rtlCol="0">
            <a:spAutoFit/>
          </a:bodyPr>
          <a:lstStyle/>
          <a:p>
            <a:r>
              <a:rPr lang="pt-PT" dirty="0"/>
              <a:t>casa</a:t>
            </a:r>
            <a:endParaRPr lang="it-IT" dirty="0"/>
          </a:p>
        </p:txBody>
      </p:sp>
      <p:sp>
        <p:nvSpPr>
          <p:cNvPr id="8" name="CasellaDiTesto 7">
            <a:extLst>
              <a:ext uri="{FF2B5EF4-FFF2-40B4-BE49-F238E27FC236}">
                <a16:creationId xmlns:a16="http://schemas.microsoft.com/office/drawing/2014/main" id="{8D093C6C-9703-426F-B7A5-80E42D5B3F6B}"/>
              </a:ext>
            </a:extLst>
          </p:cNvPr>
          <p:cNvSpPr txBox="1"/>
          <p:nvPr/>
        </p:nvSpPr>
        <p:spPr>
          <a:xfrm>
            <a:off x="7317188" y="5183893"/>
            <a:ext cx="2133600" cy="369332"/>
          </a:xfrm>
          <a:prstGeom prst="rect">
            <a:avLst/>
          </a:prstGeom>
          <a:noFill/>
        </p:spPr>
        <p:txBody>
          <a:bodyPr wrap="square" rtlCol="0">
            <a:spAutoFit/>
          </a:bodyPr>
          <a:lstStyle/>
          <a:p>
            <a:r>
              <a:rPr lang="pt-PT" dirty="0"/>
              <a:t>vento</a:t>
            </a:r>
            <a:endParaRPr lang="it-IT" dirty="0"/>
          </a:p>
        </p:txBody>
      </p:sp>
      <p:sp>
        <p:nvSpPr>
          <p:cNvPr id="9" name="CasellaDiTesto 8">
            <a:extLst>
              <a:ext uri="{FF2B5EF4-FFF2-40B4-BE49-F238E27FC236}">
                <a16:creationId xmlns:a16="http://schemas.microsoft.com/office/drawing/2014/main" id="{19A310F6-48D4-496B-8B4A-1F7DDC779682}"/>
              </a:ext>
            </a:extLst>
          </p:cNvPr>
          <p:cNvSpPr txBox="1"/>
          <p:nvPr/>
        </p:nvSpPr>
        <p:spPr>
          <a:xfrm>
            <a:off x="2981739" y="5186449"/>
            <a:ext cx="2133600" cy="369332"/>
          </a:xfrm>
          <a:prstGeom prst="rect">
            <a:avLst/>
          </a:prstGeom>
          <a:noFill/>
        </p:spPr>
        <p:txBody>
          <a:bodyPr wrap="square" rtlCol="0">
            <a:spAutoFit/>
          </a:bodyPr>
          <a:lstStyle/>
          <a:p>
            <a:r>
              <a:rPr lang="pt-PT" dirty="0"/>
              <a:t>barco</a:t>
            </a:r>
            <a:endParaRPr lang="it-IT" dirty="0"/>
          </a:p>
        </p:txBody>
      </p:sp>
      <p:sp>
        <p:nvSpPr>
          <p:cNvPr id="10" name="CasellaDiTesto 9">
            <a:extLst>
              <a:ext uri="{FF2B5EF4-FFF2-40B4-BE49-F238E27FC236}">
                <a16:creationId xmlns:a16="http://schemas.microsoft.com/office/drawing/2014/main" id="{7C7B7CB9-5B90-48B2-B50C-819D7127217B}"/>
              </a:ext>
            </a:extLst>
          </p:cNvPr>
          <p:cNvSpPr txBox="1"/>
          <p:nvPr/>
        </p:nvSpPr>
        <p:spPr>
          <a:xfrm>
            <a:off x="7317188" y="4013680"/>
            <a:ext cx="2133600" cy="369332"/>
          </a:xfrm>
          <a:prstGeom prst="rect">
            <a:avLst/>
          </a:prstGeom>
          <a:noFill/>
        </p:spPr>
        <p:txBody>
          <a:bodyPr wrap="square" rtlCol="0">
            <a:spAutoFit/>
          </a:bodyPr>
          <a:lstStyle/>
          <a:p>
            <a:r>
              <a:rPr lang="pt-PT" dirty="0"/>
              <a:t>jantar</a:t>
            </a:r>
            <a:endParaRPr lang="it-IT" dirty="0"/>
          </a:p>
        </p:txBody>
      </p:sp>
      <p:sp>
        <p:nvSpPr>
          <p:cNvPr id="11" name="CasellaDiTesto 10">
            <a:extLst>
              <a:ext uri="{FF2B5EF4-FFF2-40B4-BE49-F238E27FC236}">
                <a16:creationId xmlns:a16="http://schemas.microsoft.com/office/drawing/2014/main" id="{531E8F2E-8CB9-4A0F-8CB4-51F051F53478}"/>
              </a:ext>
            </a:extLst>
          </p:cNvPr>
          <p:cNvSpPr txBox="1"/>
          <p:nvPr/>
        </p:nvSpPr>
        <p:spPr>
          <a:xfrm>
            <a:off x="7317188" y="4547601"/>
            <a:ext cx="2133600" cy="369332"/>
          </a:xfrm>
          <a:prstGeom prst="rect">
            <a:avLst/>
          </a:prstGeom>
          <a:noFill/>
        </p:spPr>
        <p:txBody>
          <a:bodyPr wrap="square" rtlCol="0">
            <a:spAutoFit/>
          </a:bodyPr>
          <a:lstStyle/>
          <a:p>
            <a:r>
              <a:rPr lang="pt-PT" dirty="0"/>
              <a:t>televisão</a:t>
            </a:r>
            <a:endParaRPr lang="it-IT" dirty="0"/>
          </a:p>
        </p:txBody>
      </p:sp>
      <p:sp>
        <p:nvSpPr>
          <p:cNvPr id="2" name="Titolo 1">
            <a:extLst>
              <a:ext uri="{FF2B5EF4-FFF2-40B4-BE49-F238E27FC236}">
                <a16:creationId xmlns:a16="http://schemas.microsoft.com/office/drawing/2014/main" id="{43BD35D8-72CF-4785-BD5C-75AF3CA5F93A}"/>
              </a:ext>
            </a:extLst>
          </p:cNvPr>
          <p:cNvSpPr>
            <a:spLocks noGrp="1"/>
          </p:cNvSpPr>
          <p:nvPr>
            <p:ph type="title"/>
          </p:nvPr>
        </p:nvSpPr>
        <p:spPr/>
        <p:txBody>
          <a:bodyPr/>
          <a:lstStyle/>
          <a:p>
            <a:r>
              <a:rPr lang="pt-PT" dirty="0"/>
              <a:t>Sons orais e sons nasais</a:t>
            </a:r>
            <a:endParaRPr lang="it-IT" dirty="0"/>
          </a:p>
        </p:txBody>
      </p:sp>
    </p:spTree>
    <p:extLst>
      <p:ext uri="{BB962C8B-B14F-4D97-AF65-F5344CB8AC3E}">
        <p14:creationId xmlns:p14="http://schemas.microsoft.com/office/powerpoint/2010/main" val="40543435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CBDC93-E42F-4457-AF80-340C7A2D4F67}"/>
              </a:ext>
            </a:extLst>
          </p:cNvPr>
          <p:cNvSpPr>
            <a:spLocks noGrp="1"/>
          </p:cNvSpPr>
          <p:nvPr>
            <p:ph type="title"/>
          </p:nvPr>
        </p:nvSpPr>
        <p:spPr>
          <a:xfrm>
            <a:off x="1066800" y="-183079"/>
            <a:ext cx="10058400" cy="1450757"/>
          </a:xfrm>
        </p:spPr>
        <p:txBody>
          <a:bodyPr/>
          <a:lstStyle/>
          <a:p>
            <a:r>
              <a:rPr lang="pt-PT" dirty="0"/>
              <a:t>Ouvir e repetir</a:t>
            </a:r>
            <a:endParaRPr lang="it-IT" dirty="0"/>
          </a:p>
        </p:txBody>
      </p:sp>
      <p:graphicFrame>
        <p:nvGraphicFramePr>
          <p:cNvPr id="5" name="Tabella 5">
            <a:extLst>
              <a:ext uri="{FF2B5EF4-FFF2-40B4-BE49-F238E27FC236}">
                <a16:creationId xmlns:a16="http://schemas.microsoft.com/office/drawing/2014/main" id="{CFEF6525-408C-4640-AD43-AE2671AF06F1}"/>
              </a:ext>
            </a:extLst>
          </p:cNvPr>
          <p:cNvGraphicFramePr>
            <a:graphicFrameLocks noGrp="1"/>
          </p:cNvGraphicFramePr>
          <p:nvPr>
            <p:extLst>
              <p:ext uri="{D42A27DB-BD31-4B8C-83A1-F6EECF244321}">
                <p14:modId xmlns:p14="http://schemas.microsoft.com/office/powerpoint/2010/main" val="3925790023"/>
              </p:ext>
            </p:extLst>
          </p:nvPr>
        </p:nvGraphicFramePr>
        <p:xfrm>
          <a:off x="5877339" y="1837747"/>
          <a:ext cx="5075583" cy="4406814"/>
        </p:xfrm>
        <a:graphic>
          <a:graphicData uri="http://schemas.openxmlformats.org/drawingml/2006/table">
            <a:tbl>
              <a:tblPr firstRow="1" bandRow="1">
                <a:tableStyleId>{5C22544A-7EE6-4342-B048-85BDC9FD1C3A}</a:tableStyleId>
              </a:tblPr>
              <a:tblGrid>
                <a:gridCol w="5075583">
                  <a:extLst>
                    <a:ext uri="{9D8B030D-6E8A-4147-A177-3AD203B41FA5}">
                      <a16:colId xmlns:a16="http://schemas.microsoft.com/office/drawing/2014/main" val="1204320990"/>
                    </a:ext>
                  </a:extLst>
                </a:gridCol>
              </a:tblGrid>
              <a:tr h="1088072">
                <a:tc>
                  <a:txBody>
                    <a:bodyPr/>
                    <a:lstStyle/>
                    <a:p>
                      <a:endParaRPr lang="it-IT" dirty="0"/>
                    </a:p>
                  </a:txBody>
                  <a:tcPr/>
                </a:tc>
                <a:extLst>
                  <a:ext uri="{0D108BD9-81ED-4DB2-BD59-A6C34878D82A}">
                    <a16:rowId xmlns:a16="http://schemas.microsoft.com/office/drawing/2014/main" val="1069672130"/>
                  </a:ext>
                </a:extLst>
              </a:tr>
              <a:tr h="1142598">
                <a:tc>
                  <a:txBody>
                    <a:bodyPr/>
                    <a:lstStyle/>
                    <a:p>
                      <a:endParaRPr lang="it-IT" dirty="0"/>
                    </a:p>
                  </a:txBody>
                  <a:tcPr/>
                </a:tc>
                <a:extLst>
                  <a:ext uri="{0D108BD9-81ED-4DB2-BD59-A6C34878D82A}">
                    <a16:rowId xmlns:a16="http://schemas.microsoft.com/office/drawing/2014/main" val="160677509"/>
                  </a:ext>
                </a:extLst>
              </a:tr>
              <a:tr h="1088072">
                <a:tc>
                  <a:txBody>
                    <a:bodyPr/>
                    <a:lstStyle/>
                    <a:p>
                      <a:endParaRPr lang="it-IT" dirty="0"/>
                    </a:p>
                  </a:txBody>
                  <a:tcPr/>
                </a:tc>
                <a:extLst>
                  <a:ext uri="{0D108BD9-81ED-4DB2-BD59-A6C34878D82A}">
                    <a16:rowId xmlns:a16="http://schemas.microsoft.com/office/drawing/2014/main" val="2446258482"/>
                  </a:ext>
                </a:extLst>
              </a:tr>
              <a:tr h="1088072">
                <a:tc>
                  <a:txBody>
                    <a:bodyPr/>
                    <a:lstStyle/>
                    <a:p>
                      <a:endParaRPr lang="it-IT" dirty="0"/>
                    </a:p>
                  </a:txBody>
                  <a:tcPr/>
                </a:tc>
                <a:extLst>
                  <a:ext uri="{0D108BD9-81ED-4DB2-BD59-A6C34878D82A}">
                    <a16:rowId xmlns:a16="http://schemas.microsoft.com/office/drawing/2014/main" val="1238647443"/>
                  </a:ext>
                </a:extLst>
              </a:tr>
            </a:tbl>
          </a:graphicData>
        </a:graphic>
      </p:graphicFrame>
      <p:pic>
        <p:nvPicPr>
          <p:cNvPr id="10242" name="Picture 2">
            <a:extLst>
              <a:ext uri="{FF2B5EF4-FFF2-40B4-BE49-F238E27FC236}">
                <a16:creationId xmlns:a16="http://schemas.microsoft.com/office/drawing/2014/main" id="{73DBD03A-11D4-4E81-B6D6-AE2D4206C03D}"/>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9797"/>
          <a:stretch/>
        </p:blipFill>
        <p:spPr bwMode="auto">
          <a:xfrm>
            <a:off x="1577009" y="1837747"/>
            <a:ext cx="3511826" cy="4390406"/>
          </a:xfrm>
          <a:prstGeom prst="rect">
            <a:avLst/>
          </a:prstGeom>
          <a:noFill/>
          <a:extLst>
            <a:ext uri="{909E8E84-426E-40DD-AFC4-6F175D3DCCD1}">
              <a14:hiddenFill xmlns:a14="http://schemas.microsoft.com/office/drawing/2010/main">
                <a:solidFill>
                  <a:srgbClr val="FFFFFF"/>
                </a:solidFill>
              </a14:hiddenFill>
            </a:ext>
          </a:extLst>
        </p:spPr>
      </p:pic>
      <p:pic>
        <p:nvPicPr>
          <p:cNvPr id="4" name="ouvir_e_repetir_09_faixa_9">
            <a:hlinkClick r:id="" action="ppaction://media"/>
            <a:extLst>
              <a:ext uri="{FF2B5EF4-FFF2-40B4-BE49-F238E27FC236}">
                <a16:creationId xmlns:a16="http://schemas.microsoft.com/office/drawing/2014/main" id="{DE2E9D32-E2B4-4AEA-8F7A-0BAA11AA164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133521" y="5400677"/>
            <a:ext cx="609600" cy="609600"/>
          </a:xfrm>
          <a:prstGeom prst="rect">
            <a:avLst/>
          </a:prstGeom>
        </p:spPr>
      </p:pic>
      <p:pic>
        <p:nvPicPr>
          <p:cNvPr id="3" name="ouvir_e_repetir_08_faixa_8 (1)">
            <a:hlinkClick r:id="" action="ppaction://media"/>
            <a:extLst>
              <a:ext uri="{FF2B5EF4-FFF2-40B4-BE49-F238E27FC236}">
                <a16:creationId xmlns:a16="http://schemas.microsoft.com/office/drawing/2014/main" id="{8FBA6826-1980-4590-9FBB-F1C8AF192AE2}"/>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110330" y="4308151"/>
            <a:ext cx="609600" cy="609600"/>
          </a:xfrm>
          <a:prstGeom prst="rect">
            <a:avLst/>
          </a:prstGeom>
        </p:spPr>
      </p:pic>
      <p:sp>
        <p:nvSpPr>
          <p:cNvPr id="6" name="CasellaDiTesto 5">
            <a:extLst>
              <a:ext uri="{FF2B5EF4-FFF2-40B4-BE49-F238E27FC236}">
                <a16:creationId xmlns:a16="http://schemas.microsoft.com/office/drawing/2014/main" id="{EEE8D540-056A-4FC2-BBBA-9C9EFFE7C5F0}"/>
              </a:ext>
            </a:extLst>
          </p:cNvPr>
          <p:cNvSpPr txBox="1"/>
          <p:nvPr/>
        </p:nvSpPr>
        <p:spPr>
          <a:xfrm>
            <a:off x="1066800" y="6382773"/>
            <a:ext cx="3684104"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pt-PT" b="1" dirty="0"/>
              <a:t>Fonte: </a:t>
            </a:r>
            <a:r>
              <a:rPr lang="pt-PT" dirty="0"/>
              <a:t>Livro Aprender Português 1</a:t>
            </a:r>
            <a:endParaRPr lang="it-IT" dirty="0"/>
          </a:p>
        </p:txBody>
      </p:sp>
      <p:pic>
        <p:nvPicPr>
          <p:cNvPr id="7" name="ouvir_e_repetir_07_faixa_7">
            <a:hlinkClick r:id="" action="ppaction://media"/>
            <a:extLst>
              <a:ext uri="{FF2B5EF4-FFF2-40B4-BE49-F238E27FC236}">
                <a16:creationId xmlns:a16="http://schemas.microsoft.com/office/drawing/2014/main" id="{0FA469A0-4C34-40B9-A201-0294C30132AD}"/>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8110330" y="3215625"/>
            <a:ext cx="609600" cy="609600"/>
          </a:xfrm>
          <a:prstGeom prst="rect">
            <a:avLst/>
          </a:prstGeom>
        </p:spPr>
      </p:pic>
      <p:pic>
        <p:nvPicPr>
          <p:cNvPr id="8" name="ouvir_e_repetir_06_faixa_6">
            <a:hlinkClick r:id="" action="ppaction://media"/>
            <a:extLst>
              <a:ext uri="{FF2B5EF4-FFF2-40B4-BE49-F238E27FC236}">
                <a16:creationId xmlns:a16="http://schemas.microsoft.com/office/drawing/2014/main" id="{4DCDE482-D5B7-4745-8D34-FB73A4D53C09}"/>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8110330" y="2016191"/>
            <a:ext cx="609600" cy="609600"/>
          </a:xfrm>
          <a:prstGeom prst="rect">
            <a:avLst/>
          </a:prstGeom>
        </p:spPr>
      </p:pic>
    </p:spTree>
    <p:extLst>
      <p:ext uri="{BB962C8B-B14F-4D97-AF65-F5344CB8AC3E}">
        <p14:creationId xmlns:p14="http://schemas.microsoft.com/office/powerpoint/2010/main" val="80728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3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3591" fill="hold"/>
                                        <p:tgtEl>
                                          <p:spTgt spid="4"/>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9689" fill="hold"/>
                                        <p:tgtEl>
                                          <p:spTgt spid="7"/>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964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3"/>
                </p:tgtEl>
              </p:cMediaNode>
            </p:audio>
            <p:audio>
              <p:cMediaNode vol="80000">
                <p:cTn id="20" fill="hold" display="0">
                  <p:stCondLst>
                    <p:cond delay="indefinite"/>
                  </p:stCondLst>
                  <p:endCondLst>
                    <p:cond evt="onStopAudio" delay="0">
                      <p:tgtEl>
                        <p:sldTgt/>
                      </p:tgtEl>
                    </p:cond>
                  </p:endCondLst>
                </p:cTn>
                <p:tgtEl>
                  <p:spTgt spid="4"/>
                </p:tgtEl>
              </p:cMediaNode>
            </p:audio>
            <p:audio>
              <p:cMediaNode vol="80000">
                <p:cTn id="21" fill="hold" display="0">
                  <p:stCondLst>
                    <p:cond delay="indefinite"/>
                  </p:stCondLst>
                  <p:endCondLst>
                    <p:cond evt="onStopAudio" delay="0">
                      <p:tgtEl>
                        <p:sldTgt/>
                      </p:tgtEl>
                    </p:cond>
                  </p:endCondLst>
                </p:cTn>
                <p:tgtEl>
                  <p:spTgt spid="7"/>
                </p:tgtEl>
              </p:cMediaNode>
            </p:audio>
            <p:audio>
              <p:cMediaNode vol="80000">
                <p:cTn id="22" fill="hold" display="0">
                  <p:stCondLst>
                    <p:cond delay="indefinite"/>
                  </p:stCondLst>
                  <p:endCondLst>
                    <p:cond evt="onStopAudio" delay="0">
                      <p:tgtEl>
                        <p:sldTgt/>
                      </p:tgtEl>
                    </p:cond>
                  </p:endCondLst>
                </p:cTn>
                <p:tgtEl>
                  <p:spTgt spid="8"/>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C8AAEBB7-C9E4-4442-9EF4-31FD44ADBDCA}"/>
              </a:ext>
            </a:extLst>
          </p:cNvPr>
          <p:cNvSpPr>
            <a:spLocks noGrp="1"/>
          </p:cNvSpPr>
          <p:nvPr>
            <p:ph type="title"/>
          </p:nvPr>
        </p:nvSpPr>
        <p:spPr>
          <a:xfrm>
            <a:off x="1097280" y="737177"/>
            <a:ext cx="10058400" cy="1450757"/>
          </a:xfrm>
        </p:spPr>
        <p:txBody>
          <a:bodyPr>
            <a:normAutofit/>
          </a:bodyPr>
          <a:lstStyle/>
          <a:p>
            <a:pPr algn="ctr"/>
            <a:r>
              <a:rPr lang="pt-BR" sz="4800" u="none" strike="noStrike" dirty="0">
                <a:solidFill>
                  <a:srgbClr val="000000"/>
                </a:solidFill>
                <a:effectLst/>
              </a:rPr>
              <a:t>Compreensão - Chegada à Portugal</a:t>
            </a:r>
            <a:br>
              <a:rPr lang="pt-BR" b="0" dirty="0">
                <a:effectLst/>
              </a:rPr>
            </a:br>
            <a:endParaRPr lang="it-IT" dirty="0"/>
          </a:p>
        </p:txBody>
      </p:sp>
      <p:sp>
        <p:nvSpPr>
          <p:cNvPr id="6" name="Segnaposto contenuto 5">
            <a:extLst>
              <a:ext uri="{FF2B5EF4-FFF2-40B4-BE49-F238E27FC236}">
                <a16:creationId xmlns:a16="http://schemas.microsoft.com/office/drawing/2014/main" id="{2ACE0C63-B347-4607-9F7F-7B31AE79F884}"/>
              </a:ext>
            </a:extLst>
          </p:cNvPr>
          <p:cNvSpPr>
            <a:spLocks noGrp="1"/>
          </p:cNvSpPr>
          <p:nvPr>
            <p:ph idx="1"/>
          </p:nvPr>
        </p:nvSpPr>
        <p:spPr>
          <a:xfrm>
            <a:off x="620201" y="1978255"/>
            <a:ext cx="11012557" cy="4275089"/>
          </a:xfrm>
        </p:spPr>
        <p:txBody>
          <a:bodyPr>
            <a:normAutofit fontScale="77500" lnSpcReduction="20000"/>
          </a:bodyPr>
          <a:lstStyle/>
          <a:p>
            <a:pPr rtl="0">
              <a:lnSpc>
                <a:spcPct val="160000"/>
              </a:lnSpc>
              <a:spcBef>
                <a:spcPts val="0"/>
              </a:spcBef>
              <a:spcAft>
                <a:spcPts val="0"/>
              </a:spcAft>
            </a:pPr>
            <a:r>
              <a:rPr lang="pt-BR" sz="1800" b="0" i="0" u="none" strike="noStrike" dirty="0">
                <a:solidFill>
                  <a:srgbClr val="000000"/>
                </a:solidFill>
                <a:effectLst/>
                <a:latin typeface="Arial" panose="020B0604020202020204" pitchFamily="34" charset="0"/>
                <a:cs typeface="Arial" panose="020B0604020202020204" pitchFamily="34" charset="0"/>
              </a:rPr>
              <a:t>A  Ana </a:t>
            </a:r>
            <a:r>
              <a:rPr lang="pt-BR" sz="1800" b="1" i="0" u="sng" strike="noStrike" dirty="0">
                <a:solidFill>
                  <a:srgbClr val="000000"/>
                </a:solidFill>
                <a:effectLst/>
                <a:latin typeface="Arial" panose="020B0604020202020204" pitchFamily="34" charset="0"/>
                <a:cs typeface="Arial" panose="020B0604020202020204" pitchFamily="34" charset="0"/>
              </a:rPr>
              <a:t>chega</a:t>
            </a:r>
            <a:r>
              <a:rPr lang="pt-BR" sz="1800" b="0" i="0" u="none" strike="noStrike" dirty="0">
                <a:solidFill>
                  <a:srgbClr val="000000"/>
                </a:solidFill>
                <a:effectLst/>
                <a:latin typeface="Arial" panose="020B0604020202020204" pitchFamily="34" charset="0"/>
                <a:cs typeface="Arial" panose="020B0604020202020204" pitchFamily="34" charset="0"/>
              </a:rPr>
              <a:t> a Portugal, de avião. Desembarca no aeroporto lisboeta da Portela. Apanha um táxi. O taxista mete a mala no porta-bagagens e, depois de partirem, dá-se o diálogo:</a:t>
            </a:r>
            <a:endParaRPr lang="pt-BR" b="0" dirty="0">
              <a:effectLst/>
              <a:latin typeface="Arial" panose="020B0604020202020204" pitchFamily="34" charset="0"/>
              <a:cs typeface="Arial" panose="020B0604020202020204" pitchFamily="34" charset="0"/>
            </a:endParaRPr>
          </a:p>
          <a:p>
            <a:pPr rtl="0">
              <a:lnSpc>
                <a:spcPct val="160000"/>
              </a:lnSpc>
              <a:spcBef>
                <a:spcPts val="0"/>
              </a:spcBef>
              <a:spcAft>
                <a:spcPts val="0"/>
              </a:spcAft>
            </a:pPr>
            <a:r>
              <a:rPr lang="pt-BR" sz="1800" b="0" i="0" u="none" strike="noStrike" dirty="0">
                <a:solidFill>
                  <a:srgbClr val="000000"/>
                </a:solidFill>
                <a:effectLst/>
                <a:latin typeface="Arial" panose="020B0604020202020204" pitchFamily="34" charset="0"/>
                <a:cs typeface="Arial" panose="020B0604020202020204" pitchFamily="34" charset="0"/>
              </a:rPr>
              <a:t>– Boa tarde. Leve-me ao Largo do Rato, por favor.</a:t>
            </a:r>
            <a:endParaRPr lang="pt-BR" b="0" dirty="0">
              <a:effectLst/>
              <a:latin typeface="Arial" panose="020B0604020202020204" pitchFamily="34" charset="0"/>
              <a:cs typeface="Arial" panose="020B0604020202020204" pitchFamily="34" charset="0"/>
            </a:endParaRPr>
          </a:p>
          <a:p>
            <a:pPr rtl="0">
              <a:lnSpc>
                <a:spcPct val="160000"/>
              </a:lnSpc>
              <a:spcBef>
                <a:spcPts val="0"/>
              </a:spcBef>
              <a:spcAft>
                <a:spcPts val="0"/>
              </a:spcAft>
            </a:pPr>
            <a:r>
              <a:rPr lang="pt-BR" sz="1800" b="0" i="0" u="none" strike="noStrike" dirty="0">
                <a:solidFill>
                  <a:srgbClr val="000000"/>
                </a:solidFill>
                <a:effectLst/>
                <a:latin typeface="Arial" panose="020B0604020202020204" pitchFamily="34" charset="0"/>
                <a:cs typeface="Arial" panose="020B0604020202020204" pitchFamily="34" charset="0"/>
              </a:rPr>
              <a:t>– </a:t>
            </a:r>
            <a:r>
              <a:rPr lang="pt-BR" sz="1800" b="1" i="0" u="none" strike="noStrike" dirty="0">
                <a:solidFill>
                  <a:srgbClr val="FF0000"/>
                </a:solidFill>
                <a:effectLst/>
                <a:latin typeface="Arial" panose="020B0604020202020204" pitchFamily="34" charset="0"/>
                <a:cs typeface="Arial" panose="020B0604020202020204" pitchFamily="34" charset="0"/>
              </a:rPr>
              <a:t>Boa tarde</a:t>
            </a:r>
            <a:r>
              <a:rPr lang="pt-BR" sz="1800" b="0" i="0" u="none" strike="noStrike" dirty="0">
                <a:solidFill>
                  <a:srgbClr val="000000"/>
                </a:solidFill>
                <a:effectLst/>
                <a:latin typeface="Arial" panose="020B0604020202020204" pitchFamily="34" charset="0"/>
                <a:cs typeface="Arial" panose="020B0604020202020204" pitchFamily="34" charset="0"/>
              </a:rPr>
              <a:t>. Com certeza, é para já! ...</a:t>
            </a:r>
            <a:endParaRPr lang="pt-BR" b="0" dirty="0">
              <a:effectLst/>
              <a:latin typeface="Arial" panose="020B0604020202020204" pitchFamily="34" charset="0"/>
              <a:cs typeface="Arial" panose="020B0604020202020204" pitchFamily="34" charset="0"/>
            </a:endParaRPr>
          </a:p>
          <a:p>
            <a:pPr rtl="0">
              <a:lnSpc>
                <a:spcPct val="160000"/>
              </a:lnSpc>
              <a:spcBef>
                <a:spcPts val="0"/>
              </a:spcBef>
              <a:spcAft>
                <a:spcPts val="0"/>
              </a:spcAft>
            </a:pPr>
            <a:r>
              <a:rPr lang="pt-BR" sz="1800" b="0" i="0" u="none" strike="noStrike" dirty="0">
                <a:solidFill>
                  <a:srgbClr val="000000"/>
                </a:solidFill>
                <a:effectLst/>
                <a:latin typeface="Arial" panose="020B0604020202020204" pitchFamily="34" charset="0"/>
                <a:cs typeface="Arial" panose="020B0604020202020204" pitchFamily="34" charset="0"/>
              </a:rPr>
              <a:t>– A menina não é portuguesa, pois não? </a:t>
            </a:r>
            <a:endParaRPr lang="pt-BR" b="0" dirty="0">
              <a:effectLst/>
              <a:latin typeface="Arial" panose="020B0604020202020204" pitchFamily="34" charset="0"/>
              <a:cs typeface="Arial" panose="020B0604020202020204" pitchFamily="34" charset="0"/>
            </a:endParaRPr>
          </a:p>
          <a:p>
            <a:pPr rtl="0">
              <a:lnSpc>
                <a:spcPct val="160000"/>
              </a:lnSpc>
              <a:spcBef>
                <a:spcPts val="0"/>
              </a:spcBef>
              <a:spcAft>
                <a:spcPts val="0"/>
              </a:spcAft>
            </a:pPr>
            <a:r>
              <a:rPr lang="pt-BR" sz="1800" b="0" i="0" u="none" strike="noStrike" dirty="0">
                <a:solidFill>
                  <a:srgbClr val="000000"/>
                </a:solidFill>
                <a:effectLst/>
                <a:latin typeface="Arial" panose="020B0604020202020204" pitchFamily="34" charset="0"/>
                <a:cs typeface="Arial" panose="020B0604020202020204" pitchFamily="34" charset="0"/>
              </a:rPr>
              <a:t>– </a:t>
            </a:r>
            <a:r>
              <a:rPr lang="pt-BR" sz="1800" b="1" i="0" u="none" strike="noStrike" dirty="0">
                <a:solidFill>
                  <a:srgbClr val="FF0000"/>
                </a:solidFill>
                <a:effectLst/>
                <a:latin typeface="Arial" panose="020B0604020202020204" pitchFamily="34" charset="0"/>
                <a:cs typeface="Arial" panose="020B0604020202020204" pitchFamily="34" charset="0"/>
              </a:rPr>
              <a:t>Não</a:t>
            </a:r>
            <a:r>
              <a:rPr lang="pt-BR" sz="1800" b="0" i="0" u="none" strike="noStrike" dirty="0">
                <a:solidFill>
                  <a:srgbClr val="000000"/>
                </a:solidFill>
                <a:effectLst/>
                <a:latin typeface="Arial" panose="020B0604020202020204" pitchFamily="34" charset="0"/>
                <a:cs typeface="Arial" panose="020B0604020202020204" pitchFamily="34" charset="0"/>
              </a:rPr>
              <a:t>, </a:t>
            </a:r>
            <a:r>
              <a:rPr lang="pt-BR" sz="1800" b="1" i="0" u="sng" strike="noStrike" dirty="0">
                <a:solidFill>
                  <a:srgbClr val="000000"/>
                </a:solidFill>
                <a:effectLst/>
                <a:latin typeface="Arial" panose="020B0604020202020204" pitchFamily="34" charset="0"/>
                <a:cs typeface="Arial" panose="020B0604020202020204" pitchFamily="34" charset="0"/>
              </a:rPr>
              <a:t>sou</a:t>
            </a:r>
            <a:r>
              <a:rPr lang="pt-BR" sz="1800" b="0" i="0" u="none" strike="noStrike" dirty="0">
                <a:solidFill>
                  <a:srgbClr val="000000"/>
                </a:solidFill>
                <a:effectLst/>
                <a:latin typeface="Arial" panose="020B0604020202020204" pitchFamily="34" charset="0"/>
                <a:cs typeface="Arial" panose="020B0604020202020204" pitchFamily="34" charset="0"/>
              </a:rPr>
              <a:t> </a:t>
            </a:r>
            <a:r>
              <a:rPr lang="pt-BR" sz="1800" b="1" i="0" u="none" strike="noStrike" dirty="0">
                <a:solidFill>
                  <a:srgbClr val="FF0000"/>
                </a:solidFill>
                <a:effectLst/>
                <a:latin typeface="Arial" panose="020B0604020202020204" pitchFamily="34" charset="0"/>
                <a:cs typeface="Arial" panose="020B0604020202020204" pitchFamily="34" charset="0"/>
              </a:rPr>
              <a:t>italiana</a:t>
            </a:r>
            <a:r>
              <a:rPr lang="pt-BR" sz="1800" b="0" i="0" u="none" strike="noStrike" dirty="0">
                <a:solidFill>
                  <a:srgbClr val="000000"/>
                </a:solidFill>
                <a:effectLst/>
                <a:latin typeface="Arial" panose="020B0604020202020204" pitchFamily="34" charset="0"/>
                <a:cs typeface="Arial" panose="020B0604020202020204" pitchFamily="34" charset="0"/>
              </a:rPr>
              <a:t>. Mas venho a Portugal muitas vezes, tenho cá muitos amigos.</a:t>
            </a:r>
            <a:endParaRPr lang="pt-BR" b="0" dirty="0">
              <a:effectLst/>
              <a:latin typeface="Arial" panose="020B0604020202020204" pitchFamily="34" charset="0"/>
              <a:cs typeface="Arial" panose="020B0604020202020204" pitchFamily="34" charset="0"/>
            </a:endParaRPr>
          </a:p>
          <a:p>
            <a:pPr rtl="0">
              <a:lnSpc>
                <a:spcPct val="160000"/>
              </a:lnSpc>
              <a:spcBef>
                <a:spcPts val="0"/>
              </a:spcBef>
              <a:spcAft>
                <a:spcPts val="0"/>
              </a:spcAft>
            </a:pPr>
            <a:r>
              <a:rPr lang="pt-BR" sz="1800" b="0" i="0" u="none" strike="noStrike" dirty="0">
                <a:solidFill>
                  <a:srgbClr val="000000"/>
                </a:solidFill>
                <a:effectLst/>
                <a:latin typeface="Arial" panose="020B0604020202020204" pitchFamily="34" charset="0"/>
                <a:cs typeface="Arial" panose="020B0604020202020204" pitchFamily="34" charset="0"/>
              </a:rPr>
              <a:t>–  Parabéns, fala muito bem a nossa língua. Se não apanhamos muito trânsito pelo caminho, dentro de dez minutos já está no Rato.</a:t>
            </a:r>
            <a:endParaRPr lang="pt-BR" b="0" dirty="0">
              <a:effectLst/>
              <a:latin typeface="Arial" panose="020B0604020202020204" pitchFamily="34" charset="0"/>
              <a:cs typeface="Arial" panose="020B0604020202020204" pitchFamily="34" charset="0"/>
            </a:endParaRPr>
          </a:p>
          <a:p>
            <a:pPr rtl="0">
              <a:lnSpc>
                <a:spcPct val="160000"/>
              </a:lnSpc>
              <a:spcBef>
                <a:spcPts val="0"/>
              </a:spcBef>
              <a:spcAft>
                <a:spcPts val="0"/>
              </a:spcAft>
            </a:pPr>
            <a:r>
              <a:rPr lang="pt-BR" sz="1800" b="0" i="0" u="none" strike="noStrike" dirty="0">
                <a:solidFill>
                  <a:srgbClr val="000000"/>
                </a:solidFill>
                <a:effectLst/>
                <a:latin typeface="Arial" panose="020B0604020202020204" pitchFamily="34" charset="0"/>
                <a:cs typeface="Arial" panose="020B0604020202020204" pitchFamily="34" charset="0"/>
              </a:rPr>
              <a:t>– Óptimo!...</a:t>
            </a:r>
            <a:endParaRPr lang="pt-BR" b="0" dirty="0">
              <a:effectLst/>
              <a:latin typeface="Arial" panose="020B0604020202020204" pitchFamily="34" charset="0"/>
              <a:cs typeface="Arial" panose="020B0604020202020204" pitchFamily="34" charset="0"/>
            </a:endParaRPr>
          </a:p>
          <a:p>
            <a:pPr rtl="0">
              <a:lnSpc>
                <a:spcPct val="160000"/>
              </a:lnSpc>
              <a:spcBef>
                <a:spcPts val="0"/>
              </a:spcBef>
              <a:spcAft>
                <a:spcPts val="0"/>
              </a:spcAft>
            </a:pPr>
            <a:r>
              <a:rPr lang="pt-BR" sz="1800" b="0" i="0" u="none" strike="noStrike" dirty="0">
                <a:solidFill>
                  <a:srgbClr val="000000"/>
                </a:solidFill>
                <a:effectLst/>
                <a:latin typeface="Arial" panose="020B0604020202020204" pitchFamily="34" charset="0"/>
                <a:cs typeface="Arial" panose="020B0604020202020204" pitchFamily="34" charset="0"/>
              </a:rPr>
              <a:t>– Cá estamos. São 12 (doze) euros, </a:t>
            </a:r>
            <a:r>
              <a:rPr lang="pt-BR" sz="1800" b="1" i="0" u="sng" strike="noStrike" dirty="0">
                <a:solidFill>
                  <a:srgbClr val="FF0000"/>
                </a:solidFill>
                <a:effectLst/>
                <a:latin typeface="Arial" panose="020B0604020202020204" pitchFamily="34" charset="0"/>
                <a:cs typeface="Arial" panose="020B0604020202020204" pitchFamily="34" charset="0"/>
              </a:rPr>
              <a:t>se faz favor.</a:t>
            </a:r>
            <a:r>
              <a:rPr lang="pt-BR" sz="1800" b="0" i="0" u="none" strike="noStrike" dirty="0">
                <a:solidFill>
                  <a:srgbClr val="000000"/>
                </a:solidFill>
                <a:effectLst/>
                <a:latin typeface="Arial" panose="020B0604020202020204" pitchFamily="34" charset="0"/>
                <a:cs typeface="Arial" panose="020B0604020202020204" pitchFamily="34" charset="0"/>
              </a:rPr>
              <a:t> </a:t>
            </a:r>
            <a:endParaRPr lang="pt-BR" b="0" dirty="0">
              <a:effectLst/>
              <a:latin typeface="Arial" panose="020B0604020202020204" pitchFamily="34" charset="0"/>
              <a:cs typeface="Arial" panose="020B0604020202020204" pitchFamily="34" charset="0"/>
            </a:endParaRPr>
          </a:p>
          <a:p>
            <a:pPr rtl="0">
              <a:lnSpc>
                <a:spcPct val="160000"/>
              </a:lnSpc>
              <a:spcBef>
                <a:spcPts val="0"/>
              </a:spcBef>
              <a:spcAft>
                <a:spcPts val="0"/>
              </a:spcAft>
            </a:pPr>
            <a:r>
              <a:rPr lang="pt-BR" sz="1800" b="0" i="0" u="none" strike="noStrike" dirty="0">
                <a:solidFill>
                  <a:srgbClr val="000000"/>
                </a:solidFill>
                <a:effectLst/>
                <a:latin typeface="Arial" panose="020B0604020202020204" pitchFamily="34" charset="0"/>
                <a:cs typeface="Arial" panose="020B0604020202020204" pitchFamily="34" charset="0"/>
              </a:rPr>
              <a:t>– Aqui estão 15 (quinze), guarde o troco.</a:t>
            </a:r>
            <a:endParaRPr lang="pt-BR" b="0" dirty="0">
              <a:effectLst/>
              <a:latin typeface="Arial" panose="020B0604020202020204" pitchFamily="34" charset="0"/>
              <a:cs typeface="Arial" panose="020B0604020202020204" pitchFamily="34" charset="0"/>
            </a:endParaRPr>
          </a:p>
          <a:p>
            <a:pPr rtl="0">
              <a:lnSpc>
                <a:spcPct val="160000"/>
              </a:lnSpc>
              <a:spcBef>
                <a:spcPts val="0"/>
              </a:spcBef>
              <a:spcAft>
                <a:spcPts val="0"/>
              </a:spcAft>
            </a:pPr>
            <a:r>
              <a:rPr lang="pt-BR" sz="1800" b="0" i="0" u="none" strike="noStrike" dirty="0">
                <a:solidFill>
                  <a:srgbClr val="000000"/>
                </a:solidFill>
                <a:effectLst/>
                <a:latin typeface="Arial" panose="020B0604020202020204" pitchFamily="34" charset="0"/>
                <a:cs typeface="Arial" panose="020B0604020202020204" pitchFamily="34" charset="0"/>
              </a:rPr>
              <a:t>– </a:t>
            </a:r>
            <a:r>
              <a:rPr lang="pt-BR" sz="1800" b="1" i="0" u="sng" strike="noStrike" dirty="0">
                <a:solidFill>
                  <a:srgbClr val="FF0000"/>
                </a:solidFill>
                <a:effectLst/>
                <a:latin typeface="Arial" panose="020B0604020202020204" pitchFamily="34" charset="0"/>
                <a:cs typeface="Arial" panose="020B0604020202020204" pitchFamily="34" charset="0"/>
              </a:rPr>
              <a:t>Obrigado</a:t>
            </a:r>
            <a:r>
              <a:rPr lang="pt-BR" sz="1800" b="0" i="0" u="none" strike="noStrike" dirty="0">
                <a:solidFill>
                  <a:srgbClr val="000000"/>
                </a:solidFill>
                <a:effectLst/>
                <a:latin typeface="Arial" panose="020B0604020202020204" pitchFamily="34" charset="0"/>
                <a:cs typeface="Arial" panose="020B0604020202020204" pitchFamily="34" charset="0"/>
              </a:rPr>
              <a:t> e boa estadia em Lisboa! Mas espere aí, ainda tenho que lhe dar a mala!</a:t>
            </a:r>
            <a:endParaRPr lang="pt-BR" b="0" dirty="0">
              <a:effectLst/>
              <a:latin typeface="Arial" panose="020B0604020202020204" pitchFamily="34" charset="0"/>
              <a:cs typeface="Arial" panose="020B0604020202020204" pitchFamily="34" charset="0"/>
            </a:endParaRPr>
          </a:p>
          <a:p>
            <a:pPr marL="0" indent="0" rtl="0">
              <a:lnSpc>
                <a:spcPct val="160000"/>
              </a:lnSpc>
              <a:spcBef>
                <a:spcPts val="0"/>
              </a:spcBef>
              <a:spcAft>
                <a:spcPts val="0"/>
              </a:spcAft>
              <a:buNone/>
            </a:pPr>
            <a:endParaRPr lang="pt-BR" sz="1800" b="0" i="0" u="none" strike="noStrike" dirty="0">
              <a:solidFill>
                <a:srgbClr val="000000"/>
              </a:solidFill>
              <a:effectLst/>
              <a:latin typeface="Arial" panose="020B0604020202020204" pitchFamily="34" charset="0"/>
              <a:cs typeface="Arial" panose="020B0604020202020204" pitchFamily="34" charset="0"/>
            </a:endParaRPr>
          </a:p>
          <a:p>
            <a:pPr rtl="0">
              <a:lnSpc>
                <a:spcPct val="160000"/>
              </a:lnSpc>
              <a:spcBef>
                <a:spcPts val="0"/>
              </a:spcBef>
              <a:spcAft>
                <a:spcPts val="0"/>
              </a:spcAft>
            </a:pPr>
            <a:r>
              <a:rPr lang="pt-BR" sz="1800" b="0" i="0" u="none" strike="noStrike" dirty="0">
                <a:solidFill>
                  <a:srgbClr val="000000"/>
                </a:solidFill>
                <a:effectLst/>
                <a:latin typeface="Arial" panose="020B0604020202020204" pitchFamily="34" charset="0"/>
                <a:cs typeface="Arial" panose="020B0604020202020204" pitchFamily="34" charset="0"/>
              </a:rPr>
              <a:t>Ah, é verdade, estava mesmo distraída de todo!</a:t>
            </a:r>
            <a:endParaRPr lang="pt-BR" b="0" dirty="0">
              <a:effectLst/>
              <a:latin typeface="Arial" panose="020B0604020202020204" pitchFamily="34" charset="0"/>
              <a:cs typeface="Arial" panose="020B0604020202020204" pitchFamily="34" charset="0"/>
            </a:endParaRPr>
          </a:p>
          <a:p>
            <a:endParaRPr lang="it-IT" dirty="0"/>
          </a:p>
        </p:txBody>
      </p:sp>
    </p:spTree>
    <p:extLst>
      <p:ext uri="{BB962C8B-B14F-4D97-AF65-F5344CB8AC3E}">
        <p14:creationId xmlns:p14="http://schemas.microsoft.com/office/powerpoint/2010/main" val="6878656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CC170622-2831-44B3-BA37-D93351DFA9A5}"/>
              </a:ext>
            </a:extLst>
          </p:cNvPr>
          <p:cNvPicPr>
            <a:picLocks noChangeAspect="1"/>
          </p:cNvPicPr>
          <p:nvPr/>
        </p:nvPicPr>
        <p:blipFill>
          <a:blip r:embed="rId2"/>
          <a:stretch>
            <a:fillRect/>
          </a:stretch>
        </p:blipFill>
        <p:spPr>
          <a:xfrm>
            <a:off x="3472069" y="516833"/>
            <a:ext cx="5622235" cy="5622235"/>
          </a:xfrm>
          <a:prstGeom prst="rect">
            <a:avLst/>
          </a:prstGeom>
        </p:spPr>
      </p:pic>
      <p:sp>
        <p:nvSpPr>
          <p:cNvPr id="5" name="CasellaDiTesto 4">
            <a:extLst>
              <a:ext uri="{FF2B5EF4-FFF2-40B4-BE49-F238E27FC236}">
                <a16:creationId xmlns:a16="http://schemas.microsoft.com/office/drawing/2014/main" id="{13EDDC0B-9289-4E35-9ED4-8BF71DA0C64D}"/>
              </a:ext>
            </a:extLst>
          </p:cNvPr>
          <p:cNvSpPr txBox="1"/>
          <p:nvPr/>
        </p:nvSpPr>
        <p:spPr>
          <a:xfrm>
            <a:off x="7490790" y="516833"/>
            <a:ext cx="513523" cy="923330"/>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it-IT" sz="5400" b="1" dirty="0"/>
              <a:t>A</a:t>
            </a:r>
            <a:endParaRPr lang="it-IT" b="1" dirty="0"/>
          </a:p>
        </p:txBody>
      </p:sp>
      <p:sp>
        <p:nvSpPr>
          <p:cNvPr id="3" name="CasellaDiTesto 2">
            <a:extLst>
              <a:ext uri="{FF2B5EF4-FFF2-40B4-BE49-F238E27FC236}">
                <a16:creationId xmlns:a16="http://schemas.microsoft.com/office/drawing/2014/main" id="{6B599DBD-0A2D-4CB3-9DFB-7C203F8EA2FD}"/>
              </a:ext>
            </a:extLst>
          </p:cNvPr>
          <p:cNvSpPr txBox="1"/>
          <p:nvPr/>
        </p:nvSpPr>
        <p:spPr>
          <a:xfrm>
            <a:off x="8262730" y="2413337"/>
            <a:ext cx="3021495" cy="203132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pt-PT" dirty="0"/>
              <a:t>Nós vemos na próxima </a:t>
            </a:r>
            <a:r>
              <a:rPr lang="pt-PT" b="1" dirty="0">
                <a:solidFill>
                  <a:srgbClr val="FFFF00"/>
                </a:solidFill>
              </a:rPr>
              <a:t>aula!</a:t>
            </a:r>
          </a:p>
          <a:p>
            <a:endParaRPr lang="pt-PT" dirty="0"/>
          </a:p>
          <a:p>
            <a:r>
              <a:rPr lang="pt-PT" dirty="0"/>
              <a:t>Nós vemos na próxima </a:t>
            </a:r>
            <a:r>
              <a:rPr lang="pt-PT" b="1" dirty="0">
                <a:solidFill>
                  <a:srgbClr val="FFFF00"/>
                </a:solidFill>
              </a:rPr>
              <a:t>segunda-feira!</a:t>
            </a:r>
          </a:p>
          <a:p>
            <a:endParaRPr lang="pt-PT" dirty="0"/>
          </a:p>
          <a:p>
            <a:r>
              <a:rPr lang="pt-PT" dirty="0"/>
              <a:t>Nós vemos na próxima </a:t>
            </a:r>
            <a:r>
              <a:rPr lang="pt-PT" b="1" dirty="0">
                <a:solidFill>
                  <a:srgbClr val="FFFF00"/>
                </a:solidFill>
              </a:rPr>
              <a:t>semana!</a:t>
            </a:r>
            <a:endParaRPr lang="it-IT" b="1" dirty="0">
              <a:solidFill>
                <a:srgbClr val="FFFF00"/>
              </a:solidFill>
            </a:endParaRPr>
          </a:p>
        </p:txBody>
      </p:sp>
    </p:spTree>
    <p:extLst>
      <p:ext uri="{BB962C8B-B14F-4D97-AF65-F5344CB8AC3E}">
        <p14:creationId xmlns:p14="http://schemas.microsoft.com/office/powerpoint/2010/main" val="3755280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0719DCF-CF68-4BD0-845F-FC877F633AD1}"/>
              </a:ext>
            </a:extLst>
          </p:cNvPr>
          <p:cNvSpPr>
            <a:spLocks noGrp="1"/>
          </p:cNvSpPr>
          <p:nvPr>
            <p:ph type="title"/>
          </p:nvPr>
        </p:nvSpPr>
        <p:spPr/>
        <p:txBody>
          <a:bodyPr/>
          <a:lstStyle/>
          <a:p>
            <a:pPr algn="ctr"/>
            <a:r>
              <a:rPr lang="pt-PT" dirty="0"/>
              <a:t>As nacionalidades </a:t>
            </a:r>
            <a:br>
              <a:rPr lang="pt-PT" dirty="0"/>
            </a:br>
            <a:r>
              <a:rPr lang="pt-PT" dirty="0"/>
              <a:t>Oralidade e compreensão </a:t>
            </a:r>
            <a:endParaRPr lang="it-IT" dirty="0"/>
          </a:p>
        </p:txBody>
      </p:sp>
      <p:pic>
        <p:nvPicPr>
          <p:cNvPr id="3" name="aprender_português_texto_b_03_faixa_3">
            <a:hlinkClick r:id="" action="ppaction://media"/>
            <a:extLst>
              <a:ext uri="{FF2B5EF4-FFF2-40B4-BE49-F238E27FC236}">
                <a16:creationId xmlns:a16="http://schemas.microsoft.com/office/drawing/2014/main" id="{40B098D7-27A9-4F53-A828-5CE07CFBC45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86121" y="5120641"/>
            <a:ext cx="609600" cy="609600"/>
          </a:xfrm>
          <a:prstGeom prst="rect">
            <a:avLst/>
          </a:prstGeom>
        </p:spPr>
      </p:pic>
      <p:sp>
        <p:nvSpPr>
          <p:cNvPr id="4" name="CasellaDiTesto 3">
            <a:extLst>
              <a:ext uri="{FF2B5EF4-FFF2-40B4-BE49-F238E27FC236}">
                <a16:creationId xmlns:a16="http://schemas.microsoft.com/office/drawing/2014/main" id="{03A149FD-45CB-4D66-A9B2-B98B48691677}"/>
              </a:ext>
            </a:extLst>
          </p:cNvPr>
          <p:cNvSpPr txBox="1"/>
          <p:nvPr/>
        </p:nvSpPr>
        <p:spPr>
          <a:xfrm>
            <a:off x="820559" y="2028478"/>
            <a:ext cx="9542356" cy="923330"/>
          </a:xfrm>
          <a:prstGeom prst="rect">
            <a:avLst/>
          </a:prstGeom>
          <a:noFill/>
        </p:spPr>
        <p:txBody>
          <a:bodyPr wrap="none" rtlCol="0">
            <a:spAutoFit/>
          </a:bodyPr>
          <a:lstStyle/>
          <a:p>
            <a:r>
              <a:rPr lang="pt-PT" dirty="0"/>
              <a:t>A </a:t>
            </a:r>
            <a:r>
              <a:rPr lang="pt-PT" dirty="0" err="1"/>
              <a:t>Françoise</a:t>
            </a:r>
            <a:r>
              <a:rPr lang="pt-PT" dirty="0"/>
              <a:t> é </a:t>
            </a:r>
            <a:r>
              <a:rPr lang="pt-PT" b="1" u="sng" dirty="0">
                <a:solidFill>
                  <a:srgbClr val="FF0000"/>
                </a:solidFill>
              </a:rPr>
              <a:t>francesa, </a:t>
            </a:r>
            <a:r>
              <a:rPr lang="pt-PT" dirty="0"/>
              <a:t>é </a:t>
            </a:r>
            <a:r>
              <a:rPr lang="pt-PT" b="1" dirty="0">
                <a:solidFill>
                  <a:srgbClr val="FF0000"/>
                </a:solidFill>
              </a:rPr>
              <a:t>tradutora</a:t>
            </a:r>
            <a:r>
              <a:rPr lang="pt-PT" dirty="0"/>
              <a:t> e </a:t>
            </a:r>
            <a:r>
              <a:rPr lang="pt-PT" b="1" u="sng" dirty="0">
                <a:solidFill>
                  <a:srgbClr val="FF0000"/>
                </a:solidFill>
              </a:rPr>
              <a:t>trabalha</a:t>
            </a:r>
            <a:r>
              <a:rPr lang="pt-PT" dirty="0"/>
              <a:t> em Paris. </a:t>
            </a:r>
          </a:p>
          <a:p>
            <a:r>
              <a:rPr lang="pt-PT" dirty="0"/>
              <a:t>Agora </a:t>
            </a:r>
            <a:r>
              <a:rPr lang="pt-PT" b="1" u="sng" dirty="0">
                <a:solidFill>
                  <a:srgbClr val="FF0000"/>
                </a:solidFill>
              </a:rPr>
              <a:t>mora</a:t>
            </a:r>
            <a:r>
              <a:rPr lang="pt-PT" dirty="0"/>
              <a:t> em Lisboa e estuda </a:t>
            </a:r>
            <a:r>
              <a:rPr lang="pt-PT" b="1" u="sng" dirty="0">
                <a:solidFill>
                  <a:srgbClr val="FF0000"/>
                </a:solidFill>
              </a:rPr>
              <a:t>português</a:t>
            </a:r>
            <a:r>
              <a:rPr lang="pt-PT" dirty="0"/>
              <a:t> na Faculdade de letras. </a:t>
            </a:r>
          </a:p>
          <a:p>
            <a:r>
              <a:rPr lang="pt-PT" dirty="0"/>
              <a:t>Normalmente almoça na cantina da Universidade, conversa com os amigos e depois volta para casa.</a:t>
            </a:r>
            <a:endParaRPr lang="it-IT" dirty="0"/>
          </a:p>
        </p:txBody>
      </p:sp>
      <p:sp>
        <p:nvSpPr>
          <p:cNvPr id="5" name="CasellaDiTesto 4">
            <a:extLst>
              <a:ext uri="{FF2B5EF4-FFF2-40B4-BE49-F238E27FC236}">
                <a16:creationId xmlns:a16="http://schemas.microsoft.com/office/drawing/2014/main" id="{66221604-CAE8-4B89-BE99-6B69D39DBB0B}"/>
              </a:ext>
            </a:extLst>
          </p:cNvPr>
          <p:cNvSpPr txBox="1"/>
          <p:nvPr/>
        </p:nvSpPr>
        <p:spPr>
          <a:xfrm>
            <a:off x="939829" y="3465443"/>
            <a:ext cx="8561980" cy="2031325"/>
          </a:xfrm>
          <a:prstGeom prst="rect">
            <a:avLst/>
          </a:prstGeom>
          <a:noFill/>
        </p:spPr>
        <p:txBody>
          <a:bodyPr wrap="square" rtlCol="0">
            <a:spAutoFit/>
          </a:bodyPr>
          <a:lstStyle/>
          <a:p>
            <a:r>
              <a:rPr lang="pt-PT" b="1" dirty="0"/>
              <a:t>Responder às perguntas</a:t>
            </a:r>
          </a:p>
          <a:p>
            <a:endParaRPr lang="pt-PT" dirty="0"/>
          </a:p>
          <a:p>
            <a:endParaRPr lang="pt-PT" dirty="0"/>
          </a:p>
          <a:p>
            <a:pPr marL="342900" indent="-342900">
              <a:buAutoNum type="alphaLcParenR"/>
            </a:pPr>
            <a:r>
              <a:rPr lang="pt-PT" dirty="0"/>
              <a:t>Qual é a profissão da </a:t>
            </a:r>
            <a:r>
              <a:rPr lang="pt-PT" dirty="0" err="1"/>
              <a:t>Françoise</a:t>
            </a:r>
            <a:r>
              <a:rPr lang="pt-PT" dirty="0"/>
              <a:t>? __________________________________________</a:t>
            </a:r>
          </a:p>
          <a:p>
            <a:pPr marL="342900" indent="-342900">
              <a:buAutoNum type="alphaLcParenR"/>
            </a:pPr>
            <a:r>
              <a:rPr lang="pt-PT" dirty="0"/>
              <a:t>Qual é a nacionalidade de </a:t>
            </a:r>
            <a:r>
              <a:rPr lang="pt-PT" dirty="0" err="1"/>
              <a:t>Françoise</a:t>
            </a:r>
            <a:r>
              <a:rPr lang="pt-PT" dirty="0"/>
              <a:t>? ______________________________________</a:t>
            </a:r>
          </a:p>
          <a:p>
            <a:pPr marL="342900" indent="-342900">
              <a:buAutoNum type="alphaLcParenR"/>
            </a:pPr>
            <a:r>
              <a:rPr lang="pt-PT" dirty="0"/>
              <a:t>Onde é que ela almoça? _________________________________________________</a:t>
            </a:r>
          </a:p>
          <a:p>
            <a:pPr marL="342900" indent="-342900">
              <a:buAutoNum type="alphaLcParenR"/>
            </a:pPr>
            <a:r>
              <a:rPr lang="pt-PT" dirty="0"/>
              <a:t>O que é que ela estuda? __________________________________________________</a:t>
            </a:r>
            <a:endParaRPr lang="it-IT" dirty="0"/>
          </a:p>
        </p:txBody>
      </p:sp>
      <p:sp>
        <p:nvSpPr>
          <p:cNvPr id="6" name="CasellaDiTesto 5">
            <a:extLst>
              <a:ext uri="{FF2B5EF4-FFF2-40B4-BE49-F238E27FC236}">
                <a16:creationId xmlns:a16="http://schemas.microsoft.com/office/drawing/2014/main" id="{1AD77906-86A2-4C86-BFAB-231FB56078B8}"/>
              </a:ext>
            </a:extLst>
          </p:cNvPr>
          <p:cNvSpPr txBox="1"/>
          <p:nvPr/>
        </p:nvSpPr>
        <p:spPr>
          <a:xfrm>
            <a:off x="6096000" y="4253948"/>
            <a:ext cx="2597426" cy="369332"/>
          </a:xfrm>
          <a:prstGeom prst="rect">
            <a:avLst/>
          </a:prstGeom>
          <a:noFill/>
        </p:spPr>
        <p:txBody>
          <a:bodyPr wrap="square" rtlCol="0">
            <a:spAutoFit/>
          </a:bodyPr>
          <a:lstStyle/>
          <a:p>
            <a:r>
              <a:rPr lang="pt-PT" dirty="0"/>
              <a:t>Ela é tradutora</a:t>
            </a:r>
            <a:endParaRPr lang="it-IT" dirty="0"/>
          </a:p>
        </p:txBody>
      </p:sp>
      <p:sp>
        <p:nvSpPr>
          <p:cNvPr id="8" name="CasellaDiTesto 7">
            <a:extLst>
              <a:ext uri="{FF2B5EF4-FFF2-40B4-BE49-F238E27FC236}">
                <a16:creationId xmlns:a16="http://schemas.microsoft.com/office/drawing/2014/main" id="{9340B1AF-B0F4-446C-959F-BD1E08247FF8}"/>
              </a:ext>
            </a:extLst>
          </p:cNvPr>
          <p:cNvSpPr txBox="1"/>
          <p:nvPr/>
        </p:nvSpPr>
        <p:spPr>
          <a:xfrm>
            <a:off x="6096000" y="4515965"/>
            <a:ext cx="2597426" cy="369332"/>
          </a:xfrm>
          <a:prstGeom prst="rect">
            <a:avLst/>
          </a:prstGeom>
          <a:noFill/>
        </p:spPr>
        <p:txBody>
          <a:bodyPr wrap="square" rtlCol="0">
            <a:spAutoFit/>
          </a:bodyPr>
          <a:lstStyle/>
          <a:p>
            <a:r>
              <a:rPr lang="pt-PT" dirty="0"/>
              <a:t>Ela é francesa</a:t>
            </a:r>
            <a:endParaRPr lang="it-IT" dirty="0"/>
          </a:p>
        </p:txBody>
      </p:sp>
      <p:sp>
        <p:nvSpPr>
          <p:cNvPr id="9" name="CasellaDiTesto 8">
            <a:extLst>
              <a:ext uri="{FF2B5EF4-FFF2-40B4-BE49-F238E27FC236}">
                <a16:creationId xmlns:a16="http://schemas.microsoft.com/office/drawing/2014/main" id="{6B8312A1-AF4C-4838-82CA-D21E6EACFC9A}"/>
              </a:ext>
            </a:extLst>
          </p:cNvPr>
          <p:cNvSpPr txBox="1"/>
          <p:nvPr/>
        </p:nvSpPr>
        <p:spPr>
          <a:xfrm>
            <a:off x="4247322" y="4821700"/>
            <a:ext cx="5446643" cy="369332"/>
          </a:xfrm>
          <a:prstGeom prst="rect">
            <a:avLst/>
          </a:prstGeom>
          <a:noFill/>
        </p:spPr>
        <p:txBody>
          <a:bodyPr wrap="square" rtlCol="0">
            <a:spAutoFit/>
          </a:bodyPr>
          <a:lstStyle/>
          <a:p>
            <a:r>
              <a:rPr lang="pt-PT" dirty="0"/>
              <a:t>Ela almoça na cantina da Universidade / Faculdade</a:t>
            </a:r>
            <a:endParaRPr lang="it-IT" dirty="0"/>
          </a:p>
        </p:txBody>
      </p:sp>
      <p:sp>
        <p:nvSpPr>
          <p:cNvPr id="10" name="CasellaDiTesto 9">
            <a:extLst>
              <a:ext uri="{FF2B5EF4-FFF2-40B4-BE49-F238E27FC236}">
                <a16:creationId xmlns:a16="http://schemas.microsoft.com/office/drawing/2014/main" id="{8E9775EB-4C08-47AC-AC9F-B6A06276E283}"/>
              </a:ext>
            </a:extLst>
          </p:cNvPr>
          <p:cNvSpPr txBox="1"/>
          <p:nvPr/>
        </p:nvSpPr>
        <p:spPr>
          <a:xfrm>
            <a:off x="5671930" y="5090516"/>
            <a:ext cx="2597426" cy="369332"/>
          </a:xfrm>
          <a:prstGeom prst="rect">
            <a:avLst/>
          </a:prstGeom>
          <a:noFill/>
        </p:spPr>
        <p:txBody>
          <a:bodyPr wrap="square" rtlCol="0">
            <a:spAutoFit/>
          </a:bodyPr>
          <a:lstStyle/>
          <a:p>
            <a:r>
              <a:rPr lang="pt-PT" dirty="0"/>
              <a:t>Ela estuda </a:t>
            </a:r>
            <a:r>
              <a:rPr lang="pt-PT" b="1" u="sng" dirty="0">
                <a:solidFill>
                  <a:srgbClr val="FF0000"/>
                </a:solidFill>
              </a:rPr>
              <a:t>português</a:t>
            </a:r>
            <a:endParaRPr lang="it-IT" b="1" u="sng" dirty="0">
              <a:solidFill>
                <a:srgbClr val="FF0000"/>
              </a:solidFill>
            </a:endParaRPr>
          </a:p>
        </p:txBody>
      </p:sp>
      <p:sp>
        <p:nvSpPr>
          <p:cNvPr id="11" name="CasellaDiTesto 10">
            <a:extLst>
              <a:ext uri="{FF2B5EF4-FFF2-40B4-BE49-F238E27FC236}">
                <a16:creationId xmlns:a16="http://schemas.microsoft.com/office/drawing/2014/main" id="{E235EF47-0AB4-4794-9C3A-D9CB3CA431D3}"/>
              </a:ext>
            </a:extLst>
          </p:cNvPr>
          <p:cNvSpPr txBox="1"/>
          <p:nvPr/>
        </p:nvSpPr>
        <p:spPr>
          <a:xfrm>
            <a:off x="1066800" y="6382773"/>
            <a:ext cx="3684104"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pt-PT" b="1" dirty="0"/>
              <a:t>Fonte: </a:t>
            </a:r>
            <a:r>
              <a:rPr lang="pt-PT" dirty="0"/>
              <a:t>Livro Aprender Português 1</a:t>
            </a:r>
            <a:endParaRPr lang="it-IT" dirty="0"/>
          </a:p>
        </p:txBody>
      </p:sp>
    </p:spTree>
    <p:extLst>
      <p:ext uri="{BB962C8B-B14F-4D97-AF65-F5344CB8AC3E}">
        <p14:creationId xmlns:p14="http://schemas.microsoft.com/office/powerpoint/2010/main" val="6003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5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3"/>
                </p:tgtEl>
              </p:cMediaNode>
            </p:audio>
          </p:childTnLst>
        </p:cTn>
      </p:par>
    </p:tnLst>
    <p:bldLst>
      <p:bldP spid="6" grpId="0"/>
      <p:bldP spid="8" grpId="0"/>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8">
            <a:extLst>
              <a:ext uri="{FF2B5EF4-FFF2-40B4-BE49-F238E27FC236}">
                <a16:creationId xmlns:a16="http://schemas.microsoft.com/office/drawing/2014/main" id="{67B1289E-7E71-4C98-BD1E-6406805C809A}"/>
              </a:ext>
            </a:extLst>
          </p:cNvPr>
          <p:cNvSpPr>
            <a:spLocks noGrp="1"/>
          </p:cNvSpPr>
          <p:nvPr>
            <p:ph type="title"/>
          </p:nvPr>
        </p:nvSpPr>
        <p:spPr/>
        <p:txBody>
          <a:bodyPr/>
          <a:lstStyle/>
          <a:p>
            <a:pPr algn="ctr"/>
            <a:r>
              <a:rPr lang="pt-PT" dirty="0"/>
              <a:t>Guia de fonética: vogais, ditongos e consoantes</a:t>
            </a:r>
            <a:endParaRPr lang="it-IT" dirty="0"/>
          </a:p>
        </p:txBody>
      </p:sp>
      <p:sp>
        <p:nvSpPr>
          <p:cNvPr id="2" name="CasellaDiTesto 1">
            <a:extLst>
              <a:ext uri="{FF2B5EF4-FFF2-40B4-BE49-F238E27FC236}">
                <a16:creationId xmlns:a16="http://schemas.microsoft.com/office/drawing/2014/main" id="{8FE7F9F3-9D2C-4BE4-9DFC-F2CA36A46340}"/>
              </a:ext>
            </a:extLst>
          </p:cNvPr>
          <p:cNvSpPr txBox="1"/>
          <p:nvPr/>
        </p:nvSpPr>
        <p:spPr>
          <a:xfrm>
            <a:off x="2031558" y="2464904"/>
            <a:ext cx="8189844" cy="3108543"/>
          </a:xfrm>
          <a:prstGeom prst="rect">
            <a:avLst/>
          </a:prstGeom>
          <a:noFill/>
        </p:spPr>
        <p:txBody>
          <a:bodyPr wrap="square" rtlCol="0">
            <a:spAutoFit/>
          </a:bodyPr>
          <a:lstStyle/>
          <a:p>
            <a:r>
              <a:rPr lang="pt-PT" sz="2800" dirty="0"/>
              <a:t>A B C D E F G H I J K L M N O P Q R S T U V W X Y Z</a:t>
            </a:r>
          </a:p>
          <a:p>
            <a:endParaRPr lang="pt-PT" sz="2800" dirty="0"/>
          </a:p>
          <a:p>
            <a:r>
              <a:rPr lang="pt-PT" sz="2800" b="1" u="sng" dirty="0"/>
              <a:t>Vogais:</a:t>
            </a:r>
          </a:p>
          <a:p>
            <a:r>
              <a:rPr lang="pt-PT" sz="2800" dirty="0"/>
              <a:t>A E I O U</a:t>
            </a:r>
          </a:p>
          <a:p>
            <a:endParaRPr lang="pt-PT" sz="2800" b="1" u="sng" dirty="0"/>
          </a:p>
          <a:p>
            <a:r>
              <a:rPr lang="pt-PT" sz="2800" b="1" u="sng" dirty="0"/>
              <a:t>Consoantes:</a:t>
            </a:r>
          </a:p>
          <a:p>
            <a:r>
              <a:rPr lang="pt-PT" sz="2800" dirty="0"/>
              <a:t>B C D F G H J K L M N P Q R S T V W X Y Z</a:t>
            </a:r>
            <a:endParaRPr lang="it-IT" sz="2800" dirty="0"/>
          </a:p>
        </p:txBody>
      </p:sp>
    </p:spTree>
    <p:extLst>
      <p:ext uri="{BB962C8B-B14F-4D97-AF65-F5344CB8AC3E}">
        <p14:creationId xmlns:p14="http://schemas.microsoft.com/office/powerpoint/2010/main" val="1389442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3BAB4E-654C-4015-B85C-5660A4B50D6A}"/>
              </a:ext>
            </a:extLst>
          </p:cNvPr>
          <p:cNvSpPr>
            <a:spLocks noGrp="1"/>
          </p:cNvSpPr>
          <p:nvPr>
            <p:ph type="title"/>
          </p:nvPr>
        </p:nvSpPr>
        <p:spPr/>
        <p:txBody>
          <a:bodyPr>
            <a:normAutofit/>
          </a:bodyPr>
          <a:lstStyle/>
          <a:p>
            <a:pPr algn="ctr"/>
            <a:r>
              <a:rPr lang="pt-PT" sz="7200" b="1" dirty="0">
                <a:solidFill>
                  <a:schemeClr val="accent1">
                    <a:lumMod val="75000"/>
                  </a:schemeClr>
                </a:solidFill>
              </a:rPr>
              <a:t>Aa</a:t>
            </a:r>
            <a:endParaRPr lang="it-IT" sz="7200" b="1" dirty="0">
              <a:solidFill>
                <a:schemeClr val="accent1">
                  <a:lumMod val="75000"/>
                </a:schemeClr>
              </a:solidFill>
            </a:endParaRPr>
          </a:p>
        </p:txBody>
      </p:sp>
      <p:pic>
        <p:nvPicPr>
          <p:cNvPr id="4" name="Immagine 3">
            <a:extLst>
              <a:ext uri="{FF2B5EF4-FFF2-40B4-BE49-F238E27FC236}">
                <a16:creationId xmlns:a16="http://schemas.microsoft.com/office/drawing/2014/main" id="{1C003AD7-016B-4EF1-8A00-B6BB666CD652}"/>
              </a:ext>
            </a:extLst>
          </p:cNvPr>
          <p:cNvPicPr>
            <a:picLocks noChangeAspect="1"/>
          </p:cNvPicPr>
          <p:nvPr/>
        </p:nvPicPr>
        <p:blipFill rotWithShape="1">
          <a:blip r:embed="rId2"/>
          <a:srcRect l="11413" t="30406" r="17500" b="10899"/>
          <a:stretch/>
        </p:blipFill>
        <p:spPr>
          <a:xfrm>
            <a:off x="1414669" y="1832481"/>
            <a:ext cx="9362661" cy="4346337"/>
          </a:xfrm>
          <a:prstGeom prst="rect">
            <a:avLst/>
          </a:prstGeom>
        </p:spPr>
      </p:pic>
    </p:spTree>
    <p:extLst>
      <p:ext uri="{BB962C8B-B14F-4D97-AF65-F5344CB8AC3E}">
        <p14:creationId xmlns:p14="http://schemas.microsoft.com/office/powerpoint/2010/main" val="29002560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4B02C22-2406-4B34-82AC-03AE2057B3A5}"/>
              </a:ext>
            </a:extLst>
          </p:cNvPr>
          <p:cNvSpPr>
            <a:spLocks noGrp="1"/>
          </p:cNvSpPr>
          <p:nvPr>
            <p:ph type="title"/>
          </p:nvPr>
        </p:nvSpPr>
        <p:spPr/>
        <p:txBody>
          <a:bodyPr>
            <a:normAutofit/>
          </a:bodyPr>
          <a:lstStyle/>
          <a:p>
            <a:pPr algn="ctr"/>
            <a:r>
              <a:rPr lang="pt-PT" sz="7200" b="1" dirty="0" err="1">
                <a:solidFill>
                  <a:schemeClr val="accent1">
                    <a:lumMod val="75000"/>
                  </a:schemeClr>
                </a:solidFill>
              </a:rPr>
              <a:t>Ee</a:t>
            </a:r>
            <a:endParaRPr lang="it-IT" sz="7200" dirty="0"/>
          </a:p>
        </p:txBody>
      </p:sp>
      <p:pic>
        <p:nvPicPr>
          <p:cNvPr id="4" name="Segnaposto contenuto 3">
            <a:extLst>
              <a:ext uri="{FF2B5EF4-FFF2-40B4-BE49-F238E27FC236}">
                <a16:creationId xmlns:a16="http://schemas.microsoft.com/office/drawing/2014/main" id="{1882AD34-F693-4AA3-B4E0-BD78DDBF7B8A}"/>
              </a:ext>
            </a:extLst>
          </p:cNvPr>
          <p:cNvPicPr>
            <a:picLocks noGrp="1" noChangeAspect="1"/>
          </p:cNvPicPr>
          <p:nvPr>
            <p:ph idx="1"/>
          </p:nvPr>
        </p:nvPicPr>
        <p:blipFill rotWithShape="1">
          <a:blip r:embed="rId2"/>
          <a:srcRect l="11413" t="30178" r="18913" b="13533"/>
          <a:stretch/>
        </p:blipFill>
        <p:spPr>
          <a:xfrm>
            <a:off x="1820716" y="1934817"/>
            <a:ext cx="8873788" cy="4030671"/>
          </a:xfrm>
          <a:prstGeom prst="rect">
            <a:avLst/>
          </a:prstGeom>
        </p:spPr>
      </p:pic>
    </p:spTree>
    <p:extLst>
      <p:ext uri="{BB962C8B-B14F-4D97-AF65-F5344CB8AC3E}">
        <p14:creationId xmlns:p14="http://schemas.microsoft.com/office/powerpoint/2010/main" val="17230968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C670D47-4F69-4EF5-8894-B7DB6DCCCD76}"/>
              </a:ext>
            </a:extLst>
          </p:cNvPr>
          <p:cNvSpPr>
            <a:spLocks noGrp="1"/>
          </p:cNvSpPr>
          <p:nvPr>
            <p:ph type="title"/>
          </p:nvPr>
        </p:nvSpPr>
        <p:spPr/>
        <p:txBody>
          <a:bodyPr>
            <a:normAutofit/>
          </a:bodyPr>
          <a:lstStyle/>
          <a:p>
            <a:pPr algn="ctr"/>
            <a:r>
              <a:rPr lang="pt-PT" sz="7200" b="1" dirty="0" err="1">
                <a:solidFill>
                  <a:schemeClr val="accent1">
                    <a:lumMod val="75000"/>
                  </a:schemeClr>
                </a:solidFill>
              </a:rPr>
              <a:t>Ii</a:t>
            </a:r>
            <a:endParaRPr lang="it-IT" sz="7200" dirty="0"/>
          </a:p>
        </p:txBody>
      </p:sp>
      <p:pic>
        <p:nvPicPr>
          <p:cNvPr id="11" name="Immagine 10">
            <a:extLst>
              <a:ext uri="{FF2B5EF4-FFF2-40B4-BE49-F238E27FC236}">
                <a16:creationId xmlns:a16="http://schemas.microsoft.com/office/drawing/2014/main" id="{E91302B0-7782-4164-A7AE-F1846FE3DE92}"/>
              </a:ext>
            </a:extLst>
          </p:cNvPr>
          <p:cNvPicPr>
            <a:picLocks noChangeAspect="1"/>
          </p:cNvPicPr>
          <p:nvPr/>
        </p:nvPicPr>
        <p:blipFill rotWithShape="1">
          <a:blip r:embed="rId2"/>
          <a:srcRect l="23822" t="30111" r="27156" b="17497"/>
          <a:stretch/>
        </p:blipFill>
        <p:spPr>
          <a:xfrm>
            <a:off x="2508636" y="1869882"/>
            <a:ext cx="7235688" cy="4347829"/>
          </a:xfrm>
          <a:prstGeom prst="rect">
            <a:avLst/>
          </a:prstGeom>
        </p:spPr>
      </p:pic>
    </p:spTree>
    <p:extLst>
      <p:ext uri="{BB962C8B-B14F-4D97-AF65-F5344CB8AC3E}">
        <p14:creationId xmlns:p14="http://schemas.microsoft.com/office/powerpoint/2010/main" val="29451949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9276FD5-32F4-439C-8CBC-DBC9D3AEBE94}"/>
              </a:ext>
            </a:extLst>
          </p:cNvPr>
          <p:cNvSpPr>
            <a:spLocks noGrp="1"/>
          </p:cNvSpPr>
          <p:nvPr>
            <p:ph type="title"/>
          </p:nvPr>
        </p:nvSpPr>
        <p:spPr/>
        <p:txBody>
          <a:bodyPr>
            <a:normAutofit/>
          </a:bodyPr>
          <a:lstStyle/>
          <a:p>
            <a:pPr algn="ctr"/>
            <a:r>
              <a:rPr lang="pt-PT" sz="7200" b="1" dirty="0" err="1">
                <a:solidFill>
                  <a:schemeClr val="accent1">
                    <a:lumMod val="75000"/>
                  </a:schemeClr>
                </a:solidFill>
              </a:rPr>
              <a:t>Oo</a:t>
            </a:r>
            <a:endParaRPr lang="it-IT" sz="7200" dirty="0"/>
          </a:p>
        </p:txBody>
      </p:sp>
      <p:pic>
        <p:nvPicPr>
          <p:cNvPr id="3" name="Immagine 2">
            <a:extLst>
              <a:ext uri="{FF2B5EF4-FFF2-40B4-BE49-F238E27FC236}">
                <a16:creationId xmlns:a16="http://schemas.microsoft.com/office/drawing/2014/main" id="{FBB5115F-8C0F-4159-B425-057A4663822E}"/>
              </a:ext>
            </a:extLst>
          </p:cNvPr>
          <p:cNvPicPr>
            <a:picLocks noChangeAspect="1"/>
          </p:cNvPicPr>
          <p:nvPr/>
        </p:nvPicPr>
        <p:blipFill rotWithShape="1">
          <a:blip r:embed="rId2"/>
          <a:srcRect l="13152" t="26950" r="16522" b="13437"/>
          <a:stretch/>
        </p:blipFill>
        <p:spPr>
          <a:xfrm>
            <a:off x="1839401" y="1837440"/>
            <a:ext cx="8574157" cy="4086282"/>
          </a:xfrm>
          <a:prstGeom prst="rect">
            <a:avLst/>
          </a:prstGeom>
        </p:spPr>
      </p:pic>
    </p:spTree>
    <p:extLst>
      <p:ext uri="{BB962C8B-B14F-4D97-AF65-F5344CB8AC3E}">
        <p14:creationId xmlns:p14="http://schemas.microsoft.com/office/powerpoint/2010/main" val="1776061981"/>
      </p:ext>
    </p:extLst>
  </p:cSld>
  <p:clrMapOvr>
    <a:masterClrMapping/>
  </p:clrMapOvr>
</p:sld>
</file>

<file path=ppt/theme/theme1.xml><?xml version="1.0" encoding="utf-8"?>
<a:theme xmlns:a="http://schemas.openxmlformats.org/drawingml/2006/main" name="Retrospettivo">
  <a:themeElements>
    <a:clrScheme name="Retrospettivo">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ttiv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ttiv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967</TotalTime>
  <Words>1520</Words>
  <Application>Microsoft Office PowerPoint</Application>
  <PresentationFormat>Widescreen</PresentationFormat>
  <Paragraphs>287</Paragraphs>
  <Slides>36</Slides>
  <Notes>0</Notes>
  <HiddenSlides>0</HiddenSlides>
  <MMClips>6</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36</vt:i4>
      </vt:variant>
    </vt:vector>
  </HeadingPairs>
  <TitlesOfParts>
    <vt:vector size="43" baseType="lpstr">
      <vt:lpstr>Arial</vt:lpstr>
      <vt:lpstr>Baskerville Old Face</vt:lpstr>
      <vt:lpstr>Calibri</vt:lpstr>
      <vt:lpstr>Calibri Light</vt:lpstr>
      <vt:lpstr>Roboto</vt:lpstr>
      <vt:lpstr>Times New Roman</vt:lpstr>
      <vt:lpstr>Retrospettivo</vt:lpstr>
      <vt:lpstr>Presentazione standard di PowerPoint</vt:lpstr>
      <vt:lpstr>Exercício 1 </vt:lpstr>
      <vt:lpstr>Verbo ser + nacionalidade</vt:lpstr>
      <vt:lpstr>As nacionalidades  Oralidade e compreensão </vt:lpstr>
      <vt:lpstr>Guia de fonética: vogais, ditongos e consoantes</vt:lpstr>
      <vt:lpstr>Aa</vt:lpstr>
      <vt:lpstr>Ee</vt:lpstr>
      <vt:lpstr>Ii</vt:lpstr>
      <vt:lpstr>Oo</vt:lpstr>
      <vt:lpstr>Uu</vt:lpstr>
      <vt:lpstr>Os ditongos a cantar !? </vt:lpstr>
      <vt:lpstr>Alguns exemplos</vt:lpstr>
      <vt:lpstr>Os dígrafos</vt:lpstr>
      <vt:lpstr>Os grupos consonânticos  (Grupos de consoantes)</vt:lpstr>
      <vt:lpstr>Presentazione standard di PowerPoint</vt:lpstr>
      <vt:lpstr>Exercício 2 - O alfabeto sem juízo</vt:lpstr>
      <vt:lpstr>Presentazione standard di PowerPoint</vt:lpstr>
      <vt:lpstr>Presentazione standard di PowerPoint</vt:lpstr>
      <vt:lpstr>Sabias que há muitas regularidades entre as línguas da mesma família do português?</vt:lpstr>
      <vt:lpstr>O Artigo definido/ o artigo indefinido</vt:lpstr>
      <vt:lpstr>Os artigos definidos</vt:lpstr>
      <vt:lpstr>Exercício 3</vt:lpstr>
      <vt:lpstr>Os artigos indefinidos</vt:lpstr>
      <vt:lpstr>O uso dos artigos</vt:lpstr>
      <vt:lpstr>Exemplos</vt:lpstr>
      <vt:lpstr>Ditado </vt:lpstr>
      <vt:lpstr>Presentazione standard di PowerPoint</vt:lpstr>
      <vt:lpstr>Presentazione standard di PowerPoint</vt:lpstr>
      <vt:lpstr>Revisão de conceitos – Casos de leitura</vt:lpstr>
      <vt:lpstr>Revisão de conceitos – Casos de leitura</vt:lpstr>
      <vt:lpstr>Revisão de conceitos – Casos de leitura</vt:lpstr>
      <vt:lpstr>Revisão de conceitos – Casos de leitura</vt:lpstr>
      <vt:lpstr>Sons orais e sons nasais</vt:lpstr>
      <vt:lpstr>Ouvir e repetir</vt:lpstr>
      <vt:lpstr>Compreensão - Chegada à Portugal </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LINGUA E TRADUZIONE PORTOGHESE I</dc:title>
  <dc:creator>Nancy Reis</dc:creator>
  <cp:lastModifiedBy>LEMOS DOS REIS NANCY</cp:lastModifiedBy>
  <cp:revision>15</cp:revision>
  <cp:lastPrinted>2021-11-08T00:35:59Z</cp:lastPrinted>
  <dcterms:created xsi:type="dcterms:W3CDTF">2021-11-07T18:56:17Z</dcterms:created>
  <dcterms:modified xsi:type="dcterms:W3CDTF">2021-11-11T11:16:12Z</dcterms:modified>
</cp:coreProperties>
</file>