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2.xml" ContentType="application/vnd.openxmlformats-officedocument.drawingml.chart+xml"/>
  <Override PartName="/ppt/charts/chart1.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1.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382" r:id="rId6"/>
    <p:sldId id="383" r:id="rId7"/>
    <p:sldId id="384" r:id="rId8"/>
    <p:sldId id="385" r:id="rId9"/>
    <p:sldId id="386" r:id="rId10"/>
    <p:sldId id="266" r:id="rId11"/>
    <p:sldId id="387" r:id="rId12"/>
    <p:sldId id="388" r:id="rId13"/>
    <p:sldId id="392" r:id="rId14"/>
    <p:sldId id="389" r:id="rId15"/>
    <p:sldId id="390" r:id="rId16"/>
    <p:sldId id="391" r:id="rId17"/>
    <p:sldId id="393" r:id="rId18"/>
    <p:sldId id="267" r:id="rId19"/>
    <p:sldId id="394" r:id="rId20"/>
    <p:sldId id="268" r:id="rId21"/>
    <p:sldId id="395" r:id="rId22"/>
    <p:sldId id="396" r:id="rId23"/>
    <p:sldId id="397" r:id="rId24"/>
    <p:sldId id="398" r:id="rId25"/>
    <p:sldId id="422" r:id="rId26"/>
    <p:sldId id="403" r:id="rId27"/>
    <p:sldId id="404" r:id="rId28"/>
    <p:sldId id="405" r:id="rId29"/>
    <p:sldId id="406" r:id="rId30"/>
    <p:sldId id="262" r:id="rId31"/>
    <p:sldId id="260" r:id="rId32"/>
    <p:sldId id="261" r:id="rId33"/>
    <p:sldId id="259" r:id="rId34"/>
    <p:sldId id="263" r:id="rId35"/>
    <p:sldId id="318" r:id="rId36"/>
    <p:sldId id="319" r:id="rId37"/>
    <p:sldId id="320" r:id="rId38"/>
    <p:sldId id="321" r:id="rId39"/>
    <p:sldId id="322" r:id="rId40"/>
    <p:sldId id="323" r:id="rId41"/>
    <p:sldId id="324" r:id="rId42"/>
    <p:sldId id="325" r:id="rId43"/>
    <p:sldId id="407" r:id="rId44"/>
    <p:sldId id="408" r:id="rId45"/>
    <p:sldId id="409" r:id="rId46"/>
    <p:sldId id="410" r:id="rId47"/>
    <p:sldId id="411" r:id="rId48"/>
    <p:sldId id="413" r:id="rId49"/>
    <p:sldId id="412" r:id="rId50"/>
    <p:sldId id="414" r:id="rId51"/>
    <p:sldId id="415" r:id="rId52"/>
    <p:sldId id="416" r:id="rId53"/>
    <p:sldId id="417" r:id="rId54"/>
    <p:sldId id="418" r:id="rId55"/>
    <p:sldId id="423" r:id="rId56"/>
    <p:sldId id="424" r:id="rId57"/>
    <p:sldId id="273" r:id="rId58"/>
    <p:sldId id="425" r:id="rId59"/>
    <p:sldId id="274" r:id="rId60"/>
    <p:sldId id="275" r:id="rId61"/>
    <p:sldId id="426" r:id="rId62"/>
    <p:sldId id="285" r:id="rId63"/>
    <p:sldId id="286" r:id="rId64"/>
    <p:sldId id="287" r:id="rId65"/>
    <p:sldId id="289" r:id="rId66"/>
    <p:sldId id="290" r:id="rId67"/>
    <p:sldId id="291" r:id="rId68"/>
    <p:sldId id="343" r:id="rId69"/>
    <p:sldId id="327" r:id="rId70"/>
    <p:sldId id="328" r:id="rId71"/>
    <p:sldId id="329" r:id="rId72"/>
    <p:sldId id="429" r:id="rId73"/>
    <p:sldId id="430" r:id="rId74"/>
    <p:sldId id="330" r:id="rId75"/>
    <p:sldId id="331" r:id="rId76"/>
    <p:sldId id="332" r:id="rId77"/>
    <p:sldId id="333" r:id="rId78"/>
    <p:sldId id="334" r:id="rId79"/>
    <p:sldId id="335" r:id="rId80"/>
    <p:sldId id="336" r:id="rId81"/>
    <p:sldId id="431" r:id="rId82"/>
    <p:sldId id="337" r:id="rId83"/>
    <p:sldId id="432" r:id="rId84"/>
    <p:sldId id="338" r:id="rId85"/>
    <p:sldId id="433" r:id="rId86"/>
    <p:sldId id="434" r:id="rId87"/>
    <p:sldId id="339" r:id="rId88"/>
    <p:sldId id="435" r:id="rId89"/>
    <p:sldId id="340" r:id="rId90"/>
    <p:sldId id="436" r:id="rId91"/>
    <p:sldId id="342" r:id="rId92"/>
    <p:sldId id="427" r:id="rId93"/>
    <p:sldId id="428" r:id="rId94"/>
    <p:sldId id="293" r:id="rId95"/>
    <p:sldId id="294" r:id="rId96"/>
    <p:sldId id="437" r:id="rId97"/>
    <p:sldId id="295" r:id="rId98"/>
    <p:sldId id="296" r:id="rId99"/>
    <p:sldId id="297" r:id="rId100"/>
    <p:sldId id="298" r:id="rId101"/>
    <p:sldId id="438" r:id="rId102"/>
    <p:sldId id="299" r:id="rId103"/>
    <p:sldId id="300" r:id="rId104"/>
    <p:sldId id="439" r:id="rId105"/>
    <p:sldId id="440" r:id="rId106"/>
    <p:sldId id="301" r:id="rId107"/>
    <p:sldId id="441" r:id="rId108"/>
    <p:sldId id="442" r:id="rId109"/>
    <p:sldId id="302" r:id="rId110"/>
    <p:sldId id="443" r:id="rId111"/>
    <p:sldId id="304" r:id="rId112"/>
    <p:sldId id="305" r:id="rId113"/>
    <p:sldId id="306" r:id="rId114"/>
    <p:sldId id="307" r:id="rId115"/>
    <p:sldId id="308" r:id="rId116"/>
    <p:sldId id="309" r:id="rId117"/>
    <p:sldId id="310" r:id="rId118"/>
    <p:sldId id="344" r:id="rId119"/>
    <p:sldId id="313" r:id="rId120"/>
    <p:sldId id="314" r:id="rId121"/>
    <p:sldId id="347" r:id="rId122"/>
    <p:sldId id="348" r:id="rId123"/>
    <p:sldId id="349" r:id="rId124"/>
    <p:sldId id="316" r:id="rId125"/>
    <p:sldId id="345" r:id="rId126"/>
    <p:sldId id="350" r:id="rId127"/>
    <p:sldId id="346" r:id="rId128"/>
    <p:sldId id="375" r:id="rId129"/>
    <p:sldId id="351" r:id="rId130"/>
    <p:sldId id="352" r:id="rId131"/>
    <p:sldId id="353" r:id="rId132"/>
    <p:sldId id="354" r:id="rId133"/>
    <p:sldId id="444" r:id="rId134"/>
    <p:sldId id="355" r:id="rId135"/>
    <p:sldId id="356" r:id="rId136"/>
    <p:sldId id="357" r:id="rId137"/>
    <p:sldId id="358" r:id="rId138"/>
    <p:sldId id="360" r:id="rId139"/>
    <p:sldId id="361" r:id="rId140"/>
    <p:sldId id="362" r:id="rId141"/>
    <p:sldId id="363" r:id="rId142"/>
    <p:sldId id="364" r:id="rId143"/>
    <p:sldId id="365" r:id="rId144"/>
    <p:sldId id="366" r:id="rId145"/>
    <p:sldId id="367" r:id="rId146"/>
    <p:sldId id="369" r:id="rId147"/>
    <p:sldId id="370" r:id="rId148"/>
    <p:sldId id="372" r:id="rId149"/>
    <p:sldId id="374" r:id="rId150"/>
    <p:sldId id="377" r:id="rId151"/>
    <p:sldId id="379" r:id="rId152"/>
    <p:sldId id="380" r:id="rId153"/>
    <p:sldId id="419" r:id="rId154"/>
    <p:sldId id="420" r:id="rId155"/>
    <p:sldId id="421" r:id="rId156"/>
    <p:sldId id="445" r:id="rId157"/>
    <p:sldId id="446" r:id="rId158"/>
    <p:sldId id="448" r:id="rId159"/>
    <p:sldId id="450" r:id="rId160"/>
    <p:sldId id="451" r:id="rId161"/>
    <p:sldId id="449"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009" autoAdjust="0"/>
  </p:normalViewPr>
  <p:slideViewPr>
    <p:cSldViewPr snapToGrid="0" snapToObjects="1">
      <p:cViewPr varScale="1">
        <p:scale>
          <a:sx n="93" d="100"/>
          <a:sy n="93" d="100"/>
        </p:scale>
        <p:origin x="2200"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16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lavoro_di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glio_di_lavoro_di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oglio_di_lavoro_di_Microsoft_Excel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lineChart>
        <c:grouping val="standard"/>
        <c:varyColors val="0"/>
        <c:ser>
          <c:idx val="0"/>
          <c:order val="0"/>
          <c:tx>
            <c:strRef>
              <c:f>Sheet1!$B$1</c:f>
              <c:strCache>
                <c:ptCount val="1"/>
                <c:pt idx="0">
                  <c:v>attrazione</c:v>
                </c:pt>
              </c:strCache>
            </c:strRef>
          </c:tx>
          <c:marker>
            <c:symbol val="none"/>
          </c:marker>
          <c:cat>
            <c:numRef>
              <c:f>Sheet1!$A$2:$A$7</c:f>
              <c:numCache>
                <c:formatCode>General</c:formatCode>
                <c:ptCount val="6"/>
                <c:pt idx="0">
                  <c:v>0</c:v>
                </c:pt>
                <c:pt idx="1">
                  <c:v>0.1</c:v>
                </c:pt>
                <c:pt idx="2">
                  <c:v>0.2</c:v>
                </c:pt>
                <c:pt idx="3">
                  <c:v>0.4</c:v>
                </c:pt>
                <c:pt idx="4">
                  <c:v>0.7</c:v>
                </c:pt>
                <c:pt idx="5">
                  <c:v>0.8</c:v>
                </c:pt>
              </c:numCache>
            </c:numRef>
          </c:cat>
          <c:val>
            <c:numRef>
              <c:f>Sheet1!$B$2:$B$7</c:f>
              <c:numCache>
                <c:formatCode>General</c:formatCode>
                <c:ptCount val="6"/>
                <c:pt idx="0">
                  <c:v>6</c:v>
                </c:pt>
                <c:pt idx="1">
                  <c:v>7</c:v>
                </c:pt>
                <c:pt idx="2">
                  <c:v>8</c:v>
                </c:pt>
                <c:pt idx="3">
                  <c:v>9</c:v>
                </c:pt>
                <c:pt idx="4">
                  <c:v>10</c:v>
                </c:pt>
                <c:pt idx="5">
                  <c:v>11</c:v>
                </c:pt>
              </c:numCache>
            </c:numRef>
          </c:val>
          <c:smooth val="0"/>
          <c:extLst>
            <c:ext xmlns:c16="http://schemas.microsoft.com/office/drawing/2014/chart" uri="{C3380CC4-5D6E-409C-BE32-E72D297353CC}">
              <c16:uniqueId val="{00000000-16B5-1E4A-BBBD-A3BE379E42F7}"/>
            </c:ext>
          </c:extLst>
        </c:ser>
        <c:dLbls>
          <c:showLegendKey val="0"/>
          <c:showVal val="0"/>
          <c:showCatName val="0"/>
          <c:showSerName val="0"/>
          <c:showPercent val="0"/>
          <c:showBubbleSize val="0"/>
        </c:dLbls>
        <c:smooth val="0"/>
        <c:axId val="2146204904"/>
        <c:axId val="2133914456"/>
      </c:lineChart>
      <c:catAx>
        <c:axId val="2146204904"/>
        <c:scaling>
          <c:orientation val="minMax"/>
        </c:scaling>
        <c:delete val="0"/>
        <c:axPos val="b"/>
        <c:numFmt formatCode="General" sourceLinked="1"/>
        <c:majorTickMark val="out"/>
        <c:minorTickMark val="none"/>
        <c:tickLblPos val="nextTo"/>
        <c:crossAx val="2133914456"/>
        <c:crosses val="autoZero"/>
        <c:auto val="1"/>
        <c:lblAlgn val="ctr"/>
        <c:lblOffset val="100"/>
        <c:noMultiLvlLbl val="0"/>
      </c:catAx>
      <c:valAx>
        <c:axId val="2133914456"/>
        <c:scaling>
          <c:orientation val="minMax"/>
        </c:scaling>
        <c:delete val="0"/>
        <c:axPos val="l"/>
        <c:majorGridlines/>
        <c:numFmt formatCode="General" sourceLinked="1"/>
        <c:majorTickMark val="out"/>
        <c:minorTickMark val="none"/>
        <c:tickLblPos val="nextTo"/>
        <c:crossAx val="2146204904"/>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Foglio1!$B$1</c:f>
              <c:strCache>
                <c:ptCount val="1"/>
                <c:pt idx="0">
                  <c:v>target LOW</c:v>
                </c:pt>
              </c:strCache>
            </c:strRef>
          </c:tx>
          <c:marker>
            <c:symbol val="none"/>
          </c:marker>
          <c:cat>
            <c:strRef>
              <c:f>Foglio1!$A$2:$A$3</c:f>
              <c:strCache>
                <c:ptCount val="2"/>
                <c:pt idx="0">
                  <c:v>p LOW SSE</c:v>
                </c:pt>
                <c:pt idx="1">
                  <c:v>p HIGH SSE</c:v>
                </c:pt>
              </c:strCache>
            </c:strRef>
          </c:cat>
          <c:val>
            <c:numRef>
              <c:f>Foglio1!$B$2:$B$3</c:f>
              <c:numCache>
                <c:formatCode>General</c:formatCode>
                <c:ptCount val="2"/>
                <c:pt idx="0">
                  <c:v>4.3</c:v>
                </c:pt>
                <c:pt idx="1">
                  <c:v>2.5</c:v>
                </c:pt>
              </c:numCache>
            </c:numRef>
          </c:val>
          <c:smooth val="0"/>
          <c:extLst>
            <c:ext xmlns:c16="http://schemas.microsoft.com/office/drawing/2014/chart" uri="{C3380CC4-5D6E-409C-BE32-E72D297353CC}">
              <c16:uniqueId val="{00000000-1C11-0A4E-B19B-7B54A1C08ABF}"/>
            </c:ext>
          </c:extLst>
        </c:ser>
        <c:ser>
          <c:idx val="1"/>
          <c:order val="1"/>
          <c:tx>
            <c:strRef>
              <c:f>Foglio1!$C$1</c:f>
              <c:strCache>
                <c:ptCount val="1"/>
                <c:pt idx="0">
                  <c:v>target HIGH</c:v>
                </c:pt>
              </c:strCache>
            </c:strRef>
          </c:tx>
          <c:marker>
            <c:symbol val="none"/>
          </c:marker>
          <c:cat>
            <c:strRef>
              <c:f>Foglio1!$A$2:$A$3</c:f>
              <c:strCache>
                <c:ptCount val="2"/>
                <c:pt idx="0">
                  <c:v>p LOW SSE</c:v>
                </c:pt>
                <c:pt idx="1">
                  <c:v>p HIGH SSE</c:v>
                </c:pt>
              </c:strCache>
            </c:strRef>
          </c:cat>
          <c:val>
            <c:numRef>
              <c:f>Foglio1!$C$2:$C$3</c:f>
              <c:numCache>
                <c:formatCode>General</c:formatCode>
                <c:ptCount val="2"/>
                <c:pt idx="0">
                  <c:v>2.4</c:v>
                </c:pt>
                <c:pt idx="1">
                  <c:v>4.4000000000000004</c:v>
                </c:pt>
              </c:numCache>
            </c:numRef>
          </c:val>
          <c:smooth val="0"/>
          <c:extLst>
            <c:ext xmlns:c16="http://schemas.microsoft.com/office/drawing/2014/chart" uri="{C3380CC4-5D6E-409C-BE32-E72D297353CC}">
              <c16:uniqueId val="{00000001-1C11-0A4E-B19B-7B54A1C08ABF}"/>
            </c:ext>
          </c:extLst>
        </c:ser>
        <c:dLbls>
          <c:showLegendKey val="0"/>
          <c:showVal val="0"/>
          <c:showCatName val="0"/>
          <c:showSerName val="0"/>
          <c:showPercent val="0"/>
          <c:showBubbleSize val="0"/>
        </c:dLbls>
        <c:smooth val="0"/>
        <c:axId val="2137600664"/>
        <c:axId val="2089011208"/>
      </c:lineChart>
      <c:catAx>
        <c:axId val="2137600664"/>
        <c:scaling>
          <c:orientation val="minMax"/>
        </c:scaling>
        <c:delete val="0"/>
        <c:axPos val="b"/>
        <c:numFmt formatCode="General" sourceLinked="0"/>
        <c:majorTickMark val="out"/>
        <c:minorTickMark val="none"/>
        <c:tickLblPos val="nextTo"/>
        <c:crossAx val="2089011208"/>
        <c:crosses val="autoZero"/>
        <c:auto val="1"/>
        <c:lblAlgn val="ctr"/>
        <c:lblOffset val="100"/>
        <c:noMultiLvlLbl val="0"/>
      </c:catAx>
      <c:valAx>
        <c:axId val="2089011208"/>
        <c:scaling>
          <c:orientation val="minMax"/>
          <c:max val="7"/>
          <c:min val="1"/>
        </c:scaling>
        <c:delete val="0"/>
        <c:axPos val="l"/>
        <c:majorGridlines/>
        <c:numFmt formatCode="General" sourceLinked="1"/>
        <c:majorTickMark val="out"/>
        <c:minorTickMark val="none"/>
        <c:tickLblPos val="nextTo"/>
        <c:crossAx val="2137600664"/>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turkish nonsense words</c:v>
                </c:pt>
              </c:strCache>
            </c:strRef>
          </c:tx>
          <c:marker>
            <c:symbol val="none"/>
          </c:marker>
          <c:cat>
            <c:numRef>
              <c:f>Sheet1!$A$2:$A$6</c:f>
              <c:numCache>
                <c:formatCode>General</c:formatCode>
                <c:ptCount val="5"/>
                <c:pt idx="0">
                  <c:v>0</c:v>
                </c:pt>
                <c:pt idx="1">
                  <c:v>2</c:v>
                </c:pt>
                <c:pt idx="2">
                  <c:v>5</c:v>
                </c:pt>
                <c:pt idx="3">
                  <c:v>10</c:v>
                </c:pt>
                <c:pt idx="4">
                  <c:v>25</c:v>
                </c:pt>
              </c:numCache>
            </c:numRef>
          </c:cat>
          <c:val>
            <c:numRef>
              <c:f>Sheet1!$B$2:$B$6</c:f>
              <c:numCache>
                <c:formatCode>General</c:formatCode>
                <c:ptCount val="5"/>
                <c:pt idx="0">
                  <c:v>2.5</c:v>
                </c:pt>
                <c:pt idx="1">
                  <c:v>3</c:v>
                </c:pt>
                <c:pt idx="2">
                  <c:v>3.5</c:v>
                </c:pt>
                <c:pt idx="3">
                  <c:v>4.5</c:v>
                </c:pt>
                <c:pt idx="4">
                  <c:v>4.5</c:v>
                </c:pt>
              </c:numCache>
            </c:numRef>
          </c:val>
          <c:smooth val="0"/>
          <c:extLst>
            <c:ext xmlns:c16="http://schemas.microsoft.com/office/drawing/2014/chart" uri="{C3380CC4-5D6E-409C-BE32-E72D297353CC}">
              <c16:uniqueId val="{00000000-8FA9-B645-BFA5-5BEB0EB2C37D}"/>
            </c:ext>
          </c:extLst>
        </c:ser>
        <c:ser>
          <c:idx val="1"/>
          <c:order val="1"/>
          <c:tx>
            <c:strRef>
              <c:f>Sheet1!$C$1</c:f>
              <c:strCache>
                <c:ptCount val="1"/>
                <c:pt idx="0">
                  <c:v>chinese-like charcters</c:v>
                </c:pt>
              </c:strCache>
            </c:strRef>
          </c:tx>
          <c:marker>
            <c:symbol val="none"/>
          </c:marker>
          <c:cat>
            <c:numRef>
              <c:f>Sheet1!$A$2:$A$6</c:f>
              <c:numCache>
                <c:formatCode>General</c:formatCode>
                <c:ptCount val="5"/>
                <c:pt idx="0">
                  <c:v>0</c:v>
                </c:pt>
                <c:pt idx="1">
                  <c:v>2</c:v>
                </c:pt>
                <c:pt idx="2">
                  <c:v>5</c:v>
                </c:pt>
                <c:pt idx="3">
                  <c:v>10</c:v>
                </c:pt>
                <c:pt idx="4">
                  <c:v>25</c:v>
                </c:pt>
              </c:numCache>
            </c:numRef>
          </c:cat>
          <c:val>
            <c:numRef>
              <c:f>Sheet1!$C$2:$C$6</c:f>
              <c:numCache>
                <c:formatCode>General</c:formatCode>
                <c:ptCount val="5"/>
                <c:pt idx="0">
                  <c:v>2.4</c:v>
                </c:pt>
                <c:pt idx="1">
                  <c:v>3.1</c:v>
                </c:pt>
                <c:pt idx="2">
                  <c:v>3.8</c:v>
                </c:pt>
                <c:pt idx="3">
                  <c:v>4.5999999999999996</c:v>
                </c:pt>
                <c:pt idx="4">
                  <c:v>4.5999999999999996</c:v>
                </c:pt>
              </c:numCache>
            </c:numRef>
          </c:val>
          <c:smooth val="0"/>
          <c:extLst>
            <c:ext xmlns:c16="http://schemas.microsoft.com/office/drawing/2014/chart" uri="{C3380CC4-5D6E-409C-BE32-E72D297353CC}">
              <c16:uniqueId val="{00000001-8FA9-B645-BFA5-5BEB0EB2C37D}"/>
            </c:ext>
          </c:extLst>
        </c:ser>
        <c:ser>
          <c:idx val="2"/>
          <c:order val="2"/>
          <c:tx>
            <c:strRef>
              <c:f>Sheet1!$D$1</c:f>
              <c:strCache>
                <c:ptCount val="1"/>
                <c:pt idx="0">
                  <c:v>photographs</c:v>
                </c:pt>
              </c:strCache>
            </c:strRef>
          </c:tx>
          <c:marker>
            <c:symbol val="none"/>
          </c:marker>
          <c:cat>
            <c:numRef>
              <c:f>Sheet1!$A$2:$A$6</c:f>
              <c:numCache>
                <c:formatCode>General</c:formatCode>
                <c:ptCount val="5"/>
                <c:pt idx="0">
                  <c:v>0</c:v>
                </c:pt>
                <c:pt idx="1">
                  <c:v>2</c:v>
                </c:pt>
                <c:pt idx="2">
                  <c:v>5</c:v>
                </c:pt>
                <c:pt idx="3">
                  <c:v>10</c:v>
                </c:pt>
                <c:pt idx="4">
                  <c:v>25</c:v>
                </c:pt>
              </c:numCache>
            </c:numRef>
          </c:cat>
          <c:val>
            <c:numRef>
              <c:f>Sheet1!$D$2:$D$6</c:f>
              <c:numCache>
                <c:formatCode>General</c:formatCode>
                <c:ptCount val="5"/>
                <c:pt idx="0">
                  <c:v>2.2999999999999998</c:v>
                </c:pt>
                <c:pt idx="1">
                  <c:v>2.9</c:v>
                </c:pt>
                <c:pt idx="2">
                  <c:v>3.4</c:v>
                </c:pt>
                <c:pt idx="3">
                  <c:v>4.7</c:v>
                </c:pt>
                <c:pt idx="4">
                  <c:v>4.7</c:v>
                </c:pt>
              </c:numCache>
            </c:numRef>
          </c:val>
          <c:smooth val="0"/>
          <c:extLst>
            <c:ext xmlns:c16="http://schemas.microsoft.com/office/drawing/2014/chart" uri="{C3380CC4-5D6E-409C-BE32-E72D297353CC}">
              <c16:uniqueId val="{00000002-8FA9-B645-BFA5-5BEB0EB2C37D}"/>
            </c:ext>
          </c:extLst>
        </c:ser>
        <c:dLbls>
          <c:showLegendKey val="0"/>
          <c:showVal val="0"/>
          <c:showCatName val="0"/>
          <c:showSerName val="0"/>
          <c:showPercent val="0"/>
          <c:showBubbleSize val="0"/>
        </c:dLbls>
        <c:smooth val="0"/>
        <c:axId val="2145335928"/>
        <c:axId val="2089743896"/>
      </c:lineChart>
      <c:catAx>
        <c:axId val="2145335928"/>
        <c:scaling>
          <c:orientation val="minMax"/>
        </c:scaling>
        <c:delete val="0"/>
        <c:axPos val="b"/>
        <c:numFmt formatCode="General" sourceLinked="1"/>
        <c:majorTickMark val="out"/>
        <c:minorTickMark val="none"/>
        <c:tickLblPos val="nextTo"/>
        <c:crossAx val="2089743896"/>
        <c:crosses val="autoZero"/>
        <c:auto val="1"/>
        <c:lblAlgn val="ctr"/>
        <c:lblOffset val="100"/>
        <c:noMultiLvlLbl val="0"/>
      </c:catAx>
      <c:valAx>
        <c:axId val="2089743896"/>
        <c:scaling>
          <c:orientation val="minMax"/>
        </c:scaling>
        <c:delete val="0"/>
        <c:axPos val="l"/>
        <c:majorGridlines/>
        <c:numFmt formatCode="General" sourceLinked="1"/>
        <c:majorTickMark val="out"/>
        <c:minorTickMark val="none"/>
        <c:tickLblPos val="nextTo"/>
        <c:crossAx val="2145335928"/>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Foglio1!$B$1</c:f>
              <c:strCache>
                <c:ptCount val="1"/>
                <c:pt idx="0">
                  <c:v>stima</c:v>
                </c:pt>
              </c:strCache>
            </c:strRef>
          </c:tx>
          <c:invertIfNegative val="0"/>
          <c:cat>
            <c:strRef>
              <c:f>Foglio1!$A$2:$A$3</c:f>
              <c:strCache>
                <c:ptCount val="2"/>
                <c:pt idx="0">
                  <c:v>feedback +</c:v>
                </c:pt>
                <c:pt idx="1">
                  <c:v>feedback -</c:v>
                </c:pt>
              </c:strCache>
            </c:strRef>
          </c:cat>
          <c:val>
            <c:numRef>
              <c:f>Foglio1!$B$2:$B$3</c:f>
              <c:numCache>
                <c:formatCode>General</c:formatCode>
                <c:ptCount val="2"/>
                <c:pt idx="0">
                  <c:v>17</c:v>
                </c:pt>
                <c:pt idx="1">
                  <c:v>11</c:v>
                </c:pt>
              </c:numCache>
            </c:numRef>
          </c:val>
          <c:extLst>
            <c:ext xmlns:c16="http://schemas.microsoft.com/office/drawing/2014/chart" uri="{C3380CC4-5D6E-409C-BE32-E72D297353CC}">
              <c16:uniqueId val="{00000000-9D4A-3246-A0C8-326E48F8DE9A}"/>
            </c:ext>
          </c:extLst>
        </c:ser>
        <c:dLbls>
          <c:showLegendKey val="0"/>
          <c:showVal val="0"/>
          <c:showCatName val="0"/>
          <c:showSerName val="0"/>
          <c:showPercent val="0"/>
          <c:showBubbleSize val="0"/>
        </c:dLbls>
        <c:gapWidth val="150"/>
        <c:axId val="-2118186312"/>
        <c:axId val="-2118183352"/>
      </c:barChart>
      <c:catAx>
        <c:axId val="-2118186312"/>
        <c:scaling>
          <c:orientation val="minMax"/>
        </c:scaling>
        <c:delete val="0"/>
        <c:axPos val="b"/>
        <c:numFmt formatCode="General" sourceLinked="0"/>
        <c:majorTickMark val="out"/>
        <c:minorTickMark val="none"/>
        <c:tickLblPos val="nextTo"/>
        <c:crossAx val="-2118183352"/>
        <c:crosses val="autoZero"/>
        <c:auto val="1"/>
        <c:lblAlgn val="ctr"/>
        <c:lblOffset val="100"/>
        <c:noMultiLvlLbl val="0"/>
      </c:catAx>
      <c:valAx>
        <c:axId val="-2118183352"/>
        <c:scaling>
          <c:orientation val="minMax"/>
        </c:scaling>
        <c:delete val="0"/>
        <c:axPos val="l"/>
        <c:majorGridlines/>
        <c:numFmt formatCode="General" sourceLinked="1"/>
        <c:majorTickMark val="out"/>
        <c:minorTickMark val="none"/>
        <c:tickLblPos val="nextTo"/>
        <c:crossAx val="-2118186312"/>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Foglio1!$B$1</c:f>
              <c:strCache>
                <c:ptCount val="1"/>
                <c:pt idx="0">
                  <c:v>giudizio colpevolezza</c:v>
                </c:pt>
              </c:strCache>
            </c:strRef>
          </c:tx>
          <c:invertIfNegative val="0"/>
          <c:cat>
            <c:strRef>
              <c:f>Foglio1!$A$2:$A$4</c:f>
              <c:strCache>
                <c:ptCount val="3"/>
                <c:pt idx="0">
                  <c:v>non colpevole/colpevole</c:v>
                </c:pt>
                <c:pt idx="1">
                  <c:v>colpevole/non colpevole</c:v>
                </c:pt>
                <c:pt idx="2">
                  <c:v>random</c:v>
                </c:pt>
              </c:strCache>
            </c:strRef>
          </c:cat>
          <c:val>
            <c:numRef>
              <c:f>Foglio1!$B$2:$B$4</c:f>
              <c:numCache>
                <c:formatCode>General</c:formatCode>
                <c:ptCount val="3"/>
                <c:pt idx="0">
                  <c:v>45</c:v>
                </c:pt>
                <c:pt idx="1">
                  <c:v>70</c:v>
                </c:pt>
                <c:pt idx="2">
                  <c:v>65</c:v>
                </c:pt>
              </c:numCache>
            </c:numRef>
          </c:val>
          <c:extLst>
            <c:ext xmlns:c16="http://schemas.microsoft.com/office/drawing/2014/chart" uri="{C3380CC4-5D6E-409C-BE32-E72D297353CC}">
              <c16:uniqueId val="{00000000-A9EE-2C49-8B4B-6C0D47818117}"/>
            </c:ext>
          </c:extLst>
        </c:ser>
        <c:dLbls>
          <c:showLegendKey val="0"/>
          <c:showVal val="0"/>
          <c:showCatName val="0"/>
          <c:showSerName val="0"/>
          <c:showPercent val="0"/>
          <c:showBubbleSize val="0"/>
        </c:dLbls>
        <c:gapWidth val="150"/>
        <c:axId val="-2114285528"/>
        <c:axId val="-2114494040"/>
      </c:barChart>
      <c:catAx>
        <c:axId val="-2114285528"/>
        <c:scaling>
          <c:orientation val="minMax"/>
        </c:scaling>
        <c:delete val="0"/>
        <c:axPos val="b"/>
        <c:numFmt formatCode="General" sourceLinked="0"/>
        <c:majorTickMark val="out"/>
        <c:minorTickMark val="none"/>
        <c:tickLblPos val="nextTo"/>
        <c:crossAx val="-2114494040"/>
        <c:crosses val="autoZero"/>
        <c:auto val="1"/>
        <c:lblAlgn val="ctr"/>
        <c:lblOffset val="100"/>
        <c:noMultiLvlLbl val="0"/>
      </c:catAx>
      <c:valAx>
        <c:axId val="-2114494040"/>
        <c:scaling>
          <c:orientation val="minMax"/>
          <c:min val="35"/>
        </c:scaling>
        <c:delete val="0"/>
        <c:axPos val="l"/>
        <c:majorGridlines/>
        <c:numFmt formatCode="General" sourceLinked="1"/>
        <c:majorTickMark val="out"/>
        <c:minorTickMark val="none"/>
        <c:tickLblPos val="nextTo"/>
        <c:crossAx val="-2114285528"/>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Foglio1!$B$1</c:f>
              <c:strCache>
                <c:ptCount val="1"/>
                <c:pt idx="0">
                  <c:v>giudizio colpevolezza</c:v>
                </c:pt>
              </c:strCache>
            </c:strRef>
          </c:tx>
          <c:invertIfNegative val="0"/>
          <c:cat>
            <c:strRef>
              <c:f>Foglio1!$A$2:$A$4</c:f>
              <c:strCache>
                <c:ptCount val="3"/>
                <c:pt idx="0">
                  <c:v>non colpevole/colpevole</c:v>
                </c:pt>
                <c:pt idx="1">
                  <c:v>colpevole/non colpevole</c:v>
                </c:pt>
                <c:pt idx="2">
                  <c:v>random</c:v>
                </c:pt>
              </c:strCache>
            </c:strRef>
          </c:cat>
          <c:val>
            <c:numRef>
              <c:f>Foglio1!$B$2:$B$4</c:f>
              <c:numCache>
                <c:formatCode>General</c:formatCode>
                <c:ptCount val="3"/>
                <c:pt idx="0">
                  <c:v>46</c:v>
                </c:pt>
                <c:pt idx="1">
                  <c:v>49</c:v>
                </c:pt>
                <c:pt idx="2">
                  <c:v>47</c:v>
                </c:pt>
              </c:numCache>
            </c:numRef>
          </c:val>
          <c:extLst>
            <c:ext xmlns:c16="http://schemas.microsoft.com/office/drawing/2014/chart" uri="{C3380CC4-5D6E-409C-BE32-E72D297353CC}">
              <c16:uniqueId val="{00000000-304D-D247-8395-E98956E316E6}"/>
            </c:ext>
          </c:extLst>
        </c:ser>
        <c:dLbls>
          <c:showLegendKey val="0"/>
          <c:showVal val="0"/>
          <c:showCatName val="0"/>
          <c:showSerName val="0"/>
          <c:showPercent val="0"/>
          <c:showBubbleSize val="0"/>
        </c:dLbls>
        <c:gapWidth val="150"/>
        <c:axId val="-2114873992"/>
        <c:axId val="-2114723096"/>
      </c:barChart>
      <c:catAx>
        <c:axId val="-2114873992"/>
        <c:scaling>
          <c:orientation val="minMax"/>
        </c:scaling>
        <c:delete val="0"/>
        <c:axPos val="b"/>
        <c:numFmt formatCode="General" sourceLinked="0"/>
        <c:majorTickMark val="out"/>
        <c:minorTickMark val="none"/>
        <c:tickLblPos val="nextTo"/>
        <c:crossAx val="-2114723096"/>
        <c:crosses val="autoZero"/>
        <c:auto val="1"/>
        <c:lblAlgn val="ctr"/>
        <c:lblOffset val="100"/>
        <c:noMultiLvlLbl val="0"/>
      </c:catAx>
      <c:valAx>
        <c:axId val="-2114723096"/>
        <c:scaling>
          <c:orientation val="minMax"/>
          <c:max val="75"/>
          <c:min val="35"/>
        </c:scaling>
        <c:delete val="0"/>
        <c:axPos val="l"/>
        <c:majorGridlines/>
        <c:numFmt formatCode="General" sourceLinked="1"/>
        <c:majorTickMark val="out"/>
        <c:minorTickMark val="none"/>
        <c:tickLblPos val="nextTo"/>
        <c:crossAx val="-2114873992"/>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coraggioso</c:v>
                </c:pt>
              </c:strCache>
            </c:strRef>
          </c:tx>
          <c:marker>
            <c:symbol val="none"/>
          </c:marker>
          <c:cat>
            <c:strRef>
              <c:f>Sheet1!$A$2:$A$3</c:f>
              <c:strCache>
                <c:ptCount val="2"/>
                <c:pt idx="0">
                  <c:v>avventuroso</c:v>
                </c:pt>
                <c:pt idx="1">
                  <c:v>avventato</c:v>
                </c:pt>
              </c:strCache>
            </c:strRef>
          </c:cat>
          <c:val>
            <c:numRef>
              <c:f>Sheet1!$B$2:$B$3</c:f>
              <c:numCache>
                <c:formatCode>General</c:formatCode>
                <c:ptCount val="2"/>
                <c:pt idx="0">
                  <c:v>4.3</c:v>
                </c:pt>
                <c:pt idx="1">
                  <c:v>2.5</c:v>
                </c:pt>
              </c:numCache>
            </c:numRef>
          </c:val>
          <c:smooth val="0"/>
          <c:extLst>
            <c:ext xmlns:c16="http://schemas.microsoft.com/office/drawing/2014/chart" uri="{C3380CC4-5D6E-409C-BE32-E72D297353CC}">
              <c16:uniqueId val="{00000000-63E6-EA4C-A918-85833B32D2CB}"/>
            </c:ext>
          </c:extLst>
        </c:ser>
        <c:ser>
          <c:idx val="1"/>
          <c:order val="1"/>
          <c:tx>
            <c:strRef>
              <c:f>Sheet1!$C$1</c:f>
              <c:strCache>
                <c:ptCount val="1"/>
                <c:pt idx="0">
                  <c:v>temerario</c:v>
                </c:pt>
              </c:strCache>
            </c:strRef>
          </c:tx>
          <c:marker>
            <c:symbol val="none"/>
          </c:marker>
          <c:cat>
            <c:strRef>
              <c:f>Sheet1!$A$2:$A$3</c:f>
              <c:strCache>
                <c:ptCount val="2"/>
                <c:pt idx="0">
                  <c:v>avventuroso</c:v>
                </c:pt>
                <c:pt idx="1">
                  <c:v>avventato</c:v>
                </c:pt>
              </c:strCache>
            </c:strRef>
          </c:cat>
          <c:val>
            <c:numRef>
              <c:f>Sheet1!$C$2:$C$3</c:f>
              <c:numCache>
                <c:formatCode>General</c:formatCode>
                <c:ptCount val="2"/>
                <c:pt idx="0">
                  <c:v>2.2000000000000002</c:v>
                </c:pt>
                <c:pt idx="1">
                  <c:v>4.9000000000000004</c:v>
                </c:pt>
              </c:numCache>
            </c:numRef>
          </c:val>
          <c:smooth val="0"/>
          <c:extLst>
            <c:ext xmlns:c16="http://schemas.microsoft.com/office/drawing/2014/chart" uri="{C3380CC4-5D6E-409C-BE32-E72D297353CC}">
              <c16:uniqueId val="{00000001-63E6-EA4C-A918-85833B32D2CB}"/>
            </c:ext>
          </c:extLst>
        </c:ser>
        <c:dLbls>
          <c:showLegendKey val="0"/>
          <c:showVal val="0"/>
          <c:showCatName val="0"/>
          <c:showSerName val="0"/>
          <c:showPercent val="0"/>
          <c:showBubbleSize val="0"/>
        </c:dLbls>
        <c:smooth val="0"/>
        <c:axId val="2079924888"/>
        <c:axId val="-2115862408"/>
      </c:lineChart>
      <c:catAx>
        <c:axId val="2079924888"/>
        <c:scaling>
          <c:orientation val="minMax"/>
        </c:scaling>
        <c:delete val="0"/>
        <c:axPos val="b"/>
        <c:numFmt formatCode="General" sourceLinked="0"/>
        <c:majorTickMark val="out"/>
        <c:minorTickMark val="none"/>
        <c:tickLblPos val="nextTo"/>
        <c:crossAx val="-2115862408"/>
        <c:crosses val="autoZero"/>
        <c:auto val="1"/>
        <c:lblAlgn val="ctr"/>
        <c:lblOffset val="100"/>
        <c:noMultiLvlLbl val="0"/>
      </c:catAx>
      <c:valAx>
        <c:axId val="-2115862408"/>
        <c:scaling>
          <c:orientation val="minMax"/>
          <c:min val="1"/>
        </c:scaling>
        <c:delete val="0"/>
        <c:axPos val="l"/>
        <c:majorGridlines/>
        <c:numFmt formatCode="General" sourceLinked="1"/>
        <c:majorTickMark val="out"/>
        <c:minorTickMark val="none"/>
        <c:tickLblPos val="nextTo"/>
        <c:crossAx val="2079924888"/>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Foglio1!$B$1</c:f>
              <c:strCache>
                <c:ptCount val="1"/>
                <c:pt idx="0">
                  <c:v>stima: accetta</c:v>
                </c:pt>
              </c:strCache>
            </c:strRef>
          </c:tx>
          <c:invertIfNegative val="0"/>
          <c:cat>
            <c:strRef>
              <c:f>Foglio1!$A$2:$A$3</c:f>
              <c:strCache>
                <c:ptCount val="2"/>
                <c:pt idx="0">
                  <c:v>scelta:accetta</c:v>
                </c:pt>
                <c:pt idx="1">
                  <c:v>scelta: rifiuta</c:v>
                </c:pt>
              </c:strCache>
            </c:strRef>
          </c:cat>
          <c:val>
            <c:numRef>
              <c:f>Foglio1!$B$2:$B$3</c:f>
              <c:numCache>
                <c:formatCode>General</c:formatCode>
                <c:ptCount val="2"/>
                <c:pt idx="0">
                  <c:v>62</c:v>
                </c:pt>
                <c:pt idx="1">
                  <c:v>33</c:v>
                </c:pt>
              </c:numCache>
            </c:numRef>
          </c:val>
          <c:extLst>
            <c:ext xmlns:c16="http://schemas.microsoft.com/office/drawing/2014/chart" uri="{C3380CC4-5D6E-409C-BE32-E72D297353CC}">
              <c16:uniqueId val="{00000000-FD83-514E-8A70-9D97FEAA6357}"/>
            </c:ext>
          </c:extLst>
        </c:ser>
        <c:ser>
          <c:idx val="1"/>
          <c:order val="1"/>
          <c:tx>
            <c:strRef>
              <c:f>Foglio1!$C$1</c:f>
              <c:strCache>
                <c:ptCount val="1"/>
                <c:pt idx="0">
                  <c:v>stima: rifiuta</c:v>
                </c:pt>
              </c:strCache>
            </c:strRef>
          </c:tx>
          <c:invertIfNegative val="0"/>
          <c:cat>
            <c:strRef>
              <c:f>Foglio1!$A$2:$A$3</c:f>
              <c:strCache>
                <c:ptCount val="2"/>
                <c:pt idx="0">
                  <c:v>scelta:accetta</c:v>
                </c:pt>
                <c:pt idx="1">
                  <c:v>scelta: rifiuta</c:v>
                </c:pt>
              </c:strCache>
            </c:strRef>
          </c:cat>
          <c:val>
            <c:numRef>
              <c:f>Foglio1!$C$2:$C$3</c:f>
              <c:numCache>
                <c:formatCode>General</c:formatCode>
                <c:ptCount val="2"/>
                <c:pt idx="0">
                  <c:v>38</c:v>
                </c:pt>
                <c:pt idx="1">
                  <c:v>67</c:v>
                </c:pt>
              </c:numCache>
            </c:numRef>
          </c:val>
          <c:extLst>
            <c:ext xmlns:c16="http://schemas.microsoft.com/office/drawing/2014/chart" uri="{C3380CC4-5D6E-409C-BE32-E72D297353CC}">
              <c16:uniqueId val="{00000001-FD83-514E-8A70-9D97FEAA6357}"/>
            </c:ext>
          </c:extLst>
        </c:ser>
        <c:dLbls>
          <c:showLegendKey val="0"/>
          <c:showVal val="0"/>
          <c:showCatName val="0"/>
          <c:showSerName val="0"/>
          <c:showPercent val="0"/>
          <c:showBubbleSize val="0"/>
        </c:dLbls>
        <c:gapWidth val="150"/>
        <c:axId val="2144423144"/>
        <c:axId val="2144762680"/>
      </c:barChart>
      <c:catAx>
        <c:axId val="2144423144"/>
        <c:scaling>
          <c:orientation val="minMax"/>
        </c:scaling>
        <c:delete val="0"/>
        <c:axPos val="b"/>
        <c:numFmt formatCode="General" sourceLinked="0"/>
        <c:majorTickMark val="out"/>
        <c:minorTickMark val="none"/>
        <c:tickLblPos val="nextTo"/>
        <c:crossAx val="2144762680"/>
        <c:crosses val="autoZero"/>
        <c:auto val="1"/>
        <c:lblAlgn val="ctr"/>
        <c:lblOffset val="100"/>
        <c:noMultiLvlLbl val="0"/>
      </c:catAx>
      <c:valAx>
        <c:axId val="2144762680"/>
        <c:scaling>
          <c:orientation val="minMax"/>
        </c:scaling>
        <c:delete val="0"/>
        <c:axPos val="l"/>
        <c:majorGridlines/>
        <c:numFmt formatCode="General" sourceLinked="1"/>
        <c:majorTickMark val="out"/>
        <c:minorTickMark val="none"/>
        <c:tickLblPos val="nextTo"/>
        <c:crossAx val="2144423144"/>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it-IT"/>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10/26/21</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‹N›</a:t>
            </a:fld>
            <a:endParaRPr lang="en-US" dirty="0"/>
          </a:p>
        </p:txBody>
      </p:sp>
      <p:sp>
        <p:nvSpPr>
          <p:cNvPr id="9" name="Footer Placeholder 8"/>
          <p:cNvSpPr>
            <a:spLocks noGrp="1"/>
          </p:cNvSpPr>
          <p:nvPr>
            <p:ph type="ftr" sz="quarter" idx="12"/>
          </p:nvPr>
        </p:nvSpPr>
        <p:spPr/>
        <p:txBody>
          <a:bodyPr/>
          <a:lstStyle/>
          <a:p>
            <a:r>
              <a:rPr lang="en-US"/>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10/26/21</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10/26/21</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10/26/21</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10/26/21</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10/26/21</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10/26/21</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‹N›</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10/26/21</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10/26/21</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it-IT"/>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10/26/21</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it-IT"/>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10/26/21</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10/26/21</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‹N›</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Impressioni</a:t>
            </a:r>
            <a:r>
              <a:rPr lang="en-US" dirty="0"/>
              <a:t> </a:t>
            </a:r>
          </a:p>
        </p:txBody>
      </p:sp>
      <p:sp>
        <p:nvSpPr>
          <p:cNvPr id="3" name="Subtitle 2"/>
          <p:cNvSpPr>
            <a:spLocks noGrp="1"/>
          </p:cNvSpPr>
          <p:nvPr>
            <p:ph type="subTitle" idx="1"/>
          </p:nvPr>
        </p:nvSpPr>
        <p:spPr/>
        <p:txBody>
          <a:bodyPr/>
          <a:lstStyle/>
          <a:p>
            <a:r>
              <a:rPr lang="it-IT" dirty="0"/>
              <a:t>indizi</a:t>
            </a:r>
          </a:p>
        </p:txBody>
      </p:sp>
    </p:spTree>
    <p:extLst>
      <p:ext uri="{BB962C8B-B14F-4D97-AF65-F5344CB8AC3E}">
        <p14:creationId xmlns:p14="http://schemas.microsoft.com/office/powerpoint/2010/main" val="4201108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b="1" dirty="0"/>
              <a:t>Similarità o complementarità nelle coppie</a:t>
            </a:r>
            <a:r>
              <a:rPr lang="it-IT" dirty="0"/>
              <a:t>?</a:t>
            </a:r>
          </a:p>
          <a:p>
            <a:endParaRPr lang="it-IT" dirty="0"/>
          </a:p>
          <a:p>
            <a:r>
              <a:rPr lang="it-IT" dirty="0"/>
              <a:t>Giudizio di similarità prevede maggiormente il desiderio di stare assieme (Strong. Et al., 1988)</a:t>
            </a:r>
          </a:p>
          <a:p>
            <a:endParaRPr lang="it-IT" dirty="0"/>
          </a:p>
          <a:p>
            <a:r>
              <a:rPr lang="it-IT" dirty="0" err="1"/>
              <a:t>Klohnen</a:t>
            </a:r>
            <a:r>
              <a:rPr lang="it-IT" dirty="0"/>
              <a:t> &amp; </a:t>
            </a:r>
            <a:r>
              <a:rPr lang="it-IT" dirty="0" err="1"/>
              <a:t>Luo</a:t>
            </a:r>
            <a:r>
              <a:rPr lang="it-IT" dirty="0"/>
              <a:t> (2003) ‘self-</a:t>
            </a:r>
            <a:r>
              <a:rPr lang="it-IT" dirty="0" err="1"/>
              <a:t>similarity</a:t>
            </a:r>
            <a:r>
              <a:rPr lang="it-IT" dirty="0"/>
              <a:t>’ predice l’attrazione verso il partner</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9399345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endParaRPr lang="en-US" dirty="0"/>
          </a:p>
          <a:p>
            <a:r>
              <a:rPr lang="en-US" dirty="0"/>
              <a:t>Snyder &amp; Swann, 1978</a:t>
            </a:r>
          </a:p>
          <a:p>
            <a:endParaRPr lang="en-US" dirty="0"/>
          </a:p>
          <a:p>
            <a:pPr algn="ctr"/>
            <a:r>
              <a:rPr lang="en-US" dirty="0" err="1"/>
              <a:t>Lista</a:t>
            </a:r>
            <a:r>
              <a:rPr lang="en-US" dirty="0"/>
              <a:t> di 26 </a:t>
            </a:r>
            <a:r>
              <a:rPr lang="en-US" dirty="0" err="1"/>
              <a:t>domande</a:t>
            </a:r>
            <a:endParaRPr lang="en-US" dirty="0"/>
          </a:p>
          <a:p>
            <a:endParaRPr lang="en-US" dirty="0"/>
          </a:p>
          <a:p>
            <a:r>
              <a:rPr lang="en-US" dirty="0"/>
              <a:t>Le </a:t>
            </a:r>
            <a:r>
              <a:rPr lang="en-US" dirty="0" err="1"/>
              <a:t>domande</a:t>
            </a:r>
            <a:r>
              <a:rPr lang="en-US" dirty="0"/>
              <a:t> </a:t>
            </a:r>
            <a:r>
              <a:rPr lang="en-US" dirty="0" err="1"/>
              <a:t>veniva</a:t>
            </a:r>
            <a:r>
              <a:rPr lang="en-US" dirty="0"/>
              <a:t> </a:t>
            </a:r>
            <a:r>
              <a:rPr lang="en-US" dirty="0" err="1"/>
              <a:t>selezionate</a:t>
            </a:r>
            <a:r>
              <a:rPr lang="en-US" dirty="0"/>
              <a:t> in </a:t>
            </a:r>
            <a:r>
              <a:rPr lang="en-US" dirty="0" err="1"/>
              <a:t>maniera</a:t>
            </a:r>
            <a:r>
              <a:rPr lang="en-US" dirty="0"/>
              <a:t> </a:t>
            </a:r>
            <a:r>
              <a:rPr lang="en-US" dirty="0" err="1"/>
              <a:t>coerente</a:t>
            </a:r>
            <a:r>
              <a:rPr lang="en-US" dirty="0"/>
              <a:t> con </a:t>
            </a:r>
            <a:r>
              <a:rPr lang="en-US" dirty="0" err="1"/>
              <a:t>l’ipotesi</a:t>
            </a:r>
            <a:endParaRPr lang="en-US" dirty="0"/>
          </a:p>
        </p:txBody>
      </p:sp>
    </p:spTree>
    <p:extLst>
      <p:ext uri="{BB962C8B-B14F-4D97-AF65-F5344CB8AC3E}">
        <p14:creationId xmlns:p14="http://schemas.microsoft.com/office/powerpoint/2010/main" val="27786219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endParaRPr lang="en-US" dirty="0"/>
          </a:p>
          <a:p>
            <a:r>
              <a:rPr lang="en-US" dirty="0"/>
              <a:t>Snyder &amp; Swann, 1978</a:t>
            </a:r>
          </a:p>
          <a:p>
            <a:endParaRPr lang="en-US" dirty="0">
              <a:solidFill>
                <a:srgbClr val="BFBFBF"/>
              </a:solidFill>
            </a:endParaRPr>
          </a:p>
          <a:p>
            <a:pPr algn="ctr"/>
            <a:r>
              <a:rPr lang="en-US" dirty="0" err="1">
                <a:solidFill>
                  <a:srgbClr val="BFBFBF"/>
                </a:solidFill>
              </a:rPr>
              <a:t>Lista</a:t>
            </a:r>
            <a:r>
              <a:rPr lang="en-US" dirty="0">
                <a:solidFill>
                  <a:srgbClr val="BFBFBF"/>
                </a:solidFill>
              </a:rPr>
              <a:t> di 26 </a:t>
            </a:r>
            <a:r>
              <a:rPr lang="en-US" dirty="0" err="1">
                <a:solidFill>
                  <a:srgbClr val="BFBFBF"/>
                </a:solidFill>
              </a:rPr>
              <a:t>domande</a:t>
            </a:r>
            <a:endParaRPr lang="en-US" dirty="0">
              <a:solidFill>
                <a:srgbClr val="BFBFBF"/>
              </a:solidFill>
            </a:endParaRPr>
          </a:p>
          <a:p>
            <a:endParaRPr lang="en-US" dirty="0">
              <a:solidFill>
                <a:srgbClr val="BFBFBF"/>
              </a:solidFill>
            </a:endParaRPr>
          </a:p>
          <a:p>
            <a:r>
              <a:rPr lang="en-US" dirty="0">
                <a:solidFill>
                  <a:srgbClr val="BFBFBF"/>
                </a:solidFill>
              </a:rPr>
              <a:t>Le </a:t>
            </a:r>
            <a:r>
              <a:rPr lang="en-US" dirty="0" err="1">
                <a:solidFill>
                  <a:srgbClr val="BFBFBF"/>
                </a:solidFill>
              </a:rPr>
              <a:t>domande</a:t>
            </a:r>
            <a:r>
              <a:rPr lang="en-US" dirty="0">
                <a:solidFill>
                  <a:srgbClr val="BFBFBF"/>
                </a:solidFill>
              </a:rPr>
              <a:t> </a:t>
            </a:r>
            <a:r>
              <a:rPr lang="en-US" dirty="0" err="1">
                <a:solidFill>
                  <a:srgbClr val="BFBFBF"/>
                </a:solidFill>
              </a:rPr>
              <a:t>veniva</a:t>
            </a:r>
            <a:r>
              <a:rPr lang="en-US" dirty="0">
                <a:solidFill>
                  <a:srgbClr val="BFBFBF"/>
                </a:solidFill>
              </a:rPr>
              <a:t> </a:t>
            </a:r>
            <a:r>
              <a:rPr lang="en-US" dirty="0" err="1">
                <a:solidFill>
                  <a:srgbClr val="BFBFBF"/>
                </a:solidFill>
              </a:rPr>
              <a:t>selezionate</a:t>
            </a:r>
            <a:r>
              <a:rPr lang="en-US" dirty="0">
                <a:solidFill>
                  <a:srgbClr val="BFBFBF"/>
                </a:solidFill>
              </a:rPr>
              <a:t> in </a:t>
            </a:r>
            <a:r>
              <a:rPr lang="en-US" dirty="0" err="1">
                <a:solidFill>
                  <a:srgbClr val="BFBFBF"/>
                </a:solidFill>
              </a:rPr>
              <a:t>maniera</a:t>
            </a:r>
            <a:r>
              <a:rPr lang="en-US" dirty="0">
                <a:solidFill>
                  <a:srgbClr val="BFBFBF"/>
                </a:solidFill>
              </a:rPr>
              <a:t> </a:t>
            </a:r>
            <a:r>
              <a:rPr lang="en-US" dirty="0" err="1">
                <a:solidFill>
                  <a:srgbClr val="BFBFBF"/>
                </a:solidFill>
              </a:rPr>
              <a:t>coerente</a:t>
            </a:r>
            <a:r>
              <a:rPr lang="en-US" dirty="0">
                <a:solidFill>
                  <a:srgbClr val="BFBFBF"/>
                </a:solidFill>
              </a:rPr>
              <a:t> con </a:t>
            </a:r>
            <a:r>
              <a:rPr lang="en-US" dirty="0" err="1">
                <a:solidFill>
                  <a:srgbClr val="BFBFBF"/>
                </a:solidFill>
              </a:rPr>
              <a:t>l’ipotesi</a:t>
            </a:r>
            <a:endParaRPr lang="en-US" dirty="0">
              <a:solidFill>
                <a:srgbClr val="BFBFBF"/>
              </a:solidFill>
            </a:endParaRPr>
          </a:p>
          <a:p>
            <a:endParaRPr lang="en-US" dirty="0"/>
          </a:p>
          <a:p>
            <a:r>
              <a:rPr lang="en-US" dirty="0"/>
              <a:t>Se </a:t>
            </a:r>
            <a:r>
              <a:rPr lang="en-US" dirty="0" err="1"/>
              <a:t>voglio</a:t>
            </a:r>
            <a:r>
              <a:rPr lang="en-US" dirty="0"/>
              <a:t> </a:t>
            </a:r>
            <a:r>
              <a:rPr lang="en-US" dirty="0" err="1"/>
              <a:t>sapere</a:t>
            </a:r>
            <a:r>
              <a:rPr lang="en-US" dirty="0"/>
              <a:t> se </a:t>
            </a:r>
            <a:r>
              <a:rPr lang="en-US" dirty="0" err="1"/>
              <a:t>è</a:t>
            </a:r>
            <a:r>
              <a:rPr lang="en-US" dirty="0"/>
              <a:t> </a:t>
            </a:r>
            <a:r>
              <a:rPr lang="en-US" dirty="0" err="1"/>
              <a:t>estroverso</a:t>
            </a:r>
            <a:r>
              <a:rPr lang="en-US" dirty="0"/>
              <a:t>, </a:t>
            </a:r>
            <a:r>
              <a:rPr lang="en-US" dirty="0" err="1"/>
              <a:t>faccio</a:t>
            </a:r>
            <a:r>
              <a:rPr lang="en-US" dirty="0"/>
              <a:t> </a:t>
            </a:r>
            <a:r>
              <a:rPr lang="en-US" dirty="0" err="1"/>
              <a:t>domande</a:t>
            </a:r>
            <a:r>
              <a:rPr lang="en-US" dirty="0"/>
              <a:t> </a:t>
            </a:r>
            <a:r>
              <a:rPr lang="en-US" dirty="0" err="1"/>
              <a:t>che</a:t>
            </a:r>
            <a:r>
              <a:rPr lang="en-US" dirty="0"/>
              <a:t> </a:t>
            </a:r>
            <a:r>
              <a:rPr lang="en-US" dirty="0" err="1"/>
              <a:t>confermano</a:t>
            </a:r>
            <a:r>
              <a:rPr lang="en-US" dirty="0"/>
              <a:t> </a:t>
            </a:r>
            <a:r>
              <a:rPr lang="en-US" dirty="0" err="1"/>
              <a:t>l’ipotesi</a:t>
            </a:r>
            <a:endParaRPr lang="en-US" dirty="0"/>
          </a:p>
        </p:txBody>
      </p:sp>
    </p:spTree>
    <p:extLst>
      <p:ext uri="{BB962C8B-B14F-4D97-AF65-F5344CB8AC3E}">
        <p14:creationId xmlns:p14="http://schemas.microsoft.com/office/powerpoint/2010/main" val="14772718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endParaRPr lang="en-US" dirty="0"/>
          </a:p>
          <a:p>
            <a:r>
              <a:rPr lang="en-US" dirty="0" err="1"/>
              <a:t>Mentre</a:t>
            </a:r>
            <a:r>
              <a:rPr lang="en-US" dirty="0"/>
              <a:t> la </a:t>
            </a:r>
            <a:r>
              <a:rPr lang="en-US" dirty="0" err="1"/>
              <a:t>ricerca</a:t>
            </a:r>
            <a:r>
              <a:rPr lang="en-US" dirty="0"/>
              <a:t> </a:t>
            </a:r>
            <a:r>
              <a:rPr lang="en-US" dirty="0" err="1"/>
              <a:t>sceintifica</a:t>
            </a:r>
            <a:r>
              <a:rPr lang="en-US" dirty="0"/>
              <a:t> </a:t>
            </a:r>
            <a:r>
              <a:rPr lang="en-US" dirty="0" err="1"/>
              <a:t>procede</a:t>
            </a:r>
            <a:r>
              <a:rPr lang="en-US" dirty="0"/>
              <a:t> per </a:t>
            </a:r>
            <a:r>
              <a:rPr lang="en-US" dirty="0" err="1"/>
              <a:t>disconferma</a:t>
            </a:r>
            <a:r>
              <a:rPr lang="en-US" dirty="0"/>
              <a:t> di </a:t>
            </a:r>
            <a:r>
              <a:rPr lang="en-US" dirty="0" err="1"/>
              <a:t>ipotesi</a:t>
            </a:r>
            <a:endParaRPr lang="en-US" dirty="0"/>
          </a:p>
          <a:p>
            <a:endParaRPr lang="en-US" dirty="0"/>
          </a:p>
          <a:p>
            <a:r>
              <a:rPr lang="en-US" dirty="0" err="1"/>
              <a:t>L’essere</a:t>
            </a:r>
            <a:r>
              <a:rPr lang="en-US" dirty="0"/>
              <a:t> </a:t>
            </a:r>
            <a:r>
              <a:rPr lang="en-US" dirty="0" err="1"/>
              <a:t>umano</a:t>
            </a:r>
            <a:r>
              <a:rPr lang="en-US" dirty="0"/>
              <a:t> </a:t>
            </a:r>
            <a:r>
              <a:rPr lang="en-US" dirty="0" err="1"/>
              <a:t>procede</a:t>
            </a:r>
            <a:r>
              <a:rPr lang="en-US" dirty="0"/>
              <a:t> per </a:t>
            </a:r>
            <a:r>
              <a:rPr lang="en-US" dirty="0" err="1"/>
              <a:t>conferma</a:t>
            </a:r>
            <a:r>
              <a:rPr lang="en-US" dirty="0"/>
              <a:t> di </a:t>
            </a:r>
            <a:r>
              <a:rPr lang="en-US" dirty="0" err="1"/>
              <a:t>ipotesi</a:t>
            </a:r>
            <a:endParaRPr lang="en-US" dirty="0"/>
          </a:p>
          <a:p>
            <a:endParaRPr lang="en-US" dirty="0"/>
          </a:p>
          <a:p>
            <a:r>
              <a:rPr lang="en-US" dirty="0" err="1"/>
              <a:t>Raccoglie</a:t>
            </a:r>
            <a:r>
              <a:rPr lang="en-US" dirty="0"/>
              <a:t> </a:t>
            </a:r>
            <a:r>
              <a:rPr lang="en-US" dirty="0" err="1"/>
              <a:t>quindi</a:t>
            </a:r>
            <a:r>
              <a:rPr lang="en-US" dirty="0"/>
              <a:t> un </a:t>
            </a:r>
            <a:r>
              <a:rPr lang="en-US" dirty="0" err="1"/>
              <a:t>elevato</a:t>
            </a:r>
            <a:r>
              <a:rPr lang="en-US" dirty="0"/>
              <a:t> </a:t>
            </a:r>
            <a:r>
              <a:rPr lang="en-US" dirty="0" err="1"/>
              <a:t>numero</a:t>
            </a:r>
            <a:r>
              <a:rPr lang="en-US" dirty="0"/>
              <a:t> di </a:t>
            </a:r>
            <a:r>
              <a:rPr lang="en-US" dirty="0" err="1"/>
              <a:t>falsi</a:t>
            </a:r>
            <a:r>
              <a:rPr lang="en-US" dirty="0"/>
              <a:t> </a:t>
            </a:r>
            <a:r>
              <a:rPr lang="en-US" dirty="0" err="1"/>
              <a:t>positivi</a:t>
            </a:r>
            <a:r>
              <a:rPr lang="en-US" dirty="0"/>
              <a:t> </a:t>
            </a:r>
          </a:p>
        </p:txBody>
      </p:sp>
    </p:spTree>
    <p:extLst>
      <p:ext uri="{BB962C8B-B14F-4D97-AF65-F5344CB8AC3E}">
        <p14:creationId xmlns:p14="http://schemas.microsoft.com/office/powerpoint/2010/main" val="18419007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Le </a:t>
            </a:r>
            <a:r>
              <a:rPr lang="en-US" dirty="0" err="1"/>
              <a:t>nostre</a:t>
            </a:r>
            <a:r>
              <a:rPr lang="en-US" dirty="0"/>
              <a:t> </a:t>
            </a:r>
            <a:r>
              <a:rPr lang="en-US" dirty="0" err="1"/>
              <a:t>aspettative</a:t>
            </a:r>
            <a:r>
              <a:rPr lang="en-US" dirty="0"/>
              <a:t> </a:t>
            </a:r>
            <a:r>
              <a:rPr lang="en-US" dirty="0" err="1"/>
              <a:t>sugli</a:t>
            </a:r>
            <a:r>
              <a:rPr lang="en-US" dirty="0"/>
              <a:t> </a:t>
            </a:r>
            <a:r>
              <a:rPr lang="en-US" dirty="0" err="1"/>
              <a:t>altri</a:t>
            </a:r>
            <a:r>
              <a:rPr lang="en-US" dirty="0"/>
              <a:t> ci </a:t>
            </a:r>
            <a:r>
              <a:rPr lang="en-US" dirty="0" err="1"/>
              <a:t>spingono</a:t>
            </a:r>
            <a:r>
              <a:rPr lang="en-US" dirty="0"/>
              <a:t> </a:t>
            </a:r>
            <a:r>
              <a:rPr lang="en-US" dirty="0" err="1"/>
              <a:t>oltre</a:t>
            </a:r>
            <a:r>
              <a:rPr lang="en-US" dirty="0"/>
              <a:t> </a:t>
            </a:r>
            <a:r>
              <a:rPr lang="en-US" dirty="0" err="1"/>
              <a:t>il</a:t>
            </a:r>
            <a:r>
              <a:rPr lang="en-US" dirty="0"/>
              <a:t> </a:t>
            </a:r>
            <a:r>
              <a:rPr lang="en-US" dirty="0" err="1"/>
              <a:t>porre</a:t>
            </a:r>
            <a:r>
              <a:rPr lang="en-US" dirty="0"/>
              <a:t> le </a:t>
            </a:r>
            <a:r>
              <a:rPr lang="en-US" dirty="0" err="1"/>
              <a:t>domande</a:t>
            </a:r>
            <a:r>
              <a:rPr lang="en-US" dirty="0"/>
              <a:t> a </a:t>
            </a:r>
            <a:r>
              <a:rPr lang="en-US" dirty="0" err="1"/>
              <a:t>conferma</a:t>
            </a:r>
            <a:r>
              <a:rPr lang="en-US" dirty="0"/>
              <a:t> </a:t>
            </a:r>
            <a:r>
              <a:rPr lang="en-US" dirty="0" err="1"/>
              <a:t>delle</a:t>
            </a:r>
            <a:r>
              <a:rPr lang="en-US" dirty="0"/>
              <a:t> </a:t>
            </a:r>
            <a:r>
              <a:rPr lang="en-US" dirty="0" err="1"/>
              <a:t>ipotesi</a:t>
            </a:r>
            <a:r>
              <a:rPr lang="en-US" dirty="0"/>
              <a:t>…</a:t>
            </a:r>
          </a:p>
          <a:p>
            <a:endParaRPr lang="en-US" dirty="0"/>
          </a:p>
        </p:txBody>
      </p:sp>
    </p:spTree>
    <p:extLst>
      <p:ext uri="{BB962C8B-B14F-4D97-AF65-F5344CB8AC3E}">
        <p14:creationId xmlns:p14="http://schemas.microsoft.com/office/powerpoint/2010/main" val="95482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solidFill>
                  <a:srgbClr val="BFBFBF"/>
                </a:solidFill>
              </a:rPr>
              <a:t>Le </a:t>
            </a:r>
            <a:r>
              <a:rPr lang="en-US" dirty="0" err="1">
                <a:solidFill>
                  <a:srgbClr val="BFBFBF"/>
                </a:solidFill>
              </a:rPr>
              <a:t>nostre</a:t>
            </a:r>
            <a:r>
              <a:rPr lang="en-US" dirty="0">
                <a:solidFill>
                  <a:srgbClr val="BFBFBF"/>
                </a:solidFill>
              </a:rPr>
              <a:t> </a:t>
            </a:r>
            <a:r>
              <a:rPr lang="en-US" dirty="0" err="1">
                <a:solidFill>
                  <a:srgbClr val="BFBFBF"/>
                </a:solidFill>
              </a:rPr>
              <a:t>aspettative</a:t>
            </a:r>
            <a:r>
              <a:rPr lang="en-US" dirty="0">
                <a:solidFill>
                  <a:srgbClr val="BFBFBF"/>
                </a:solidFill>
              </a:rPr>
              <a:t> </a:t>
            </a:r>
            <a:r>
              <a:rPr lang="en-US" dirty="0" err="1">
                <a:solidFill>
                  <a:srgbClr val="BFBFBF"/>
                </a:solidFill>
              </a:rPr>
              <a:t>sugli</a:t>
            </a:r>
            <a:r>
              <a:rPr lang="en-US" dirty="0">
                <a:solidFill>
                  <a:srgbClr val="BFBFBF"/>
                </a:solidFill>
              </a:rPr>
              <a:t> </a:t>
            </a:r>
            <a:r>
              <a:rPr lang="en-US" dirty="0" err="1">
                <a:solidFill>
                  <a:srgbClr val="BFBFBF"/>
                </a:solidFill>
              </a:rPr>
              <a:t>altri</a:t>
            </a:r>
            <a:r>
              <a:rPr lang="en-US" dirty="0">
                <a:solidFill>
                  <a:srgbClr val="BFBFBF"/>
                </a:solidFill>
              </a:rPr>
              <a:t> ci </a:t>
            </a:r>
            <a:r>
              <a:rPr lang="en-US" dirty="0" err="1">
                <a:solidFill>
                  <a:srgbClr val="BFBFBF"/>
                </a:solidFill>
              </a:rPr>
              <a:t>spingono</a:t>
            </a:r>
            <a:r>
              <a:rPr lang="en-US" dirty="0">
                <a:solidFill>
                  <a:srgbClr val="BFBFBF"/>
                </a:solidFill>
              </a:rPr>
              <a:t> </a:t>
            </a:r>
            <a:r>
              <a:rPr lang="en-US" dirty="0" err="1">
                <a:solidFill>
                  <a:srgbClr val="BFBFBF"/>
                </a:solidFill>
              </a:rPr>
              <a:t>oltre</a:t>
            </a:r>
            <a:r>
              <a:rPr lang="en-US" dirty="0">
                <a:solidFill>
                  <a:srgbClr val="BFBFBF"/>
                </a:solidFill>
              </a:rPr>
              <a:t> </a:t>
            </a:r>
            <a:r>
              <a:rPr lang="en-US" dirty="0" err="1">
                <a:solidFill>
                  <a:srgbClr val="BFBFBF"/>
                </a:solidFill>
              </a:rPr>
              <a:t>il</a:t>
            </a:r>
            <a:r>
              <a:rPr lang="en-US" dirty="0">
                <a:solidFill>
                  <a:srgbClr val="BFBFBF"/>
                </a:solidFill>
              </a:rPr>
              <a:t> </a:t>
            </a:r>
            <a:r>
              <a:rPr lang="en-US" dirty="0" err="1">
                <a:solidFill>
                  <a:srgbClr val="BFBFBF"/>
                </a:solidFill>
              </a:rPr>
              <a:t>porre</a:t>
            </a:r>
            <a:r>
              <a:rPr lang="en-US" dirty="0">
                <a:solidFill>
                  <a:srgbClr val="BFBFBF"/>
                </a:solidFill>
              </a:rPr>
              <a:t> le </a:t>
            </a:r>
            <a:r>
              <a:rPr lang="en-US" dirty="0" err="1">
                <a:solidFill>
                  <a:srgbClr val="BFBFBF"/>
                </a:solidFill>
              </a:rPr>
              <a:t>domande</a:t>
            </a:r>
            <a:r>
              <a:rPr lang="en-US" dirty="0">
                <a:solidFill>
                  <a:srgbClr val="BFBFBF"/>
                </a:solidFill>
              </a:rPr>
              <a:t> a </a:t>
            </a:r>
            <a:r>
              <a:rPr lang="en-US" dirty="0" err="1">
                <a:solidFill>
                  <a:srgbClr val="BFBFBF"/>
                </a:solidFill>
              </a:rPr>
              <a:t>conferma</a:t>
            </a:r>
            <a:r>
              <a:rPr lang="en-US" dirty="0">
                <a:solidFill>
                  <a:srgbClr val="BFBFBF"/>
                </a:solidFill>
              </a:rPr>
              <a:t> </a:t>
            </a:r>
            <a:r>
              <a:rPr lang="en-US" dirty="0" err="1">
                <a:solidFill>
                  <a:srgbClr val="BFBFBF"/>
                </a:solidFill>
              </a:rPr>
              <a:t>delle</a:t>
            </a:r>
            <a:r>
              <a:rPr lang="en-US" dirty="0">
                <a:solidFill>
                  <a:srgbClr val="BFBFBF"/>
                </a:solidFill>
              </a:rPr>
              <a:t> </a:t>
            </a:r>
            <a:r>
              <a:rPr lang="en-US" dirty="0" err="1">
                <a:solidFill>
                  <a:srgbClr val="BFBFBF"/>
                </a:solidFill>
              </a:rPr>
              <a:t>ipotesi</a:t>
            </a:r>
            <a:r>
              <a:rPr lang="en-US" dirty="0">
                <a:solidFill>
                  <a:srgbClr val="BFBFBF"/>
                </a:solidFill>
              </a:rPr>
              <a:t>…</a:t>
            </a:r>
          </a:p>
          <a:p>
            <a:endParaRPr lang="en-US" dirty="0"/>
          </a:p>
          <a:p>
            <a:r>
              <a:rPr lang="en-US" dirty="0" err="1"/>
              <a:t>Immaginate</a:t>
            </a:r>
            <a:r>
              <a:rPr lang="en-US" dirty="0"/>
              <a:t> di </a:t>
            </a:r>
            <a:r>
              <a:rPr lang="en-US" dirty="0" err="1"/>
              <a:t>incontrare</a:t>
            </a:r>
            <a:r>
              <a:rPr lang="en-US" dirty="0"/>
              <a:t> </a:t>
            </a:r>
            <a:r>
              <a:rPr lang="en-US" dirty="0" err="1"/>
              <a:t>una</a:t>
            </a:r>
            <a:r>
              <a:rPr lang="en-US" dirty="0"/>
              <a:t> persona </a:t>
            </a:r>
            <a:r>
              <a:rPr lang="en-US" dirty="0" err="1"/>
              <a:t>proveninete</a:t>
            </a:r>
            <a:r>
              <a:rPr lang="en-US" dirty="0"/>
              <a:t> da </a:t>
            </a:r>
            <a:r>
              <a:rPr lang="en-US" dirty="0" err="1"/>
              <a:t>una</a:t>
            </a:r>
            <a:r>
              <a:rPr lang="en-US" dirty="0"/>
              <a:t> </a:t>
            </a:r>
            <a:r>
              <a:rPr lang="en-US" dirty="0" err="1"/>
              <a:t>zona</a:t>
            </a:r>
            <a:r>
              <a:rPr lang="en-US" dirty="0"/>
              <a:t> del </a:t>
            </a:r>
            <a:r>
              <a:rPr lang="en-US" dirty="0" err="1"/>
              <a:t>mondo</a:t>
            </a:r>
            <a:r>
              <a:rPr lang="en-US" dirty="0"/>
              <a:t> </a:t>
            </a:r>
            <a:r>
              <a:rPr lang="en-US" dirty="0" err="1"/>
              <a:t>che</a:t>
            </a:r>
            <a:r>
              <a:rPr lang="en-US" dirty="0"/>
              <a:t> non </a:t>
            </a:r>
            <a:r>
              <a:rPr lang="en-US" dirty="0" err="1"/>
              <a:t>conoscete</a:t>
            </a:r>
            <a:endParaRPr lang="en-US" dirty="0"/>
          </a:p>
          <a:p>
            <a:endParaRPr lang="en-US" dirty="0"/>
          </a:p>
        </p:txBody>
      </p:sp>
    </p:spTree>
    <p:extLst>
      <p:ext uri="{BB962C8B-B14F-4D97-AF65-F5344CB8AC3E}">
        <p14:creationId xmlns:p14="http://schemas.microsoft.com/office/powerpoint/2010/main" val="20121738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Le </a:t>
            </a:r>
            <a:r>
              <a:rPr lang="en-US" dirty="0" err="1"/>
              <a:t>nostre</a:t>
            </a:r>
            <a:r>
              <a:rPr lang="en-US" dirty="0"/>
              <a:t> </a:t>
            </a:r>
            <a:r>
              <a:rPr lang="en-US" dirty="0" err="1"/>
              <a:t>aspettative</a:t>
            </a:r>
            <a:r>
              <a:rPr lang="en-US" dirty="0"/>
              <a:t> </a:t>
            </a:r>
            <a:r>
              <a:rPr lang="en-US" dirty="0" err="1"/>
              <a:t>sugli</a:t>
            </a:r>
            <a:r>
              <a:rPr lang="en-US" dirty="0"/>
              <a:t> </a:t>
            </a:r>
            <a:r>
              <a:rPr lang="en-US" dirty="0" err="1"/>
              <a:t>altri</a:t>
            </a:r>
            <a:r>
              <a:rPr lang="en-US" dirty="0"/>
              <a:t> ci </a:t>
            </a:r>
            <a:r>
              <a:rPr lang="en-US" dirty="0" err="1"/>
              <a:t>spingono</a:t>
            </a:r>
            <a:r>
              <a:rPr lang="en-US" dirty="0"/>
              <a:t> </a:t>
            </a:r>
            <a:r>
              <a:rPr lang="en-US" dirty="0" err="1"/>
              <a:t>oltre</a:t>
            </a:r>
            <a:r>
              <a:rPr lang="en-US" dirty="0"/>
              <a:t> </a:t>
            </a:r>
            <a:r>
              <a:rPr lang="en-US" dirty="0" err="1"/>
              <a:t>il</a:t>
            </a:r>
            <a:r>
              <a:rPr lang="en-US" dirty="0"/>
              <a:t> </a:t>
            </a:r>
            <a:r>
              <a:rPr lang="en-US" dirty="0" err="1"/>
              <a:t>porre</a:t>
            </a:r>
            <a:r>
              <a:rPr lang="en-US" dirty="0"/>
              <a:t> le </a:t>
            </a:r>
            <a:r>
              <a:rPr lang="en-US" dirty="0" err="1"/>
              <a:t>domande</a:t>
            </a:r>
            <a:r>
              <a:rPr lang="en-US" dirty="0"/>
              <a:t> a </a:t>
            </a:r>
            <a:r>
              <a:rPr lang="en-US" dirty="0" err="1"/>
              <a:t>conferma</a:t>
            </a:r>
            <a:r>
              <a:rPr lang="en-US" dirty="0"/>
              <a:t> </a:t>
            </a:r>
            <a:r>
              <a:rPr lang="en-US" dirty="0" err="1"/>
              <a:t>delle</a:t>
            </a:r>
            <a:r>
              <a:rPr lang="en-US" dirty="0"/>
              <a:t> </a:t>
            </a:r>
            <a:r>
              <a:rPr lang="en-US" dirty="0" err="1"/>
              <a:t>ipotesi</a:t>
            </a:r>
            <a:r>
              <a:rPr lang="en-US" dirty="0"/>
              <a:t>…</a:t>
            </a:r>
          </a:p>
          <a:p>
            <a:endParaRPr lang="en-US" dirty="0"/>
          </a:p>
          <a:p>
            <a:r>
              <a:rPr lang="en-US" dirty="0" err="1"/>
              <a:t>Immaginate</a:t>
            </a:r>
            <a:r>
              <a:rPr lang="en-US" dirty="0"/>
              <a:t> di </a:t>
            </a:r>
            <a:r>
              <a:rPr lang="en-US" dirty="0" err="1"/>
              <a:t>incontrare</a:t>
            </a:r>
            <a:r>
              <a:rPr lang="en-US" dirty="0"/>
              <a:t> </a:t>
            </a:r>
            <a:r>
              <a:rPr lang="en-US" dirty="0" err="1"/>
              <a:t>una</a:t>
            </a:r>
            <a:r>
              <a:rPr lang="en-US" dirty="0"/>
              <a:t> persona </a:t>
            </a:r>
            <a:r>
              <a:rPr lang="en-US" dirty="0" err="1"/>
              <a:t>proveninete</a:t>
            </a:r>
            <a:r>
              <a:rPr lang="en-US" dirty="0"/>
              <a:t> da </a:t>
            </a:r>
            <a:r>
              <a:rPr lang="en-US" dirty="0" err="1"/>
              <a:t>una</a:t>
            </a:r>
            <a:r>
              <a:rPr lang="en-US" dirty="0"/>
              <a:t> </a:t>
            </a:r>
            <a:r>
              <a:rPr lang="en-US" dirty="0" err="1"/>
              <a:t>zona</a:t>
            </a:r>
            <a:r>
              <a:rPr lang="en-US" dirty="0"/>
              <a:t> del </a:t>
            </a:r>
            <a:r>
              <a:rPr lang="en-US" dirty="0" err="1"/>
              <a:t>mondo</a:t>
            </a:r>
            <a:r>
              <a:rPr lang="en-US" dirty="0"/>
              <a:t> </a:t>
            </a:r>
            <a:r>
              <a:rPr lang="en-US" dirty="0" err="1"/>
              <a:t>che</a:t>
            </a:r>
            <a:r>
              <a:rPr lang="en-US" dirty="0"/>
              <a:t> non </a:t>
            </a:r>
            <a:r>
              <a:rPr lang="en-US" dirty="0" err="1"/>
              <a:t>conoscete</a:t>
            </a:r>
            <a:endParaRPr lang="en-US" dirty="0"/>
          </a:p>
          <a:p>
            <a:endParaRPr lang="en-US" dirty="0"/>
          </a:p>
          <a:p>
            <a:r>
              <a:rPr lang="en-US" dirty="0" err="1"/>
              <a:t>Immginate</a:t>
            </a:r>
            <a:r>
              <a:rPr lang="en-US" dirty="0"/>
              <a:t> </a:t>
            </a:r>
            <a:r>
              <a:rPr lang="en-US" dirty="0" err="1"/>
              <a:t>che</a:t>
            </a:r>
            <a:r>
              <a:rPr lang="en-US" dirty="0"/>
              <a:t> vi </a:t>
            </a:r>
            <a:r>
              <a:rPr lang="en-US" dirty="0" err="1"/>
              <a:t>dicono</a:t>
            </a:r>
            <a:r>
              <a:rPr lang="en-US" dirty="0"/>
              <a:t> </a:t>
            </a:r>
            <a:r>
              <a:rPr lang="en-US" dirty="0" err="1"/>
              <a:t>che</a:t>
            </a:r>
            <a:r>
              <a:rPr lang="en-US" dirty="0"/>
              <a:t> le </a:t>
            </a:r>
            <a:r>
              <a:rPr lang="en-US" dirty="0" err="1"/>
              <a:t>persone</a:t>
            </a:r>
            <a:r>
              <a:rPr lang="en-US" dirty="0"/>
              <a:t> </a:t>
            </a:r>
            <a:r>
              <a:rPr lang="en-US" dirty="0" err="1"/>
              <a:t>che</a:t>
            </a:r>
            <a:r>
              <a:rPr lang="en-US" dirty="0"/>
              <a:t> </a:t>
            </a:r>
            <a:r>
              <a:rPr lang="en-US" dirty="0" err="1"/>
              <a:t>venongo</a:t>
            </a:r>
            <a:r>
              <a:rPr lang="en-US" dirty="0"/>
              <a:t> da </a:t>
            </a:r>
            <a:r>
              <a:rPr lang="en-US" dirty="0" err="1"/>
              <a:t>quella</a:t>
            </a:r>
            <a:r>
              <a:rPr lang="en-US" dirty="0"/>
              <a:t> </a:t>
            </a:r>
            <a:r>
              <a:rPr lang="en-US" dirty="0" err="1"/>
              <a:t>zona</a:t>
            </a:r>
            <a:r>
              <a:rPr lang="en-US" dirty="0"/>
              <a:t> </a:t>
            </a:r>
            <a:r>
              <a:rPr lang="en-US" dirty="0" err="1"/>
              <a:t>hanno</a:t>
            </a:r>
            <a:r>
              <a:rPr lang="en-US" dirty="0"/>
              <a:t> </a:t>
            </a:r>
            <a:r>
              <a:rPr lang="en-US" dirty="0" err="1"/>
              <a:t>il</a:t>
            </a:r>
            <a:r>
              <a:rPr lang="en-US" dirty="0"/>
              <a:t> </a:t>
            </a:r>
            <a:r>
              <a:rPr lang="en-US" dirty="0" err="1"/>
              <a:t>culto</a:t>
            </a:r>
            <a:r>
              <a:rPr lang="en-US" dirty="0"/>
              <a:t> </a:t>
            </a:r>
            <a:r>
              <a:rPr lang="en-US" dirty="0" err="1"/>
              <a:t>della</a:t>
            </a:r>
            <a:r>
              <a:rPr lang="en-US" dirty="0"/>
              <a:t> </a:t>
            </a:r>
            <a:r>
              <a:rPr lang="en-US" dirty="0" err="1"/>
              <a:t>gentilezza</a:t>
            </a:r>
            <a:r>
              <a:rPr lang="en-US" dirty="0"/>
              <a:t> e </a:t>
            </a:r>
            <a:r>
              <a:rPr lang="en-US" dirty="0" err="1"/>
              <a:t>dell’ospitalità</a:t>
            </a:r>
            <a:endParaRPr lang="en-US" dirty="0"/>
          </a:p>
        </p:txBody>
      </p:sp>
    </p:spTree>
    <p:extLst>
      <p:ext uri="{BB962C8B-B14F-4D97-AF65-F5344CB8AC3E}">
        <p14:creationId xmlns:p14="http://schemas.microsoft.com/office/powerpoint/2010/main" val="20121738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La </a:t>
            </a:r>
            <a:r>
              <a:rPr lang="en-US" dirty="0" err="1"/>
              <a:t>maniera</a:t>
            </a:r>
            <a:r>
              <a:rPr lang="en-US" dirty="0"/>
              <a:t> di </a:t>
            </a:r>
            <a:r>
              <a:rPr lang="en-US" dirty="0" err="1"/>
              <a:t>relazionarci</a:t>
            </a:r>
            <a:r>
              <a:rPr lang="en-US" dirty="0"/>
              <a:t> con </a:t>
            </a:r>
            <a:r>
              <a:rPr lang="en-US" dirty="0" err="1"/>
              <a:t>queste</a:t>
            </a:r>
            <a:r>
              <a:rPr lang="en-US" dirty="0"/>
              <a:t> </a:t>
            </a:r>
            <a:r>
              <a:rPr lang="en-US" dirty="0" err="1"/>
              <a:t>persone</a:t>
            </a:r>
            <a:r>
              <a:rPr lang="en-US" dirty="0"/>
              <a:t> </a:t>
            </a:r>
            <a:r>
              <a:rPr lang="en-US" dirty="0" err="1"/>
              <a:t>sarà</a:t>
            </a:r>
            <a:r>
              <a:rPr lang="en-US" dirty="0"/>
              <a:t> </a:t>
            </a:r>
            <a:r>
              <a:rPr lang="en-US" dirty="0" err="1"/>
              <a:t>guidata</a:t>
            </a:r>
            <a:r>
              <a:rPr lang="en-US" dirty="0"/>
              <a:t> </a:t>
            </a:r>
            <a:r>
              <a:rPr lang="en-US" dirty="0" err="1"/>
              <a:t>dall’ipotesi</a:t>
            </a:r>
            <a:r>
              <a:rPr lang="en-US" dirty="0"/>
              <a:t> ‘</a:t>
            </a:r>
            <a:r>
              <a:rPr lang="en-US" dirty="0" err="1"/>
              <a:t>gentili</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294013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La </a:t>
            </a:r>
            <a:r>
              <a:rPr lang="en-US" dirty="0" err="1"/>
              <a:t>maniera</a:t>
            </a:r>
            <a:r>
              <a:rPr lang="en-US" dirty="0"/>
              <a:t> di </a:t>
            </a:r>
            <a:r>
              <a:rPr lang="en-US" dirty="0" err="1"/>
              <a:t>relazionarci</a:t>
            </a:r>
            <a:r>
              <a:rPr lang="en-US" dirty="0"/>
              <a:t> con </a:t>
            </a:r>
            <a:r>
              <a:rPr lang="en-US" dirty="0" err="1"/>
              <a:t>queste</a:t>
            </a:r>
            <a:r>
              <a:rPr lang="en-US" dirty="0"/>
              <a:t> </a:t>
            </a:r>
            <a:r>
              <a:rPr lang="en-US" dirty="0" err="1"/>
              <a:t>persone</a:t>
            </a:r>
            <a:r>
              <a:rPr lang="en-US" dirty="0"/>
              <a:t> </a:t>
            </a:r>
            <a:r>
              <a:rPr lang="en-US" dirty="0" err="1"/>
              <a:t>sarà</a:t>
            </a:r>
            <a:r>
              <a:rPr lang="en-US" dirty="0"/>
              <a:t> </a:t>
            </a:r>
            <a:r>
              <a:rPr lang="en-US" dirty="0" err="1"/>
              <a:t>guidata</a:t>
            </a:r>
            <a:r>
              <a:rPr lang="en-US" dirty="0"/>
              <a:t> </a:t>
            </a:r>
            <a:r>
              <a:rPr lang="en-US" dirty="0" err="1"/>
              <a:t>dall’ipotesi</a:t>
            </a:r>
            <a:r>
              <a:rPr lang="en-US" dirty="0"/>
              <a:t> ‘</a:t>
            </a:r>
            <a:r>
              <a:rPr lang="en-US" b="1" dirty="0" err="1"/>
              <a:t>gentili</a:t>
            </a:r>
            <a:r>
              <a:rPr lang="en-US" dirty="0"/>
              <a:t>’</a:t>
            </a:r>
          </a:p>
          <a:p>
            <a:endParaRPr lang="en-US" dirty="0"/>
          </a:p>
          <a:p>
            <a:r>
              <a:rPr lang="en-US" dirty="0" err="1"/>
              <a:t>Ci</a:t>
            </a:r>
            <a:r>
              <a:rPr lang="en-US" dirty="0"/>
              <a:t> </a:t>
            </a:r>
            <a:r>
              <a:rPr lang="en-US" dirty="0" err="1"/>
              <a:t>comporteremo</a:t>
            </a:r>
            <a:r>
              <a:rPr lang="en-US" dirty="0"/>
              <a:t> in </a:t>
            </a:r>
            <a:r>
              <a:rPr lang="en-US" dirty="0" err="1"/>
              <a:t>maniera</a:t>
            </a:r>
            <a:r>
              <a:rPr lang="en-US" dirty="0"/>
              <a:t> </a:t>
            </a:r>
            <a:r>
              <a:rPr lang="en-US" b="1" dirty="0" err="1"/>
              <a:t>genitle</a:t>
            </a:r>
            <a:endParaRPr lang="en-US" b="1" dirty="0"/>
          </a:p>
          <a:p>
            <a:endParaRPr lang="en-US" dirty="0"/>
          </a:p>
          <a:p>
            <a:endParaRPr lang="en-US" dirty="0"/>
          </a:p>
        </p:txBody>
      </p:sp>
    </p:spTree>
    <p:extLst>
      <p:ext uri="{BB962C8B-B14F-4D97-AF65-F5344CB8AC3E}">
        <p14:creationId xmlns:p14="http://schemas.microsoft.com/office/powerpoint/2010/main" val="31799891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La </a:t>
            </a:r>
            <a:r>
              <a:rPr lang="en-US" dirty="0" err="1"/>
              <a:t>maniera</a:t>
            </a:r>
            <a:r>
              <a:rPr lang="en-US" dirty="0"/>
              <a:t> di </a:t>
            </a:r>
            <a:r>
              <a:rPr lang="en-US" dirty="0" err="1"/>
              <a:t>relazionarci</a:t>
            </a:r>
            <a:r>
              <a:rPr lang="en-US" dirty="0"/>
              <a:t> con </a:t>
            </a:r>
            <a:r>
              <a:rPr lang="en-US" dirty="0" err="1"/>
              <a:t>queste</a:t>
            </a:r>
            <a:r>
              <a:rPr lang="en-US" dirty="0"/>
              <a:t> </a:t>
            </a:r>
            <a:r>
              <a:rPr lang="en-US" dirty="0" err="1"/>
              <a:t>persone</a:t>
            </a:r>
            <a:r>
              <a:rPr lang="en-US" dirty="0"/>
              <a:t> </a:t>
            </a:r>
            <a:r>
              <a:rPr lang="en-US" dirty="0" err="1"/>
              <a:t>sarà</a:t>
            </a:r>
            <a:r>
              <a:rPr lang="en-US" dirty="0"/>
              <a:t> </a:t>
            </a:r>
            <a:r>
              <a:rPr lang="en-US" dirty="0" err="1"/>
              <a:t>guidata</a:t>
            </a:r>
            <a:r>
              <a:rPr lang="en-US" dirty="0"/>
              <a:t> </a:t>
            </a:r>
            <a:r>
              <a:rPr lang="en-US" dirty="0" err="1"/>
              <a:t>dall’ipotesi</a:t>
            </a:r>
            <a:r>
              <a:rPr lang="en-US" dirty="0"/>
              <a:t> ‘</a:t>
            </a:r>
            <a:r>
              <a:rPr lang="en-US" b="1" dirty="0" err="1"/>
              <a:t>gentili</a:t>
            </a:r>
            <a:r>
              <a:rPr lang="en-US" dirty="0"/>
              <a:t>’</a:t>
            </a:r>
          </a:p>
          <a:p>
            <a:endParaRPr lang="en-US" dirty="0"/>
          </a:p>
          <a:p>
            <a:r>
              <a:rPr lang="en-US" dirty="0" err="1"/>
              <a:t>Ci</a:t>
            </a:r>
            <a:r>
              <a:rPr lang="en-US" dirty="0"/>
              <a:t> </a:t>
            </a:r>
            <a:r>
              <a:rPr lang="en-US" dirty="0" err="1"/>
              <a:t>comporteremo</a:t>
            </a:r>
            <a:r>
              <a:rPr lang="en-US" dirty="0"/>
              <a:t> in </a:t>
            </a:r>
            <a:r>
              <a:rPr lang="en-US" dirty="0" err="1"/>
              <a:t>maniera</a:t>
            </a:r>
            <a:r>
              <a:rPr lang="en-US" dirty="0"/>
              <a:t> </a:t>
            </a:r>
            <a:r>
              <a:rPr lang="en-US" b="1" dirty="0" err="1"/>
              <a:t>genitle</a:t>
            </a:r>
            <a:endParaRPr lang="en-US" b="1" dirty="0"/>
          </a:p>
          <a:p>
            <a:endParaRPr lang="en-US" dirty="0"/>
          </a:p>
          <a:p>
            <a:r>
              <a:rPr lang="en-US" dirty="0"/>
              <a:t>E </a:t>
            </a:r>
            <a:r>
              <a:rPr lang="en-US" dirty="0" err="1"/>
              <a:t>solleciteremo</a:t>
            </a:r>
            <a:r>
              <a:rPr lang="en-US" dirty="0"/>
              <a:t> in </a:t>
            </a:r>
            <a:r>
              <a:rPr lang="en-US" dirty="0" err="1"/>
              <a:t>loro</a:t>
            </a:r>
            <a:r>
              <a:rPr lang="en-US" dirty="0"/>
              <a:t> </a:t>
            </a:r>
            <a:r>
              <a:rPr lang="en-US" dirty="0" err="1"/>
              <a:t>risposte</a:t>
            </a:r>
            <a:r>
              <a:rPr lang="en-US" dirty="0"/>
              <a:t> </a:t>
            </a:r>
            <a:r>
              <a:rPr lang="en-US" b="1" dirty="0" err="1"/>
              <a:t>gentili</a:t>
            </a:r>
            <a:endParaRPr lang="en-US" b="1" dirty="0"/>
          </a:p>
          <a:p>
            <a:endParaRPr lang="en-US" dirty="0"/>
          </a:p>
          <a:p>
            <a:endParaRPr lang="en-US" dirty="0"/>
          </a:p>
        </p:txBody>
      </p:sp>
    </p:spTree>
    <p:extLst>
      <p:ext uri="{BB962C8B-B14F-4D97-AF65-F5344CB8AC3E}">
        <p14:creationId xmlns:p14="http://schemas.microsoft.com/office/powerpoint/2010/main" val="317998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Non solo le </a:t>
            </a:r>
            <a:r>
              <a:rPr lang="en-US" dirty="0" err="1"/>
              <a:t>nostre</a:t>
            </a:r>
            <a:r>
              <a:rPr lang="en-US" dirty="0"/>
              <a:t> </a:t>
            </a:r>
            <a:r>
              <a:rPr lang="en-US" dirty="0" err="1"/>
              <a:t>ipotesi</a:t>
            </a:r>
            <a:r>
              <a:rPr lang="en-US" dirty="0"/>
              <a:t> ci </a:t>
            </a:r>
            <a:r>
              <a:rPr lang="en-US" dirty="0" err="1"/>
              <a:t>faranno</a:t>
            </a:r>
            <a:r>
              <a:rPr lang="en-US" dirty="0"/>
              <a:t> </a:t>
            </a:r>
            <a:r>
              <a:rPr lang="en-US" dirty="0" err="1"/>
              <a:t>comportare</a:t>
            </a:r>
            <a:r>
              <a:rPr lang="en-US" dirty="0"/>
              <a:t> in </a:t>
            </a:r>
            <a:r>
              <a:rPr lang="en-US" dirty="0" err="1"/>
              <a:t>maniera</a:t>
            </a:r>
            <a:r>
              <a:rPr lang="en-US" dirty="0"/>
              <a:t> </a:t>
            </a:r>
            <a:r>
              <a:rPr lang="en-US" dirty="0" err="1"/>
              <a:t>coerente</a:t>
            </a:r>
            <a:r>
              <a:rPr lang="en-US" dirty="0"/>
              <a:t> con </a:t>
            </a:r>
            <a:r>
              <a:rPr lang="en-US" dirty="0" err="1"/>
              <a:t>quello</a:t>
            </a:r>
            <a:r>
              <a:rPr lang="en-US" dirty="0"/>
              <a:t> </a:t>
            </a:r>
            <a:r>
              <a:rPr lang="en-US" dirty="0" err="1"/>
              <a:t>che</a:t>
            </a:r>
            <a:r>
              <a:rPr lang="en-US" dirty="0"/>
              <a:t> ci </a:t>
            </a:r>
            <a:r>
              <a:rPr lang="en-US" dirty="0" err="1"/>
              <a:t>aspettiamo</a:t>
            </a:r>
            <a:r>
              <a:rPr lang="en-US" dirty="0"/>
              <a:t> </a:t>
            </a:r>
            <a:r>
              <a:rPr lang="en-US" dirty="0" err="1"/>
              <a:t>dagli</a:t>
            </a:r>
            <a:r>
              <a:rPr lang="en-US" dirty="0"/>
              <a:t> </a:t>
            </a:r>
            <a:r>
              <a:rPr lang="en-US" dirty="0" err="1"/>
              <a:t>altri</a:t>
            </a:r>
            <a:endParaRPr lang="en-US" dirty="0"/>
          </a:p>
          <a:p>
            <a:endParaRPr lang="en-US" dirty="0"/>
          </a:p>
          <a:p>
            <a:endParaRPr lang="it-IT" dirty="0"/>
          </a:p>
          <a:p>
            <a:endParaRPr lang="en-US" dirty="0"/>
          </a:p>
        </p:txBody>
      </p:sp>
    </p:spTree>
    <p:extLst>
      <p:ext uri="{BB962C8B-B14F-4D97-AF65-F5344CB8AC3E}">
        <p14:creationId xmlns:p14="http://schemas.microsoft.com/office/powerpoint/2010/main" val="36000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b="1" dirty="0" err="1"/>
              <a:t>Speed</a:t>
            </a:r>
            <a:r>
              <a:rPr lang="it-IT" b="1" dirty="0"/>
              <a:t> Date Experiment</a:t>
            </a:r>
          </a:p>
          <a:p>
            <a:endParaRPr lang="it-IT" b="1" dirty="0"/>
          </a:p>
          <a:p>
            <a:r>
              <a:rPr lang="it-IT" dirty="0" err="1"/>
              <a:t>N</a:t>
            </a:r>
            <a:r>
              <a:rPr lang="it-IT" dirty="0"/>
              <a:t> = 187 studenti (</a:t>
            </a:r>
            <a:r>
              <a:rPr lang="it-IT" dirty="0" err="1"/>
              <a:t>n</a:t>
            </a:r>
            <a:r>
              <a:rPr lang="it-IT" dirty="0"/>
              <a:t> = 93 donne, </a:t>
            </a:r>
            <a:r>
              <a:rPr lang="it-IT" dirty="0" err="1"/>
              <a:t>n</a:t>
            </a:r>
            <a:r>
              <a:rPr lang="it-IT" dirty="0"/>
              <a:t> = 94 uomini)</a:t>
            </a:r>
          </a:p>
          <a:p>
            <a:endParaRPr lang="it-IT" dirty="0"/>
          </a:p>
          <a:p>
            <a:r>
              <a:rPr lang="it-IT" dirty="0"/>
              <a:t>Esperimento in due fasi</a:t>
            </a:r>
          </a:p>
          <a:p>
            <a:endParaRPr lang="it-IT" dirty="0"/>
          </a:p>
          <a:p>
            <a:r>
              <a:rPr lang="it-IT" dirty="0" err="1"/>
              <a:t>Miusrazione</a:t>
            </a:r>
            <a:r>
              <a:rPr lang="it-IT" dirty="0"/>
              <a:t> 1 (self) </a:t>
            </a:r>
            <a:r>
              <a:rPr lang="mr-IN" dirty="0"/>
              <a:t>–</a:t>
            </a:r>
            <a:r>
              <a:rPr lang="it-IT" dirty="0"/>
              <a:t> </a:t>
            </a:r>
            <a:r>
              <a:rPr lang="it-IT" dirty="0" err="1"/>
              <a:t>Speed</a:t>
            </a:r>
            <a:r>
              <a:rPr lang="it-IT" dirty="0"/>
              <a:t> Date- Misurazione 2 (</a:t>
            </a:r>
            <a:r>
              <a:rPr lang="it-IT" dirty="0" err="1"/>
              <a:t>other</a:t>
            </a:r>
            <a:r>
              <a:rPr lang="it-IT" dirty="0"/>
              <a:t>)</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8449909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inidizi</a:t>
            </a:r>
            <a:endParaRPr lang="en-US" dirty="0"/>
          </a:p>
        </p:txBody>
      </p:sp>
      <p:sp>
        <p:nvSpPr>
          <p:cNvPr id="3" name="Content Placeholder 2"/>
          <p:cNvSpPr>
            <a:spLocks noGrp="1"/>
          </p:cNvSpPr>
          <p:nvPr>
            <p:ph idx="1"/>
          </p:nvPr>
        </p:nvSpPr>
        <p:spPr/>
        <p:txBody>
          <a:bodyPr/>
          <a:lstStyle/>
          <a:p>
            <a:r>
              <a:rPr lang="en-US" dirty="0"/>
              <a:t>Non solo le </a:t>
            </a:r>
            <a:r>
              <a:rPr lang="en-US" dirty="0" err="1"/>
              <a:t>nostre</a:t>
            </a:r>
            <a:r>
              <a:rPr lang="en-US" dirty="0"/>
              <a:t> </a:t>
            </a:r>
            <a:r>
              <a:rPr lang="en-US" dirty="0" err="1"/>
              <a:t>ipotesi</a:t>
            </a:r>
            <a:r>
              <a:rPr lang="en-US" dirty="0"/>
              <a:t> ci </a:t>
            </a:r>
            <a:r>
              <a:rPr lang="en-US" dirty="0" err="1"/>
              <a:t>faranno</a:t>
            </a:r>
            <a:r>
              <a:rPr lang="en-US" dirty="0"/>
              <a:t> </a:t>
            </a:r>
            <a:r>
              <a:rPr lang="en-US" dirty="0" err="1"/>
              <a:t>comportare</a:t>
            </a:r>
            <a:r>
              <a:rPr lang="en-US" dirty="0"/>
              <a:t> in </a:t>
            </a:r>
            <a:r>
              <a:rPr lang="en-US" dirty="0" err="1"/>
              <a:t>maniera</a:t>
            </a:r>
            <a:r>
              <a:rPr lang="en-US" dirty="0"/>
              <a:t> </a:t>
            </a:r>
            <a:r>
              <a:rPr lang="en-US" dirty="0" err="1"/>
              <a:t>coerente</a:t>
            </a:r>
            <a:r>
              <a:rPr lang="en-US" dirty="0"/>
              <a:t> con </a:t>
            </a:r>
            <a:r>
              <a:rPr lang="en-US" dirty="0" err="1"/>
              <a:t>quello</a:t>
            </a:r>
            <a:r>
              <a:rPr lang="en-US" dirty="0"/>
              <a:t> </a:t>
            </a:r>
            <a:r>
              <a:rPr lang="en-US" dirty="0" err="1"/>
              <a:t>che</a:t>
            </a:r>
            <a:r>
              <a:rPr lang="en-US" dirty="0"/>
              <a:t> ci </a:t>
            </a:r>
            <a:r>
              <a:rPr lang="en-US" dirty="0" err="1"/>
              <a:t>aspettiamo</a:t>
            </a:r>
            <a:r>
              <a:rPr lang="en-US" dirty="0"/>
              <a:t> </a:t>
            </a:r>
            <a:r>
              <a:rPr lang="en-US" dirty="0" err="1"/>
              <a:t>dagli</a:t>
            </a:r>
            <a:r>
              <a:rPr lang="en-US" dirty="0"/>
              <a:t> </a:t>
            </a:r>
            <a:r>
              <a:rPr lang="en-US" dirty="0" err="1"/>
              <a:t>altri</a:t>
            </a:r>
            <a:endParaRPr lang="en-US" dirty="0"/>
          </a:p>
          <a:p>
            <a:endParaRPr lang="en-US" dirty="0"/>
          </a:p>
          <a:p>
            <a:r>
              <a:rPr lang="it-IT" dirty="0"/>
              <a:t>Ma addirittura creano quello che ci aspettiamo….</a:t>
            </a:r>
          </a:p>
          <a:p>
            <a:endParaRPr lang="it-IT" dirty="0"/>
          </a:p>
          <a:p>
            <a:endParaRPr lang="it-IT" dirty="0"/>
          </a:p>
          <a:p>
            <a:r>
              <a:rPr lang="it-IT" dirty="0"/>
              <a:t>Profezie che si </a:t>
            </a:r>
            <a:r>
              <a:rPr lang="it-IT" dirty="0" err="1"/>
              <a:t>autoavverano</a:t>
            </a:r>
            <a:endParaRPr lang="it-IT" dirty="0"/>
          </a:p>
          <a:p>
            <a:endParaRPr lang="it-IT" dirty="0"/>
          </a:p>
          <a:p>
            <a:endParaRPr lang="en-US" dirty="0"/>
          </a:p>
        </p:txBody>
      </p:sp>
    </p:spTree>
    <p:extLst>
      <p:ext uri="{BB962C8B-B14F-4D97-AF65-F5344CB8AC3E}">
        <p14:creationId xmlns:p14="http://schemas.microsoft.com/office/powerpoint/2010/main" val="969335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a:t>Rosenthal &amp; Jacobson (1978)</a:t>
            </a:r>
          </a:p>
          <a:p>
            <a:endParaRPr lang="en-US" dirty="0"/>
          </a:p>
          <a:p>
            <a:r>
              <a:rPr lang="en-US" dirty="0" err="1"/>
              <a:t>Scuola</a:t>
            </a:r>
            <a:endParaRPr lang="en-US" dirty="0"/>
          </a:p>
          <a:p>
            <a:endParaRPr lang="en-US" dirty="0"/>
          </a:p>
          <a:p>
            <a:r>
              <a:rPr lang="en-US" dirty="0" err="1"/>
              <a:t>Distribuzione</a:t>
            </a:r>
            <a:r>
              <a:rPr lang="en-US" dirty="0"/>
              <a:t> </a:t>
            </a:r>
            <a:r>
              <a:rPr lang="en-US" dirty="0" err="1"/>
              <a:t>dei</a:t>
            </a:r>
            <a:r>
              <a:rPr lang="en-US" dirty="0"/>
              <a:t> test di </a:t>
            </a:r>
            <a:r>
              <a:rPr lang="en-US" dirty="0" err="1"/>
              <a:t>intelligenza</a:t>
            </a:r>
            <a:r>
              <a:rPr lang="en-US" dirty="0"/>
              <a:t> </a:t>
            </a:r>
            <a:r>
              <a:rPr lang="en-US" dirty="0" err="1"/>
              <a:t>agli</a:t>
            </a:r>
            <a:r>
              <a:rPr lang="en-US" dirty="0"/>
              <a:t> </a:t>
            </a:r>
            <a:r>
              <a:rPr lang="en-US" dirty="0" err="1"/>
              <a:t>alunni</a:t>
            </a:r>
            <a:endParaRPr lang="en-US" dirty="0"/>
          </a:p>
          <a:p>
            <a:endParaRPr lang="en-US" dirty="0"/>
          </a:p>
          <a:p>
            <a:r>
              <a:rPr lang="en-US" dirty="0"/>
              <a:t>Scoring: </a:t>
            </a:r>
            <a:r>
              <a:rPr lang="en-US" dirty="0" err="1"/>
              <a:t>estremamente</a:t>
            </a:r>
            <a:r>
              <a:rPr lang="en-US" dirty="0"/>
              <a:t> </a:t>
            </a:r>
            <a:r>
              <a:rPr lang="en-US" dirty="0" err="1"/>
              <a:t>intelligente</a:t>
            </a:r>
            <a:r>
              <a:rPr lang="en-US" dirty="0"/>
              <a:t> – </a:t>
            </a:r>
            <a:r>
              <a:rPr lang="en-US" dirty="0" err="1"/>
              <a:t>scarsamente</a:t>
            </a:r>
            <a:r>
              <a:rPr lang="en-US" dirty="0"/>
              <a:t> </a:t>
            </a:r>
            <a:r>
              <a:rPr lang="en-US" dirty="0" err="1"/>
              <a:t>intelligente</a:t>
            </a:r>
            <a:endParaRPr lang="en-US" dirty="0"/>
          </a:p>
          <a:p>
            <a:endParaRPr lang="en-US" dirty="0"/>
          </a:p>
          <a:p>
            <a:r>
              <a:rPr lang="en-US" dirty="0" err="1"/>
              <a:t>Comunicazione</a:t>
            </a:r>
            <a:r>
              <a:rPr lang="en-US" dirty="0"/>
              <a:t> </a:t>
            </a:r>
            <a:r>
              <a:rPr lang="en-US" dirty="0" err="1"/>
              <a:t>alle</a:t>
            </a:r>
            <a:r>
              <a:rPr lang="en-US" dirty="0"/>
              <a:t> </a:t>
            </a:r>
            <a:r>
              <a:rPr lang="en-US" dirty="0" err="1"/>
              <a:t>insegnanti</a:t>
            </a:r>
            <a:r>
              <a:rPr lang="en-US" dirty="0"/>
              <a:t> </a:t>
            </a:r>
            <a:r>
              <a:rPr lang="en-US" dirty="0" err="1"/>
              <a:t>dello</a:t>
            </a:r>
            <a:r>
              <a:rPr lang="en-US" dirty="0"/>
              <a:t> score</a:t>
            </a:r>
          </a:p>
        </p:txBody>
      </p:sp>
    </p:spTree>
    <p:extLst>
      <p:ext uri="{BB962C8B-B14F-4D97-AF65-F5344CB8AC3E}">
        <p14:creationId xmlns:p14="http://schemas.microsoft.com/office/powerpoint/2010/main" val="36212308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a:t>Rosenthal &amp; Jacobson (1978)</a:t>
            </a:r>
          </a:p>
          <a:p>
            <a:endParaRPr lang="en-US" dirty="0"/>
          </a:p>
          <a:p>
            <a:r>
              <a:rPr lang="en-US" dirty="0"/>
              <a:t>Lo scoring in </a:t>
            </a:r>
            <a:r>
              <a:rPr lang="en-US" dirty="0" err="1"/>
              <a:t>realtà</a:t>
            </a:r>
            <a:r>
              <a:rPr lang="en-US" dirty="0"/>
              <a:t> non era </a:t>
            </a:r>
            <a:r>
              <a:rPr lang="en-US" dirty="0" err="1"/>
              <a:t>mai</a:t>
            </a:r>
            <a:r>
              <a:rPr lang="en-US" dirty="0"/>
              <a:t> </a:t>
            </a:r>
            <a:r>
              <a:rPr lang="en-US" dirty="0" err="1"/>
              <a:t>stato</a:t>
            </a:r>
            <a:r>
              <a:rPr lang="en-US" dirty="0"/>
              <a:t> </a:t>
            </a:r>
            <a:r>
              <a:rPr lang="en-US" dirty="0" err="1"/>
              <a:t>eseguito</a:t>
            </a:r>
            <a:endParaRPr lang="en-US" dirty="0"/>
          </a:p>
          <a:p>
            <a:endParaRPr lang="en-US" dirty="0"/>
          </a:p>
          <a:p>
            <a:r>
              <a:rPr lang="en-US" dirty="0" err="1"/>
              <a:t>Gli</a:t>
            </a:r>
            <a:r>
              <a:rPr lang="en-US" dirty="0"/>
              <a:t> </a:t>
            </a:r>
            <a:r>
              <a:rPr lang="en-US" dirty="0" err="1"/>
              <a:t>sperimentatori</a:t>
            </a:r>
            <a:r>
              <a:rPr lang="en-US" dirty="0"/>
              <a:t> </a:t>
            </a:r>
            <a:r>
              <a:rPr lang="en-US" dirty="0" err="1"/>
              <a:t>avevano</a:t>
            </a:r>
            <a:r>
              <a:rPr lang="en-US" dirty="0"/>
              <a:t> </a:t>
            </a:r>
            <a:r>
              <a:rPr lang="en-US" dirty="0" err="1"/>
              <a:t>attribuito</a:t>
            </a:r>
            <a:r>
              <a:rPr lang="en-US" dirty="0"/>
              <a:t> a </a:t>
            </a:r>
            <a:r>
              <a:rPr lang="en-US" dirty="0" err="1"/>
              <a:t>caso</a:t>
            </a:r>
            <a:r>
              <a:rPr lang="en-US" dirty="0"/>
              <a:t> I </a:t>
            </a:r>
            <a:r>
              <a:rPr lang="en-US" dirty="0" err="1"/>
              <a:t>punteggi</a:t>
            </a:r>
            <a:r>
              <a:rPr lang="en-US" dirty="0"/>
              <a:t> di </a:t>
            </a:r>
            <a:r>
              <a:rPr lang="en-US" dirty="0" err="1"/>
              <a:t>intelligenza</a:t>
            </a:r>
            <a:r>
              <a:rPr lang="en-US" dirty="0"/>
              <a:t> </a:t>
            </a:r>
            <a:r>
              <a:rPr lang="en-US" dirty="0" err="1"/>
              <a:t>agli</a:t>
            </a:r>
            <a:r>
              <a:rPr lang="en-US" dirty="0"/>
              <a:t> </a:t>
            </a:r>
            <a:r>
              <a:rPr lang="en-US" dirty="0" err="1"/>
              <a:t>alunni</a:t>
            </a:r>
            <a:endParaRPr lang="en-US" dirty="0"/>
          </a:p>
        </p:txBody>
      </p:sp>
    </p:spTree>
    <p:extLst>
      <p:ext uri="{BB962C8B-B14F-4D97-AF65-F5344CB8AC3E}">
        <p14:creationId xmlns:p14="http://schemas.microsoft.com/office/powerpoint/2010/main" val="38242587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a:t>Rosenthal &amp; Jacobson (1978)</a:t>
            </a:r>
          </a:p>
          <a:p>
            <a:endParaRPr lang="en-US" dirty="0"/>
          </a:p>
          <a:p>
            <a:endParaRPr lang="en-US" dirty="0"/>
          </a:p>
          <a:p>
            <a:r>
              <a:rPr lang="en-US" dirty="0" err="1"/>
              <a:t>Alla</a:t>
            </a:r>
            <a:r>
              <a:rPr lang="en-US" dirty="0"/>
              <a:t> fine </a:t>
            </a:r>
            <a:r>
              <a:rPr lang="en-US" dirty="0" err="1"/>
              <a:t>dell’anno</a:t>
            </a:r>
            <a:r>
              <a:rPr lang="en-US" dirty="0"/>
              <a:t>, </a:t>
            </a:r>
            <a:r>
              <a:rPr lang="en-US" dirty="0" err="1"/>
              <a:t>gli</a:t>
            </a:r>
            <a:r>
              <a:rPr lang="en-US" dirty="0"/>
              <a:t> </a:t>
            </a:r>
            <a:r>
              <a:rPr lang="en-US" dirty="0" err="1"/>
              <a:t>studenti</a:t>
            </a:r>
            <a:r>
              <a:rPr lang="en-US" dirty="0"/>
              <a:t> </a:t>
            </a:r>
            <a:r>
              <a:rPr lang="en-US" dirty="0" err="1"/>
              <a:t>definiti</a:t>
            </a:r>
            <a:r>
              <a:rPr lang="en-US" dirty="0"/>
              <a:t> (a </a:t>
            </a:r>
            <a:r>
              <a:rPr lang="en-US" dirty="0" err="1"/>
              <a:t>caso</a:t>
            </a:r>
            <a:r>
              <a:rPr lang="en-US" dirty="0"/>
              <a:t>) ‘</a:t>
            </a:r>
            <a:r>
              <a:rPr lang="en-US" dirty="0" err="1"/>
              <a:t>intelligenti</a:t>
            </a:r>
            <a:r>
              <a:rPr lang="en-US" dirty="0"/>
              <a:t>’ </a:t>
            </a:r>
            <a:r>
              <a:rPr lang="en-US" dirty="0" err="1"/>
              <a:t>avevano</a:t>
            </a:r>
            <a:r>
              <a:rPr lang="en-US" dirty="0"/>
              <a:t> </a:t>
            </a:r>
            <a:r>
              <a:rPr lang="en-US" dirty="0" err="1"/>
              <a:t>ricevuto</a:t>
            </a:r>
            <a:r>
              <a:rPr lang="en-US" dirty="0"/>
              <a:t> </a:t>
            </a:r>
            <a:r>
              <a:rPr lang="en-US" dirty="0" err="1"/>
              <a:t>voti</a:t>
            </a:r>
            <a:r>
              <a:rPr lang="en-US" dirty="0"/>
              <a:t> </a:t>
            </a:r>
            <a:r>
              <a:rPr lang="en-US" dirty="0" err="1"/>
              <a:t>più</a:t>
            </a:r>
            <a:r>
              <a:rPr lang="en-US" dirty="0"/>
              <a:t> </a:t>
            </a:r>
            <a:r>
              <a:rPr lang="en-US" dirty="0" err="1"/>
              <a:t>alti</a:t>
            </a:r>
            <a:endParaRPr lang="en-US" dirty="0"/>
          </a:p>
        </p:txBody>
      </p:sp>
    </p:spTree>
    <p:extLst>
      <p:ext uri="{BB962C8B-B14F-4D97-AF65-F5344CB8AC3E}">
        <p14:creationId xmlns:p14="http://schemas.microsoft.com/office/powerpoint/2010/main" val="15697538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a:t>Rosenthal &amp; Jacobson (1978)</a:t>
            </a:r>
          </a:p>
          <a:p>
            <a:endParaRPr lang="en-US" dirty="0"/>
          </a:p>
          <a:p>
            <a:endParaRPr lang="en-US" dirty="0"/>
          </a:p>
          <a:p>
            <a:r>
              <a:rPr lang="en-US" dirty="0" err="1"/>
              <a:t>Monitorano</a:t>
            </a:r>
            <a:r>
              <a:rPr lang="en-US" dirty="0"/>
              <a:t> e </a:t>
            </a:r>
            <a:r>
              <a:rPr lang="en-US" dirty="0" err="1"/>
              <a:t>filmano</a:t>
            </a:r>
            <a:r>
              <a:rPr lang="en-US" dirty="0"/>
              <a:t> le </a:t>
            </a:r>
            <a:r>
              <a:rPr lang="en-US" dirty="0" err="1"/>
              <a:t>interazioni</a:t>
            </a:r>
            <a:r>
              <a:rPr lang="en-US" dirty="0"/>
              <a:t> </a:t>
            </a:r>
            <a:r>
              <a:rPr lang="en-US" dirty="0" err="1"/>
              <a:t>insegnanti-alunni</a:t>
            </a:r>
            <a:endParaRPr lang="en-US" dirty="0"/>
          </a:p>
          <a:p>
            <a:endParaRPr lang="en-US" dirty="0"/>
          </a:p>
          <a:p>
            <a:pPr lvl="1"/>
            <a:r>
              <a:rPr lang="en-US" dirty="0"/>
              <a:t>Maggiore </a:t>
            </a:r>
            <a:r>
              <a:rPr lang="en-US" dirty="0" err="1"/>
              <a:t>attenzione</a:t>
            </a:r>
            <a:endParaRPr lang="en-US" dirty="0"/>
          </a:p>
          <a:p>
            <a:pPr lvl="1"/>
            <a:r>
              <a:rPr lang="en-US" dirty="0" err="1"/>
              <a:t>Incoraggiano</a:t>
            </a:r>
            <a:r>
              <a:rPr lang="en-US" dirty="0"/>
              <a:t> </a:t>
            </a:r>
            <a:r>
              <a:rPr lang="en-US" dirty="0" err="1"/>
              <a:t>creando</a:t>
            </a:r>
            <a:r>
              <a:rPr lang="en-US" dirty="0"/>
              <a:t> </a:t>
            </a:r>
            <a:r>
              <a:rPr lang="en-US" dirty="0" err="1"/>
              <a:t>contesti</a:t>
            </a:r>
            <a:r>
              <a:rPr lang="en-US" dirty="0"/>
              <a:t> a </a:t>
            </a:r>
            <a:r>
              <a:rPr lang="en-US" dirty="0" err="1"/>
              <a:t>loro</a:t>
            </a:r>
            <a:r>
              <a:rPr lang="en-US" dirty="0"/>
              <a:t> </a:t>
            </a:r>
            <a:r>
              <a:rPr lang="en-US" dirty="0" err="1"/>
              <a:t>favorevoli</a:t>
            </a:r>
            <a:endParaRPr lang="en-US" dirty="0"/>
          </a:p>
          <a:p>
            <a:pPr lvl="1"/>
            <a:r>
              <a:rPr lang="en-US" dirty="0" err="1"/>
              <a:t>Assegnano</a:t>
            </a:r>
            <a:r>
              <a:rPr lang="en-US" dirty="0"/>
              <a:t> </a:t>
            </a:r>
            <a:r>
              <a:rPr lang="en-US" dirty="0" err="1"/>
              <a:t>ruoli</a:t>
            </a:r>
            <a:r>
              <a:rPr lang="en-US" dirty="0"/>
              <a:t> </a:t>
            </a:r>
            <a:r>
              <a:rPr lang="en-US" dirty="0" err="1"/>
              <a:t>più</a:t>
            </a:r>
            <a:r>
              <a:rPr lang="en-US" dirty="0"/>
              <a:t> </a:t>
            </a:r>
            <a:r>
              <a:rPr lang="en-US" dirty="0" err="1"/>
              <a:t>stimolanti</a:t>
            </a:r>
            <a:r>
              <a:rPr lang="en-US" dirty="0"/>
              <a:t> e </a:t>
            </a:r>
            <a:r>
              <a:rPr lang="en-US" dirty="0" err="1"/>
              <a:t>forniscono</a:t>
            </a:r>
            <a:r>
              <a:rPr lang="en-US" dirty="0"/>
              <a:t> feedback </a:t>
            </a:r>
            <a:r>
              <a:rPr lang="en-US" dirty="0" err="1"/>
              <a:t>positivi</a:t>
            </a:r>
            <a:endParaRPr lang="en-US" dirty="0"/>
          </a:p>
          <a:p>
            <a:endParaRPr lang="en-US" dirty="0"/>
          </a:p>
          <a:p>
            <a:pPr marL="0" indent="0">
              <a:buNone/>
            </a:pPr>
            <a:endParaRPr lang="en-US" dirty="0"/>
          </a:p>
        </p:txBody>
      </p:sp>
    </p:spTree>
    <p:extLst>
      <p:ext uri="{BB962C8B-B14F-4D97-AF65-F5344CB8AC3E}">
        <p14:creationId xmlns:p14="http://schemas.microsoft.com/office/powerpoint/2010/main" val="41150393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it-IT" dirty="0"/>
              <a:t>Profezie che si auto-avverano</a:t>
            </a:r>
          </a:p>
          <a:p>
            <a:endParaRPr lang="it-IT" dirty="0"/>
          </a:p>
          <a:p>
            <a:r>
              <a:rPr lang="it-IT" dirty="0"/>
              <a:t>Il processo mediante cui le aspettative che una persona nutre nei confronti di un’altra diventano realtà in quanto sollecitano comportamenti in grado di confermarle</a:t>
            </a:r>
          </a:p>
          <a:p>
            <a:endParaRPr lang="it-IT" dirty="0"/>
          </a:p>
          <a:p>
            <a:endParaRPr lang="en-US" dirty="0"/>
          </a:p>
        </p:txBody>
      </p:sp>
    </p:spTree>
    <p:extLst>
      <p:ext uri="{BB962C8B-B14F-4D97-AF65-F5344CB8AC3E}">
        <p14:creationId xmlns:p14="http://schemas.microsoft.com/office/powerpoint/2010/main" val="28429074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Creiamo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it-IT" dirty="0"/>
              <a:t>Profezie che si auto-avverano</a:t>
            </a:r>
          </a:p>
          <a:p>
            <a:endParaRPr lang="it-IT" dirty="0"/>
          </a:p>
          <a:p>
            <a:r>
              <a:rPr lang="it-IT" dirty="0"/>
              <a:t>Si riduce la possibilità che le profezie si auto-avverino se…</a:t>
            </a:r>
          </a:p>
          <a:p>
            <a:endParaRPr lang="it-IT" dirty="0"/>
          </a:p>
          <a:p>
            <a:r>
              <a:rPr lang="it-IT" dirty="0"/>
              <a:t>Siamo consapevoli del processo. Se sappiamo che l’altro ha delle aspettative inadeguate, è possibile disattenderle</a:t>
            </a:r>
          </a:p>
          <a:p>
            <a:r>
              <a:rPr lang="it-IT" dirty="0"/>
              <a:t>Se vogliamo trasmettere delle impressioni accurate</a:t>
            </a:r>
          </a:p>
          <a:p>
            <a:endParaRPr lang="it-IT" dirty="0"/>
          </a:p>
          <a:p>
            <a:endParaRPr lang="en-US" dirty="0"/>
          </a:p>
        </p:txBody>
      </p:sp>
    </p:spTree>
    <p:extLst>
      <p:ext uri="{BB962C8B-B14F-4D97-AF65-F5344CB8AC3E}">
        <p14:creationId xmlns:p14="http://schemas.microsoft.com/office/powerpoint/2010/main" val="17005846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r>
              <a:rPr lang="en-US" dirty="0"/>
              <a:t>Non solo ci </a:t>
            </a:r>
            <a:r>
              <a:rPr lang="en-US" dirty="0" err="1"/>
              <a:t>formiamo</a:t>
            </a:r>
            <a:r>
              <a:rPr lang="en-US" dirty="0"/>
              <a:t> </a:t>
            </a:r>
            <a:r>
              <a:rPr lang="en-US" dirty="0" err="1"/>
              <a:t>un’idea</a:t>
            </a:r>
            <a:r>
              <a:rPr lang="en-US" dirty="0"/>
              <a:t> </a:t>
            </a:r>
            <a:r>
              <a:rPr lang="en-US" dirty="0" err="1"/>
              <a:t>sulle</a:t>
            </a:r>
            <a:r>
              <a:rPr lang="en-US" dirty="0"/>
              <a:t> </a:t>
            </a:r>
            <a:r>
              <a:rPr lang="en-US" dirty="0" err="1"/>
              <a:t>persone</a:t>
            </a:r>
            <a:endParaRPr lang="en-US" dirty="0"/>
          </a:p>
          <a:p>
            <a:endParaRPr lang="en-US" dirty="0"/>
          </a:p>
          <a:p>
            <a:r>
              <a:rPr lang="en-US" dirty="0"/>
              <a:t>Ma </a:t>
            </a:r>
            <a:r>
              <a:rPr lang="en-US" dirty="0" err="1"/>
              <a:t>anche</a:t>
            </a:r>
            <a:r>
              <a:rPr lang="en-US" dirty="0"/>
              <a:t> </a:t>
            </a:r>
            <a:r>
              <a:rPr lang="en-US" dirty="0" err="1"/>
              <a:t>su</a:t>
            </a:r>
            <a:r>
              <a:rPr lang="en-US" dirty="0"/>
              <a:t> </a:t>
            </a:r>
            <a:r>
              <a:rPr lang="en-US" dirty="0" err="1"/>
              <a:t>gruppi</a:t>
            </a:r>
            <a:r>
              <a:rPr lang="en-US" dirty="0"/>
              <a:t> di </a:t>
            </a:r>
            <a:r>
              <a:rPr lang="en-US" dirty="0" err="1"/>
              <a:t>persone</a:t>
            </a:r>
            <a:endParaRPr lang="en-US" dirty="0"/>
          </a:p>
          <a:p>
            <a:endParaRPr lang="en-US" dirty="0"/>
          </a:p>
        </p:txBody>
      </p:sp>
    </p:spTree>
    <p:extLst>
      <p:ext uri="{BB962C8B-B14F-4D97-AF65-F5344CB8AC3E}">
        <p14:creationId xmlns:p14="http://schemas.microsoft.com/office/powerpoint/2010/main" val="9508594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endParaRPr lang="en-US" dirty="0"/>
          </a:p>
          <a:p>
            <a:endParaRPr lang="en-US" dirty="0"/>
          </a:p>
          <a:p>
            <a:r>
              <a:rPr lang="en-US" dirty="0"/>
              <a:t>Non </a:t>
            </a:r>
            <a:r>
              <a:rPr lang="en-US" dirty="0" err="1"/>
              <a:t>sempre</a:t>
            </a:r>
            <a:r>
              <a:rPr lang="en-US" dirty="0"/>
              <a:t> I </a:t>
            </a:r>
            <a:r>
              <a:rPr lang="en-US" dirty="0" err="1"/>
              <a:t>processi</a:t>
            </a:r>
            <a:r>
              <a:rPr lang="en-US" dirty="0"/>
              <a:t> di </a:t>
            </a:r>
            <a:r>
              <a:rPr lang="en-US" dirty="0" err="1"/>
              <a:t>elaborazione</a:t>
            </a:r>
            <a:r>
              <a:rPr lang="en-US" dirty="0"/>
              <a:t> </a:t>
            </a:r>
            <a:r>
              <a:rPr lang="en-US" dirty="0" err="1"/>
              <a:t>delle</a:t>
            </a:r>
            <a:r>
              <a:rPr lang="en-US" dirty="0"/>
              <a:t> </a:t>
            </a:r>
            <a:r>
              <a:rPr lang="en-US" dirty="0" err="1"/>
              <a:t>informazioni</a:t>
            </a:r>
            <a:r>
              <a:rPr lang="en-US" dirty="0"/>
              <a:t> legate </a:t>
            </a:r>
            <a:r>
              <a:rPr lang="en-US" dirty="0" err="1"/>
              <a:t>alle</a:t>
            </a:r>
            <a:r>
              <a:rPr lang="en-US" dirty="0"/>
              <a:t> </a:t>
            </a:r>
            <a:r>
              <a:rPr lang="en-US" dirty="0" err="1"/>
              <a:t>persone</a:t>
            </a:r>
            <a:r>
              <a:rPr lang="en-US" dirty="0"/>
              <a:t> </a:t>
            </a:r>
            <a:r>
              <a:rPr lang="en-US" dirty="0" err="1"/>
              <a:t>sono</a:t>
            </a:r>
            <a:r>
              <a:rPr lang="en-US" dirty="0"/>
              <a:t> I </a:t>
            </a:r>
            <a:r>
              <a:rPr lang="en-US" dirty="0" err="1"/>
              <a:t>medesimi</a:t>
            </a:r>
            <a:r>
              <a:rPr lang="en-US" dirty="0"/>
              <a:t> </a:t>
            </a:r>
            <a:r>
              <a:rPr lang="en-US" dirty="0" err="1"/>
              <a:t>che</a:t>
            </a:r>
            <a:r>
              <a:rPr lang="en-US" dirty="0"/>
              <a:t> </a:t>
            </a:r>
            <a:r>
              <a:rPr lang="en-US" dirty="0" err="1"/>
              <a:t>impieghiamo</a:t>
            </a:r>
            <a:r>
              <a:rPr lang="en-US" dirty="0"/>
              <a:t> </a:t>
            </a:r>
            <a:r>
              <a:rPr lang="en-US" dirty="0" err="1"/>
              <a:t>quando</a:t>
            </a:r>
            <a:r>
              <a:rPr lang="en-US" dirty="0"/>
              <a:t> </a:t>
            </a:r>
            <a:r>
              <a:rPr lang="en-US" dirty="0" err="1"/>
              <a:t>dobbiamo</a:t>
            </a:r>
            <a:r>
              <a:rPr lang="en-US" dirty="0"/>
              <a:t> </a:t>
            </a:r>
            <a:r>
              <a:rPr lang="en-US" dirty="0" err="1"/>
              <a:t>formarci</a:t>
            </a:r>
            <a:r>
              <a:rPr lang="en-US" dirty="0"/>
              <a:t> </a:t>
            </a:r>
            <a:r>
              <a:rPr lang="en-US" dirty="0" err="1"/>
              <a:t>un’idea</a:t>
            </a:r>
            <a:r>
              <a:rPr lang="en-US" dirty="0"/>
              <a:t> </a:t>
            </a:r>
            <a:r>
              <a:rPr lang="en-US" dirty="0" err="1"/>
              <a:t>rispetto</a:t>
            </a:r>
            <a:r>
              <a:rPr lang="en-US" dirty="0"/>
              <a:t> ad un </a:t>
            </a:r>
            <a:r>
              <a:rPr lang="en-US" dirty="0" err="1"/>
              <a:t>gruppo</a:t>
            </a:r>
            <a:r>
              <a:rPr lang="en-US" dirty="0"/>
              <a:t>.</a:t>
            </a:r>
          </a:p>
          <a:p>
            <a:pPr lvl="1"/>
            <a:r>
              <a:rPr lang="en-US" dirty="0"/>
              <a:t>(person positivity bias)</a:t>
            </a:r>
          </a:p>
          <a:p>
            <a:endParaRPr lang="en-US" dirty="0"/>
          </a:p>
        </p:txBody>
      </p:sp>
    </p:spTree>
    <p:extLst>
      <p:ext uri="{BB962C8B-B14F-4D97-AF65-F5344CB8AC3E}">
        <p14:creationId xmlns:p14="http://schemas.microsoft.com/office/powerpoint/2010/main" val="17401781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r>
              <a:rPr lang="en-US" dirty="0"/>
              <a:t>Hamilton &amp; Gifford 1976,</a:t>
            </a:r>
          </a:p>
          <a:p>
            <a:endParaRPr lang="en-US" dirty="0"/>
          </a:p>
          <a:p>
            <a:r>
              <a:rPr lang="en-US" dirty="0"/>
              <a:t>I </a:t>
            </a:r>
            <a:r>
              <a:rPr lang="en-US" dirty="0" err="1"/>
              <a:t>partecipanti</a:t>
            </a:r>
            <a:r>
              <a:rPr lang="en-US" dirty="0"/>
              <a:t> </a:t>
            </a:r>
            <a:r>
              <a:rPr lang="en-US" dirty="0" err="1"/>
              <a:t>legono</a:t>
            </a:r>
            <a:r>
              <a:rPr lang="en-US" dirty="0"/>
              <a:t> 39 </a:t>
            </a:r>
            <a:r>
              <a:rPr lang="en-US" dirty="0" err="1"/>
              <a:t>frasi</a:t>
            </a:r>
            <a:endParaRPr lang="en-US" dirty="0"/>
          </a:p>
          <a:p>
            <a:endParaRPr lang="en-US" dirty="0"/>
          </a:p>
          <a:p>
            <a:r>
              <a:rPr lang="en-US" dirty="0"/>
              <a:t>Le </a:t>
            </a:r>
            <a:r>
              <a:rPr lang="en-US" dirty="0" err="1"/>
              <a:t>frasi</a:t>
            </a:r>
            <a:r>
              <a:rPr lang="en-US" dirty="0"/>
              <a:t> </a:t>
            </a:r>
            <a:r>
              <a:rPr lang="en-US" dirty="0" err="1"/>
              <a:t>descrivono</a:t>
            </a:r>
            <a:r>
              <a:rPr lang="en-US" dirty="0"/>
              <a:t> </a:t>
            </a:r>
            <a:r>
              <a:rPr lang="en-US" dirty="0" err="1"/>
              <a:t>comportamenti</a:t>
            </a:r>
            <a:r>
              <a:rPr lang="en-US" dirty="0"/>
              <a:t> </a:t>
            </a:r>
            <a:r>
              <a:rPr lang="en-US" dirty="0" err="1"/>
              <a:t>messi</a:t>
            </a:r>
            <a:r>
              <a:rPr lang="en-US" dirty="0"/>
              <a:t> in </a:t>
            </a:r>
            <a:r>
              <a:rPr lang="en-US" dirty="0" err="1"/>
              <a:t>atto</a:t>
            </a:r>
            <a:r>
              <a:rPr lang="en-US" dirty="0"/>
              <a:t> da </a:t>
            </a:r>
            <a:r>
              <a:rPr lang="en-US" dirty="0" err="1"/>
              <a:t>una</a:t>
            </a:r>
            <a:r>
              <a:rPr lang="en-US" dirty="0"/>
              <a:t> persona</a:t>
            </a:r>
          </a:p>
          <a:p>
            <a:endParaRPr lang="en-US" dirty="0"/>
          </a:p>
          <a:p>
            <a:r>
              <a:rPr lang="en-US" dirty="0" err="1"/>
              <a:t>Ciascuna</a:t>
            </a:r>
            <a:r>
              <a:rPr lang="en-US" dirty="0"/>
              <a:t> persona </a:t>
            </a:r>
            <a:r>
              <a:rPr lang="en-US" dirty="0" err="1"/>
              <a:t>può</a:t>
            </a:r>
            <a:r>
              <a:rPr lang="en-US" dirty="0"/>
              <a:t> </a:t>
            </a:r>
            <a:r>
              <a:rPr lang="en-US" dirty="0" err="1"/>
              <a:t>appartenere</a:t>
            </a:r>
            <a:r>
              <a:rPr lang="en-US" dirty="0"/>
              <a:t> o al </a:t>
            </a:r>
            <a:r>
              <a:rPr lang="en-US" dirty="0" err="1"/>
              <a:t>gruppo</a:t>
            </a:r>
            <a:r>
              <a:rPr lang="en-US" dirty="0"/>
              <a:t> A o al </a:t>
            </a:r>
            <a:r>
              <a:rPr lang="en-US" dirty="0" err="1"/>
              <a:t>gruppo</a:t>
            </a:r>
            <a:r>
              <a:rPr lang="en-US" dirty="0"/>
              <a:t> B</a:t>
            </a:r>
          </a:p>
          <a:p>
            <a:endParaRPr lang="en-US" dirty="0"/>
          </a:p>
        </p:txBody>
      </p:sp>
    </p:spTree>
    <p:extLst>
      <p:ext uri="{BB962C8B-B14F-4D97-AF65-F5344CB8AC3E}">
        <p14:creationId xmlns:p14="http://schemas.microsoft.com/office/powerpoint/2010/main" val="3415036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r>
              <a:rPr lang="it-IT" dirty="0"/>
              <a:t>Misurazione 1:</a:t>
            </a:r>
          </a:p>
          <a:p>
            <a:endParaRPr lang="it-IT" dirty="0"/>
          </a:p>
          <a:p>
            <a:pPr marL="0" indent="0">
              <a:buNone/>
            </a:pPr>
            <a:endParaRPr lang="it-IT" dirty="0"/>
          </a:p>
          <a:p>
            <a:endParaRPr lang="it-IT" dirty="0"/>
          </a:p>
          <a:p>
            <a:endParaRPr lang="it-IT" dirty="0"/>
          </a:p>
        </p:txBody>
      </p:sp>
      <p:pic>
        <p:nvPicPr>
          <p:cNvPr id="4" name="Immagine 3"/>
          <p:cNvPicPr>
            <a:picLocks noChangeAspect="1"/>
          </p:cNvPicPr>
          <p:nvPr/>
        </p:nvPicPr>
        <p:blipFill>
          <a:blip r:embed="rId2"/>
          <a:stretch>
            <a:fillRect/>
          </a:stretch>
        </p:blipFill>
        <p:spPr>
          <a:xfrm>
            <a:off x="3289300" y="2238469"/>
            <a:ext cx="4386350" cy="3056370"/>
          </a:xfrm>
          <a:prstGeom prst="rect">
            <a:avLst/>
          </a:prstGeom>
        </p:spPr>
      </p:pic>
    </p:spTree>
    <p:extLst>
      <p:ext uri="{BB962C8B-B14F-4D97-AF65-F5344CB8AC3E}">
        <p14:creationId xmlns:p14="http://schemas.microsoft.com/office/powerpoint/2010/main" val="23097857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r>
              <a:rPr lang="en-US" dirty="0"/>
              <a:t>Hamilton &amp; Gifford 1976,</a:t>
            </a:r>
          </a:p>
          <a:p>
            <a:r>
              <a:rPr lang="en-US" dirty="0" err="1"/>
              <a:t>Gruppo</a:t>
            </a:r>
            <a:r>
              <a:rPr lang="en-US" dirty="0"/>
              <a:t> A 27 </a:t>
            </a:r>
          </a:p>
          <a:p>
            <a:r>
              <a:rPr lang="en-US" dirty="0" err="1"/>
              <a:t>Gruppo</a:t>
            </a:r>
            <a:r>
              <a:rPr lang="en-US" dirty="0"/>
              <a:t> B 12</a:t>
            </a:r>
          </a:p>
          <a:p>
            <a:r>
              <a:rPr lang="en-US" dirty="0" err="1"/>
              <a:t>Positivi</a:t>
            </a:r>
            <a:r>
              <a:rPr lang="en-US" dirty="0"/>
              <a:t> 26</a:t>
            </a:r>
          </a:p>
          <a:p>
            <a:r>
              <a:rPr lang="en-US" dirty="0" err="1"/>
              <a:t>Negativi</a:t>
            </a:r>
            <a:r>
              <a:rPr lang="en-US" dirty="0"/>
              <a:t> 13</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32024951"/>
              </p:ext>
            </p:extLst>
          </p:nvPr>
        </p:nvGraphicFramePr>
        <p:xfrm>
          <a:off x="1524000" y="4236516"/>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err="1"/>
                        <a:t>Gruppo</a:t>
                      </a:r>
                      <a:r>
                        <a:rPr lang="en-US" dirty="0"/>
                        <a:t> A</a:t>
                      </a:r>
                    </a:p>
                  </a:txBody>
                  <a:tcPr/>
                </a:tc>
                <a:tc>
                  <a:txBody>
                    <a:bodyPr/>
                    <a:lstStyle/>
                    <a:p>
                      <a:r>
                        <a:rPr lang="en-US" dirty="0" err="1"/>
                        <a:t>Gruppo</a:t>
                      </a:r>
                      <a:r>
                        <a:rPr lang="en-US" dirty="0"/>
                        <a:t> B</a:t>
                      </a:r>
                    </a:p>
                  </a:txBody>
                  <a:tcPr/>
                </a:tc>
                <a:extLst>
                  <a:ext uri="{0D108BD9-81ED-4DB2-BD59-A6C34878D82A}">
                    <a16:rowId xmlns:a16="http://schemas.microsoft.com/office/drawing/2014/main" val="10000"/>
                  </a:ext>
                </a:extLst>
              </a:tr>
              <a:tr h="370840">
                <a:tc>
                  <a:txBody>
                    <a:bodyPr/>
                    <a:lstStyle/>
                    <a:p>
                      <a:r>
                        <a:rPr lang="en-US" dirty="0" err="1"/>
                        <a:t>positivi</a:t>
                      </a:r>
                      <a:endParaRPr lang="en-US" dirty="0"/>
                    </a:p>
                  </a:txBody>
                  <a:tcPr/>
                </a:tc>
                <a:tc>
                  <a:txBody>
                    <a:bodyPr/>
                    <a:lstStyle/>
                    <a:p>
                      <a:r>
                        <a:rPr lang="en-US" dirty="0"/>
                        <a:t>18</a:t>
                      </a:r>
                    </a:p>
                  </a:txBody>
                  <a:tcPr/>
                </a:tc>
                <a:tc>
                  <a:txBody>
                    <a:bodyPr/>
                    <a:lstStyle/>
                    <a:p>
                      <a:r>
                        <a:rPr lang="en-US" dirty="0"/>
                        <a:t>8</a:t>
                      </a:r>
                    </a:p>
                  </a:txBody>
                  <a:tcPr/>
                </a:tc>
                <a:extLst>
                  <a:ext uri="{0D108BD9-81ED-4DB2-BD59-A6C34878D82A}">
                    <a16:rowId xmlns:a16="http://schemas.microsoft.com/office/drawing/2014/main" val="10001"/>
                  </a:ext>
                </a:extLst>
              </a:tr>
              <a:tr h="370840">
                <a:tc>
                  <a:txBody>
                    <a:bodyPr/>
                    <a:lstStyle/>
                    <a:p>
                      <a:r>
                        <a:rPr lang="en-US" dirty="0" err="1"/>
                        <a:t>negativi</a:t>
                      </a:r>
                      <a:endParaRPr lang="en-US" dirty="0"/>
                    </a:p>
                  </a:txBody>
                  <a:tcPr/>
                </a:tc>
                <a:tc>
                  <a:txBody>
                    <a:bodyPr/>
                    <a:lstStyle/>
                    <a:p>
                      <a:r>
                        <a:rPr lang="en-US" dirty="0"/>
                        <a:t>9</a:t>
                      </a:r>
                    </a:p>
                  </a:txBody>
                  <a:tcPr/>
                </a:tc>
                <a:tc>
                  <a:txBody>
                    <a:bodyPr/>
                    <a:lstStyle/>
                    <a:p>
                      <a:r>
                        <a:rPr lang="en-US" dirty="0"/>
                        <a:t>4</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370477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r>
              <a:rPr lang="en-US" dirty="0"/>
              <a:t>Hamilton &amp; Gifford 1976,</a:t>
            </a:r>
          </a:p>
          <a:p>
            <a:endParaRPr lang="en-US" dirty="0"/>
          </a:p>
          <a:p>
            <a:r>
              <a:rPr lang="en-US" dirty="0" err="1"/>
              <a:t>Leggevano</a:t>
            </a:r>
            <a:r>
              <a:rPr lang="en-US" dirty="0"/>
              <a:t> I </a:t>
            </a:r>
            <a:r>
              <a:rPr lang="en-US" dirty="0" err="1"/>
              <a:t>comportamenti</a:t>
            </a:r>
            <a:r>
              <a:rPr lang="en-US" dirty="0"/>
              <a:t> </a:t>
            </a:r>
            <a:r>
              <a:rPr lang="en-US" dirty="0" err="1"/>
              <a:t>messi</a:t>
            </a:r>
            <a:r>
              <a:rPr lang="en-US" dirty="0"/>
              <a:t> in </a:t>
            </a:r>
            <a:r>
              <a:rPr lang="en-US" dirty="0" err="1"/>
              <a:t>atto</a:t>
            </a:r>
            <a:r>
              <a:rPr lang="en-US" dirty="0"/>
              <a:t> da </a:t>
            </a:r>
            <a:r>
              <a:rPr lang="en-US" dirty="0" err="1"/>
              <a:t>ciascun</a:t>
            </a:r>
            <a:r>
              <a:rPr lang="en-US" dirty="0"/>
              <a:t> </a:t>
            </a:r>
            <a:r>
              <a:rPr lang="en-US" dirty="0" err="1"/>
              <a:t>membro</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815611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r>
              <a:rPr lang="en-US" dirty="0"/>
              <a:t>Hamilton &amp; Gifford 1976,</a:t>
            </a:r>
          </a:p>
          <a:p>
            <a:endParaRPr lang="en-US" dirty="0"/>
          </a:p>
          <a:p>
            <a:r>
              <a:rPr lang="en-US" dirty="0" err="1">
                <a:solidFill>
                  <a:schemeClr val="bg1">
                    <a:lumMod val="65000"/>
                  </a:schemeClr>
                </a:solidFill>
              </a:rPr>
              <a:t>Leggevano</a:t>
            </a:r>
            <a:r>
              <a:rPr lang="en-US" dirty="0">
                <a:solidFill>
                  <a:schemeClr val="bg1">
                    <a:lumMod val="65000"/>
                  </a:schemeClr>
                </a:solidFill>
              </a:rPr>
              <a:t> I </a:t>
            </a:r>
            <a:r>
              <a:rPr lang="en-US" dirty="0" err="1">
                <a:solidFill>
                  <a:schemeClr val="bg1">
                    <a:lumMod val="65000"/>
                  </a:schemeClr>
                </a:solidFill>
              </a:rPr>
              <a:t>comportamenti</a:t>
            </a:r>
            <a:r>
              <a:rPr lang="en-US" dirty="0">
                <a:solidFill>
                  <a:schemeClr val="bg1">
                    <a:lumMod val="65000"/>
                  </a:schemeClr>
                </a:solidFill>
              </a:rPr>
              <a:t> </a:t>
            </a:r>
            <a:r>
              <a:rPr lang="en-US" dirty="0" err="1">
                <a:solidFill>
                  <a:schemeClr val="bg1">
                    <a:lumMod val="65000"/>
                  </a:schemeClr>
                </a:solidFill>
              </a:rPr>
              <a:t>messi</a:t>
            </a:r>
            <a:r>
              <a:rPr lang="en-US" dirty="0">
                <a:solidFill>
                  <a:schemeClr val="bg1">
                    <a:lumMod val="65000"/>
                  </a:schemeClr>
                </a:solidFill>
              </a:rPr>
              <a:t> in </a:t>
            </a:r>
            <a:r>
              <a:rPr lang="en-US" dirty="0" err="1">
                <a:solidFill>
                  <a:schemeClr val="bg1">
                    <a:lumMod val="65000"/>
                  </a:schemeClr>
                </a:solidFill>
              </a:rPr>
              <a:t>atto</a:t>
            </a:r>
            <a:r>
              <a:rPr lang="en-US" dirty="0">
                <a:solidFill>
                  <a:schemeClr val="bg1">
                    <a:lumMod val="65000"/>
                  </a:schemeClr>
                </a:solidFill>
              </a:rPr>
              <a:t> da </a:t>
            </a:r>
            <a:r>
              <a:rPr lang="en-US" dirty="0" err="1">
                <a:solidFill>
                  <a:schemeClr val="bg1">
                    <a:lumMod val="65000"/>
                  </a:schemeClr>
                </a:solidFill>
              </a:rPr>
              <a:t>ciascun</a:t>
            </a:r>
            <a:r>
              <a:rPr lang="en-US" dirty="0">
                <a:solidFill>
                  <a:schemeClr val="bg1">
                    <a:lumMod val="65000"/>
                  </a:schemeClr>
                </a:solidFill>
              </a:rPr>
              <a:t> </a:t>
            </a:r>
            <a:r>
              <a:rPr lang="en-US" dirty="0" err="1">
                <a:solidFill>
                  <a:schemeClr val="bg1">
                    <a:lumMod val="65000"/>
                  </a:schemeClr>
                </a:solidFill>
              </a:rPr>
              <a:t>membro</a:t>
            </a:r>
            <a:endParaRPr lang="en-US" dirty="0">
              <a:solidFill>
                <a:schemeClr val="bg1">
                  <a:lumMod val="65000"/>
                </a:schemeClr>
              </a:solidFill>
            </a:endParaRPr>
          </a:p>
          <a:p>
            <a:endParaRPr lang="en-US" dirty="0"/>
          </a:p>
          <a:p>
            <a:r>
              <a:rPr lang="en-US" dirty="0" err="1"/>
              <a:t>Dopo</a:t>
            </a:r>
            <a:r>
              <a:rPr lang="en-US" dirty="0"/>
              <a:t> </a:t>
            </a:r>
            <a:r>
              <a:rPr lang="en-US" dirty="0" err="1"/>
              <a:t>averli</a:t>
            </a:r>
            <a:r>
              <a:rPr lang="en-US" dirty="0"/>
              <a:t> </a:t>
            </a:r>
            <a:r>
              <a:rPr lang="en-US" dirty="0" err="1"/>
              <a:t>letti</a:t>
            </a:r>
            <a:r>
              <a:rPr lang="en-US" dirty="0"/>
              <a:t>, </a:t>
            </a:r>
            <a:r>
              <a:rPr lang="en-US" dirty="0" err="1"/>
              <a:t>dovevano</a:t>
            </a:r>
            <a:r>
              <a:rPr lang="en-US" dirty="0"/>
              <a:t> </a:t>
            </a:r>
            <a:r>
              <a:rPr lang="en-US" dirty="0" err="1"/>
              <a:t>valutare</a:t>
            </a:r>
            <a:r>
              <a:rPr lang="en-US" dirty="0"/>
              <a:t> </a:t>
            </a:r>
            <a:r>
              <a:rPr lang="en-US" dirty="0" err="1"/>
              <a:t>il</a:t>
            </a:r>
            <a:r>
              <a:rPr lang="en-US" dirty="0"/>
              <a:t> </a:t>
            </a:r>
            <a:r>
              <a:rPr lang="en-US" dirty="0" err="1"/>
              <a:t>gruppo</a:t>
            </a:r>
            <a:r>
              <a:rPr lang="en-US" dirty="0"/>
              <a:t> A e B </a:t>
            </a:r>
            <a:r>
              <a:rPr lang="en-US" dirty="0" err="1"/>
              <a:t>rispetto</a:t>
            </a:r>
            <a:r>
              <a:rPr lang="en-US" dirty="0"/>
              <a:t> a due item (</a:t>
            </a:r>
            <a:r>
              <a:rPr lang="en-US" dirty="0" err="1"/>
              <a:t>positivo</a:t>
            </a:r>
            <a:r>
              <a:rPr lang="en-US" dirty="0"/>
              <a:t> 1-7; </a:t>
            </a:r>
            <a:r>
              <a:rPr lang="en-US" dirty="0" err="1"/>
              <a:t>negativo</a:t>
            </a:r>
            <a:r>
              <a:rPr lang="en-US" dirty="0"/>
              <a:t> 1-7)</a:t>
            </a:r>
          </a:p>
          <a:p>
            <a:endParaRPr lang="en-US" dirty="0"/>
          </a:p>
          <a:p>
            <a:endParaRPr lang="en-US" dirty="0"/>
          </a:p>
          <a:p>
            <a:endParaRPr lang="en-US" dirty="0"/>
          </a:p>
        </p:txBody>
      </p:sp>
    </p:spTree>
    <p:extLst>
      <p:ext uri="{BB962C8B-B14F-4D97-AF65-F5344CB8AC3E}">
        <p14:creationId xmlns:p14="http://schemas.microsoft.com/office/powerpoint/2010/main" val="25109555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lnSpcReduction="10000"/>
          </a:bodyPr>
          <a:lstStyle/>
          <a:p>
            <a:r>
              <a:rPr lang="en-US" dirty="0"/>
              <a:t>Hamilton &amp; Gifford 1976,</a:t>
            </a:r>
          </a:p>
          <a:p>
            <a:endParaRPr lang="en-US" dirty="0"/>
          </a:p>
          <a:p>
            <a:r>
              <a:rPr lang="en-US" dirty="0" err="1"/>
              <a:t>Leggevano</a:t>
            </a:r>
            <a:r>
              <a:rPr lang="en-US" dirty="0"/>
              <a:t> I </a:t>
            </a:r>
            <a:r>
              <a:rPr lang="en-US" dirty="0" err="1"/>
              <a:t>comportamenti</a:t>
            </a:r>
            <a:r>
              <a:rPr lang="en-US" dirty="0"/>
              <a:t> </a:t>
            </a:r>
            <a:r>
              <a:rPr lang="en-US" dirty="0" err="1"/>
              <a:t>messi</a:t>
            </a:r>
            <a:r>
              <a:rPr lang="en-US" dirty="0"/>
              <a:t> in </a:t>
            </a:r>
            <a:r>
              <a:rPr lang="en-US" dirty="0" err="1"/>
              <a:t>atto</a:t>
            </a:r>
            <a:r>
              <a:rPr lang="en-US" dirty="0"/>
              <a:t> da </a:t>
            </a:r>
            <a:r>
              <a:rPr lang="en-US" dirty="0" err="1">
                <a:solidFill>
                  <a:srgbClr val="A6A6A6"/>
                </a:solidFill>
              </a:rPr>
              <a:t>ciascun</a:t>
            </a:r>
            <a:r>
              <a:rPr lang="en-US" dirty="0">
                <a:solidFill>
                  <a:srgbClr val="A6A6A6"/>
                </a:solidFill>
              </a:rPr>
              <a:t> </a:t>
            </a:r>
            <a:r>
              <a:rPr lang="en-US" dirty="0" err="1">
                <a:solidFill>
                  <a:srgbClr val="A6A6A6"/>
                </a:solidFill>
              </a:rPr>
              <a:t>membro</a:t>
            </a:r>
            <a:endParaRPr lang="en-US" dirty="0">
              <a:solidFill>
                <a:srgbClr val="A6A6A6"/>
              </a:solidFill>
            </a:endParaRPr>
          </a:p>
          <a:p>
            <a:endParaRPr lang="en-US" dirty="0">
              <a:solidFill>
                <a:srgbClr val="A6A6A6"/>
              </a:solidFill>
            </a:endParaRPr>
          </a:p>
          <a:p>
            <a:r>
              <a:rPr lang="en-US" dirty="0" err="1">
                <a:solidFill>
                  <a:srgbClr val="A6A6A6"/>
                </a:solidFill>
              </a:rPr>
              <a:t>Dopo</a:t>
            </a:r>
            <a:r>
              <a:rPr lang="en-US" dirty="0">
                <a:solidFill>
                  <a:srgbClr val="A6A6A6"/>
                </a:solidFill>
              </a:rPr>
              <a:t> </a:t>
            </a:r>
            <a:r>
              <a:rPr lang="en-US" dirty="0" err="1">
                <a:solidFill>
                  <a:srgbClr val="A6A6A6"/>
                </a:solidFill>
              </a:rPr>
              <a:t>averli</a:t>
            </a:r>
            <a:r>
              <a:rPr lang="en-US" dirty="0">
                <a:solidFill>
                  <a:srgbClr val="A6A6A6"/>
                </a:solidFill>
              </a:rPr>
              <a:t> </a:t>
            </a:r>
            <a:r>
              <a:rPr lang="en-US" dirty="0" err="1">
                <a:solidFill>
                  <a:srgbClr val="A6A6A6"/>
                </a:solidFill>
              </a:rPr>
              <a:t>letti</a:t>
            </a:r>
            <a:r>
              <a:rPr lang="en-US" dirty="0">
                <a:solidFill>
                  <a:srgbClr val="A6A6A6"/>
                </a:solidFill>
              </a:rPr>
              <a:t>, </a:t>
            </a:r>
            <a:r>
              <a:rPr lang="en-US" dirty="0" err="1">
                <a:solidFill>
                  <a:srgbClr val="A6A6A6"/>
                </a:solidFill>
              </a:rPr>
              <a:t>dovevano</a:t>
            </a:r>
            <a:r>
              <a:rPr lang="en-US" dirty="0">
                <a:solidFill>
                  <a:srgbClr val="A6A6A6"/>
                </a:solidFill>
              </a:rPr>
              <a:t> </a:t>
            </a:r>
            <a:r>
              <a:rPr lang="en-US" dirty="0" err="1">
                <a:solidFill>
                  <a:srgbClr val="A6A6A6"/>
                </a:solidFill>
              </a:rPr>
              <a:t>valutare</a:t>
            </a:r>
            <a:r>
              <a:rPr lang="en-US" dirty="0">
                <a:solidFill>
                  <a:srgbClr val="A6A6A6"/>
                </a:solidFill>
              </a:rPr>
              <a:t> </a:t>
            </a:r>
            <a:r>
              <a:rPr lang="en-US" dirty="0" err="1">
                <a:solidFill>
                  <a:srgbClr val="A6A6A6"/>
                </a:solidFill>
              </a:rPr>
              <a:t>il</a:t>
            </a:r>
            <a:r>
              <a:rPr lang="en-US" dirty="0">
                <a:solidFill>
                  <a:srgbClr val="A6A6A6"/>
                </a:solidFill>
              </a:rPr>
              <a:t> </a:t>
            </a:r>
            <a:r>
              <a:rPr lang="en-US" dirty="0" err="1">
                <a:solidFill>
                  <a:srgbClr val="A6A6A6"/>
                </a:solidFill>
              </a:rPr>
              <a:t>gruppo</a:t>
            </a:r>
            <a:r>
              <a:rPr lang="en-US" dirty="0">
                <a:solidFill>
                  <a:srgbClr val="A6A6A6"/>
                </a:solidFill>
              </a:rPr>
              <a:t> A e B </a:t>
            </a:r>
            <a:r>
              <a:rPr lang="en-US" dirty="0" err="1">
                <a:solidFill>
                  <a:srgbClr val="A6A6A6"/>
                </a:solidFill>
              </a:rPr>
              <a:t>rispetto</a:t>
            </a:r>
            <a:r>
              <a:rPr lang="en-US" dirty="0">
                <a:solidFill>
                  <a:srgbClr val="A6A6A6"/>
                </a:solidFill>
              </a:rPr>
              <a:t> a due item (</a:t>
            </a:r>
            <a:r>
              <a:rPr lang="en-US" dirty="0" err="1">
                <a:solidFill>
                  <a:srgbClr val="A6A6A6"/>
                </a:solidFill>
              </a:rPr>
              <a:t>positivo</a:t>
            </a:r>
            <a:r>
              <a:rPr lang="en-US" dirty="0">
                <a:solidFill>
                  <a:srgbClr val="A6A6A6"/>
                </a:solidFill>
              </a:rPr>
              <a:t> 1-7; </a:t>
            </a:r>
            <a:r>
              <a:rPr lang="en-US" dirty="0" err="1">
                <a:solidFill>
                  <a:srgbClr val="A6A6A6"/>
                </a:solidFill>
              </a:rPr>
              <a:t>negativo</a:t>
            </a:r>
            <a:r>
              <a:rPr lang="en-US" dirty="0">
                <a:solidFill>
                  <a:srgbClr val="A6A6A6"/>
                </a:solidFill>
              </a:rPr>
              <a:t> 1-7)</a:t>
            </a:r>
          </a:p>
          <a:p>
            <a:endParaRPr lang="en-US" dirty="0">
              <a:solidFill>
                <a:srgbClr val="A6A6A6"/>
              </a:solidFill>
            </a:endParaRPr>
          </a:p>
          <a:p>
            <a:r>
              <a:rPr lang="en-US" dirty="0" err="1"/>
              <a:t>Dopo</a:t>
            </a:r>
            <a:r>
              <a:rPr lang="en-US" dirty="0"/>
              <a:t> </a:t>
            </a:r>
            <a:r>
              <a:rPr lang="en-US" dirty="0" err="1"/>
              <a:t>averli</a:t>
            </a:r>
            <a:r>
              <a:rPr lang="en-US" dirty="0"/>
              <a:t> </a:t>
            </a:r>
            <a:r>
              <a:rPr lang="en-US" dirty="0" err="1"/>
              <a:t>valutati</a:t>
            </a:r>
            <a:r>
              <a:rPr lang="en-US" dirty="0"/>
              <a:t>, </a:t>
            </a:r>
            <a:r>
              <a:rPr lang="en-US" dirty="0" err="1"/>
              <a:t>dovevano</a:t>
            </a:r>
            <a:r>
              <a:rPr lang="en-US" dirty="0"/>
              <a:t> </a:t>
            </a:r>
            <a:r>
              <a:rPr lang="en-US" dirty="0" err="1"/>
              <a:t>stimare</a:t>
            </a:r>
            <a:r>
              <a:rPr lang="en-US" dirty="0"/>
              <a:t> </a:t>
            </a:r>
            <a:r>
              <a:rPr lang="en-US" dirty="0" err="1"/>
              <a:t>quanti</a:t>
            </a:r>
            <a:r>
              <a:rPr lang="en-US" dirty="0"/>
              <a:t> </a:t>
            </a:r>
            <a:r>
              <a:rPr lang="en-US" dirty="0" err="1"/>
              <a:t>comportamenti</a:t>
            </a:r>
            <a:r>
              <a:rPr lang="en-US" dirty="0"/>
              <a:t> </a:t>
            </a:r>
            <a:r>
              <a:rPr lang="en-US" dirty="0" err="1"/>
              <a:t>postivi</a:t>
            </a:r>
            <a:r>
              <a:rPr lang="en-US" dirty="0"/>
              <a:t> e </a:t>
            </a:r>
            <a:r>
              <a:rPr lang="en-US" dirty="0" err="1"/>
              <a:t>quanti</a:t>
            </a:r>
            <a:r>
              <a:rPr lang="en-US" dirty="0"/>
              <a:t> </a:t>
            </a:r>
            <a:r>
              <a:rPr lang="en-US" dirty="0" err="1"/>
              <a:t>negativi</a:t>
            </a:r>
            <a:r>
              <a:rPr lang="en-US" dirty="0"/>
              <a:t> </a:t>
            </a:r>
            <a:r>
              <a:rPr lang="en-US" dirty="0" err="1"/>
              <a:t>erano</a:t>
            </a:r>
            <a:r>
              <a:rPr lang="en-US" dirty="0"/>
              <a:t> </a:t>
            </a:r>
            <a:r>
              <a:rPr lang="en-US" dirty="0" err="1"/>
              <a:t>stati</a:t>
            </a:r>
            <a:r>
              <a:rPr lang="en-US" dirty="0"/>
              <a:t> </a:t>
            </a:r>
            <a:r>
              <a:rPr lang="en-US" dirty="0" err="1"/>
              <a:t>messi</a:t>
            </a:r>
            <a:r>
              <a:rPr lang="en-US" dirty="0"/>
              <a:t> in </a:t>
            </a:r>
            <a:r>
              <a:rPr lang="en-US" dirty="0" err="1"/>
              <a:t>atto</a:t>
            </a:r>
            <a:r>
              <a:rPr lang="en-US" dirty="0"/>
              <a:t> </a:t>
            </a:r>
            <a:r>
              <a:rPr lang="en-US" dirty="0" err="1"/>
              <a:t>dai</a:t>
            </a:r>
            <a:r>
              <a:rPr lang="en-US" dirty="0"/>
              <a:t> </a:t>
            </a:r>
            <a:r>
              <a:rPr lang="en-US" dirty="0" err="1"/>
              <a:t>membri</a:t>
            </a:r>
            <a:r>
              <a:rPr lang="en-US" dirty="0"/>
              <a:t> del </a:t>
            </a:r>
            <a:r>
              <a:rPr lang="en-US" dirty="0" err="1"/>
              <a:t>gruppo</a:t>
            </a:r>
            <a:r>
              <a:rPr lang="en-US" dirty="0"/>
              <a:t> A e del </a:t>
            </a:r>
            <a:r>
              <a:rPr lang="en-US" dirty="0" err="1"/>
              <a:t>gruppo</a:t>
            </a:r>
            <a:r>
              <a:rPr lang="en-US" dirty="0"/>
              <a:t> B</a:t>
            </a:r>
          </a:p>
          <a:p>
            <a:endParaRPr lang="en-US" dirty="0"/>
          </a:p>
          <a:p>
            <a:endParaRPr lang="en-US" dirty="0"/>
          </a:p>
        </p:txBody>
      </p:sp>
    </p:spTree>
    <p:extLst>
      <p:ext uri="{BB962C8B-B14F-4D97-AF65-F5344CB8AC3E}">
        <p14:creationId xmlns:p14="http://schemas.microsoft.com/office/powerpoint/2010/main" val="25219862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r>
              <a:rPr lang="en-US" dirty="0"/>
              <a:t>Hamilton &amp; Gifford 1976,</a:t>
            </a:r>
          </a:p>
          <a:p>
            <a:endParaRPr lang="en-US" dirty="0"/>
          </a:p>
          <a:p>
            <a:r>
              <a:rPr lang="en-US" dirty="0"/>
              <a:t>A </a:t>
            </a:r>
            <a:r>
              <a:rPr lang="en-US" dirty="0" err="1"/>
              <a:t>veniva</a:t>
            </a:r>
            <a:r>
              <a:rPr lang="en-US" dirty="0"/>
              <a:t> </a:t>
            </a:r>
            <a:r>
              <a:rPr lang="en-US" dirty="0" err="1"/>
              <a:t>valutato</a:t>
            </a:r>
            <a:r>
              <a:rPr lang="en-US" dirty="0"/>
              <a:t> ‘</a:t>
            </a:r>
            <a:r>
              <a:rPr lang="en-US" dirty="0" err="1"/>
              <a:t>più</a:t>
            </a:r>
            <a:r>
              <a:rPr lang="en-US" dirty="0"/>
              <a:t> </a:t>
            </a:r>
            <a:r>
              <a:rPr lang="en-US" dirty="0" err="1"/>
              <a:t>positivamente</a:t>
            </a:r>
            <a:r>
              <a:rPr lang="en-US" dirty="0"/>
              <a:t>’ di B</a:t>
            </a:r>
          </a:p>
          <a:p>
            <a:endParaRPr lang="en-US" dirty="0"/>
          </a:p>
          <a:p>
            <a:r>
              <a:rPr lang="en-US" dirty="0" err="1"/>
              <a:t>Sovrastima</a:t>
            </a:r>
            <a:r>
              <a:rPr lang="en-US" dirty="0"/>
              <a:t> </a:t>
            </a:r>
            <a:r>
              <a:rPr lang="en-US" dirty="0" err="1"/>
              <a:t>dei</a:t>
            </a:r>
            <a:r>
              <a:rPr lang="en-US" dirty="0"/>
              <a:t> </a:t>
            </a:r>
            <a:r>
              <a:rPr lang="en-US" dirty="0" err="1"/>
              <a:t>comportamenti</a:t>
            </a:r>
            <a:r>
              <a:rPr lang="en-US" dirty="0"/>
              <a:t> </a:t>
            </a:r>
            <a:r>
              <a:rPr lang="en-US" dirty="0" err="1"/>
              <a:t>negativi</a:t>
            </a:r>
            <a:r>
              <a:rPr lang="en-US" dirty="0"/>
              <a:t> di B</a:t>
            </a:r>
          </a:p>
          <a:p>
            <a:endParaRPr lang="en-US" dirty="0"/>
          </a:p>
        </p:txBody>
      </p:sp>
    </p:spTree>
    <p:extLst>
      <p:ext uri="{BB962C8B-B14F-4D97-AF65-F5344CB8AC3E}">
        <p14:creationId xmlns:p14="http://schemas.microsoft.com/office/powerpoint/2010/main" val="3174329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r>
              <a:rPr lang="en-US" dirty="0" err="1"/>
              <a:t>Correlazione</a:t>
            </a:r>
            <a:r>
              <a:rPr lang="en-US" dirty="0"/>
              <a:t> </a:t>
            </a:r>
            <a:r>
              <a:rPr lang="en-US" dirty="0" err="1"/>
              <a:t>illusoria</a:t>
            </a:r>
            <a:r>
              <a:rPr lang="en-US" dirty="0"/>
              <a:t>:</a:t>
            </a:r>
          </a:p>
          <a:p>
            <a:endParaRPr lang="en-US" dirty="0"/>
          </a:p>
          <a:p>
            <a:r>
              <a:rPr lang="en-US" dirty="0" err="1"/>
              <a:t>Sovrastima</a:t>
            </a:r>
            <a:r>
              <a:rPr lang="en-US" dirty="0"/>
              <a:t> </a:t>
            </a:r>
            <a:r>
              <a:rPr lang="en-US" dirty="0" err="1"/>
              <a:t>dell’associazione</a:t>
            </a:r>
            <a:r>
              <a:rPr lang="en-US" dirty="0"/>
              <a:t> </a:t>
            </a:r>
            <a:r>
              <a:rPr lang="en-US" dirty="0" err="1"/>
              <a:t>tra</a:t>
            </a:r>
            <a:r>
              <a:rPr lang="en-US" dirty="0"/>
              <a:t> due </a:t>
            </a:r>
            <a:r>
              <a:rPr lang="en-US" dirty="0" err="1"/>
              <a:t>variabile</a:t>
            </a:r>
            <a:r>
              <a:rPr lang="en-US" dirty="0"/>
              <a:t> </a:t>
            </a:r>
            <a:r>
              <a:rPr lang="en-US" dirty="0" err="1"/>
              <a:t>che</a:t>
            </a:r>
            <a:r>
              <a:rPr lang="en-US" dirty="0"/>
              <a:t> in </a:t>
            </a:r>
            <a:r>
              <a:rPr lang="en-US" dirty="0" err="1"/>
              <a:t>realtà</a:t>
            </a:r>
            <a:r>
              <a:rPr lang="en-US" dirty="0"/>
              <a:t> non </a:t>
            </a:r>
            <a:r>
              <a:rPr lang="en-US" dirty="0" err="1"/>
              <a:t>sono</a:t>
            </a:r>
            <a:r>
              <a:rPr lang="en-US" dirty="0"/>
              <a:t> correlate </a:t>
            </a:r>
          </a:p>
          <a:p>
            <a:endParaRPr lang="en-US" dirty="0"/>
          </a:p>
        </p:txBody>
      </p:sp>
    </p:spTree>
    <p:extLst>
      <p:ext uri="{BB962C8B-B14F-4D97-AF65-F5344CB8AC3E}">
        <p14:creationId xmlns:p14="http://schemas.microsoft.com/office/powerpoint/2010/main" val="8810519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r>
              <a:rPr lang="en-US" dirty="0" err="1"/>
              <a:t>Correlazione</a:t>
            </a:r>
            <a:r>
              <a:rPr lang="en-US" dirty="0"/>
              <a:t> </a:t>
            </a:r>
            <a:r>
              <a:rPr lang="en-US" dirty="0" err="1"/>
              <a:t>illusoria</a:t>
            </a:r>
            <a:r>
              <a:rPr lang="en-US" dirty="0"/>
              <a:t>:</a:t>
            </a:r>
          </a:p>
          <a:p>
            <a:endParaRPr lang="en-US" dirty="0"/>
          </a:p>
          <a:p>
            <a:r>
              <a:rPr lang="en-US" dirty="0" err="1"/>
              <a:t>Quando</a:t>
            </a:r>
            <a:r>
              <a:rPr lang="en-US" dirty="0"/>
              <a:t> due </a:t>
            </a:r>
            <a:r>
              <a:rPr lang="en-US" dirty="0" err="1"/>
              <a:t>elementi</a:t>
            </a:r>
            <a:r>
              <a:rPr lang="en-US" dirty="0"/>
              <a:t> </a:t>
            </a:r>
            <a:r>
              <a:rPr lang="en-US" dirty="0" err="1"/>
              <a:t>sono</a:t>
            </a:r>
            <a:r>
              <a:rPr lang="en-US" dirty="0"/>
              <a:t> </a:t>
            </a:r>
            <a:r>
              <a:rPr lang="en-US" dirty="0" err="1"/>
              <a:t>entrambi</a:t>
            </a:r>
            <a:r>
              <a:rPr lang="en-US" dirty="0"/>
              <a:t> </a:t>
            </a:r>
            <a:r>
              <a:rPr lang="en-US" i="1" dirty="0" err="1"/>
              <a:t>infrequenti</a:t>
            </a:r>
            <a:r>
              <a:rPr lang="en-US" dirty="0"/>
              <a:t>, la co-</a:t>
            </a:r>
            <a:r>
              <a:rPr lang="en-US" dirty="0" err="1"/>
              <a:t>occorenza</a:t>
            </a:r>
            <a:r>
              <a:rPr lang="en-US" dirty="0"/>
              <a:t> </a:t>
            </a:r>
            <a:r>
              <a:rPr lang="en-US" dirty="0" err="1"/>
              <a:t>dei</a:t>
            </a:r>
            <a:r>
              <a:rPr lang="en-US" dirty="0"/>
              <a:t> due </a:t>
            </a:r>
            <a:r>
              <a:rPr lang="en-US" dirty="0" err="1"/>
              <a:t>elementi</a:t>
            </a:r>
            <a:r>
              <a:rPr lang="en-US" dirty="0"/>
              <a:t> </a:t>
            </a:r>
            <a:r>
              <a:rPr lang="en-US" dirty="0" err="1"/>
              <a:t>è</a:t>
            </a:r>
            <a:r>
              <a:rPr lang="en-US" dirty="0"/>
              <a:t> </a:t>
            </a:r>
            <a:r>
              <a:rPr lang="en-US" dirty="0" err="1"/>
              <a:t>saliente</a:t>
            </a:r>
            <a:r>
              <a:rPr lang="en-US" dirty="0"/>
              <a:t> e </a:t>
            </a:r>
            <a:r>
              <a:rPr lang="en-US" dirty="0" err="1"/>
              <a:t>perceptia</a:t>
            </a:r>
            <a:r>
              <a:rPr lang="en-US" dirty="0"/>
              <a:t> come </a:t>
            </a:r>
            <a:r>
              <a:rPr lang="en-US" dirty="0" err="1"/>
              <a:t>un’unità</a:t>
            </a:r>
            <a:endParaRPr lang="en-US" dirty="0"/>
          </a:p>
          <a:p>
            <a:endParaRPr lang="en-US" dirty="0"/>
          </a:p>
        </p:txBody>
      </p:sp>
    </p:spTree>
    <p:extLst>
      <p:ext uri="{BB962C8B-B14F-4D97-AF65-F5344CB8AC3E}">
        <p14:creationId xmlns:p14="http://schemas.microsoft.com/office/powerpoint/2010/main" val="34760529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lstStyle/>
          <a:p>
            <a:r>
              <a:rPr lang="en-US" dirty="0" err="1"/>
              <a:t>Correlazione</a:t>
            </a:r>
            <a:r>
              <a:rPr lang="en-US" dirty="0"/>
              <a:t> </a:t>
            </a:r>
            <a:r>
              <a:rPr lang="en-US" dirty="0" err="1"/>
              <a:t>illusoria</a:t>
            </a:r>
            <a:r>
              <a:rPr lang="en-US" dirty="0"/>
              <a:t>:</a:t>
            </a:r>
          </a:p>
          <a:p>
            <a:endParaRPr lang="en-US" dirty="0"/>
          </a:p>
          <a:p>
            <a:pPr marL="0" indent="0">
              <a:buNone/>
            </a:pPr>
            <a:endParaRPr lang="en-US" dirty="0"/>
          </a:p>
          <a:p>
            <a:r>
              <a:rPr lang="en-US" dirty="0" err="1"/>
              <a:t>Frequenza</a:t>
            </a:r>
            <a:r>
              <a:rPr lang="en-US" dirty="0"/>
              <a:t>: </a:t>
            </a:r>
            <a:r>
              <a:rPr lang="en-US" dirty="0" err="1"/>
              <a:t>grandezza</a:t>
            </a:r>
            <a:r>
              <a:rPr lang="en-US" dirty="0"/>
              <a:t> </a:t>
            </a:r>
            <a:r>
              <a:rPr lang="en-US" i="1" dirty="0" err="1"/>
              <a:t>numerica</a:t>
            </a:r>
            <a:r>
              <a:rPr lang="en-US" dirty="0"/>
              <a:t> (</a:t>
            </a:r>
            <a:r>
              <a:rPr lang="en-US" dirty="0" err="1"/>
              <a:t>gruppi</a:t>
            </a:r>
            <a:r>
              <a:rPr lang="en-US" dirty="0"/>
              <a:t> </a:t>
            </a:r>
            <a:r>
              <a:rPr lang="en-US" dirty="0" err="1"/>
              <a:t>piccoli</a:t>
            </a:r>
            <a:r>
              <a:rPr lang="en-US" dirty="0"/>
              <a:t>)</a:t>
            </a:r>
          </a:p>
          <a:p>
            <a:r>
              <a:rPr lang="en-US" dirty="0" err="1"/>
              <a:t>Frequenza</a:t>
            </a:r>
            <a:r>
              <a:rPr lang="en-US" dirty="0"/>
              <a:t>: </a:t>
            </a:r>
            <a:r>
              <a:rPr lang="en-US" i="1" dirty="0" err="1"/>
              <a:t>tipologia</a:t>
            </a:r>
            <a:r>
              <a:rPr lang="en-US" dirty="0"/>
              <a:t> di </a:t>
            </a:r>
            <a:r>
              <a:rPr lang="en-US" dirty="0" err="1"/>
              <a:t>comportamenti</a:t>
            </a:r>
            <a:r>
              <a:rPr lang="en-US" dirty="0"/>
              <a:t> (</a:t>
            </a:r>
            <a:r>
              <a:rPr lang="en-US" dirty="0" err="1"/>
              <a:t>comportamenti</a:t>
            </a:r>
            <a:r>
              <a:rPr lang="en-US" dirty="0"/>
              <a:t> </a:t>
            </a:r>
            <a:r>
              <a:rPr lang="en-US" dirty="0" err="1"/>
              <a:t>negativi</a:t>
            </a:r>
            <a:r>
              <a:rPr lang="en-US" dirty="0"/>
              <a:t>)</a:t>
            </a:r>
          </a:p>
          <a:p>
            <a:endParaRPr lang="en-US" dirty="0"/>
          </a:p>
          <a:p>
            <a:endParaRPr lang="en-US" dirty="0"/>
          </a:p>
        </p:txBody>
      </p:sp>
    </p:spTree>
    <p:extLst>
      <p:ext uri="{BB962C8B-B14F-4D97-AF65-F5344CB8AC3E}">
        <p14:creationId xmlns:p14="http://schemas.microsoft.com/office/powerpoint/2010/main" val="12196902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r>
              <a:rPr lang="en-US" dirty="0" err="1"/>
              <a:t>Pensate</a:t>
            </a:r>
            <a:r>
              <a:rPr lang="en-US" dirty="0"/>
              <a:t> a </a:t>
            </a:r>
            <a:r>
              <a:rPr lang="en-US" dirty="0" err="1"/>
              <a:t>gruppi</a:t>
            </a:r>
            <a:r>
              <a:rPr lang="en-US" dirty="0"/>
              <a:t> </a:t>
            </a:r>
            <a:r>
              <a:rPr lang="en-US" dirty="0" err="1"/>
              <a:t>che</a:t>
            </a:r>
            <a:r>
              <a:rPr lang="en-US" dirty="0"/>
              <a:t> </a:t>
            </a:r>
            <a:r>
              <a:rPr lang="en-US" dirty="0" err="1"/>
              <a:t>sono</a:t>
            </a:r>
            <a:r>
              <a:rPr lang="en-US" dirty="0"/>
              <a:t> </a:t>
            </a:r>
            <a:r>
              <a:rPr lang="en-US" dirty="0" err="1"/>
              <a:t>numericamente</a:t>
            </a:r>
            <a:r>
              <a:rPr lang="en-US" dirty="0"/>
              <a:t> </a:t>
            </a:r>
            <a:r>
              <a:rPr lang="en-US" dirty="0" err="1"/>
              <a:t>piccoli</a:t>
            </a:r>
            <a:r>
              <a:rPr lang="en-US" dirty="0"/>
              <a:t>…</a:t>
            </a:r>
          </a:p>
          <a:p>
            <a:endParaRPr lang="en-US" dirty="0"/>
          </a:p>
          <a:p>
            <a:r>
              <a:rPr lang="en-US" dirty="0" err="1"/>
              <a:t>Pensate</a:t>
            </a:r>
            <a:r>
              <a:rPr lang="en-US" dirty="0"/>
              <a:t> </a:t>
            </a:r>
            <a:r>
              <a:rPr lang="en-US" dirty="0" err="1"/>
              <a:t>che</a:t>
            </a:r>
            <a:r>
              <a:rPr lang="en-US" dirty="0"/>
              <a:t> I </a:t>
            </a:r>
            <a:r>
              <a:rPr lang="en-US" dirty="0" err="1"/>
              <a:t>comportamenti</a:t>
            </a:r>
            <a:r>
              <a:rPr lang="en-US" dirty="0"/>
              <a:t> </a:t>
            </a:r>
            <a:r>
              <a:rPr lang="en-US" dirty="0" err="1"/>
              <a:t>negativi</a:t>
            </a:r>
            <a:r>
              <a:rPr lang="en-US" dirty="0"/>
              <a:t> </a:t>
            </a:r>
            <a:r>
              <a:rPr lang="en-US" dirty="0" err="1"/>
              <a:t>sono</a:t>
            </a:r>
            <a:r>
              <a:rPr lang="en-US" dirty="0"/>
              <a:t> </a:t>
            </a:r>
            <a:r>
              <a:rPr lang="en-US" dirty="0" err="1"/>
              <a:t>spesso</a:t>
            </a:r>
            <a:r>
              <a:rPr lang="en-US" dirty="0"/>
              <a:t> </a:t>
            </a:r>
            <a:r>
              <a:rPr lang="en-US" dirty="0" err="1"/>
              <a:t>ugualmente</a:t>
            </a:r>
            <a:r>
              <a:rPr lang="en-US" dirty="0"/>
              <a:t> </a:t>
            </a:r>
            <a:r>
              <a:rPr lang="en-US" dirty="0" err="1"/>
              <a:t>distribuiti</a:t>
            </a:r>
            <a:r>
              <a:rPr lang="en-US" dirty="0"/>
              <a:t> </a:t>
            </a:r>
            <a:r>
              <a:rPr lang="en-US" dirty="0" err="1"/>
              <a:t>tra</a:t>
            </a:r>
            <a:r>
              <a:rPr lang="en-US" dirty="0"/>
              <a:t> </a:t>
            </a:r>
            <a:r>
              <a:rPr lang="en-US" dirty="0" err="1"/>
              <a:t>gruppi</a:t>
            </a:r>
            <a:r>
              <a:rPr lang="en-US" dirty="0"/>
              <a:t> </a:t>
            </a:r>
            <a:r>
              <a:rPr lang="en-US" dirty="0" err="1"/>
              <a:t>maggioritari</a:t>
            </a:r>
            <a:r>
              <a:rPr lang="en-US" dirty="0"/>
              <a:t> e </a:t>
            </a:r>
            <a:r>
              <a:rPr lang="en-US" dirty="0" err="1"/>
              <a:t>minoritari</a:t>
            </a:r>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4624509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r>
              <a:rPr lang="en-US" dirty="0"/>
              <a:t>Non solo I </a:t>
            </a:r>
            <a:r>
              <a:rPr lang="en-US" dirty="0" err="1"/>
              <a:t>fattori</a:t>
            </a:r>
            <a:r>
              <a:rPr lang="en-US" dirty="0"/>
              <a:t> </a:t>
            </a:r>
            <a:r>
              <a:rPr lang="en-US" dirty="0" err="1"/>
              <a:t>cognitivi</a:t>
            </a:r>
            <a:r>
              <a:rPr lang="en-US" dirty="0"/>
              <a:t> </a:t>
            </a:r>
            <a:r>
              <a:rPr lang="en-US" dirty="0" err="1"/>
              <a:t>sono</a:t>
            </a:r>
            <a:r>
              <a:rPr lang="en-US" dirty="0"/>
              <a:t> </a:t>
            </a:r>
            <a:r>
              <a:rPr lang="en-US" dirty="0" err="1"/>
              <a:t>responsabili</a:t>
            </a:r>
            <a:r>
              <a:rPr lang="en-US" dirty="0"/>
              <a:t> </a:t>
            </a:r>
            <a:r>
              <a:rPr lang="en-US" dirty="0" err="1"/>
              <a:t>della</a:t>
            </a:r>
            <a:r>
              <a:rPr lang="en-US" dirty="0"/>
              <a:t> </a:t>
            </a:r>
            <a:r>
              <a:rPr lang="en-US" dirty="0" err="1"/>
              <a:t>correlazione</a:t>
            </a:r>
            <a:r>
              <a:rPr lang="en-US" dirty="0"/>
              <a:t> </a:t>
            </a:r>
            <a:r>
              <a:rPr lang="en-US" dirty="0" err="1"/>
              <a:t>illusoria</a:t>
            </a:r>
            <a:endParaRPr lang="en-US" dirty="0"/>
          </a:p>
          <a:p>
            <a:endParaRPr lang="en-US" dirty="0"/>
          </a:p>
          <a:p>
            <a:r>
              <a:rPr lang="en-US" dirty="0"/>
              <a:t>I </a:t>
            </a:r>
            <a:r>
              <a:rPr lang="en-US" dirty="0" err="1"/>
              <a:t>fattori</a:t>
            </a:r>
            <a:r>
              <a:rPr lang="en-US" dirty="0"/>
              <a:t> </a:t>
            </a:r>
            <a:r>
              <a:rPr lang="en-US" dirty="0" err="1"/>
              <a:t>motivazioniali</a:t>
            </a:r>
            <a:r>
              <a:rPr lang="en-US" dirty="0"/>
              <a:t> </a:t>
            </a:r>
            <a:r>
              <a:rPr lang="en-US" dirty="0" err="1"/>
              <a:t>possono</a:t>
            </a:r>
            <a:r>
              <a:rPr lang="en-US" dirty="0"/>
              <a:t> </a:t>
            </a:r>
            <a:r>
              <a:rPr lang="en-US" dirty="0" err="1"/>
              <a:t>modulare</a:t>
            </a:r>
            <a:r>
              <a:rPr lang="en-US" dirty="0"/>
              <a:t> </a:t>
            </a:r>
            <a:r>
              <a:rPr lang="en-US" dirty="0" err="1"/>
              <a:t>l’entità</a:t>
            </a:r>
            <a:r>
              <a:rPr lang="en-US" dirty="0"/>
              <a:t> del bias </a:t>
            </a:r>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63653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r>
              <a:rPr lang="it-IT" dirty="0"/>
              <a:t>Subito dopo la misurazione 1 prima della misurazione 2 i partecipanti partecipavano ad uno </a:t>
            </a:r>
            <a:r>
              <a:rPr lang="it-IT" dirty="0" err="1"/>
              <a:t>speed</a:t>
            </a:r>
            <a:r>
              <a:rPr lang="it-IT" dirty="0"/>
              <a:t> date</a:t>
            </a:r>
          </a:p>
          <a:p>
            <a:endParaRPr lang="it-IT" dirty="0"/>
          </a:p>
          <a:p>
            <a:r>
              <a:rPr lang="it-IT" dirty="0"/>
              <a:t>11/12 spedate</a:t>
            </a:r>
          </a:p>
        </p:txBody>
      </p:sp>
    </p:spTree>
    <p:extLst>
      <p:ext uri="{BB962C8B-B14F-4D97-AF65-F5344CB8AC3E}">
        <p14:creationId xmlns:p14="http://schemas.microsoft.com/office/powerpoint/2010/main" val="8386991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Situazioni</a:t>
            </a:r>
            <a:r>
              <a:rPr lang="en-US" dirty="0"/>
              <a:t> di </a:t>
            </a:r>
            <a:r>
              <a:rPr lang="en-US" dirty="0" err="1"/>
              <a:t>incertezza</a:t>
            </a:r>
            <a:endParaRPr lang="en-US" dirty="0"/>
          </a:p>
          <a:p>
            <a:endParaRPr lang="en-US" dirty="0"/>
          </a:p>
          <a:p>
            <a:r>
              <a:rPr lang="en-US" dirty="0" err="1"/>
              <a:t>Gli</a:t>
            </a:r>
            <a:r>
              <a:rPr lang="en-US" dirty="0"/>
              <a:t> </a:t>
            </a:r>
            <a:r>
              <a:rPr lang="en-US" dirty="0" err="1"/>
              <a:t>esseri</a:t>
            </a:r>
            <a:r>
              <a:rPr lang="en-US" dirty="0"/>
              <a:t> </a:t>
            </a:r>
            <a:r>
              <a:rPr lang="en-US" dirty="0" err="1"/>
              <a:t>umani</a:t>
            </a:r>
            <a:r>
              <a:rPr lang="en-US" dirty="0"/>
              <a:t> </a:t>
            </a:r>
            <a:r>
              <a:rPr lang="en-US" dirty="0" err="1"/>
              <a:t>sono</a:t>
            </a:r>
            <a:r>
              <a:rPr lang="en-US" dirty="0"/>
              <a:t> </a:t>
            </a:r>
            <a:r>
              <a:rPr lang="en-US" dirty="0" err="1"/>
              <a:t>motivati</a:t>
            </a:r>
            <a:r>
              <a:rPr lang="en-US" dirty="0"/>
              <a:t> a </a:t>
            </a:r>
            <a:r>
              <a:rPr lang="en-US" dirty="0" err="1"/>
              <a:t>mantere</a:t>
            </a:r>
            <a:r>
              <a:rPr lang="en-US" dirty="0"/>
              <a:t> </a:t>
            </a:r>
            <a:r>
              <a:rPr lang="en-US" dirty="0" err="1"/>
              <a:t>controllabile</a:t>
            </a:r>
            <a:r>
              <a:rPr lang="en-US" dirty="0"/>
              <a:t> </a:t>
            </a:r>
            <a:r>
              <a:rPr lang="en-US" dirty="0" err="1"/>
              <a:t>l’ambiente</a:t>
            </a:r>
            <a:endParaRPr lang="en-US" dirty="0"/>
          </a:p>
          <a:p>
            <a:endParaRPr lang="en-US" dirty="0"/>
          </a:p>
          <a:p>
            <a:endParaRPr lang="en-US" dirty="0"/>
          </a:p>
          <a:p>
            <a:r>
              <a:rPr lang="en-US" dirty="0"/>
              <a:t>Il </a:t>
            </a:r>
            <a:r>
              <a:rPr lang="en-US" dirty="0" err="1"/>
              <a:t>controllo</a:t>
            </a:r>
            <a:r>
              <a:rPr lang="en-US" dirty="0"/>
              <a:t>, </a:t>
            </a:r>
            <a:r>
              <a:rPr lang="en-US" dirty="0" err="1"/>
              <a:t>effettivo</a:t>
            </a:r>
            <a:r>
              <a:rPr lang="en-US" dirty="0"/>
              <a:t> o </a:t>
            </a:r>
            <a:r>
              <a:rPr lang="en-US" dirty="0" err="1"/>
              <a:t>percepito</a:t>
            </a:r>
            <a:r>
              <a:rPr lang="en-US" dirty="0"/>
              <a:t>, </a:t>
            </a:r>
            <a:r>
              <a:rPr lang="en-US" dirty="0" err="1"/>
              <a:t>permette</a:t>
            </a:r>
            <a:r>
              <a:rPr lang="en-US" dirty="0"/>
              <a:t> di </a:t>
            </a:r>
            <a:r>
              <a:rPr lang="en-US" dirty="0" err="1"/>
              <a:t>soddisfare</a:t>
            </a:r>
            <a:r>
              <a:rPr lang="en-US" dirty="0"/>
              <a:t> un </a:t>
            </a:r>
            <a:r>
              <a:rPr lang="en-US" dirty="0" err="1"/>
              <a:t>bisogno</a:t>
            </a:r>
            <a:r>
              <a:rPr lang="en-US" dirty="0"/>
              <a:t> </a:t>
            </a:r>
            <a:r>
              <a:rPr lang="en-US" dirty="0" err="1"/>
              <a:t>importante</a:t>
            </a:r>
            <a:r>
              <a:rPr lang="en-US" dirty="0"/>
              <a:t>: </a:t>
            </a:r>
            <a:r>
              <a:rPr lang="en-US" dirty="0" err="1"/>
              <a:t>rendere</a:t>
            </a:r>
            <a:r>
              <a:rPr lang="en-US" dirty="0"/>
              <a:t> </a:t>
            </a:r>
            <a:r>
              <a:rPr lang="en-US" dirty="0" err="1"/>
              <a:t>prevedibile</a:t>
            </a:r>
            <a:r>
              <a:rPr lang="en-US" dirty="0"/>
              <a:t> </a:t>
            </a:r>
            <a:r>
              <a:rPr lang="en-US" dirty="0" err="1"/>
              <a:t>l’ambiente</a:t>
            </a:r>
            <a:endParaRPr lang="en-US" dirty="0"/>
          </a:p>
          <a:p>
            <a:endParaRPr lang="en-US" dirty="0"/>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32750888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p:txBody>
          <a:bodyPr>
            <a:normAutofit/>
          </a:bodyPr>
          <a:lstStyle/>
          <a:p>
            <a:endParaRPr lang="en-US" dirty="0"/>
          </a:p>
          <a:p>
            <a:endParaRPr lang="en-US" dirty="0"/>
          </a:p>
          <a:p>
            <a:r>
              <a:rPr lang="en-US" dirty="0"/>
              <a:t>Se I </a:t>
            </a:r>
            <a:r>
              <a:rPr lang="en-US" dirty="0" err="1"/>
              <a:t>pp</a:t>
            </a:r>
            <a:r>
              <a:rPr lang="en-US" dirty="0"/>
              <a:t> non </a:t>
            </a:r>
            <a:r>
              <a:rPr lang="en-US" dirty="0" err="1"/>
              <a:t>possono</a:t>
            </a:r>
            <a:r>
              <a:rPr lang="en-US" dirty="0"/>
              <a:t> </a:t>
            </a:r>
            <a:r>
              <a:rPr lang="en-US" dirty="0" err="1"/>
              <a:t>controllare</a:t>
            </a:r>
            <a:r>
              <a:rPr lang="en-US" dirty="0"/>
              <a:t> </a:t>
            </a:r>
            <a:r>
              <a:rPr lang="en-US" dirty="0" err="1"/>
              <a:t>l’ambiente</a:t>
            </a:r>
            <a:r>
              <a:rPr lang="en-US" dirty="0"/>
              <a:t>, </a:t>
            </a:r>
            <a:r>
              <a:rPr lang="en-US" dirty="0" err="1"/>
              <a:t>usano</a:t>
            </a:r>
            <a:r>
              <a:rPr lang="en-US" dirty="0"/>
              <a:t> di </a:t>
            </a:r>
            <a:r>
              <a:rPr lang="en-US" dirty="0" err="1"/>
              <a:t>più</a:t>
            </a:r>
            <a:r>
              <a:rPr lang="en-US" dirty="0"/>
              <a:t> le </a:t>
            </a:r>
            <a:r>
              <a:rPr lang="en-US" dirty="0" err="1"/>
              <a:t>euristiche</a:t>
            </a:r>
            <a:r>
              <a:rPr lang="en-US" dirty="0"/>
              <a:t> </a:t>
            </a:r>
            <a:r>
              <a:rPr lang="en-US" dirty="0" err="1"/>
              <a:t>così</a:t>
            </a:r>
            <a:r>
              <a:rPr lang="en-US" dirty="0"/>
              <a:t> da </a:t>
            </a:r>
            <a:r>
              <a:rPr lang="en-US" dirty="0" err="1"/>
              <a:t>avere</a:t>
            </a:r>
            <a:r>
              <a:rPr lang="en-US" dirty="0"/>
              <a:t> la </a:t>
            </a:r>
            <a:r>
              <a:rPr lang="en-US" dirty="0" err="1"/>
              <a:t>percezione</a:t>
            </a:r>
            <a:r>
              <a:rPr lang="en-US" dirty="0"/>
              <a:t> di </a:t>
            </a:r>
            <a:r>
              <a:rPr lang="en-US" dirty="0" err="1"/>
              <a:t>saper</a:t>
            </a:r>
            <a:r>
              <a:rPr lang="en-US" dirty="0"/>
              <a:t> </a:t>
            </a:r>
            <a:r>
              <a:rPr lang="en-US" dirty="0" err="1"/>
              <a:t>prevedere</a:t>
            </a:r>
            <a:r>
              <a:rPr lang="en-US" dirty="0"/>
              <a:t> </a:t>
            </a:r>
            <a:r>
              <a:rPr lang="en-US" dirty="0" err="1"/>
              <a:t>l’ambiente</a:t>
            </a:r>
            <a:r>
              <a:rPr lang="en-US" dirty="0"/>
              <a:t> in </a:t>
            </a:r>
            <a:r>
              <a:rPr lang="en-US" dirty="0" err="1"/>
              <a:t>maniera</a:t>
            </a:r>
            <a:r>
              <a:rPr lang="en-US" dirty="0"/>
              <a:t> </a:t>
            </a:r>
            <a:r>
              <a:rPr lang="en-US" dirty="0" err="1"/>
              <a:t>puntuale</a:t>
            </a:r>
            <a:r>
              <a:rPr lang="en-US" dirty="0"/>
              <a:t> (</a:t>
            </a:r>
            <a:r>
              <a:rPr lang="en-US" dirty="0" err="1"/>
              <a:t>anche</a:t>
            </a:r>
            <a:r>
              <a:rPr lang="en-US" dirty="0"/>
              <a:t> se non </a:t>
            </a:r>
            <a:r>
              <a:rPr lang="en-US" dirty="0" err="1"/>
              <a:t>accurata</a:t>
            </a:r>
            <a:r>
              <a:rPr lang="en-US" dirty="0"/>
              <a:t>)?</a:t>
            </a:r>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31425536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9508730" cy="5645998"/>
          </a:xfrm>
        </p:spPr>
        <p:txBody>
          <a:bodyPr>
            <a:normAutofit/>
          </a:bodyPr>
          <a:lstStyle/>
          <a:p>
            <a:endParaRPr lang="en-US" dirty="0"/>
          </a:p>
          <a:p>
            <a:endParaRPr lang="en-US" dirty="0"/>
          </a:p>
          <a:p>
            <a:r>
              <a:rPr lang="en-US" dirty="0"/>
              <a:t>Whitson &amp; </a:t>
            </a:r>
            <a:r>
              <a:rPr lang="en-US" dirty="0" err="1"/>
              <a:t>Galinsky</a:t>
            </a:r>
            <a:r>
              <a:rPr lang="en-US" dirty="0"/>
              <a:t> (Science, 2008)</a:t>
            </a:r>
          </a:p>
          <a:p>
            <a:endParaRPr lang="en-US" dirty="0"/>
          </a:p>
          <a:p>
            <a:r>
              <a:rPr lang="en-US" dirty="0"/>
              <a:t>Ai </a:t>
            </a:r>
            <a:r>
              <a:rPr lang="en-US" dirty="0" err="1"/>
              <a:t>pp</a:t>
            </a:r>
            <a:r>
              <a:rPr lang="en-US" dirty="0"/>
              <a:t> </a:t>
            </a:r>
            <a:r>
              <a:rPr lang="en-US" dirty="0" err="1"/>
              <a:t>viene</a:t>
            </a:r>
            <a:r>
              <a:rPr lang="en-US" dirty="0"/>
              <a:t> </a:t>
            </a:r>
            <a:r>
              <a:rPr lang="en-US" dirty="0" err="1"/>
              <a:t>detto</a:t>
            </a:r>
            <a:r>
              <a:rPr lang="en-US" dirty="0"/>
              <a:t> di </a:t>
            </a:r>
            <a:r>
              <a:rPr lang="en-US" dirty="0" err="1"/>
              <a:t>partecipare</a:t>
            </a:r>
            <a:r>
              <a:rPr lang="en-US" dirty="0"/>
              <a:t> a </a:t>
            </a:r>
            <a:r>
              <a:rPr lang="en-US" dirty="0" err="1"/>
              <a:t>uno</a:t>
            </a:r>
            <a:r>
              <a:rPr lang="en-US" dirty="0"/>
              <a:t> studio </a:t>
            </a:r>
            <a:r>
              <a:rPr lang="en-US" dirty="0" err="1"/>
              <a:t>sulla</a:t>
            </a:r>
            <a:r>
              <a:rPr lang="en-US" dirty="0"/>
              <a:t> </a:t>
            </a:r>
            <a:r>
              <a:rPr lang="en-US" dirty="0" err="1"/>
              <a:t>borsa</a:t>
            </a:r>
            <a:r>
              <a:rPr lang="en-US" dirty="0"/>
              <a:t> </a:t>
            </a:r>
            <a:r>
              <a:rPr lang="en-US" dirty="0" err="1"/>
              <a:t>valori</a:t>
            </a:r>
            <a:endParaRPr lang="en-US" dirty="0"/>
          </a:p>
          <a:p>
            <a:endParaRPr lang="en-US" dirty="0"/>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25550267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9508730" cy="5645998"/>
          </a:xfrm>
        </p:spPr>
        <p:txBody>
          <a:bodyPr>
            <a:normAutofit fontScale="85000" lnSpcReduction="20000"/>
          </a:bodyPr>
          <a:lstStyle/>
          <a:p>
            <a:endParaRPr lang="en-US" dirty="0"/>
          </a:p>
          <a:p>
            <a:endParaRPr lang="en-US" dirty="0"/>
          </a:p>
          <a:p>
            <a:r>
              <a:rPr lang="en-US" dirty="0">
                <a:solidFill>
                  <a:srgbClr val="BFBFBF"/>
                </a:solidFill>
              </a:rPr>
              <a:t>Whitson &amp; </a:t>
            </a:r>
            <a:r>
              <a:rPr lang="en-US" dirty="0" err="1">
                <a:solidFill>
                  <a:srgbClr val="BFBFBF"/>
                </a:solidFill>
              </a:rPr>
              <a:t>Galinsky</a:t>
            </a:r>
            <a:r>
              <a:rPr lang="en-US" dirty="0">
                <a:solidFill>
                  <a:srgbClr val="BFBFBF"/>
                </a:solidFill>
              </a:rPr>
              <a:t> (Science, 2008)</a:t>
            </a:r>
          </a:p>
          <a:p>
            <a:endParaRPr lang="en-US" dirty="0">
              <a:solidFill>
                <a:srgbClr val="BFBFBF"/>
              </a:solidFill>
            </a:endParaRPr>
          </a:p>
          <a:p>
            <a:r>
              <a:rPr lang="en-US" dirty="0">
                <a:solidFill>
                  <a:srgbClr val="BFBFBF"/>
                </a:solidFill>
              </a:rPr>
              <a:t>Ai </a:t>
            </a:r>
            <a:r>
              <a:rPr lang="en-US" dirty="0" err="1">
                <a:solidFill>
                  <a:srgbClr val="BFBFBF"/>
                </a:solidFill>
              </a:rPr>
              <a:t>pp</a:t>
            </a:r>
            <a:r>
              <a:rPr lang="en-US" dirty="0">
                <a:solidFill>
                  <a:srgbClr val="BFBFBF"/>
                </a:solidFill>
              </a:rPr>
              <a:t> </a:t>
            </a:r>
            <a:r>
              <a:rPr lang="en-US" dirty="0" err="1">
                <a:solidFill>
                  <a:srgbClr val="BFBFBF"/>
                </a:solidFill>
              </a:rPr>
              <a:t>viene</a:t>
            </a:r>
            <a:r>
              <a:rPr lang="en-US" dirty="0">
                <a:solidFill>
                  <a:srgbClr val="BFBFBF"/>
                </a:solidFill>
              </a:rPr>
              <a:t> </a:t>
            </a:r>
            <a:r>
              <a:rPr lang="en-US" dirty="0" err="1">
                <a:solidFill>
                  <a:srgbClr val="BFBFBF"/>
                </a:solidFill>
              </a:rPr>
              <a:t>detto</a:t>
            </a:r>
            <a:r>
              <a:rPr lang="en-US" dirty="0">
                <a:solidFill>
                  <a:srgbClr val="BFBFBF"/>
                </a:solidFill>
              </a:rPr>
              <a:t> di </a:t>
            </a:r>
            <a:r>
              <a:rPr lang="en-US" dirty="0" err="1">
                <a:solidFill>
                  <a:srgbClr val="BFBFBF"/>
                </a:solidFill>
              </a:rPr>
              <a:t>partecipare</a:t>
            </a:r>
            <a:r>
              <a:rPr lang="en-US" dirty="0">
                <a:solidFill>
                  <a:srgbClr val="BFBFBF"/>
                </a:solidFill>
              </a:rPr>
              <a:t> a </a:t>
            </a:r>
            <a:r>
              <a:rPr lang="en-US" dirty="0" err="1">
                <a:solidFill>
                  <a:srgbClr val="BFBFBF"/>
                </a:solidFill>
              </a:rPr>
              <a:t>uno</a:t>
            </a:r>
            <a:r>
              <a:rPr lang="en-US" dirty="0">
                <a:solidFill>
                  <a:srgbClr val="BFBFBF"/>
                </a:solidFill>
              </a:rPr>
              <a:t> studio </a:t>
            </a:r>
            <a:r>
              <a:rPr lang="en-US" dirty="0" err="1">
                <a:solidFill>
                  <a:srgbClr val="BFBFBF"/>
                </a:solidFill>
              </a:rPr>
              <a:t>sulla</a:t>
            </a:r>
            <a:r>
              <a:rPr lang="en-US" dirty="0">
                <a:solidFill>
                  <a:srgbClr val="BFBFBF"/>
                </a:solidFill>
              </a:rPr>
              <a:t> </a:t>
            </a:r>
            <a:r>
              <a:rPr lang="en-US" dirty="0" err="1">
                <a:solidFill>
                  <a:srgbClr val="BFBFBF"/>
                </a:solidFill>
              </a:rPr>
              <a:t>borsa</a:t>
            </a:r>
            <a:r>
              <a:rPr lang="en-US" dirty="0">
                <a:solidFill>
                  <a:srgbClr val="BFBFBF"/>
                </a:solidFill>
              </a:rPr>
              <a:t> </a:t>
            </a:r>
            <a:r>
              <a:rPr lang="en-US" dirty="0" err="1">
                <a:solidFill>
                  <a:srgbClr val="BFBFBF"/>
                </a:solidFill>
              </a:rPr>
              <a:t>valori</a:t>
            </a:r>
            <a:endParaRPr lang="en-US" dirty="0">
              <a:solidFill>
                <a:srgbClr val="BFBFBF"/>
              </a:solidFill>
            </a:endParaRPr>
          </a:p>
          <a:p>
            <a:endParaRPr lang="en-US" dirty="0"/>
          </a:p>
          <a:p>
            <a:r>
              <a:rPr lang="en-US" dirty="0"/>
              <a:t>La </a:t>
            </a:r>
            <a:r>
              <a:rPr lang="en-US" dirty="0" err="1"/>
              <a:t>borsa</a:t>
            </a:r>
            <a:r>
              <a:rPr lang="en-US" dirty="0"/>
              <a:t> </a:t>
            </a:r>
            <a:r>
              <a:rPr lang="en-US" dirty="0" err="1"/>
              <a:t>valori</a:t>
            </a:r>
            <a:r>
              <a:rPr lang="en-US" dirty="0"/>
              <a:t> </a:t>
            </a:r>
            <a:r>
              <a:rPr lang="en-US" dirty="0" err="1"/>
              <a:t>viene</a:t>
            </a:r>
            <a:r>
              <a:rPr lang="en-US" dirty="0"/>
              <a:t> </a:t>
            </a:r>
            <a:r>
              <a:rPr lang="en-US" dirty="0" err="1"/>
              <a:t>descritta</a:t>
            </a:r>
            <a:r>
              <a:rPr lang="en-US" dirty="0"/>
              <a:t> come:</a:t>
            </a:r>
          </a:p>
          <a:p>
            <a:endParaRPr lang="en-US" dirty="0"/>
          </a:p>
          <a:p>
            <a:r>
              <a:rPr lang="en-US" dirty="0" err="1"/>
              <a:t>Completamente</a:t>
            </a:r>
            <a:r>
              <a:rPr lang="en-US" dirty="0"/>
              <a:t> </a:t>
            </a:r>
            <a:r>
              <a:rPr lang="en-US" dirty="0" err="1"/>
              <a:t>imprevedibile</a:t>
            </a:r>
            <a:r>
              <a:rPr lang="en-US" dirty="0"/>
              <a:t>, in cui </a:t>
            </a:r>
            <a:r>
              <a:rPr lang="en-US" dirty="0" err="1"/>
              <a:t>il</a:t>
            </a:r>
            <a:r>
              <a:rPr lang="en-US" dirty="0"/>
              <a:t> </a:t>
            </a:r>
            <a:r>
              <a:rPr lang="en-US" dirty="0" err="1"/>
              <a:t>rischio</a:t>
            </a:r>
            <a:r>
              <a:rPr lang="en-US" dirty="0"/>
              <a:t> di un </a:t>
            </a:r>
            <a:r>
              <a:rPr lang="en-US" dirty="0" err="1"/>
              <a:t>inviestimento</a:t>
            </a:r>
            <a:r>
              <a:rPr lang="en-US" dirty="0"/>
              <a:t> non </a:t>
            </a:r>
            <a:r>
              <a:rPr lang="en-US" dirty="0" err="1"/>
              <a:t>può</a:t>
            </a:r>
            <a:r>
              <a:rPr lang="en-US" dirty="0"/>
              <a:t> per </a:t>
            </a:r>
            <a:r>
              <a:rPr lang="en-US" dirty="0" err="1"/>
              <a:t>niente</a:t>
            </a:r>
            <a:r>
              <a:rPr lang="en-US" dirty="0"/>
              <a:t> </a:t>
            </a:r>
            <a:r>
              <a:rPr lang="en-US" dirty="0" err="1"/>
              <a:t>essere</a:t>
            </a:r>
            <a:r>
              <a:rPr lang="en-US" dirty="0"/>
              <a:t> </a:t>
            </a:r>
            <a:r>
              <a:rPr lang="en-US" dirty="0" err="1"/>
              <a:t>anticipato</a:t>
            </a:r>
            <a:r>
              <a:rPr lang="en-US" dirty="0"/>
              <a:t> (non </a:t>
            </a:r>
            <a:r>
              <a:rPr lang="en-US" dirty="0" err="1"/>
              <a:t>controllo</a:t>
            </a:r>
            <a:r>
              <a:rPr lang="en-US" dirty="0"/>
              <a:t>)</a:t>
            </a:r>
          </a:p>
          <a:p>
            <a:endParaRPr lang="en-US" dirty="0"/>
          </a:p>
          <a:p>
            <a:r>
              <a:rPr lang="en-US" dirty="0" err="1"/>
              <a:t>Relativamente</a:t>
            </a:r>
            <a:r>
              <a:rPr lang="en-US" dirty="0"/>
              <a:t> </a:t>
            </a:r>
            <a:r>
              <a:rPr lang="en-US" dirty="0" err="1"/>
              <a:t>prevedibile</a:t>
            </a:r>
            <a:r>
              <a:rPr lang="en-US" dirty="0"/>
              <a:t>, in cui </a:t>
            </a:r>
            <a:r>
              <a:rPr lang="en-US" dirty="0" err="1"/>
              <a:t>il</a:t>
            </a:r>
            <a:r>
              <a:rPr lang="en-US" dirty="0"/>
              <a:t> </a:t>
            </a:r>
            <a:r>
              <a:rPr lang="en-US" dirty="0" err="1"/>
              <a:t>rischio</a:t>
            </a:r>
            <a:r>
              <a:rPr lang="en-US" dirty="0"/>
              <a:t> di un </a:t>
            </a:r>
            <a:r>
              <a:rPr lang="en-US" dirty="0" err="1"/>
              <a:t>investimento</a:t>
            </a:r>
            <a:r>
              <a:rPr lang="en-US" dirty="0"/>
              <a:t> </a:t>
            </a:r>
            <a:r>
              <a:rPr lang="en-US" dirty="0" err="1"/>
              <a:t>può</a:t>
            </a:r>
            <a:r>
              <a:rPr lang="en-US" dirty="0"/>
              <a:t> </a:t>
            </a:r>
            <a:r>
              <a:rPr lang="en-US" dirty="0" err="1"/>
              <a:t>essere</a:t>
            </a:r>
            <a:r>
              <a:rPr lang="en-US" dirty="0"/>
              <a:t> in parte </a:t>
            </a:r>
            <a:r>
              <a:rPr lang="en-US" dirty="0" err="1"/>
              <a:t>anticipato</a:t>
            </a:r>
            <a:r>
              <a:rPr lang="en-US" dirty="0"/>
              <a:t> (</a:t>
            </a:r>
            <a:r>
              <a:rPr lang="en-US" dirty="0" err="1"/>
              <a:t>controllo</a:t>
            </a:r>
            <a:r>
              <a:rPr lang="en-US" dirty="0"/>
              <a:t> </a:t>
            </a:r>
            <a:r>
              <a:rPr lang="en-US" dirty="0" err="1"/>
              <a:t>relativo</a:t>
            </a:r>
            <a:r>
              <a:rPr lang="en-US" dirty="0"/>
              <a:t>)</a:t>
            </a:r>
          </a:p>
          <a:p>
            <a:endParaRPr lang="en-US" dirty="0"/>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41012832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8976653" cy="5234132"/>
          </a:xfrm>
        </p:spPr>
        <p:txBody>
          <a:bodyPr>
            <a:normAutofit lnSpcReduction="10000"/>
          </a:bodyPr>
          <a:lstStyle/>
          <a:p>
            <a:endParaRPr lang="en-US" dirty="0"/>
          </a:p>
          <a:p>
            <a:endParaRPr lang="en-US" dirty="0"/>
          </a:p>
          <a:p>
            <a:r>
              <a:rPr lang="en-US" dirty="0"/>
              <a:t>Whitson &amp; </a:t>
            </a:r>
            <a:r>
              <a:rPr lang="en-US" dirty="0" err="1"/>
              <a:t>Galinsky</a:t>
            </a:r>
            <a:r>
              <a:rPr lang="en-US" dirty="0"/>
              <a:t> (Science, 2008)</a:t>
            </a:r>
          </a:p>
          <a:p>
            <a:endParaRPr lang="en-US" dirty="0"/>
          </a:p>
          <a:p>
            <a:r>
              <a:rPr lang="en-US" dirty="0"/>
              <a:t>I </a:t>
            </a:r>
            <a:r>
              <a:rPr lang="en-US" dirty="0" err="1"/>
              <a:t>pp</a:t>
            </a:r>
            <a:r>
              <a:rPr lang="en-US" dirty="0"/>
              <a:t> </a:t>
            </a:r>
            <a:r>
              <a:rPr lang="en-US" dirty="0" err="1"/>
              <a:t>leggono</a:t>
            </a:r>
            <a:r>
              <a:rPr lang="en-US" dirty="0"/>
              <a:t> 36 </a:t>
            </a:r>
            <a:r>
              <a:rPr lang="en-US" dirty="0" err="1"/>
              <a:t>affermazioni</a:t>
            </a:r>
            <a:r>
              <a:rPr lang="en-US" dirty="0"/>
              <a:t> circa la </a:t>
            </a:r>
            <a:r>
              <a:rPr lang="en-US" dirty="0" err="1"/>
              <a:t>perfomance</a:t>
            </a:r>
            <a:r>
              <a:rPr lang="en-US" dirty="0"/>
              <a:t> </a:t>
            </a:r>
            <a:r>
              <a:rPr lang="en-US" dirty="0" err="1"/>
              <a:t>finanziaria</a:t>
            </a:r>
            <a:r>
              <a:rPr lang="en-US" dirty="0"/>
              <a:t> di due </a:t>
            </a:r>
            <a:r>
              <a:rPr lang="en-US" dirty="0" err="1"/>
              <a:t>compagnie</a:t>
            </a:r>
            <a:r>
              <a:rPr lang="en-US" dirty="0"/>
              <a:t> (A vs. B)</a:t>
            </a:r>
          </a:p>
          <a:p>
            <a:endParaRPr lang="en-US" dirty="0"/>
          </a:p>
          <a:p>
            <a:r>
              <a:rPr lang="en-US" dirty="0"/>
              <a:t>A: 16 </a:t>
            </a:r>
            <a:r>
              <a:rPr lang="en-US" dirty="0" err="1"/>
              <a:t>affermazioni</a:t>
            </a:r>
            <a:r>
              <a:rPr lang="en-US" dirty="0"/>
              <a:t> positive e 8 negative</a:t>
            </a:r>
          </a:p>
          <a:p>
            <a:r>
              <a:rPr lang="en-US" dirty="0"/>
              <a:t>B: 8 </a:t>
            </a:r>
            <a:r>
              <a:rPr lang="en-US" dirty="0" err="1"/>
              <a:t>affermazioni</a:t>
            </a:r>
            <a:r>
              <a:rPr lang="en-US" dirty="0"/>
              <a:t> positive e 4 negative</a:t>
            </a:r>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3535300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8976653" cy="5234132"/>
          </a:xfrm>
        </p:spPr>
        <p:txBody>
          <a:bodyPr>
            <a:normAutofit/>
          </a:bodyPr>
          <a:lstStyle/>
          <a:p>
            <a:endParaRPr lang="en-US" dirty="0"/>
          </a:p>
          <a:p>
            <a:endParaRPr lang="en-US" dirty="0"/>
          </a:p>
          <a:p>
            <a:r>
              <a:rPr lang="en-US" dirty="0"/>
              <a:t>Whitson &amp; </a:t>
            </a:r>
            <a:r>
              <a:rPr lang="en-US" dirty="0" err="1"/>
              <a:t>Galinsky</a:t>
            </a:r>
            <a:r>
              <a:rPr lang="en-US" dirty="0"/>
              <a:t> (Science, 2008)</a:t>
            </a:r>
          </a:p>
          <a:p>
            <a:endParaRPr lang="en-US" dirty="0"/>
          </a:p>
          <a:p>
            <a:r>
              <a:rPr lang="en-US" dirty="0"/>
              <a:t>I </a:t>
            </a:r>
            <a:r>
              <a:rPr lang="en-US" dirty="0" err="1"/>
              <a:t>pp</a:t>
            </a:r>
            <a:r>
              <a:rPr lang="en-US" dirty="0"/>
              <a:t> </a:t>
            </a:r>
            <a:r>
              <a:rPr lang="en-US" dirty="0" err="1"/>
              <a:t>devono</a:t>
            </a:r>
            <a:r>
              <a:rPr lang="en-US" dirty="0"/>
              <a:t> </a:t>
            </a:r>
            <a:r>
              <a:rPr lang="en-US" dirty="0" err="1"/>
              <a:t>decidere</a:t>
            </a:r>
            <a:r>
              <a:rPr lang="en-US" dirty="0"/>
              <a:t> se </a:t>
            </a:r>
            <a:r>
              <a:rPr lang="en-US" dirty="0" err="1"/>
              <a:t>investire</a:t>
            </a:r>
            <a:r>
              <a:rPr lang="en-US" dirty="0"/>
              <a:t> </a:t>
            </a:r>
            <a:r>
              <a:rPr lang="en-US" dirty="0" err="1"/>
              <a:t>su</a:t>
            </a:r>
            <a:r>
              <a:rPr lang="en-US" dirty="0"/>
              <a:t> A o </a:t>
            </a:r>
            <a:r>
              <a:rPr lang="en-US" dirty="0" err="1"/>
              <a:t>su</a:t>
            </a:r>
            <a:r>
              <a:rPr lang="en-US" dirty="0"/>
              <a:t> B</a:t>
            </a:r>
          </a:p>
          <a:p>
            <a:endParaRPr lang="en-US" dirty="0"/>
          </a:p>
          <a:p>
            <a:r>
              <a:rPr lang="en-US" dirty="0"/>
              <a:t>I </a:t>
            </a:r>
            <a:r>
              <a:rPr lang="en-US" dirty="0" err="1"/>
              <a:t>pp</a:t>
            </a:r>
            <a:r>
              <a:rPr lang="en-US" dirty="0"/>
              <a:t> </a:t>
            </a:r>
            <a:r>
              <a:rPr lang="en-US" dirty="0" err="1"/>
              <a:t>devono</a:t>
            </a:r>
            <a:r>
              <a:rPr lang="en-US" dirty="0"/>
              <a:t> </a:t>
            </a:r>
            <a:r>
              <a:rPr lang="en-US" dirty="0" err="1"/>
              <a:t>riportare</a:t>
            </a:r>
            <a:r>
              <a:rPr lang="en-US" dirty="0"/>
              <a:t> </a:t>
            </a:r>
            <a:r>
              <a:rPr lang="en-US" dirty="0" err="1"/>
              <a:t>il</a:t>
            </a:r>
            <a:r>
              <a:rPr lang="en-US" dirty="0"/>
              <a:t> </a:t>
            </a:r>
            <a:r>
              <a:rPr lang="en-US" dirty="0" err="1"/>
              <a:t>numero</a:t>
            </a:r>
            <a:r>
              <a:rPr lang="en-US" dirty="0"/>
              <a:t> di </a:t>
            </a:r>
            <a:r>
              <a:rPr lang="en-US" dirty="0" err="1"/>
              <a:t>affermazioni</a:t>
            </a:r>
            <a:r>
              <a:rPr lang="en-US" dirty="0"/>
              <a:t> negative </a:t>
            </a:r>
            <a:r>
              <a:rPr lang="en-US" dirty="0" err="1"/>
              <a:t>riferite</a:t>
            </a:r>
            <a:r>
              <a:rPr lang="en-US" dirty="0"/>
              <a:t> ad A e B</a:t>
            </a:r>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24005804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8976653" cy="5234132"/>
          </a:xfrm>
        </p:spPr>
        <p:txBody>
          <a:bodyPr>
            <a:normAutofit lnSpcReduction="10000"/>
          </a:bodyPr>
          <a:lstStyle/>
          <a:p>
            <a:endParaRPr lang="en-US" dirty="0"/>
          </a:p>
          <a:p>
            <a:endParaRPr lang="en-US" dirty="0"/>
          </a:p>
          <a:p>
            <a:r>
              <a:rPr lang="en-US" dirty="0"/>
              <a:t>Whitson &amp; </a:t>
            </a:r>
            <a:r>
              <a:rPr lang="en-US" dirty="0" err="1"/>
              <a:t>Galinsky</a:t>
            </a:r>
            <a:r>
              <a:rPr lang="en-US" dirty="0"/>
              <a:t> (Science, 2008)</a:t>
            </a:r>
          </a:p>
          <a:p>
            <a:endParaRPr lang="en-US" dirty="0"/>
          </a:p>
          <a:p>
            <a:r>
              <a:rPr lang="en-US" dirty="0">
                <a:solidFill>
                  <a:schemeClr val="bg1">
                    <a:lumMod val="65000"/>
                  </a:schemeClr>
                </a:solidFill>
              </a:rPr>
              <a:t>I </a:t>
            </a:r>
            <a:r>
              <a:rPr lang="en-US" dirty="0" err="1">
                <a:solidFill>
                  <a:schemeClr val="bg1">
                    <a:lumMod val="65000"/>
                  </a:schemeClr>
                </a:solidFill>
              </a:rPr>
              <a:t>pp</a:t>
            </a:r>
            <a:r>
              <a:rPr lang="en-US" dirty="0">
                <a:solidFill>
                  <a:schemeClr val="bg1">
                    <a:lumMod val="65000"/>
                  </a:schemeClr>
                </a:solidFill>
              </a:rPr>
              <a:t> </a:t>
            </a:r>
            <a:r>
              <a:rPr lang="en-US" dirty="0" err="1">
                <a:solidFill>
                  <a:schemeClr val="bg1">
                    <a:lumMod val="65000"/>
                  </a:schemeClr>
                </a:solidFill>
              </a:rPr>
              <a:t>devono</a:t>
            </a:r>
            <a:r>
              <a:rPr lang="en-US" dirty="0">
                <a:solidFill>
                  <a:schemeClr val="bg1">
                    <a:lumMod val="65000"/>
                  </a:schemeClr>
                </a:solidFill>
              </a:rPr>
              <a:t> </a:t>
            </a:r>
            <a:r>
              <a:rPr lang="en-US" dirty="0" err="1">
                <a:solidFill>
                  <a:schemeClr val="bg1">
                    <a:lumMod val="65000"/>
                  </a:schemeClr>
                </a:solidFill>
              </a:rPr>
              <a:t>decidere</a:t>
            </a:r>
            <a:r>
              <a:rPr lang="en-US" dirty="0">
                <a:solidFill>
                  <a:schemeClr val="bg1">
                    <a:lumMod val="65000"/>
                  </a:schemeClr>
                </a:solidFill>
              </a:rPr>
              <a:t> se </a:t>
            </a:r>
            <a:r>
              <a:rPr lang="en-US" dirty="0" err="1">
                <a:solidFill>
                  <a:schemeClr val="bg1">
                    <a:lumMod val="65000"/>
                  </a:schemeClr>
                </a:solidFill>
              </a:rPr>
              <a:t>investire</a:t>
            </a:r>
            <a:r>
              <a:rPr lang="en-US" dirty="0">
                <a:solidFill>
                  <a:schemeClr val="bg1">
                    <a:lumMod val="65000"/>
                  </a:schemeClr>
                </a:solidFill>
              </a:rPr>
              <a:t> </a:t>
            </a:r>
            <a:r>
              <a:rPr lang="en-US" dirty="0" err="1">
                <a:solidFill>
                  <a:schemeClr val="bg1">
                    <a:lumMod val="65000"/>
                  </a:schemeClr>
                </a:solidFill>
              </a:rPr>
              <a:t>su</a:t>
            </a:r>
            <a:r>
              <a:rPr lang="en-US" dirty="0">
                <a:solidFill>
                  <a:schemeClr val="bg1">
                    <a:lumMod val="65000"/>
                  </a:schemeClr>
                </a:solidFill>
              </a:rPr>
              <a:t> A o </a:t>
            </a:r>
            <a:r>
              <a:rPr lang="en-US" dirty="0" err="1">
                <a:solidFill>
                  <a:schemeClr val="bg1">
                    <a:lumMod val="65000"/>
                  </a:schemeClr>
                </a:solidFill>
              </a:rPr>
              <a:t>su</a:t>
            </a:r>
            <a:r>
              <a:rPr lang="en-US" dirty="0">
                <a:solidFill>
                  <a:schemeClr val="bg1">
                    <a:lumMod val="65000"/>
                  </a:schemeClr>
                </a:solidFill>
              </a:rPr>
              <a:t> B</a:t>
            </a:r>
          </a:p>
          <a:p>
            <a:endParaRPr lang="en-US" dirty="0"/>
          </a:p>
          <a:p>
            <a:r>
              <a:rPr lang="en-US" dirty="0"/>
              <a:t>I </a:t>
            </a:r>
            <a:r>
              <a:rPr lang="en-US" dirty="0" err="1"/>
              <a:t>pp</a:t>
            </a:r>
            <a:r>
              <a:rPr lang="en-US" dirty="0"/>
              <a:t> </a:t>
            </a:r>
            <a:r>
              <a:rPr lang="en-US" dirty="0" err="1"/>
              <a:t>decidono</a:t>
            </a:r>
            <a:r>
              <a:rPr lang="en-US" dirty="0"/>
              <a:t> di </a:t>
            </a:r>
            <a:r>
              <a:rPr lang="en-US" dirty="0" err="1"/>
              <a:t>investire</a:t>
            </a:r>
            <a:r>
              <a:rPr lang="en-US" dirty="0"/>
              <a:t> in B </a:t>
            </a:r>
            <a:r>
              <a:rPr lang="en-US" dirty="0" err="1"/>
              <a:t>meno</a:t>
            </a:r>
            <a:r>
              <a:rPr lang="en-US" dirty="0"/>
              <a:t> </a:t>
            </a:r>
            <a:r>
              <a:rPr lang="en-US" dirty="0" err="1"/>
              <a:t>nella</a:t>
            </a:r>
            <a:r>
              <a:rPr lang="en-US" dirty="0"/>
              <a:t> </a:t>
            </a:r>
            <a:r>
              <a:rPr lang="en-US" dirty="0" err="1"/>
              <a:t>condizione</a:t>
            </a:r>
            <a:r>
              <a:rPr lang="en-US" dirty="0"/>
              <a:t> di basso </a:t>
            </a:r>
            <a:r>
              <a:rPr lang="en-US" dirty="0" err="1"/>
              <a:t>controllo</a:t>
            </a:r>
            <a:r>
              <a:rPr lang="en-US" dirty="0"/>
              <a:t> </a:t>
            </a:r>
            <a:r>
              <a:rPr lang="en-US" dirty="0" err="1"/>
              <a:t>che</a:t>
            </a:r>
            <a:r>
              <a:rPr lang="en-US" dirty="0"/>
              <a:t> di </a:t>
            </a:r>
            <a:r>
              <a:rPr lang="en-US" dirty="0" err="1"/>
              <a:t>controllo</a:t>
            </a:r>
            <a:r>
              <a:rPr lang="en-US" dirty="0"/>
              <a:t> </a:t>
            </a:r>
            <a:r>
              <a:rPr lang="en-US" dirty="0" err="1"/>
              <a:t>relativo</a:t>
            </a:r>
            <a:endParaRPr lang="en-US" dirty="0"/>
          </a:p>
          <a:p>
            <a:endParaRPr lang="en-US" dirty="0"/>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17528422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Impressioni</a:t>
            </a:r>
            <a:r>
              <a:rPr lang="en-US" dirty="0"/>
              <a:t> sui </a:t>
            </a:r>
            <a:r>
              <a:rPr lang="en-US" dirty="0" err="1"/>
              <a:t>gruppi</a:t>
            </a:r>
            <a:endParaRPr lang="en-US" dirty="0"/>
          </a:p>
        </p:txBody>
      </p:sp>
      <p:sp>
        <p:nvSpPr>
          <p:cNvPr id="3" name="Content Placeholder 2"/>
          <p:cNvSpPr>
            <a:spLocks noGrp="1"/>
          </p:cNvSpPr>
          <p:nvPr>
            <p:ph idx="1"/>
          </p:nvPr>
        </p:nvSpPr>
        <p:spPr>
          <a:xfrm>
            <a:off x="0" y="1424370"/>
            <a:ext cx="8976653" cy="5234132"/>
          </a:xfrm>
        </p:spPr>
        <p:txBody>
          <a:bodyPr>
            <a:normAutofit fontScale="92500" lnSpcReduction="20000"/>
          </a:bodyPr>
          <a:lstStyle/>
          <a:p>
            <a:endParaRPr lang="en-US" dirty="0"/>
          </a:p>
          <a:p>
            <a:endParaRPr lang="en-US" dirty="0"/>
          </a:p>
          <a:p>
            <a:r>
              <a:rPr lang="en-US" dirty="0"/>
              <a:t>Whitson &amp; </a:t>
            </a:r>
            <a:r>
              <a:rPr lang="en-US" dirty="0" err="1"/>
              <a:t>Galinsky</a:t>
            </a:r>
            <a:r>
              <a:rPr lang="en-US" dirty="0"/>
              <a:t> (Science, 2008)</a:t>
            </a:r>
          </a:p>
          <a:p>
            <a:endParaRPr lang="en-US" dirty="0"/>
          </a:p>
          <a:p>
            <a:r>
              <a:rPr lang="en-US" dirty="0">
                <a:solidFill>
                  <a:srgbClr val="A6A6A6"/>
                </a:solidFill>
              </a:rPr>
              <a:t>I </a:t>
            </a:r>
            <a:r>
              <a:rPr lang="en-US" dirty="0" err="1">
                <a:solidFill>
                  <a:srgbClr val="A6A6A6"/>
                </a:solidFill>
              </a:rPr>
              <a:t>pp</a:t>
            </a:r>
            <a:r>
              <a:rPr lang="en-US" dirty="0">
                <a:solidFill>
                  <a:srgbClr val="A6A6A6"/>
                </a:solidFill>
              </a:rPr>
              <a:t> </a:t>
            </a:r>
            <a:r>
              <a:rPr lang="en-US" dirty="0" err="1">
                <a:solidFill>
                  <a:srgbClr val="A6A6A6"/>
                </a:solidFill>
              </a:rPr>
              <a:t>devono</a:t>
            </a:r>
            <a:r>
              <a:rPr lang="en-US" dirty="0">
                <a:solidFill>
                  <a:srgbClr val="A6A6A6"/>
                </a:solidFill>
              </a:rPr>
              <a:t> </a:t>
            </a:r>
            <a:r>
              <a:rPr lang="en-US" dirty="0" err="1">
                <a:solidFill>
                  <a:srgbClr val="A6A6A6"/>
                </a:solidFill>
              </a:rPr>
              <a:t>riportare</a:t>
            </a:r>
            <a:r>
              <a:rPr lang="en-US" dirty="0">
                <a:solidFill>
                  <a:srgbClr val="A6A6A6"/>
                </a:solidFill>
              </a:rPr>
              <a:t> </a:t>
            </a:r>
            <a:r>
              <a:rPr lang="en-US" dirty="0" err="1">
                <a:solidFill>
                  <a:srgbClr val="A6A6A6"/>
                </a:solidFill>
              </a:rPr>
              <a:t>il</a:t>
            </a:r>
            <a:r>
              <a:rPr lang="en-US" dirty="0">
                <a:solidFill>
                  <a:srgbClr val="A6A6A6"/>
                </a:solidFill>
              </a:rPr>
              <a:t> </a:t>
            </a:r>
            <a:r>
              <a:rPr lang="en-US" dirty="0" err="1">
                <a:solidFill>
                  <a:srgbClr val="A6A6A6"/>
                </a:solidFill>
              </a:rPr>
              <a:t>numero</a:t>
            </a:r>
            <a:r>
              <a:rPr lang="en-US" dirty="0">
                <a:solidFill>
                  <a:srgbClr val="A6A6A6"/>
                </a:solidFill>
              </a:rPr>
              <a:t> di </a:t>
            </a:r>
            <a:r>
              <a:rPr lang="en-US" dirty="0" err="1">
                <a:solidFill>
                  <a:srgbClr val="A6A6A6"/>
                </a:solidFill>
              </a:rPr>
              <a:t>affermazioni</a:t>
            </a:r>
            <a:r>
              <a:rPr lang="en-US" dirty="0">
                <a:solidFill>
                  <a:srgbClr val="A6A6A6"/>
                </a:solidFill>
              </a:rPr>
              <a:t> negative </a:t>
            </a:r>
            <a:r>
              <a:rPr lang="en-US" dirty="0" err="1">
                <a:solidFill>
                  <a:srgbClr val="A6A6A6"/>
                </a:solidFill>
              </a:rPr>
              <a:t>riferite</a:t>
            </a:r>
            <a:r>
              <a:rPr lang="en-US" dirty="0">
                <a:solidFill>
                  <a:srgbClr val="A6A6A6"/>
                </a:solidFill>
              </a:rPr>
              <a:t> ad A e B</a:t>
            </a:r>
          </a:p>
          <a:p>
            <a:endParaRPr lang="en-US" dirty="0"/>
          </a:p>
          <a:p>
            <a:r>
              <a:rPr lang="en-US" dirty="0"/>
              <a:t>I </a:t>
            </a:r>
            <a:r>
              <a:rPr lang="en-US" dirty="0" err="1"/>
              <a:t>pp</a:t>
            </a:r>
            <a:r>
              <a:rPr lang="en-US" dirty="0"/>
              <a:t> </a:t>
            </a:r>
            <a:r>
              <a:rPr lang="en-US" dirty="0" err="1"/>
              <a:t>sovrastimano</a:t>
            </a:r>
            <a:r>
              <a:rPr lang="en-US" dirty="0"/>
              <a:t> le </a:t>
            </a:r>
            <a:r>
              <a:rPr lang="en-US" dirty="0" err="1"/>
              <a:t>affermazioni</a:t>
            </a:r>
            <a:r>
              <a:rPr lang="en-US" dirty="0"/>
              <a:t> negative </a:t>
            </a:r>
            <a:r>
              <a:rPr lang="en-US" dirty="0" err="1"/>
              <a:t>sopratutto</a:t>
            </a:r>
            <a:r>
              <a:rPr lang="en-US" dirty="0"/>
              <a:t> </a:t>
            </a:r>
            <a:r>
              <a:rPr lang="en-US" dirty="0" err="1"/>
              <a:t>nella</a:t>
            </a:r>
            <a:r>
              <a:rPr lang="en-US" dirty="0"/>
              <a:t> </a:t>
            </a:r>
            <a:r>
              <a:rPr lang="en-US" dirty="0" err="1"/>
              <a:t>condizione</a:t>
            </a:r>
            <a:r>
              <a:rPr lang="en-US" dirty="0"/>
              <a:t> di </a:t>
            </a:r>
            <a:r>
              <a:rPr lang="en-US" dirty="0" err="1"/>
              <a:t>bassso</a:t>
            </a:r>
            <a:r>
              <a:rPr lang="en-US" dirty="0"/>
              <a:t> </a:t>
            </a:r>
            <a:r>
              <a:rPr lang="en-US" dirty="0" err="1"/>
              <a:t>controllo</a:t>
            </a:r>
            <a:r>
              <a:rPr lang="en-US" dirty="0"/>
              <a:t> </a:t>
            </a:r>
            <a:r>
              <a:rPr lang="en-US" dirty="0" err="1"/>
              <a:t>rispetto</a:t>
            </a:r>
            <a:r>
              <a:rPr lang="en-US" dirty="0"/>
              <a:t> </a:t>
            </a:r>
            <a:r>
              <a:rPr lang="en-US" dirty="0" err="1"/>
              <a:t>alla</a:t>
            </a:r>
            <a:r>
              <a:rPr lang="en-US" dirty="0"/>
              <a:t> </a:t>
            </a:r>
            <a:r>
              <a:rPr lang="en-US" dirty="0" err="1"/>
              <a:t>condizione</a:t>
            </a:r>
            <a:r>
              <a:rPr lang="en-US" dirty="0"/>
              <a:t> di </a:t>
            </a:r>
            <a:r>
              <a:rPr lang="en-US" dirty="0" err="1"/>
              <a:t>controllo</a:t>
            </a:r>
            <a:r>
              <a:rPr lang="en-US" dirty="0"/>
              <a:t> </a:t>
            </a:r>
            <a:r>
              <a:rPr lang="en-US" dirty="0" err="1"/>
              <a:t>realtivo</a:t>
            </a:r>
            <a:endParaRPr lang="en-US" dirty="0"/>
          </a:p>
          <a:p>
            <a:endParaRPr lang="en-US" dirty="0"/>
          </a:p>
          <a:p>
            <a:endParaRPr lang="en-US" dirty="0"/>
          </a:p>
          <a:p>
            <a:endParaRPr lang="en-US" dirty="0"/>
          </a:p>
          <a:p>
            <a:endParaRPr lang="en-US" dirty="0"/>
          </a:p>
          <a:p>
            <a:pPr marL="0" indent="0">
              <a:buNone/>
            </a:pPr>
            <a:r>
              <a:rPr lang="en-US" dirty="0"/>
              <a:t>.</a:t>
            </a:r>
          </a:p>
        </p:txBody>
      </p:sp>
    </p:spTree>
    <p:extLst>
      <p:ext uri="{BB962C8B-B14F-4D97-AF65-F5344CB8AC3E}">
        <p14:creationId xmlns:p14="http://schemas.microsoft.com/office/powerpoint/2010/main" val="21915101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a:t>Fattore motivazionale: rilevanza per il sé</a:t>
            </a:r>
          </a:p>
          <a:p>
            <a:endParaRPr lang="it-IT" dirty="0"/>
          </a:p>
          <a:p>
            <a:r>
              <a:rPr lang="it-IT" dirty="0"/>
              <a:t>‘</a:t>
            </a:r>
            <a:r>
              <a:rPr lang="it-IT" dirty="0" err="1"/>
              <a:t>defined</a:t>
            </a:r>
            <a:r>
              <a:rPr lang="it-IT" dirty="0"/>
              <a:t> </a:t>
            </a:r>
            <a:r>
              <a:rPr lang="it-IT" dirty="0" err="1"/>
              <a:t>as</a:t>
            </a:r>
            <a:r>
              <a:rPr lang="it-IT" dirty="0"/>
              <a:t> the </a:t>
            </a:r>
            <a:r>
              <a:rPr lang="it-IT" dirty="0" err="1"/>
              <a:t>extent</a:t>
            </a:r>
            <a:r>
              <a:rPr lang="it-IT" dirty="0"/>
              <a:t> to </a:t>
            </a:r>
            <a:r>
              <a:rPr lang="it-IT" dirty="0" err="1"/>
              <a:t>which</a:t>
            </a:r>
            <a:r>
              <a:rPr lang="it-IT" dirty="0"/>
              <a:t> </a:t>
            </a:r>
            <a:r>
              <a:rPr lang="it-IT" dirty="0" err="1"/>
              <a:t>making</a:t>
            </a:r>
            <a:r>
              <a:rPr lang="it-IT" dirty="0"/>
              <a:t> a </a:t>
            </a:r>
            <a:r>
              <a:rPr lang="it-IT" dirty="0" err="1"/>
              <a:t>judgment</a:t>
            </a:r>
            <a:r>
              <a:rPr lang="it-IT" dirty="0"/>
              <a:t> </a:t>
            </a:r>
            <a:r>
              <a:rPr lang="it-IT" dirty="0" err="1"/>
              <a:t>has</a:t>
            </a:r>
            <a:r>
              <a:rPr lang="it-IT" dirty="0"/>
              <a:t> </a:t>
            </a:r>
            <a:r>
              <a:rPr lang="it-IT" dirty="0" err="1"/>
              <a:t>significant</a:t>
            </a:r>
            <a:r>
              <a:rPr lang="it-IT" dirty="0"/>
              <a:t> </a:t>
            </a:r>
            <a:r>
              <a:rPr lang="it-IT" dirty="0" err="1"/>
              <a:t>consequences</a:t>
            </a:r>
            <a:r>
              <a:rPr lang="it-IT" dirty="0"/>
              <a:t> for the self’</a:t>
            </a:r>
          </a:p>
          <a:p>
            <a:endParaRPr lang="it-IT" dirty="0"/>
          </a:p>
          <a:p>
            <a:r>
              <a:rPr lang="it-IT" dirty="0"/>
              <a:t>La preoccupazione relativa ad emettere un giudizio valido (perché implica il sé) </a:t>
            </a:r>
            <a:r>
              <a:rPr lang="mr-IN" dirty="0"/>
              <a:t>–</a:t>
            </a:r>
            <a:r>
              <a:rPr lang="it-IT" dirty="0" err="1"/>
              <a:t>Kruglanski</a:t>
            </a:r>
            <a:r>
              <a:rPr lang="it-IT" dirty="0"/>
              <a:t> (1989)</a:t>
            </a:r>
          </a:p>
        </p:txBody>
      </p:sp>
    </p:spTree>
    <p:extLst>
      <p:ext uri="{BB962C8B-B14F-4D97-AF65-F5344CB8AC3E}">
        <p14:creationId xmlns:p14="http://schemas.microsoft.com/office/powerpoint/2010/main" val="39682014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endParaRPr lang="it-IT" dirty="0"/>
          </a:p>
          <a:p>
            <a:endParaRPr lang="it-IT" dirty="0"/>
          </a:p>
          <a:p>
            <a:r>
              <a:rPr lang="it-IT" dirty="0"/>
              <a:t>Sostengono che la maggior parte delle evidenze sull’illusione di correlazione provengono da studi in cui il giudizio emesso dai partecipanti non ha implicazioni per il sé</a:t>
            </a:r>
          </a:p>
        </p:txBody>
      </p:sp>
    </p:spTree>
    <p:extLst>
      <p:ext uri="{BB962C8B-B14F-4D97-AF65-F5344CB8AC3E}">
        <p14:creationId xmlns:p14="http://schemas.microsoft.com/office/powerpoint/2010/main" val="1994551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r>
              <a:rPr lang="it-IT" dirty="0"/>
              <a:t>Misurazione 2:</a:t>
            </a:r>
          </a:p>
          <a:p>
            <a:endParaRPr lang="it-IT" dirty="0"/>
          </a:p>
          <a:p>
            <a:pPr marL="0" indent="0">
              <a:buNone/>
            </a:pPr>
            <a:endParaRPr lang="it-IT" dirty="0"/>
          </a:p>
          <a:p>
            <a:endParaRPr lang="it-IT" dirty="0"/>
          </a:p>
          <a:p>
            <a:endParaRPr lang="it-IT" dirty="0"/>
          </a:p>
        </p:txBody>
      </p:sp>
      <p:pic>
        <p:nvPicPr>
          <p:cNvPr id="5" name="Immagine 4"/>
          <p:cNvPicPr>
            <a:picLocks noChangeAspect="1"/>
          </p:cNvPicPr>
          <p:nvPr/>
        </p:nvPicPr>
        <p:blipFill>
          <a:blip r:embed="rId2"/>
          <a:stretch>
            <a:fillRect/>
          </a:stretch>
        </p:blipFill>
        <p:spPr>
          <a:xfrm>
            <a:off x="3289299" y="2324563"/>
            <a:ext cx="5126375" cy="2841133"/>
          </a:xfrm>
          <a:prstGeom prst="rect">
            <a:avLst/>
          </a:prstGeom>
        </p:spPr>
      </p:pic>
      <p:sp>
        <p:nvSpPr>
          <p:cNvPr id="7" name="CasellaDiTesto 6"/>
          <p:cNvSpPr txBox="1"/>
          <p:nvPr/>
        </p:nvSpPr>
        <p:spPr>
          <a:xfrm>
            <a:off x="239410" y="5896884"/>
            <a:ext cx="8672163" cy="923330"/>
          </a:xfrm>
          <a:prstGeom prst="rect">
            <a:avLst/>
          </a:prstGeom>
          <a:noFill/>
        </p:spPr>
        <p:txBody>
          <a:bodyPr wrap="square" rtlCol="0">
            <a:spAutoFit/>
          </a:bodyPr>
          <a:lstStyle/>
          <a:p>
            <a:r>
              <a:rPr lang="en-US" i="1" dirty="0"/>
              <a:t>Personal Relationships</a:t>
            </a:r>
            <a:r>
              <a:rPr lang="en-US" dirty="0"/>
              <a:t>, </a:t>
            </a:r>
            <a:r>
              <a:rPr lang="en-US" b="1" dirty="0"/>
              <a:t>20 </a:t>
            </a:r>
            <a:r>
              <a:rPr lang="en-US" dirty="0"/>
              <a:t>(2013), 199–215. Printed in the United States of America. Copyright © 2012 IARR; DOI: 10.1111/j.1475-6811.2012.01405.x </a:t>
            </a:r>
          </a:p>
          <a:p>
            <a:endParaRPr lang="it-IT" dirty="0"/>
          </a:p>
        </p:txBody>
      </p:sp>
    </p:spTree>
    <p:extLst>
      <p:ext uri="{BB962C8B-B14F-4D97-AF65-F5344CB8AC3E}">
        <p14:creationId xmlns:p14="http://schemas.microsoft.com/office/powerpoint/2010/main" val="3066739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endParaRPr lang="it-IT" dirty="0"/>
          </a:p>
          <a:p>
            <a:endParaRPr lang="it-IT" dirty="0"/>
          </a:p>
          <a:p>
            <a:r>
              <a:rPr lang="it-IT" dirty="0"/>
              <a:t>Intendono stabilire la relazione tra rilevanza per il sé e la correlazione illusoria</a:t>
            </a:r>
          </a:p>
        </p:txBody>
      </p:sp>
    </p:spTree>
    <p:extLst>
      <p:ext uri="{BB962C8B-B14F-4D97-AF65-F5344CB8AC3E}">
        <p14:creationId xmlns:p14="http://schemas.microsoft.com/office/powerpoint/2010/main" val="38544821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endParaRPr lang="it-IT" dirty="0"/>
          </a:p>
          <a:p>
            <a:endParaRPr lang="it-IT" dirty="0"/>
          </a:p>
          <a:p>
            <a:r>
              <a:rPr lang="it-IT" dirty="0">
                <a:solidFill>
                  <a:schemeClr val="bg1">
                    <a:lumMod val="75000"/>
                  </a:schemeClr>
                </a:solidFill>
              </a:rPr>
              <a:t>Intendono stabilire la relazione tra rilevanza per il sé e la correlazione illusoria</a:t>
            </a:r>
          </a:p>
          <a:p>
            <a:endParaRPr lang="it-IT" dirty="0"/>
          </a:p>
          <a:p>
            <a:r>
              <a:rPr lang="it-IT" dirty="0"/>
              <a:t>Sia sul giudizio valutativo dei due gruppi</a:t>
            </a:r>
          </a:p>
          <a:p>
            <a:endParaRPr lang="it-IT" dirty="0"/>
          </a:p>
          <a:p>
            <a:r>
              <a:rPr lang="it-IT" dirty="0"/>
              <a:t>Sia sul comportamento effettivo del partecipante</a:t>
            </a:r>
          </a:p>
        </p:txBody>
      </p:sp>
    </p:spTree>
    <p:extLst>
      <p:ext uri="{BB962C8B-B14F-4D97-AF65-F5344CB8AC3E}">
        <p14:creationId xmlns:p14="http://schemas.microsoft.com/office/powerpoint/2010/main" val="11560136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endParaRPr lang="it-IT" dirty="0"/>
          </a:p>
          <a:p>
            <a:endParaRPr lang="it-IT" dirty="0"/>
          </a:p>
          <a:p>
            <a:r>
              <a:rPr lang="it-IT" dirty="0">
                <a:solidFill>
                  <a:srgbClr val="000000"/>
                </a:solidFill>
              </a:rPr>
              <a:t>Utilizzano il paradigma classico dell’illusione di correlazione</a:t>
            </a:r>
          </a:p>
          <a:p>
            <a:endParaRPr lang="it-IT" dirty="0">
              <a:solidFill>
                <a:srgbClr val="000000"/>
              </a:solidFill>
            </a:endParaRPr>
          </a:p>
          <a:p>
            <a:r>
              <a:rPr lang="it-IT" dirty="0">
                <a:solidFill>
                  <a:srgbClr val="000000"/>
                </a:solidFill>
              </a:rPr>
              <a:t>Gruppo HH 18 comportamenti</a:t>
            </a:r>
          </a:p>
          <a:p>
            <a:r>
              <a:rPr lang="it-IT" dirty="0">
                <a:solidFill>
                  <a:srgbClr val="000000"/>
                </a:solidFill>
              </a:rPr>
              <a:t>Gruppo JJ 9 comportamenti</a:t>
            </a:r>
          </a:p>
        </p:txBody>
      </p:sp>
    </p:spTree>
    <p:extLst>
      <p:ext uri="{BB962C8B-B14F-4D97-AF65-F5344CB8AC3E}">
        <p14:creationId xmlns:p14="http://schemas.microsoft.com/office/powerpoint/2010/main" val="37381965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r>
              <a:rPr lang="it-IT" dirty="0">
                <a:solidFill>
                  <a:srgbClr val="000000"/>
                </a:solidFill>
              </a:rPr>
              <a:t>Gruppo HH 18 comportamenti:</a:t>
            </a:r>
          </a:p>
          <a:p>
            <a:pPr lvl="1"/>
            <a:r>
              <a:rPr lang="it-IT" sz="1800" dirty="0">
                <a:solidFill>
                  <a:srgbClr val="000000"/>
                </a:solidFill>
              </a:rPr>
              <a:t>12 positivi e 6 negativi</a:t>
            </a:r>
          </a:p>
          <a:p>
            <a:pPr lvl="1"/>
            <a:endParaRPr lang="it-IT" dirty="0">
              <a:solidFill>
                <a:srgbClr val="000000"/>
              </a:solidFill>
            </a:endParaRPr>
          </a:p>
          <a:p>
            <a:r>
              <a:rPr lang="it-IT" dirty="0">
                <a:solidFill>
                  <a:srgbClr val="000000"/>
                </a:solidFill>
              </a:rPr>
              <a:t>Gruppo JJ 9 comportamenti</a:t>
            </a:r>
          </a:p>
          <a:p>
            <a:pPr lvl="1"/>
            <a:r>
              <a:rPr lang="it-IT" dirty="0">
                <a:solidFill>
                  <a:srgbClr val="000000"/>
                </a:solidFill>
              </a:rPr>
              <a:t>6 positivi e 3 negativi</a:t>
            </a:r>
          </a:p>
        </p:txBody>
      </p:sp>
    </p:spTree>
    <p:extLst>
      <p:ext uri="{BB962C8B-B14F-4D97-AF65-F5344CB8AC3E}">
        <p14:creationId xmlns:p14="http://schemas.microsoft.com/office/powerpoint/2010/main" val="7473552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endParaRPr lang="it-IT" dirty="0">
              <a:solidFill>
                <a:srgbClr val="000000"/>
              </a:solidFill>
            </a:endParaRPr>
          </a:p>
          <a:p>
            <a:r>
              <a:rPr lang="it-IT" dirty="0">
                <a:solidFill>
                  <a:srgbClr val="000000"/>
                </a:solidFill>
              </a:rPr>
              <a:t>HH e JJ si riferivano a due </a:t>
            </a:r>
            <a:r>
              <a:rPr lang="it-IT" dirty="0" err="1">
                <a:solidFill>
                  <a:srgbClr val="000000"/>
                </a:solidFill>
              </a:rPr>
              <a:t>brands</a:t>
            </a:r>
            <a:r>
              <a:rPr lang="it-IT" dirty="0">
                <a:solidFill>
                  <a:srgbClr val="000000"/>
                </a:solidFill>
              </a:rPr>
              <a:t> di oggetti </a:t>
            </a:r>
          </a:p>
          <a:p>
            <a:r>
              <a:rPr lang="it-IT" dirty="0">
                <a:solidFill>
                  <a:srgbClr val="000000"/>
                </a:solidFill>
              </a:rPr>
              <a:t>(utili per gli studenti/partecipanti)</a:t>
            </a:r>
          </a:p>
          <a:p>
            <a:endParaRPr lang="it-IT" dirty="0">
              <a:solidFill>
                <a:srgbClr val="000000"/>
              </a:solidFill>
            </a:endParaRPr>
          </a:p>
          <a:p>
            <a:r>
              <a:rPr lang="it-IT" dirty="0">
                <a:solidFill>
                  <a:srgbClr val="000000"/>
                </a:solidFill>
              </a:rPr>
              <a:t>A tutti i partecipanti veniva detto che avrebbero ricevuto una ricompensa</a:t>
            </a:r>
          </a:p>
        </p:txBody>
      </p:sp>
    </p:spTree>
    <p:extLst>
      <p:ext uri="{BB962C8B-B14F-4D97-AF65-F5344CB8AC3E}">
        <p14:creationId xmlns:p14="http://schemas.microsoft.com/office/powerpoint/2010/main" val="11331487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endParaRPr lang="it-IT" dirty="0">
              <a:solidFill>
                <a:srgbClr val="000000"/>
              </a:solidFill>
            </a:endParaRPr>
          </a:p>
          <a:p>
            <a:r>
              <a:rPr lang="it-IT" dirty="0">
                <a:solidFill>
                  <a:srgbClr val="000000"/>
                </a:solidFill>
              </a:rPr>
              <a:t>In un gruppo sperimentale i </a:t>
            </a:r>
            <a:r>
              <a:rPr lang="it-IT" dirty="0" err="1">
                <a:solidFill>
                  <a:srgbClr val="000000"/>
                </a:solidFill>
              </a:rPr>
              <a:t>pp</a:t>
            </a:r>
            <a:r>
              <a:rPr lang="it-IT" dirty="0">
                <a:solidFill>
                  <a:srgbClr val="000000"/>
                </a:solidFill>
              </a:rPr>
              <a:t> dovevano leggere i comportamenti che descrivevano HH e JJ</a:t>
            </a:r>
          </a:p>
          <a:p>
            <a:endParaRPr lang="it-IT" dirty="0">
              <a:solidFill>
                <a:srgbClr val="000000"/>
              </a:solidFill>
            </a:endParaRPr>
          </a:p>
          <a:p>
            <a:r>
              <a:rPr lang="it-IT" dirty="0">
                <a:solidFill>
                  <a:srgbClr val="000000"/>
                </a:solidFill>
              </a:rPr>
              <a:t>E, come ricompensa, avrebbero dovuto scegliere tra </a:t>
            </a:r>
            <a:r>
              <a:rPr lang="it-IT" dirty="0" err="1">
                <a:solidFill>
                  <a:srgbClr val="000000"/>
                </a:solidFill>
              </a:rPr>
              <a:t>items</a:t>
            </a:r>
            <a:r>
              <a:rPr lang="it-IT" dirty="0">
                <a:solidFill>
                  <a:srgbClr val="000000"/>
                </a:solidFill>
              </a:rPr>
              <a:t> </a:t>
            </a:r>
            <a:r>
              <a:rPr lang="it-IT" dirty="0" err="1">
                <a:solidFill>
                  <a:srgbClr val="000000"/>
                </a:solidFill>
              </a:rPr>
              <a:t>appartenti</a:t>
            </a:r>
            <a:r>
              <a:rPr lang="it-IT" dirty="0">
                <a:solidFill>
                  <a:srgbClr val="000000"/>
                </a:solidFill>
              </a:rPr>
              <a:t> ad altri brand (NON HH né JJ)</a:t>
            </a:r>
          </a:p>
        </p:txBody>
      </p:sp>
    </p:spTree>
    <p:extLst>
      <p:ext uri="{BB962C8B-B14F-4D97-AF65-F5344CB8AC3E}">
        <p14:creationId xmlns:p14="http://schemas.microsoft.com/office/powerpoint/2010/main" val="629461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endParaRPr lang="it-IT" dirty="0">
              <a:solidFill>
                <a:srgbClr val="000000"/>
              </a:solidFill>
            </a:endParaRPr>
          </a:p>
          <a:p>
            <a:r>
              <a:rPr lang="it-IT" dirty="0">
                <a:solidFill>
                  <a:srgbClr val="000000"/>
                </a:solidFill>
              </a:rPr>
              <a:t>In un gruppo sperimentale i </a:t>
            </a:r>
            <a:r>
              <a:rPr lang="it-IT" dirty="0" err="1">
                <a:solidFill>
                  <a:srgbClr val="000000"/>
                </a:solidFill>
              </a:rPr>
              <a:t>pp</a:t>
            </a:r>
            <a:r>
              <a:rPr lang="it-IT" dirty="0">
                <a:solidFill>
                  <a:srgbClr val="000000"/>
                </a:solidFill>
              </a:rPr>
              <a:t> dovevano leggere i comportamenti che descrivevano HH e JJ</a:t>
            </a:r>
          </a:p>
          <a:p>
            <a:endParaRPr lang="it-IT" dirty="0">
              <a:solidFill>
                <a:srgbClr val="000000"/>
              </a:solidFill>
            </a:endParaRPr>
          </a:p>
          <a:p>
            <a:r>
              <a:rPr lang="it-IT" dirty="0">
                <a:solidFill>
                  <a:srgbClr val="000000"/>
                </a:solidFill>
              </a:rPr>
              <a:t>E, come ricompensa, avrebbero dovuto scegliere tra </a:t>
            </a:r>
            <a:r>
              <a:rPr lang="it-IT" dirty="0" err="1">
                <a:solidFill>
                  <a:srgbClr val="000000"/>
                </a:solidFill>
              </a:rPr>
              <a:t>items</a:t>
            </a:r>
            <a:r>
              <a:rPr lang="it-IT" dirty="0">
                <a:solidFill>
                  <a:srgbClr val="000000"/>
                </a:solidFill>
              </a:rPr>
              <a:t> </a:t>
            </a:r>
            <a:r>
              <a:rPr lang="it-IT" dirty="0" err="1">
                <a:solidFill>
                  <a:srgbClr val="000000"/>
                </a:solidFill>
              </a:rPr>
              <a:t>appartenti</a:t>
            </a:r>
            <a:r>
              <a:rPr lang="it-IT" dirty="0">
                <a:solidFill>
                  <a:srgbClr val="000000"/>
                </a:solidFill>
              </a:rPr>
              <a:t> a HH o JJ</a:t>
            </a:r>
          </a:p>
        </p:txBody>
      </p:sp>
    </p:spTree>
    <p:extLst>
      <p:ext uri="{BB962C8B-B14F-4D97-AF65-F5344CB8AC3E}">
        <p14:creationId xmlns:p14="http://schemas.microsoft.com/office/powerpoint/2010/main" val="26133123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endParaRPr lang="it-IT" dirty="0">
              <a:solidFill>
                <a:srgbClr val="000000"/>
              </a:solidFill>
            </a:endParaRPr>
          </a:p>
          <a:p>
            <a:r>
              <a:rPr lang="it-IT" dirty="0">
                <a:solidFill>
                  <a:srgbClr val="000000"/>
                </a:solidFill>
              </a:rPr>
              <a:t>Dopo la presentazione dei comportamenti di HH  e JJ  i partecipanti dovevano stimare la frequenza di comportamenti negativi presenti in HH e in JJ</a:t>
            </a:r>
          </a:p>
        </p:txBody>
      </p:sp>
    </p:spTree>
    <p:extLst>
      <p:ext uri="{BB962C8B-B14F-4D97-AF65-F5344CB8AC3E}">
        <p14:creationId xmlns:p14="http://schemas.microsoft.com/office/powerpoint/2010/main" val="42014713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r>
              <a:rPr lang="it-IT" dirty="0">
                <a:solidFill>
                  <a:srgbClr val="000000"/>
                </a:solidFill>
              </a:rPr>
              <a:t>Frequenza % di comportamenti negativi stimati:</a:t>
            </a:r>
          </a:p>
          <a:p>
            <a:endParaRPr lang="it-IT" dirty="0">
              <a:solidFill>
                <a:srgbClr val="000000"/>
              </a:solidFill>
            </a:endParaRPr>
          </a:p>
          <a:p>
            <a:r>
              <a:rPr lang="it-IT" dirty="0" err="1">
                <a:solidFill>
                  <a:srgbClr val="000000"/>
                </a:solidFill>
              </a:rPr>
              <a:t>Low</a:t>
            </a:r>
            <a:r>
              <a:rPr lang="it-IT" dirty="0">
                <a:solidFill>
                  <a:srgbClr val="000000"/>
                </a:solidFill>
              </a:rPr>
              <a:t> self-</a:t>
            </a:r>
            <a:r>
              <a:rPr lang="it-IT" dirty="0" err="1">
                <a:solidFill>
                  <a:srgbClr val="000000"/>
                </a:solidFill>
              </a:rPr>
              <a:t>relevant</a:t>
            </a:r>
            <a:r>
              <a:rPr lang="it-IT" dirty="0">
                <a:solidFill>
                  <a:srgbClr val="000000"/>
                </a:solidFill>
              </a:rPr>
              <a:t>: HH 31% negativi JJ 42% negativi (Delta = -11)</a:t>
            </a:r>
          </a:p>
          <a:p>
            <a:endParaRPr lang="it-IT" dirty="0">
              <a:solidFill>
                <a:srgbClr val="000000"/>
              </a:solidFill>
            </a:endParaRPr>
          </a:p>
          <a:p>
            <a:r>
              <a:rPr lang="it-IT" dirty="0">
                <a:solidFill>
                  <a:srgbClr val="000000"/>
                </a:solidFill>
              </a:rPr>
              <a:t>High self-</a:t>
            </a:r>
            <a:r>
              <a:rPr lang="it-IT" dirty="0" err="1">
                <a:solidFill>
                  <a:srgbClr val="000000"/>
                </a:solidFill>
              </a:rPr>
              <a:t>relevant</a:t>
            </a:r>
            <a:r>
              <a:rPr lang="it-IT" dirty="0">
                <a:solidFill>
                  <a:srgbClr val="000000"/>
                </a:solidFill>
              </a:rPr>
              <a:t>: HH 37 % negativi JJ 38% negativi (Delta = -1)</a:t>
            </a:r>
          </a:p>
        </p:txBody>
      </p:sp>
    </p:spTree>
    <p:extLst>
      <p:ext uri="{BB962C8B-B14F-4D97-AF65-F5344CB8AC3E}">
        <p14:creationId xmlns:p14="http://schemas.microsoft.com/office/powerpoint/2010/main" val="19881914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Impressioni</a:t>
            </a:r>
            <a:r>
              <a:rPr lang="en-US" dirty="0"/>
              <a:t> sui </a:t>
            </a:r>
            <a:r>
              <a:rPr lang="en-US" dirty="0" err="1"/>
              <a:t>gruppi</a:t>
            </a:r>
            <a:endParaRPr lang="it-IT" dirty="0"/>
          </a:p>
        </p:txBody>
      </p:sp>
      <p:sp>
        <p:nvSpPr>
          <p:cNvPr id="3" name="Segnaposto contenuto 2"/>
          <p:cNvSpPr>
            <a:spLocks noGrp="1"/>
          </p:cNvSpPr>
          <p:nvPr>
            <p:ph idx="1"/>
          </p:nvPr>
        </p:nvSpPr>
        <p:spPr/>
        <p:txBody>
          <a:bodyPr/>
          <a:lstStyle/>
          <a:p>
            <a:r>
              <a:rPr lang="it-IT" dirty="0" err="1"/>
              <a:t>Sanbonmatsu</a:t>
            </a:r>
            <a:r>
              <a:rPr lang="it-IT" dirty="0"/>
              <a:t>, </a:t>
            </a:r>
            <a:r>
              <a:rPr lang="it-IT" dirty="0" err="1"/>
              <a:t>Shavitt</a:t>
            </a:r>
            <a:r>
              <a:rPr lang="it-IT" dirty="0"/>
              <a:t> &amp; </a:t>
            </a:r>
            <a:r>
              <a:rPr lang="it-IT" dirty="0" err="1"/>
              <a:t>Sherman</a:t>
            </a:r>
            <a:r>
              <a:rPr lang="it-IT" dirty="0"/>
              <a:t> (1991)</a:t>
            </a:r>
          </a:p>
          <a:p>
            <a:pPr marL="0" indent="0">
              <a:buNone/>
            </a:pPr>
            <a:endParaRPr lang="it-IT" dirty="0">
              <a:solidFill>
                <a:srgbClr val="000000"/>
              </a:solidFill>
            </a:endParaRPr>
          </a:p>
          <a:p>
            <a:r>
              <a:rPr lang="it-IT" dirty="0">
                <a:solidFill>
                  <a:srgbClr val="000000"/>
                </a:solidFill>
              </a:rPr>
              <a:t>Quando un giudizio è rilevante per il sé, tendiamo a processare le informazioni in maniera più accurata</a:t>
            </a:r>
          </a:p>
          <a:p>
            <a:endParaRPr lang="it-IT" dirty="0">
              <a:solidFill>
                <a:srgbClr val="000000"/>
              </a:solidFill>
            </a:endParaRPr>
          </a:p>
          <a:p>
            <a:r>
              <a:rPr lang="it-IT" dirty="0">
                <a:solidFill>
                  <a:srgbClr val="000000"/>
                </a:solidFill>
              </a:rPr>
              <a:t>La correlazione illusoria si attenua</a:t>
            </a:r>
          </a:p>
        </p:txBody>
      </p:sp>
    </p:spTree>
    <p:extLst>
      <p:ext uri="{BB962C8B-B14F-4D97-AF65-F5344CB8AC3E}">
        <p14:creationId xmlns:p14="http://schemas.microsoft.com/office/powerpoint/2010/main" val="4043016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r>
              <a:rPr lang="it-IT" dirty="0"/>
              <a:t>Misurazione 2:</a:t>
            </a:r>
          </a:p>
          <a:p>
            <a:endParaRPr lang="it-IT" dirty="0"/>
          </a:p>
          <a:p>
            <a:pPr marL="0" indent="0">
              <a:buNone/>
            </a:pPr>
            <a:endParaRPr lang="it-IT" dirty="0"/>
          </a:p>
          <a:p>
            <a:endParaRPr lang="it-IT" dirty="0"/>
          </a:p>
          <a:p>
            <a:endParaRPr lang="it-IT" dirty="0"/>
          </a:p>
        </p:txBody>
      </p:sp>
      <p:pic>
        <p:nvPicPr>
          <p:cNvPr id="4" name="Immagine 3"/>
          <p:cNvPicPr>
            <a:picLocks noChangeAspect="1"/>
          </p:cNvPicPr>
          <p:nvPr/>
        </p:nvPicPr>
        <p:blipFill>
          <a:blip r:embed="rId2"/>
          <a:stretch>
            <a:fillRect/>
          </a:stretch>
        </p:blipFill>
        <p:spPr>
          <a:xfrm>
            <a:off x="3327400" y="2616200"/>
            <a:ext cx="4464206" cy="2915400"/>
          </a:xfrm>
          <a:prstGeom prst="rect">
            <a:avLst/>
          </a:prstGeom>
        </p:spPr>
      </p:pic>
      <p:sp>
        <p:nvSpPr>
          <p:cNvPr id="7" name="CasellaDiTesto 6"/>
          <p:cNvSpPr txBox="1"/>
          <p:nvPr/>
        </p:nvSpPr>
        <p:spPr>
          <a:xfrm>
            <a:off x="239410" y="5896884"/>
            <a:ext cx="8672163" cy="923330"/>
          </a:xfrm>
          <a:prstGeom prst="rect">
            <a:avLst/>
          </a:prstGeom>
          <a:noFill/>
        </p:spPr>
        <p:txBody>
          <a:bodyPr wrap="square" rtlCol="0">
            <a:spAutoFit/>
          </a:bodyPr>
          <a:lstStyle/>
          <a:p>
            <a:r>
              <a:rPr lang="en-US" i="1" dirty="0"/>
              <a:t>Personal Relationships</a:t>
            </a:r>
            <a:r>
              <a:rPr lang="en-US" dirty="0"/>
              <a:t>, </a:t>
            </a:r>
            <a:r>
              <a:rPr lang="en-US" b="1" dirty="0"/>
              <a:t>20 </a:t>
            </a:r>
            <a:r>
              <a:rPr lang="en-US" dirty="0"/>
              <a:t>(2013), 199–215. Printed in the United States of America. Copyright © 2012 IARR; DOI: 10.1111/j.1475-6811.2012.01405.x </a:t>
            </a:r>
          </a:p>
          <a:p>
            <a:endParaRPr lang="it-IT" dirty="0"/>
          </a:p>
        </p:txBody>
      </p:sp>
    </p:spTree>
    <p:extLst>
      <p:ext uri="{BB962C8B-B14F-4D97-AF65-F5344CB8AC3E}">
        <p14:creationId xmlns:p14="http://schemas.microsoft.com/office/powerpoint/2010/main" val="19965449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Prova di apprendimento</a:t>
            </a:r>
          </a:p>
        </p:txBody>
      </p:sp>
      <p:sp>
        <p:nvSpPr>
          <p:cNvPr id="3" name="Segnaposto contenuto 2"/>
          <p:cNvSpPr>
            <a:spLocks noGrp="1"/>
          </p:cNvSpPr>
          <p:nvPr>
            <p:ph idx="1"/>
          </p:nvPr>
        </p:nvSpPr>
        <p:spPr/>
        <p:txBody>
          <a:bodyPr/>
          <a:lstStyle/>
          <a:p>
            <a:r>
              <a:rPr lang="it-IT" dirty="0"/>
              <a:t>Finalità:</a:t>
            </a:r>
          </a:p>
          <a:p>
            <a:endParaRPr lang="it-IT" dirty="0"/>
          </a:p>
          <a:p>
            <a:r>
              <a:rPr lang="it-IT" dirty="0"/>
              <a:t>Verificare la comprensione dell’analisi di un disegno sperimentale</a:t>
            </a:r>
          </a:p>
          <a:p>
            <a:endParaRPr lang="it-IT" dirty="0"/>
          </a:p>
          <a:p>
            <a:endParaRPr lang="it-IT" dirty="0"/>
          </a:p>
        </p:txBody>
      </p:sp>
    </p:spTree>
    <p:extLst>
      <p:ext uri="{BB962C8B-B14F-4D97-AF65-F5344CB8AC3E}">
        <p14:creationId xmlns:p14="http://schemas.microsoft.com/office/powerpoint/2010/main" val="14914747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Prova di autovalutazione</a:t>
            </a:r>
          </a:p>
        </p:txBody>
      </p:sp>
      <p:sp>
        <p:nvSpPr>
          <p:cNvPr id="3" name="Segnaposto contenuto 2"/>
          <p:cNvSpPr>
            <a:spLocks noGrp="1"/>
          </p:cNvSpPr>
          <p:nvPr>
            <p:ph idx="1"/>
          </p:nvPr>
        </p:nvSpPr>
        <p:spPr/>
        <p:txBody>
          <a:bodyPr/>
          <a:lstStyle/>
          <a:p>
            <a:endParaRPr lang="it-IT" b="1" dirty="0"/>
          </a:p>
          <a:p>
            <a:r>
              <a:rPr lang="it-IT" b="1" dirty="0"/>
              <a:t>Identifica e classifica le variabili presenti nel seguente esperimento. Specifica se sono naturali, indipendenti e dipendenti; indica poi per ciascuna variabile indipendente il numero di livelli e la tipologia di manipolazione</a:t>
            </a:r>
            <a:r>
              <a:rPr lang="it-IT" dirty="0"/>
              <a:t> </a:t>
            </a:r>
          </a:p>
          <a:p>
            <a:endParaRPr lang="it-IT" dirty="0"/>
          </a:p>
        </p:txBody>
      </p:sp>
    </p:spTree>
    <p:extLst>
      <p:ext uri="{BB962C8B-B14F-4D97-AF65-F5344CB8AC3E}">
        <p14:creationId xmlns:p14="http://schemas.microsoft.com/office/powerpoint/2010/main" val="24836747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Prova di apprendimento</a:t>
            </a:r>
          </a:p>
        </p:txBody>
      </p:sp>
      <p:sp>
        <p:nvSpPr>
          <p:cNvPr id="3" name="Segnaposto contenuto 2"/>
          <p:cNvSpPr>
            <a:spLocks noGrp="1"/>
          </p:cNvSpPr>
          <p:nvPr>
            <p:ph idx="1"/>
          </p:nvPr>
        </p:nvSpPr>
        <p:spPr>
          <a:xfrm>
            <a:off x="0" y="1600200"/>
            <a:ext cx="8989366" cy="5257800"/>
          </a:xfrm>
        </p:spPr>
        <p:txBody>
          <a:bodyPr>
            <a:normAutofit fontScale="92500"/>
          </a:bodyPr>
          <a:lstStyle/>
          <a:p>
            <a:r>
              <a:rPr lang="it-IT" dirty="0"/>
              <a:t>I partecipanti, Italiani e Statunitensi di entrambi i sessi, partecipano a uno studio sulle emozioni legate all’11-settembre. I partecipanti devono indicare quanto esperito in reazione a tale evento drammatico su delle scale associate a sentimenti negativi e a sentimenti positivi. Prima di riportare la propria esperienza emotiva, a metà dei partecipanti viene chiesto di pensare alle differenze tra Italia e Stati Uniti, mentre all’altra metà viene chiesto di pensare alle somiglianze tra Italia e Stati Uniti. I risultati mostrano che tutti i partecipanti riportano più sentimenti negativi che positivi. Questo effetto è più forte per gli italiani, ma non per gli statunitensi, quando pensano alle somiglianze tra i due paesi. Il livello di depressione del partecipante, misurato 1 giorno prima dell’esperimento non modera questi risultati.</a:t>
            </a:r>
          </a:p>
          <a:p>
            <a:r>
              <a:rPr lang="it-IT" dirty="0"/>
              <a:t> </a:t>
            </a:r>
          </a:p>
          <a:p>
            <a:endParaRPr lang="it-IT" dirty="0"/>
          </a:p>
        </p:txBody>
      </p:sp>
    </p:spTree>
    <p:extLst>
      <p:ext uri="{BB962C8B-B14F-4D97-AF65-F5344CB8AC3E}">
        <p14:creationId xmlns:p14="http://schemas.microsoft.com/office/powerpoint/2010/main" val="29624371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1) il fenomeno della mera esposizione indica che:</a:t>
            </a:r>
          </a:p>
          <a:p>
            <a:endParaRPr lang="it-IT" dirty="0"/>
          </a:p>
          <a:p>
            <a:r>
              <a:rPr lang="it-IT" dirty="0"/>
              <a:t>A) all’aumentare della somiglianza con lo stimolo aumenta la familiarità con lo stimolo</a:t>
            </a:r>
          </a:p>
          <a:p>
            <a:r>
              <a:rPr lang="it-IT" dirty="0"/>
              <a:t>B) all’aumentare della familiarità dello stimolo aumenta la piacevolezza dello stimolo</a:t>
            </a:r>
          </a:p>
          <a:p>
            <a:r>
              <a:rPr lang="it-IT" dirty="0"/>
              <a:t>C) all’aumentare della piacevolezza dello stimolo aumenta la somiglianza con lo stimolo</a:t>
            </a:r>
          </a:p>
          <a:p>
            <a:endParaRPr lang="it-IT" dirty="0"/>
          </a:p>
        </p:txBody>
      </p:sp>
    </p:spTree>
    <p:extLst>
      <p:ext uri="{BB962C8B-B14F-4D97-AF65-F5344CB8AC3E}">
        <p14:creationId xmlns:p14="http://schemas.microsoft.com/office/powerpoint/2010/main" val="16414646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2)negli esperimenti, la correlazione illusoria si verificava quando</a:t>
            </a:r>
            <a:r>
              <a:rPr lang="mr-IN" dirty="0"/>
              <a:t>…</a:t>
            </a:r>
            <a:r>
              <a:rPr lang="it-IT" dirty="0"/>
              <a:t> </a:t>
            </a:r>
          </a:p>
          <a:p>
            <a:endParaRPr lang="it-IT" dirty="0"/>
          </a:p>
          <a:p>
            <a:r>
              <a:rPr lang="it-IT" dirty="0"/>
              <a:t>A)</a:t>
            </a:r>
            <a:r>
              <a:rPr lang="en-US" dirty="0"/>
              <a:t> due </a:t>
            </a:r>
            <a:r>
              <a:rPr lang="en-US" dirty="0" err="1"/>
              <a:t>elementi</a:t>
            </a:r>
            <a:r>
              <a:rPr lang="en-US" dirty="0"/>
              <a:t> </a:t>
            </a:r>
            <a:r>
              <a:rPr lang="en-US" dirty="0" err="1"/>
              <a:t>erano</a:t>
            </a:r>
            <a:r>
              <a:rPr lang="en-US" dirty="0"/>
              <a:t> </a:t>
            </a:r>
            <a:r>
              <a:rPr lang="en-US" dirty="0" err="1"/>
              <a:t>entrambi</a:t>
            </a:r>
            <a:r>
              <a:rPr lang="en-US" dirty="0"/>
              <a:t> </a:t>
            </a:r>
            <a:r>
              <a:rPr lang="en-US" dirty="0" err="1"/>
              <a:t>infrequenti</a:t>
            </a:r>
            <a:endParaRPr lang="en-US" dirty="0"/>
          </a:p>
          <a:p>
            <a:r>
              <a:rPr lang="en-US" dirty="0"/>
              <a:t>B) due </a:t>
            </a:r>
            <a:r>
              <a:rPr lang="en-US" dirty="0" err="1"/>
              <a:t>elementi</a:t>
            </a:r>
            <a:r>
              <a:rPr lang="en-US" dirty="0"/>
              <a:t> </a:t>
            </a:r>
            <a:r>
              <a:rPr lang="en-US" dirty="0" err="1"/>
              <a:t>erano</a:t>
            </a:r>
            <a:r>
              <a:rPr lang="en-US" dirty="0"/>
              <a:t> </a:t>
            </a:r>
            <a:r>
              <a:rPr lang="en-US" dirty="0" err="1"/>
              <a:t>entrambi</a:t>
            </a:r>
            <a:r>
              <a:rPr lang="en-US" dirty="0"/>
              <a:t> </a:t>
            </a:r>
            <a:r>
              <a:rPr lang="en-US" dirty="0" err="1"/>
              <a:t>negativi</a:t>
            </a:r>
            <a:endParaRPr lang="en-US" dirty="0"/>
          </a:p>
          <a:p>
            <a:r>
              <a:rPr lang="en-US" dirty="0"/>
              <a:t>C) due </a:t>
            </a:r>
            <a:r>
              <a:rPr lang="en-US" dirty="0" err="1"/>
              <a:t>elementi</a:t>
            </a:r>
            <a:r>
              <a:rPr lang="en-US" dirty="0"/>
              <a:t> </a:t>
            </a:r>
            <a:r>
              <a:rPr lang="en-US" dirty="0" err="1"/>
              <a:t>erano</a:t>
            </a:r>
            <a:r>
              <a:rPr lang="en-US" dirty="0"/>
              <a:t> </a:t>
            </a:r>
            <a:r>
              <a:rPr lang="en-US" dirty="0" err="1"/>
              <a:t>entrambi</a:t>
            </a:r>
            <a:r>
              <a:rPr lang="en-US" dirty="0"/>
              <a:t> </a:t>
            </a:r>
            <a:r>
              <a:rPr lang="en-US" dirty="0" err="1"/>
              <a:t>importanti</a:t>
            </a:r>
            <a:endParaRPr lang="it-IT" dirty="0"/>
          </a:p>
        </p:txBody>
      </p:sp>
    </p:spTree>
    <p:extLst>
      <p:ext uri="{BB962C8B-B14F-4D97-AF65-F5344CB8AC3E}">
        <p14:creationId xmlns:p14="http://schemas.microsoft.com/office/powerpoint/2010/main" val="2253339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4)nello studio di </a:t>
            </a:r>
            <a:r>
              <a:rPr lang="en-US" dirty="0"/>
              <a:t>Snyder &amp; Swann, 1978, I </a:t>
            </a:r>
            <a:r>
              <a:rPr lang="en-US" dirty="0" err="1"/>
              <a:t>partecipanti</a:t>
            </a:r>
            <a:r>
              <a:rPr lang="en-US" dirty="0"/>
              <a:t> </a:t>
            </a:r>
            <a:r>
              <a:rPr lang="en-US" dirty="0" err="1"/>
              <a:t>mostravano</a:t>
            </a:r>
            <a:endParaRPr lang="en-US" dirty="0"/>
          </a:p>
          <a:p>
            <a:endParaRPr lang="en-US" dirty="0"/>
          </a:p>
          <a:p>
            <a:r>
              <a:rPr lang="en-US" dirty="0"/>
              <a:t>A) </a:t>
            </a:r>
            <a:r>
              <a:rPr lang="en-US" dirty="0" err="1"/>
              <a:t>una</a:t>
            </a:r>
            <a:r>
              <a:rPr lang="en-US" dirty="0"/>
              <a:t> </a:t>
            </a:r>
            <a:r>
              <a:rPr lang="en-US" dirty="0" err="1"/>
              <a:t>propensione</a:t>
            </a:r>
            <a:r>
              <a:rPr lang="en-US" dirty="0"/>
              <a:t> a </a:t>
            </a:r>
            <a:r>
              <a:rPr lang="en-US" dirty="0" err="1"/>
              <a:t>selezionare</a:t>
            </a:r>
            <a:r>
              <a:rPr lang="en-US" dirty="0"/>
              <a:t> </a:t>
            </a:r>
            <a:r>
              <a:rPr lang="en-US" dirty="0" err="1"/>
              <a:t>informazioni</a:t>
            </a:r>
            <a:r>
              <a:rPr lang="en-US" dirty="0"/>
              <a:t> </a:t>
            </a:r>
            <a:r>
              <a:rPr lang="en-US" dirty="0" err="1"/>
              <a:t>incongruenti</a:t>
            </a:r>
            <a:r>
              <a:rPr lang="en-US" dirty="0"/>
              <a:t> con le </a:t>
            </a:r>
            <a:r>
              <a:rPr lang="en-US" dirty="0" err="1"/>
              <a:t>ipotesi</a:t>
            </a:r>
            <a:r>
              <a:rPr lang="en-US" dirty="0"/>
              <a:t> </a:t>
            </a:r>
            <a:r>
              <a:rPr lang="en-US" dirty="0" err="1"/>
              <a:t>che</a:t>
            </a:r>
            <a:r>
              <a:rPr lang="en-US" dirty="0"/>
              <a:t> </a:t>
            </a:r>
            <a:r>
              <a:rPr lang="en-US" dirty="0" err="1"/>
              <a:t>dovevano</a:t>
            </a:r>
            <a:r>
              <a:rPr lang="en-US" dirty="0"/>
              <a:t> </a:t>
            </a:r>
            <a:r>
              <a:rPr lang="en-US" dirty="0" err="1"/>
              <a:t>verificare</a:t>
            </a:r>
            <a:endParaRPr lang="en-US" dirty="0"/>
          </a:p>
          <a:p>
            <a:r>
              <a:rPr lang="en-US" dirty="0"/>
              <a:t>B) </a:t>
            </a:r>
            <a:r>
              <a:rPr lang="en-US" dirty="0" err="1"/>
              <a:t>una</a:t>
            </a:r>
            <a:r>
              <a:rPr lang="en-US" dirty="0"/>
              <a:t> </a:t>
            </a:r>
            <a:r>
              <a:rPr lang="en-US" dirty="0" err="1"/>
              <a:t>propensione</a:t>
            </a:r>
            <a:r>
              <a:rPr lang="en-US" dirty="0"/>
              <a:t> a </a:t>
            </a:r>
            <a:r>
              <a:rPr lang="en-US" dirty="0" err="1"/>
              <a:t>selezionare</a:t>
            </a:r>
            <a:r>
              <a:rPr lang="en-US" dirty="0"/>
              <a:t> </a:t>
            </a:r>
            <a:r>
              <a:rPr lang="en-US" dirty="0" err="1"/>
              <a:t>informazioni</a:t>
            </a:r>
            <a:r>
              <a:rPr lang="en-US" dirty="0"/>
              <a:t> </a:t>
            </a:r>
            <a:r>
              <a:rPr lang="en-US" dirty="0" err="1"/>
              <a:t>congruenti</a:t>
            </a:r>
            <a:r>
              <a:rPr lang="en-US" dirty="0"/>
              <a:t> con le </a:t>
            </a:r>
            <a:r>
              <a:rPr lang="en-US" dirty="0" err="1"/>
              <a:t>ipotesi</a:t>
            </a:r>
            <a:r>
              <a:rPr lang="en-US" dirty="0"/>
              <a:t> </a:t>
            </a:r>
            <a:r>
              <a:rPr lang="en-US" dirty="0" err="1"/>
              <a:t>che</a:t>
            </a:r>
            <a:r>
              <a:rPr lang="en-US" dirty="0"/>
              <a:t> </a:t>
            </a:r>
            <a:r>
              <a:rPr lang="en-US" dirty="0" err="1"/>
              <a:t>dovevano</a:t>
            </a:r>
            <a:r>
              <a:rPr lang="en-US" dirty="0"/>
              <a:t> </a:t>
            </a:r>
            <a:r>
              <a:rPr lang="en-US" dirty="0" err="1"/>
              <a:t>verificare</a:t>
            </a:r>
            <a:endParaRPr lang="en-US" dirty="0"/>
          </a:p>
          <a:p>
            <a:r>
              <a:rPr lang="en-US" dirty="0"/>
              <a:t>C) </a:t>
            </a:r>
            <a:r>
              <a:rPr lang="en-US" dirty="0" err="1"/>
              <a:t>una</a:t>
            </a:r>
            <a:r>
              <a:rPr lang="en-US" dirty="0"/>
              <a:t> </a:t>
            </a:r>
            <a:r>
              <a:rPr lang="en-US" dirty="0" err="1"/>
              <a:t>propensione</a:t>
            </a:r>
            <a:r>
              <a:rPr lang="en-US" dirty="0"/>
              <a:t> a </a:t>
            </a:r>
            <a:r>
              <a:rPr lang="en-US" dirty="0" err="1"/>
              <a:t>evitare</a:t>
            </a:r>
            <a:r>
              <a:rPr lang="en-US" dirty="0"/>
              <a:t> </a:t>
            </a:r>
            <a:r>
              <a:rPr lang="en-US" dirty="0" err="1"/>
              <a:t>informazioni</a:t>
            </a:r>
            <a:r>
              <a:rPr lang="en-US" dirty="0"/>
              <a:t> </a:t>
            </a:r>
            <a:r>
              <a:rPr lang="en-US" dirty="0" err="1"/>
              <a:t>congruenti</a:t>
            </a:r>
            <a:r>
              <a:rPr lang="en-US" dirty="0"/>
              <a:t> con le </a:t>
            </a:r>
            <a:r>
              <a:rPr lang="en-US" dirty="0" err="1"/>
              <a:t>ipotesi</a:t>
            </a:r>
            <a:r>
              <a:rPr lang="en-US" dirty="0"/>
              <a:t> </a:t>
            </a:r>
            <a:r>
              <a:rPr lang="en-US" dirty="0" err="1"/>
              <a:t>che</a:t>
            </a:r>
            <a:r>
              <a:rPr lang="en-US" dirty="0"/>
              <a:t> </a:t>
            </a:r>
            <a:r>
              <a:rPr lang="en-US" dirty="0" err="1"/>
              <a:t>dovevano</a:t>
            </a:r>
            <a:r>
              <a:rPr lang="en-US" dirty="0"/>
              <a:t> </a:t>
            </a:r>
            <a:r>
              <a:rPr lang="en-US" dirty="0" err="1"/>
              <a:t>verificare</a:t>
            </a:r>
            <a:endParaRPr lang="en-US" dirty="0"/>
          </a:p>
          <a:p>
            <a:endParaRPr lang="en-US" dirty="0"/>
          </a:p>
          <a:p>
            <a:endParaRPr lang="it-IT" dirty="0"/>
          </a:p>
        </p:txBody>
      </p:sp>
    </p:spTree>
    <p:extLst>
      <p:ext uri="{BB962C8B-B14F-4D97-AF65-F5344CB8AC3E}">
        <p14:creationId xmlns:p14="http://schemas.microsoft.com/office/powerpoint/2010/main" val="2461932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5)nell’effetto di mera esposizione la relazione tra familiarità e piacevolezza è </a:t>
            </a:r>
          </a:p>
          <a:p>
            <a:endParaRPr lang="it-IT" dirty="0"/>
          </a:p>
          <a:p>
            <a:r>
              <a:rPr lang="it-IT" dirty="0"/>
              <a:t>A) una funzione lineare</a:t>
            </a:r>
          </a:p>
          <a:p>
            <a:r>
              <a:rPr lang="it-IT" dirty="0"/>
              <a:t>B) è una funzione inversamente lineare</a:t>
            </a:r>
          </a:p>
          <a:p>
            <a:r>
              <a:rPr lang="it-IT" dirty="0"/>
              <a:t>C) è una funzione non lineare</a:t>
            </a:r>
          </a:p>
          <a:p>
            <a:endParaRPr lang="it-IT" dirty="0"/>
          </a:p>
          <a:p>
            <a:endParaRPr lang="it-IT" dirty="0"/>
          </a:p>
        </p:txBody>
      </p:sp>
    </p:spTree>
    <p:extLst>
      <p:ext uri="{BB962C8B-B14F-4D97-AF65-F5344CB8AC3E}">
        <p14:creationId xmlns:p14="http://schemas.microsoft.com/office/powerpoint/2010/main" val="38775067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6)negli studi sull’accessibilità contestuale è stato dimostrato che</a:t>
            </a:r>
          </a:p>
          <a:p>
            <a:endParaRPr lang="it-IT" dirty="0"/>
          </a:p>
          <a:p>
            <a:r>
              <a:rPr lang="it-IT" dirty="0"/>
              <a:t>A) concetti resi salienti influenzano le nostre impressioni in maniera generalizzata</a:t>
            </a:r>
          </a:p>
          <a:p>
            <a:r>
              <a:rPr lang="it-IT" dirty="0"/>
              <a:t>B)  concetti resi salienti influenzano le nostre impressioni in maniera congruente a tali concetti </a:t>
            </a:r>
          </a:p>
          <a:p>
            <a:r>
              <a:rPr lang="it-IT" dirty="0"/>
              <a:t>C) concetti resi salienti influenzano le nostre impressioni in maniera incongruente con tali concetti </a:t>
            </a:r>
          </a:p>
          <a:p>
            <a:endParaRPr lang="en-US" dirty="0"/>
          </a:p>
          <a:p>
            <a:endParaRPr lang="it-IT" dirty="0"/>
          </a:p>
        </p:txBody>
      </p:sp>
    </p:spTree>
    <p:extLst>
      <p:ext uri="{BB962C8B-B14F-4D97-AF65-F5344CB8AC3E}">
        <p14:creationId xmlns:p14="http://schemas.microsoft.com/office/powerpoint/2010/main" val="12555887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lstStyle/>
          <a:p>
            <a:r>
              <a:rPr lang="it-IT" dirty="0"/>
              <a:t>7) Il falso consenso si riferisce al fatto che</a:t>
            </a:r>
          </a:p>
          <a:p>
            <a:endParaRPr lang="it-IT" dirty="0"/>
          </a:p>
          <a:p>
            <a:r>
              <a:rPr lang="it-IT" dirty="0"/>
              <a:t>A) I partecipanti sovrastimano le persone che sono d’accordo con una determinata affermazione</a:t>
            </a:r>
          </a:p>
          <a:p>
            <a:r>
              <a:rPr lang="it-IT" dirty="0"/>
              <a:t>B) I partecipanti danno una risposta che è consensualmente falsa</a:t>
            </a:r>
          </a:p>
          <a:p>
            <a:r>
              <a:rPr lang="it-IT" dirty="0"/>
              <a:t>C) I partecipanti credono che la propria risposta sia quella che riscuote maggior consenso </a:t>
            </a:r>
          </a:p>
          <a:p>
            <a:endParaRPr lang="en-US" dirty="0"/>
          </a:p>
          <a:p>
            <a:endParaRPr lang="it-IT" dirty="0"/>
          </a:p>
        </p:txBody>
      </p:sp>
    </p:spTree>
    <p:extLst>
      <p:ext uri="{BB962C8B-B14F-4D97-AF65-F5344CB8AC3E}">
        <p14:creationId xmlns:p14="http://schemas.microsoft.com/office/powerpoint/2010/main" val="34538673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normAutofit/>
          </a:bodyPr>
          <a:lstStyle/>
          <a:p>
            <a:r>
              <a:rPr lang="it-IT" dirty="0"/>
              <a:t>8) Gli studi sulla </a:t>
            </a:r>
            <a:r>
              <a:rPr lang="it-IT" dirty="0" err="1"/>
              <a:t>conjunction</a:t>
            </a:r>
            <a:r>
              <a:rPr lang="it-IT" dirty="0"/>
              <a:t> </a:t>
            </a:r>
            <a:r>
              <a:rPr lang="it-IT" dirty="0" err="1"/>
              <a:t>fallacy</a:t>
            </a:r>
            <a:r>
              <a:rPr lang="it-IT" dirty="0"/>
              <a:t> dimostrano che</a:t>
            </a:r>
            <a:endParaRPr lang="en-US" dirty="0"/>
          </a:p>
          <a:p>
            <a:endParaRPr lang="en-US" dirty="0"/>
          </a:p>
          <a:p>
            <a:r>
              <a:rPr lang="en-US" dirty="0"/>
              <a:t>A) </a:t>
            </a:r>
            <a:r>
              <a:rPr lang="it-IT" dirty="0"/>
              <a:t>teniamo in considerazione le probabilità di base di un evento quando formuliamo un giudizio che implica tale evento</a:t>
            </a:r>
            <a:endParaRPr lang="en-US" dirty="0"/>
          </a:p>
          <a:p>
            <a:r>
              <a:rPr lang="en-US" dirty="0"/>
              <a:t>B) </a:t>
            </a:r>
            <a:r>
              <a:rPr lang="it-IT" dirty="0"/>
              <a:t>teniamo scarsamente in considerazione le probabilità di base di un evento quando formuliamo un giudizio che implica tale evento</a:t>
            </a:r>
            <a:endParaRPr lang="en-US" dirty="0"/>
          </a:p>
          <a:p>
            <a:r>
              <a:rPr lang="en-US" dirty="0"/>
              <a:t>C) </a:t>
            </a:r>
            <a:r>
              <a:rPr lang="it-IT" dirty="0"/>
              <a:t>teniamo in considerazione le probabilità di base di un evento quando dobbiamo formarci un impressione  di qualcuno</a:t>
            </a:r>
          </a:p>
        </p:txBody>
      </p:sp>
    </p:spTree>
    <p:extLst>
      <p:ext uri="{BB962C8B-B14F-4D97-AF65-F5344CB8AC3E}">
        <p14:creationId xmlns:p14="http://schemas.microsoft.com/office/powerpoint/2010/main" val="3857451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5981"/>
          </a:xfrm>
        </p:spPr>
        <p:txBody>
          <a:bodyPr/>
          <a:lstStyle/>
          <a:p>
            <a:r>
              <a:rPr lang="it-IT" dirty="0"/>
              <a:t>indizi</a:t>
            </a:r>
          </a:p>
        </p:txBody>
      </p:sp>
      <p:pic>
        <p:nvPicPr>
          <p:cNvPr id="4" name="Segnaposto contenuto 3"/>
          <p:cNvPicPr>
            <a:picLocks noGrp="1" noChangeAspect="1"/>
          </p:cNvPicPr>
          <p:nvPr>
            <p:ph idx="1"/>
          </p:nvPr>
        </p:nvPicPr>
        <p:blipFill>
          <a:blip r:embed="rId2"/>
          <a:srcRect t="6804" b="6804"/>
          <a:stretch>
            <a:fillRect/>
          </a:stretch>
        </p:blipFill>
        <p:spPr>
          <a:xfrm>
            <a:off x="457200" y="1065981"/>
            <a:ext cx="8229600" cy="4525963"/>
          </a:xfrm>
        </p:spPr>
      </p:pic>
      <p:sp>
        <p:nvSpPr>
          <p:cNvPr id="6" name="CasellaDiTesto 5"/>
          <p:cNvSpPr txBox="1"/>
          <p:nvPr/>
        </p:nvSpPr>
        <p:spPr>
          <a:xfrm>
            <a:off x="239411" y="5896884"/>
            <a:ext cx="5896058" cy="1200329"/>
          </a:xfrm>
          <a:prstGeom prst="rect">
            <a:avLst/>
          </a:prstGeom>
          <a:noFill/>
        </p:spPr>
        <p:txBody>
          <a:bodyPr wrap="square" rtlCol="0">
            <a:spAutoFit/>
          </a:bodyPr>
          <a:lstStyle/>
          <a:p>
            <a:r>
              <a:rPr lang="en-US" i="1" dirty="0"/>
              <a:t>Personal Relationships</a:t>
            </a:r>
            <a:r>
              <a:rPr lang="en-US" dirty="0"/>
              <a:t>, </a:t>
            </a:r>
            <a:r>
              <a:rPr lang="en-US" b="1" dirty="0"/>
              <a:t>20 </a:t>
            </a:r>
            <a:r>
              <a:rPr lang="en-US" dirty="0"/>
              <a:t>(2013), 199–215. Printed in the United States of America. Copyright © 2012 IARR; DOI: 10.1111/j.1475-6811.2012.01405.x </a:t>
            </a:r>
          </a:p>
          <a:p>
            <a:endParaRPr lang="it-IT" dirty="0"/>
          </a:p>
        </p:txBody>
      </p:sp>
    </p:spTree>
    <p:extLst>
      <p:ext uri="{BB962C8B-B14F-4D97-AF65-F5344CB8AC3E}">
        <p14:creationId xmlns:p14="http://schemas.microsoft.com/office/powerpoint/2010/main" val="32232195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Identifica la risposta corretta</a:t>
            </a:r>
          </a:p>
        </p:txBody>
      </p:sp>
      <p:sp>
        <p:nvSpPr>
          <p:cNvPr id="3" name="Segnaposto contenuto 2"/>
          <p:cNvSpPr>
            <a:spLocks noGrp="1"/>
          </p:cNvSpPr>
          <p:nvPr>
            <p:ph idx="1"/>
          </p:nvPr>
        </p:nvSpPr>
        <p:spPr/>
        <p:txBody>
          <a:bodyPr>
            <a:normAutofit fontScale="92500"/>
          </a:bodyPr>
          <a:lstStyle/>
          <a:p>
            <a:r>
              <a:rPr lang="it-IT" dirty="0"/>
              <a:t>9) Gli studi sull’euristica dell’ancoraggio e aggiustamento dimostrano che </a:t>
            </a:r>
            <a:endParaRPr lang="en-US" dirty="0"/>
          </a:p>
          <a:p>
            <a:endParaRPr lang="en-US" dirty="0"/>
          </a:p>
          <a:p>
            <a:r>
              <a:rPr lang="en-US" dirty="0"/>
              <a:t>A) </a:t>
            </a:r>
            <a:r>
              <a:rPr lang="it-IT" dirty="0"/>
              <a:t>i nostri giudizi sono fortemente influenzati da cosa pensano gli altri, che usiamo come ancora per i nostri giudizi</a:t>
            </a:r>
          </a:p>
          <a:p>
            <a:r>
              <a:rPr lang="it-IT" dirty="0"/>
              <a:t>B) i nostri giudizi sono fortemente influenzati dalle informazioni a conferma con i nostri pensieri , e usiamo queste informazioni come ancora per i nostri giudizi</a:t>
            </a:r>
          </a:p>
          <a:p>
            <a:r>
              <a:rPr lang="it-IT" dirty="0"/>
              <a:t>C) i nostri giudizi sono fortemente influenzati da informazioni, anche irrilevanti, che precedono la formulazione dei nostri giudizi</a:t>
            </a:r>
          </a:p>
          <a:p>
            <a:endParaRPr lang="it-IT" dirty="0"/>
          </a:p>
        </p:txBody>
      </p:sp>
    </p:spTree>
    <p:extLst>
      <p:ext uri="{BB962C8B-B14F-4D97-AF65-F5344CB8AC3E}">
        <p14:creationId xmlns:p14="http://schemas.microsoft.com/office/powerpoint/2010/main" val="11451509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Analisi</a:t>
            </a:r>
            <a:r>
              <a:rPr lang="en-GB" dirty="0"/>
              <a:t> </a:t>
            </a:r>
            <a:r>
              <a:rPr lang="en-GB" dirty="0" err="1"/>
              <a:t>metodologica</a:t>
            </a:r>
            <a:endParaRPr lang="en-GB" dirty="0"/>
          </a:p>
        </p:txBody>
      </p:sp>
      <p:sp>
        <p:nvSpPr>
          <p:cNvPr id="3" name="Segnaposto contenuto 2"/>
          <p:cNvSpPr>
            <a:spLocks noGrp="1"/>
          </p:cNvSpPr>
          <p:nvPr>
            <p:ph idx="1"/>
          </p:nvPr>
        </p:nvSpPr>
        <p:spPr/>
        <p:txBody>
          <a:bodyPr>
            <a:normAutofit fontScale="77500" lnSpcReduction="20000"/>
          </a:bodyPr>
          <a:lstStyle/>
          <a:p>
            <a:r>
              <a:rPr lang="it-IT" dirty="0"/>
              <a:t>I partecipanti, giovani e anziani, prendono parte a un compito di categorizzazione. Sullo schermo di un computer venivano proiettate delle immagini di persone. Metà delle immagini raffiguravano volti anziani, mentre l’altra metà delle immagini raffiguravano volti di giovani. Inoltre, Metà delle immagini raffiguravano volti di donne, mentre l’altra metà delle immagini raffiguravano volti di uomini. I partecipanti, in un compito detto ‘età’, dovevano classificare i volti in funzione dell’età della persona ritratta nella foto. Nel compito detto ‘genere’, dovevano classificare i volti in funzione del genere della persona ritratta nella foto. L’ordine dei compiti, ossia del compito ‘età’ e ‘genere’, veniva definito casualmente per ogni partecipante. I risultati mostrarono che i volti di donne anziane erano classificati meno accuratamente, ossia facendo più errori, che i volti di donne giovani nel compito ‘genere’ ma non nel compito ‘età’; nessuna differenza in termini di numero di errori emergeva nel classificare uomini giovani e anziani, in entrambi i compiti. Questo effetto era indipendente dall’età dei partecipanti e dal </a:t>
            </a:r>
            <a:r>
              <a:rPr lang="it-IT"/>
              <a:t>loro genere.</a:t>
            </a:r>
            <a:endParaRPr lang="en-GB" dirty="0"/>
          </a:p>
        </p:txBody>
      </p:sp>
    </p:spTree>
    <p:extLst>
      <p:ext uri="{BB962C8B-B14F-4D97-AF65-F5344CB8AC3E}">
        <p14:creationId xmlns:p14="http://schemas.microsoft.com/office/powerpoint/2010/main" val="2159222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endParaRPr lang="it-IT" dirty="0"/>
          </a:p>
          <a:p>
            <a:endParaRPr lang="it-IT" dirty="0"/>
          </a:p>
          <a:p>
            <a:endParaRPr lang="it-IT" dirty="0"/>
          </a:p>
          <a:p>
            <a:r>
              <a:rPr lang="it-IT" dirty="0"/>
              <a:t>La somiglianza percepita su 7 tratti (self-</a:t>
            </a:r>
            <a:r>
              <a:rPr lang="it-IT" dirty="0" err="1"/>
              <a:t>other</a:t>
            </a:r>
            <a:r>
              <a:rPr lang="it-IT" dirty="0"/>
              <a:t>) predice positivamente i punteggi  di </a:t>
            </a:r>
            <a:r>
              <a:rPr lang="it-IT" dirty="0" err="1"/>
              <a:t>romantic</a:t>
            </a:r>
            <a:r>
              <a:rPr lang="it-IT" dirty="0"/>
              <a:t> </a:t>
            </a:r>
            <a:r>
              <a:rPr lang="it-IT" dirty="0" err="1"/>
              <a:t>liking</a:t>
            </a:r>
            <a:endParaRPr lang="it-IT" dirty="0"/>
          </a:p>
          <a:p>
            <a:endParaRPr lang="it-IT" dirty="0"/>
          </a:p>
          <a:p>
            <a:r>
              <a:rPr lang="it-IT" dirty="0" err="1"/>
              <a:t>Similairty</a:t>
            </a:r>
            <a:r>
              <a:rPr lang="it-IT" dirty="0"/>
              <a:t> </a:t>
            </a:r>
            <a:r>
              <a:rPr lang="it-IT" dirty="0" err="1"/>
              <a:t>attraction</a:t>
            </a:r>
            <a:endParaRPr lang="it-IT" dirty="0"/>
          </a:p>
        </p:txBody>
      </p:sp>
    </p:spTree>
    <p:extLst>
      <p:ext uri="{BB962C8B-B14F-4D97-AF65-F5344CB8AC3E}">
        <p14:creationId xmlns:p14="http://schemas.microsoft.com/office/powerpoint/2010/main" val="784467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b="1" dirty="0"/>
              <a:t>Similarità nel comportamento</a:t>
            </a:r>
          </a:p>
          <a:p>
            <a:endParaRPr lang="it-IT" dirty="0"/>
          </a:p>
          <a:p>
            <a:r>
              <a:rPr lang="it-IT" dirty="0"/>
              <a:t>Effetto camaleonte</a:t>
            </a:r>
          </a:p>
          <a:p>
            <a:r>
              <a:rPr lang="it-IT" dirty="0"/>
              <a:t>Tendiamo ad imitare in maniera spontanea i comportamenti non verbali dei nostri interlocutori</a:t>
            </a:r>
          </a:p>
        </p:txBody>
      </p:sp>
    </p:spTree>
    <p:extLst>
      <p:ext uri="{BB962C8B-B14F-4D97-AF65-F5344CB8AC3E}">
        <p14:creationId xmlns:p14="http://schemas.microsoft.com/office/powerpoint/2010/main" val="424452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normAutofit lnSpcReduction="10000"/>
          </a:bodyPr>
          <a:lstStyle/>
          <a:p>
            <a:r>
              <a:rPr lang="it-IT" b="1" dirty="0"/>
              <a:t>Similarità nel comportamento</a:t>
            </a:r>
          </a:p>
          <a:p>
            <a:endParaRPr lang="it-IT" dirty="0"/>
          </a:p>
          <a:p>
            <a:r>
              <a:rPr lang="it-IT" dirty="0">
                <a:solidFill>
                  <a:schemeClr val="bg1">
                    <a:lumMod val="75000"/>
                  </a:schemeClr>
                </a:solidFill>
              </a:rPr>
              <a:t>Effetto camaleonte</a:t>
            </a:r>
          </a:p>
          <a:p>
            <a:r>
              <a:rPr lang="it-IT" dirty="0">
                <a:solidFill>
                  <a:schemeClr val="bg1">
                    <a:lumMod val="75000"/>
                  </a:schemeClr>
                </a:solidFill>
              </a:rPr>
              <a:t>Tendiamo ad imitare in maniera spontanea i comportamenti non verbali dei nostri interlocutori</a:t>
            </a:r>
          </a:p>
          <a:p>
            <a:endParaRPr lang="it-IT" dirty="0"/>
          </a:p>
          <a:p>
            <a:r>
              <a:rPr lang="it-IT" dirty="0"/>
              <a:t>Creiamo elementi di similarità</a:t>
            </a:r>
          </a:p>
          <a:p>
            <a:endParaRPr lang="it-IT" dirty="0"/>
          </a:p>
          <a:p>
            <a:r>
              <a:rPr lang="it-IT" dirty="0"/>
              <a:t>L’effetto è tanto più forte quanto maggiore è la motivazione ad instaurare una relazione positiva con l’interlocutore</a:t>
            </a:r>
          </a:p>
        </p:txBody>
      </p:sp>
    </p:spTree>
    <p:extLst>
      <p:ext uri="{BB962C8B-B14F-4D97-AF65-F5344CB8AC3E}">
        <p14:creationId xmlns:p14="http://schemas.microsoft.com/office/powerpoint/2010/main" val="99903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p>
        </p:txBody>
      </p:sp>
      <p:sp>
        <p:nvSpPr>
          <p:cNvPr id="3" name="Content Placeholder 2"/>
          <p:cNvSpPr>
            <a:spLocks noGrp="1"/>
          </p:cNvSpPr>
          <p:nvPr>
            <p:ph idx="1"/>
          </p:nvPr>
        </p:nvSpPr>
        <p:spPr/>
        <p:txBody>
          <a:bodyPr/>
          <a:lstStyle/>
          <a:p>
            <a:r>
              <a:rPr lang="it-IT" dirty="0"/>
              <a:t>Familiarità:</a:t>
            </a:r>
          </a:p>
          <a:p>
            <a:endParaRPr lang="it-IT" dirty="0"/>
          </a:p>
          <a:p>
            <a:r>
              <a:rPr lang="it-IT" dirty="0"/>
              <a:t>Stimoli/esemplari più simili a noi vengono giudicati più piacevoli</a:t>
            </a:r>
          </a:p>
          <a:p>
            <a:endParaRPr lang="it-IT" dirty="0"/>
          </a:p>
          <a:p>
            <a:r>
              <a:rPr lang="it-IT" dirty="0"/>
              <a:t>Somiglianza percepita e Somiglianza effettiva</a:t>
            </a:r>
          </a:p>
          <a:p>
            <a:endParaRPr lang="it-IT" dirty="0"/>
          </a:p>
        </p:txBody>
      </p:sp>
    </p:spTree>
    <p:extLst>
      <p:ext uri="{BB962C8B-B14F-4D97-AF65-F5344CB8AC3E}">
        <p14:creationId xmlns:p14="http://schemas.microsoft.com/office/powerpoint/2010/main" val="151995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b="1" dirty="0"/>
              <a:t>Similarità nel comportamento</a:t>
            </a:r>
          </a:p>
          <a:p>
            <a:r>
              <a:rPr lang="it-IT" dirty="0"/>
              <a:t>Van </a:t>
            </a:r>
            <a:r>
              <a:rPr lang="it-IT" dirty="0" err="1"/>
              <a:t>Baaren</a:t>
            </a:r>
            <a:r>
              <a:rPr lang="it-IT" dirty="0"/>
              <a:t> et al. 2003</a:t>
            </a:r>
          </a:p>
          <a:p>
            <a:r>
              <a:rPr lang="it-IT" dirty="0"/>
              <a:t>Camerieri addestrati ad imitare vs. non imitare i comportamenti dei clienti</a:t>
            </a:r>
          </a:p>
          <a:p>
            <a:r>
              <a:rPr lang="it-IT" dirty="0" err="1"/>
              <a:t>Vd</a:t>
            </a:r>
            <a:r>
              <a:rPr lang="it-IT" dirty="0"/>
              <a:t>. Mance</a:t>
            </a:r>
          </a:p>
          <a:p>
            <a:r>
              <a:rPr lang="it-IT" dirty="0"/>
              <a:t>Maggiore somiglianza col cliente più alta la mancia</a:t>
            </a:r>
          </a:p>
        </p:txBody>
      </p:sp>
    </p:spTree>
    <p:extLst>
      <p:ext uri="{BB962C8B-B14F-4D97-AF65-F5344CB8AC3E}">
        <p14:creationId xmlns:p14="http://schemas.microsoft.com/office/powerpoint/2010/main" val="3233351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pic>
        <p:nvPicPr>
          <p:cNvPr id="4" name="Segnaposto contenuto 3"/>
          <p:cNvPicPr>
            <a:picLocks noGrp="1" noChangeAspect="1"/>
          </p:cNvPicPr>
          <p:nvPr>
            <p:ph idx="1"/>
          </p:nvPr>
        </p:nvPicPr>
        <p:blipFill>
          <a:blip r:embed="rId2"/>
          <a:srcRect t="-30482" b="-30482"/>
          <a:stretch>
            <a:fillRect/>
          </a:stretch>
        </p:blipFill>
        <p:spPr>
          <a:xfrm>
            <a:off x="457200" y="2299245"/>
            <a:ext cx="8229600" cy="4525963"/>
          </a:xfrm>
        </p:spPr>
      </p:pic>
      <p:sp>
        <p:nvSpPr>
          <p:cNvPr id="5" name="CasellaDiTesto 4"/>
          <p:cNvSpPr txBox="1"/>
          <p:nvPr/>
        </p:nvSpPr>
        <p:spPr>
          <a:xfrm>
            <a:off x="748300" y="1950518"/>
            <a:ext cx="2671187" cy="369332"/>
          </a:xfrm>
          <a:prstGeom prst="rect">
            <a:avLst/>
          </a:prstGeom>
          <a:noFill/>
        </p:spPr>
        <p:txBody>
          <a:bodyPr wrap="none" rtlCol="0">
            <a:spAutoFit/>
          </a:bodyPr>
          <a:lstStyle/>
          <a:p>
            <a:r>
              <a:rPr lang="it-IT" dirty="0" err="1"/>
              <a:t>Chartrand</a:t>
            </a:r>
            <a:r>
              <a:rPr lang="it-IT" dirty="0"/>
              <a:t> &amp; </a:t>
            </a:r>
            <a:r>
              <a:rPr lang="it-IT" dirty="0" err="1"/>
              <a:t>Bargh</a:t>
            </a:r>
            <a:r>
              <a:rPr lang="it-IT" dirty="0"/>
              <a:t> 1999</a:t>
            </a:r>
          </a:p>
        </p:txBody>
      </p:sp>
    </p:spTree>
    <p:extLst>
      <p:ext uri="{BB962C8B-B14F-4D97-AF65-F5344CB8AC3E}">
        <p14:creationId xmlns:p14="http://schemas.microsoft.com/office/powerpoint/2010/main" val="2304465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5" name="CasellaDiTesto 4"/>
          <p:cNvSpPr txBox="1"/>
          <p:nvPr/>
        </p:nvSpPr>
        <p:spPr>
          <a:xfrm>
            <a:off x="748300" y="1950518"/>
            <a:ext cx="2671187" cy="369332"/>
          </a:xfrm>
          <a:prstGeom prst="rect">
            <a:avLst/>
          </a:prstGeom>
          <a:noFill/>
        </p:spPr>
        <p:txBody>
          <a:bodyPr wrap="none" rtlCol="0">
            <a:spAutoFit/>
          </a:bodyPr>
          <a:lstStyle/>
          <a:p>
            <a:r>
              <a:rPr lang="it-IT" dirty="0" err="1"/>
              <a:t>Chartrand</a:t>
            </a:r>
            <a:r>
              <a:rPr lang="it-IT" dirty="0"/>
              <a:t> &amp; </a:t>
            </a:r>
            <a:r>
              <a:rPr lang="it-IT" dirty="0" err="1"/>
              <a:t>Bargh</a:t>
            </a:r>
            <a:r>
              <a:rPr lang="it-IT" dirty="0"/>
              <a:t> 1999</a:t>
            </a:r>
          </a:p>
        </p:txBody>
      </p:sp>
      <p:pic>
        <p:nvPicPr>
          <p:cNvPr id="6" name="Segnaposto contenuto 5"/>
          <p:cNvPicPr>
            <a:picLocks noGrp="1" noChangeAspect="1"/>
          </p:cNvPicPr>
          <p:nvPr>
            <p:ph idx="1"/>
          </p:nvPr>
        </p:nvPicPr>
        <p:blipFill>
          <a:blip r:embed="rId2"/>
          <a:srcRect t="-11197" b="-11197"/>
          <a:stretch>
            <a:fillRect/>
          </a:stretch>
        </p:blipFill>
        <p:spPr>
          <a:xfrm>
            <a:off x="457200" y="2319850"/>
            <a:ext cx="8229600" cy="4525963"/>
          </a:xfrm>
        </p:spPr>
      </p:pic>
    </p:spTree>
    <p:extLst>
      <p:ext uri="{BB962C8B-B14F-4D97-AF65-F5344CB8AC3E}">
        <p14:creationId xmlns:p14="http://schemas.microsoft.com/office/powerpoint/2010/main" val="365750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5" name="CasellaDiTesto 4"/>
          <p:cNvSpPr txBox="1"/>
          <p:nvPr/>
        </p:nvSpPr>
        <p:spPr>
          <a:xfrm>
            <a:off x="748300" y="1950518"/>
            <a:ext cx="2671187" cy="369332"/>
          </a:xfrm>
          <a:prstGeom prst="rect">
            <a:avLst/>
          </a:prstGeom>
          <a:noFill/>
        </p:spPr>
        <p:txBody>
          <a:bodyPr wrap="none" rtlCol="0">
            <a:spAutoFit/>
          </a:bodyPr>
          <a:lstStyle/>
          <a:p>
            <a:r>
              <a:rPr lang="it-IT" dirty="0" err="1"/>
              <a:t>Chartrand</a:t>
            </a:r>
            <a:r>
              <a:rPr lang="it-IT" dirty="0"/>
              <a:t> &amp; </a:t>
            </a:r>
            <a:r>
              <a:rPr lang="it-IT" dirty="0" err="1"/>
              <a:t>Bargh</a:t>
            </a:r>
            <a:r>
              <a:rPr lang="it-IT" dirty="0"/>
              <a:t> 1999</a:t>
            </a:r>
          </a:p>
        </p:txBody>
      </p:sp>
      <p:pic>
        <p:nvPicPr>
          <p:cNvPr id="4" name="Segnaposto contenuto 3"/>
          <p:cNvPicPr>
            <a:picLocks noGrp="1" noChangeAspect="1"/>
          </p:cNvPicPr>
          <p:nvPr>
            <p:ph idx="1"/>
          </p:nvPr>
        </p:nvPicPr>
        <p:blipFill>
          <a:blip r:embed="rId2"/>
          <a:srcRect t="-22582" b="-22582"/>
          <a:stretch>
            <a:fillRect/>
          </a:stretch>
        </p:blipFill>
        <p:spPr/>
      </p:pic>
    </p:spTree>
    <p:extLst>
      <p:ext uri="{BB962C8B-B14F-4D97-AF65-F5344CB8AC3E}">
        <p14:creationId xmlns:p14="http://schemas.microsoft.com/office/powerpoint/2010/main" val="1487498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5" name="CasellaDiTesto 4"/>
          <p:cNvSpPr txBox="1"/>
          <p:nvPr/>
        </p:nvSpPr>
        <p:spPr>
          <a:xfrm>
            <a:off x="748300" y="1950518"/>
            <a:ext cx="2671187" cy="369332"/>
          </a:xfrm>
          <a:prstGeom prst="rect">
            <a:avLst/>
          </a:prstGeom>
          <a:noFill/>
        </p:spPr>
        <p:txBody>
          <a:bodyPr wrap="none" rtlCol="0">
            <a:spAutoFit/>
          </a:bodyPr>
          <a:lstStyle/>
          <a:p>
            <a:r>
              <a:rPr lang="it-IT" dirty="0" err="1"/>
              <a:t>Chartrand</a:t>
            </a:r>
            <a:r>
              <a:rPr lang="it-IT" dirty="0"/>
              <a:t> &amp; </a:t>
            </a:r>
            <a:r>
              <a:rPr lang="it-IT" dirty="0" err="1"/>
              <a:t>Bargh</a:t>
            </a:r>
            <a:r>
              <a:rPr lang="it-IT" dirty="0"/>
              <a:t> 1999</a:t>
            </a:r>
          </a:p>
        </p:txBody>
      </p:sp>
      <p:pic>
        <p:nvPicPr>
          <p:cNvPr id="6" name="Segnaposto contenuto 5"/>
          <p:cNvPicPr>
            <a:picLocks noGrp="1" noChangeAspect="1"/>
          </p:cNvPicPr>
          <p:nvPr>
            <p:ph idx="1"/>
          </p:nvPr>
        </p:nvPicPr>
        <p:blipFill>
          <a:blip r:embed="rId2"/>
          <a:srcRect t="-36261" b="-36261"/>
          <a:stretch>
            <a:fillRect/>
          </a:stretch>
        </p:blipFill>
        <p:spPr/>
      </p:pic>
    </p:spTree>
    <p:extLst>
      <p:ext uri="{BB962C8B-B14F-4D97-AF65-F5344CB8AC3E}">
        <p14:creationId xmlns:p14="http://schemas.microsoft.com/office/powerpoint/2010/main" val="3791296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Segnaposto contenuto 2"/>
          <p:cNvSpPr>
            <a:spLocks noGrp="1"/>
          </p:cNvSpPr>
          <p:nvPr>
            <p:ph idx="1"/>
          </p:nvPr>
        </p:nvSpPr>
        <p:spPr>
          <a:xfrm>
            <a:off x="457200" y="1798624"/>
            <a:ext cx="8229600" cy="4525963"/>
          </a:xfrm>
        </p:spPr>
        <p:txBody>
          <a:bodyPr/>
          <a:lstStyle/>
          <a:p>
            <a:endParaRPr lang="it-IT" dirty="0">
              <a:solidFill>
                <a:schemeClr val="tx1"/>
              </a:solidFill>
            </a:endParaRPr>
          </a:p>
          <a:p>
            <a:r>
              <a:rPr lang="it-IT" dirty="0">
                <a:solidFill>
                  <a:schemeClr val="tx1"/>
                </a:solidFill>
              </a:rPr>
              <a:t>In presenza di poche informazioni sugli altri, oltre ad utilizzare la somiglianza per formarci un’impressione, spesso la familiarità con l’altro esercita un ruolo importante sui nostri giudizi</a:t>
            </a:r>
          </a:p>
        </p:txBody>
      </p:sp>
    </p:spTree>
    <p:extLst>
      <p:ext uri="{BB962C8B-B14F-4D97-AF65-F5344CB8AC3E}">
        <p14:creationId xmlns:p14="http://schemas.microsoft.com/office/powerpoint/2010/main" val="124648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pic>
        <p:nvPicPr>
          <p:cNvPr id="4" name="Segnaposto contenuto 3"/>
          <p:cNvPicPr>
            <a:picLocks noGrp="1" noChangeAspect="1"/>
          </p:cNvPicPr>
          <p:nvPr>
            <p:ph idx="1"/>
          </p:nvPr>
        </p:nvPicPr>
        <p:blipFill>
          <a:blip r:embed="rId2"/>
          <a:srcRect t="-13292" b="-13292"/>
          <a:stretch>
            <a:fillRect/>
          </a:stretch>
        </p:blipFill>
        <p:spPr/>
      </p:pic>
    </p:spTree>
    <p:extLst>
      <p:ext uri="{BB962C8B-B14F-4D97-AF65-F5344CB8AC3E}">
        <p14:creationId xmlns:p14="http://schemas.microsoft.com/office/powerpoint/2010/main" val="100782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pic>
        <p:nvPicPr>
          <p:cNvPr id="4" name="Segnaposto contenuto 3"/>
          <p:cNvPicPr>
            <a:picLocks noGrp="1" noChangeAspect="1"/>
          </p:cNvPicPr>
          <p:nvPr>
            <p:ph idx="1"/>
          </p:nvPr>
        </p:nvPicPr>
        <p:blipFill>
          <a:blip r:embed="rId2"/>
          <a:srcRect l="-29371" r="-29371"/>
          <a:stretch>
            <a:fillRect/>
          </a:stretch>
        </p:blipFill>
        <p:spPr/>
      </p:pic>
    </p:spTree>
    <p:extLst>
      <p:ext uri="{BB962C8B-B14F-4D97-AF65-F5344CB8AC3E}">
        <p14:creationId xmlns:p14="http://schemas.microsoft.com/office/powerpoint/2010/main" val="149048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pic>
        <p:nvPicPr>
          <p:cNvPr id="5" name="Segnaposto contenuto 4"/>
          <p:cNvPicPr>
            <a:picLocks noGrp="1" noChangeAspect="1"/>
          </p:cNvPicPr>
          <p:nvPr>
            <p:ph idx="1"/>
          </p:nvPr>
        </p:nvPicPr>
        <p:blipFill>
          <a:blip r:embed="rId2"/>
          <a:srcRect t="-216806" b="-216806"/>
          <a:stretch>
            <a:fillRect/>
          </a:stretch>
        </p:blipFill>
        <p:spPr>
          <a:xfrm>
            <a:off x="457200" y="173328"/>
            <a:ext cx="8229600" cy="4525963"/>
          </a:xfrm>
        </p:spPr>
      </p:pic>
      <p:pic>
        <p:nvPicPr>
          <p:cNvPr id="6" name="Immagine 5"/>
          <p:cNvPicPr>
            <a:picLocks noChangeAspect="1"/>
          </p:cNvPicPr>
          <p:nvPr/>
        </p:nvPicPr>
        <p:blipFill>
          <a:blip r:embed="rId3"/>
          <a:stretch>
            <a:fillRect/>
          </a:stretch>
        </p:blipFill>
        <p:spPr>
          <a:xfrm>
            <a:off x="457200" y="3135983"/>
            <a:ext cx="7453598" cy="2839332"/>
          </a:xfrm>
          <a:prstGeom prst="rect">
            <a:avLst/>
          </a:prstGeom>
        </p:spPr>
      </p:pic>
    </p:spTree>
    <p:extLst>
      <p:ext uri="{BB962C8B-B14F-4D97-AF65-F5344CB8AC3E}">
        <p14:creationId xmlns:p14="http://schemas.microsoft.com/office/powerpoint/2010/main" val="1819593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pic>
        <p:nvPicPr>
          <p:cNvPr id="4" name="Segnaposto contenuto 3"/>
          <p:cNvPicPr>
            <a:picLocks noGrp="1" noChangeAspect="1"/>
          </p:cNvPicPr>
          <p:nvPr>
            <p:ph idx="1"/>
          </p:nvPr>
        </p:nvPicPr>
        <p:blipFill>
          <a:blip r:embed="rId2"/>
          <a:srcRect t="-235195" b="-235195"/>
          <a:stretch>
            <a:fillRect/>
          </a:stretch>
        </p:blipFill>
        <p:spPr>
          <a:xfrm>
            <a:off x="457200" y="1600200"/>
            <a:ext cx="8686800" cy="4777405"/>
          </a:xfrm>
        </p:spPr>
      </p:pic>
    </p:spTree>
    <p:extLst>
      <p:ext uri="{BB962C8B-B14F-4D97-AF65-F5344CB8AC3E}">
        <p14:creationId xmlns:p14="http://schemas.microsoft.com/office/powerpoint/2010/main" val="366226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en-US" dirty="0" err="1"/>
              <a:t>Numero</a:t>
            </a:r>
            <a:r>
              <a:rPr lang="en-US" dirty="0"/>
              <a:t> di </a:t>
            </a:r>
            <a:r>
              <a:rPr lang="en-US" dirty="0" err="1"/>
              <a:t>giudizi</a:t>
            </a:r>
            <a:r>
              <a:rPr lang="en-US" dirty="0"/>
              <a:t> </a:t>
            </a:r>
            <a:r>
              <a:rPr lang="en-US" dirty="0" err="1"/>
              <a:t>condivisi</a:t>
            </a:r>
            <a:r>
              <a:rPr lang="en-US" dirty="0"/>
              <a:t> (</a:t>
            </a:r>
            <a:r>
              <a:rPr lang="en-US" dirty="0" err="1"/>
              <a:t>percepita</a:t>
            </a:r>
            <a:r>
              <a:rPr lang="en-US" dirty="0"/>
              <a:t>) e </a:t>
            </a:r>
            <a:r>
              <a:rPr lang="en-US" dirty="0" err="1"/>
              <a:t>Piacevolezza</a:t>
            </a:r>
            <a:r>
              <a:rPr lang="en-US" dirty="0"/>
              <a:t> (Byrne &amp; Nelson, 1965)</a:t>
            </a:r>
          </a:p>
          <a:p>
            <a:endParaRPr lang="en-US" dirty="0"/>
          </a:p>
        </p:txBody>
      </p:sp>
      <p:graphicFrame>
        <p:nvGraphicFramePr>
          <p:cNvPr id="4" name="Chart 3"/>
          <p:cNvGraphicFramePr/>
          <p:nvPr>
            <p:extLst>
              <p:ext uri="{D42A27DB-BD31-4B8C-83A1-F6EECF244321}">
                <p14:modId xmlns:p14="http://schemas.microsoft.com/office/powerpoint/2010/main" val="4244255385"/>
              </p:ext>
            </p:extLst>
          </p:nvPr>
        </p:nvGraphicFramePr>
        <p:xfrm>
          <a:off x="898444" y="2536109"/>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0324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Mere exposure effect</a:t>
            </a:r>
          </a:p>
        </p:txBody>
      </p:sp>
      <p:pic>
        <p:nvPicPr>
          <p:cNvPr id="4" name="Content Placeholder 3"/>
          <p:cNvPicPr>
            <a:picLocks noGrp="1" noChangeAspect="1"/>
          </p:cNvPicPr>
          <p:nvPr>
            <p:ph idx="1"/>
          </p:nvPr>
        </p:nvPicPr>
        <p:blipFill>
          <a:blip r:embed="rId2"/>
          <a:srcRect t="9798" b="9798"/>
          <a:stretch>
            <a:fillRect/>
          </a:stretch>
        </p:blipFill>
        <p:spPr/>
      </p:pic>
    </p:spTree>
    <p:extLst>
      <p:ext uri="{BB962C8B-B14F-4D97-AF65-F5344CB8AC3E}">
        <p14:creationId xmlns:p14="http://schemas.microsoft.com/office/powerpoint/2010/main" val="3706458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dirty="0"/>
              <a:t>Familiarità: stimoli più familiari vengono considerati più piacevoli</a:t>
            </a:r>
          </a:p>
          <a:p>
            <a:endParaRPr lang="it-IT" dirty="0"/>
          </a:p>
          <a:p>
            <a:r>
              <a:rPr lang="it-IT" dirty="0"/>
              <a:t>Fenomeno della mera esposizione (</a:t>
            </a:r>
            <a:r>
              <a:rPr lang="it-IT" dirty="0" err="1"/>
              <a:t>Zajon</a:t>
            </a:r>
            <a:r>
              <a:rPr lang="it-IT" dirty="0"/>
              <a:t> 1968)</a:t>
            </a:r>
          </a:p>
          <a:p>
            <a:endParaRPr lang="it-IT" dirty="0"/>
          </a:p>
          <a:p>
            <a:r>
              <a:rPr lang="it-IT" dirty="0"/>
              <a:t>Tre tipologie di stimoli: </a:t>
            </a:r>
          </a:p>
          <a:p>
            <a:pPr lvl="1"/>
            <a:r>
              <a:rPr lang="it-IT" dirty="0" err="1"/>
              <a:t>Turkish</a:t>
            </a:r>
            <a:r>
              <a:rPr lang="it-IT" dirty="0"/>
              <a:t> nonsense </a:t>
            </a:r>
            <a:r>
              <a:rPr lang="it-IT" dirty="0" err="1"/>
              <a:t>words</a:t>
            </a:r>
            <a:endParaRPr lang="it-IT" dirty="0"/>
          </a:p>
          <a:p>
            <a:pPr lvl="1"/>
            <a:r>
              <a:rPr lang="it-IT" dirty="0" err="1"/>
              <a:t>Chinese-like</a:t>
            </a:r>
            <a:r>
              <a:rPr lang="it-IT" dirty="0"/>
              <a:t> </a:t>
            </a:r>
            <a:r>
              <a:rPr lang="it-IT" dirty="0" err="1"/>
              <a:t>charcters</a:t>
            </a:r>
            <a:endParaRPr lang="it-IT" dirty="0"/>
          </a:p>
          <a:p>
            <a:pPr lvl="1"/>
            <a:r>
              <a:rPr lang="it-IT" dirty="0" err="1"/>
              <a:t>Photograps</a:t>
            </a:r>
            <a:endParaRPr lang="it-IT" dirty="0"/>
          </a:p>
          <a:p>
            <a:pPr lvl="1"/>
            <a:endParaRPr lang="it-IT" dirty="0"/>
          </a:p>
          <a:p>
            <a:endParaRPr lang="en-US" dirty="0"/>
          </a:p>
        </p:txBody>
      </p:sp>
    </p:spTree>
    <p:extLst>
      <p:ext uri="{BB962C8B-B14F-4D97-AF65-F5344CB8AC3E}">
        <p14:creationId xmlns:p14="http://schemas.microsoft.com/office/powerpoint/2010/main" val="2192283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it-IT" dirty="0"/>
          </a:p>
          <a:p>
            <a:r>
              <a:rPr lang="it-IT" dirty="0"/>
              <a:t>Fenomeno della mera esposizione (</a:t>
            </a:r>
            <a:r>
              <a:rPr lang="it-IT" dirty="0" err="1"/>
              <a:t>Zajon</a:t>
            </a:r>
            <a:r>
              <a:rPr lang="it-IT" dirty="0"/>
              <a:t> 1968)</a:t>
            </a:r>
          </a:p>
          <a:p>
            <a:endParaRPr lang="it-IT" dirty="0"/>
          </a:p>
          <a:p>
            <a:r>
              <a:rPr lang="it-IT" dirty="0"/>
              <a:t>12 stimoli per tipo</a:t>
            </a:r>
          </a:p>
          <a:p>
            <a:endParaRPr lang="it-IT" dirty="0"/>
          </a:p>
          <a:p>
            <a:r>
              <a:rPr lang="it-IT" dirty="0" err="1"/>
              <a:t>Judging</a:t>
            </a:r>
            <a:r>
              <a:rPr lang="it-IT" dirty="0"/>
              <a:t> </a:t>
            </a:r>
            <a:r>
              <a:rPr lang="it-IT" dirty="0" err="1"/>
              <a:t>phase</a:t>
            </a:r>
            <a:r>
              <a:rPr lang="it-IT" dirty="0"/>
              <a:t> (piacevolezza, scale 1-7)</a:t>
            </a:r>
          </a:p>
          <a:p>
            <a:endParaRPr lang="it-IT" dirty="0"/>
          </a:p>
          <a:p>
            <a:r>
              <a:rPr lang="it-IT" dirty="0"/>
              <a:t>Frequenza di esposizione (</a:t>
            </a:r>
            <a:r>
              <a:rPr lang="it-IT" dirty="0" err="1"/>
              <a:t>exposure</a:t>
            </a:r>
            <a:r>
              <a:rPr lang="it-IT" dirty="0"/>
              <a:t> </a:t>
            </a:r>
            <a:r>
              <a:rPr lang="it-IT" dirty="0" err="1"/>
              <a:t>phase</a:t>
            </a:r>
            <a:r>
              <a:rPr lang="it-IT" dirty="0"/>
              <a:t>)</a:t>
            </a:r>
          </a:p>
          <a:p>
            <a:r>
              <a:rPr lang="it-IT" dirty="0"/>
              <a:t>1,2,5,10,25</a:t>
            </a:r>
          </a:p>
          <a:p>
            <a:r>
              <a:rPr lang="it-IT" dirty="0"/>
              <a:t>Rivalutare gli stimoli</a:t>
            </a:r>
          </a:p>
          <a:p>
            <a:endParaRPr lang="it-IT" dirty="0"/>
          </a:p>
          <a:p>
            <a:endParaRPr lang="en-US" dirty="0"/>
          </a:p>
        </p:txBody>
      </p:sp>
    </p:spTree>
    <p:extLst>
      <p:ext uri="{BB962C8B-B14F-4D97-AF65-F5344CB8AC3E}">
        <p14:creationId xmlns:p14="http://schemas.microsoft.com/office/powerpoint/2010/main" val="364781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Mere exposure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145271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7290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it-IT" dirty="0"/>
          </a:p>
          <a:p>
            <a:r>
              <a:rPr lang="it-IT" dirty="0"/>
              <a:t>L’effetto di mere </a:t>
            </a:r>
            <a:r>
              <a:rPr lang="it-IT" dirty="0" err="1"/>
              <a:t>exposure</a:t>
            </a:r>
            <a:r>
              <a:rPr lang="it-IT" dirty="0"/>
              <a:t> è tanto più forte quanto:</a:t>
            </a:r>
          </a:p>
          <a:p>
            <a:r>
              <a:rPr lang="it-IT" dirty="0"/>
              <a:t>1) più complessi sono gli stimoli</a:t>
            </a:r>
          </a:p>
          <a:p>
            <a:r>
              <a:rPr lang="it-IT" dirty="0"/>
              <a:t>2) più breve è la presentazione dell’esposizione allo stimoli</a:t>
            </a:r>
          </a:p>
          <a:p>
            <a:r>
              <a:rPr lang="it-IT" dirty="0"/>
              <a:t>3) più lungo è l’intervallo tra la presentazione degli stimoli e il giudizio</a:t>
            </a:r>
          </a:p>
          <a:p>
            <a:endParaRPr lang="en-US" dirty="0"/>
          </a:p>
          <a:p>
            <a:r>
              <a:rPr lang="en-US" dirty="0"/>
              <a:t>Non serve </a:t>
            </a:r>
            <a:r>
              <a:rPr lang="en-US" dirty="0" err="1"/>
              <a:t>consapevolezza</a:t>
            </a:r>
            <a:r>
              <a:rPr lang="en-US" dirty="0"/>
              <a:t>/recognition</a:t>
            </a:r>
          </a:p>
        </p:txBody>
      </p:sp>
    </p:spTree>
    <p:extLst>
      <p:ext uri="{BB962C8B-B14F-4D97-AF65-F5344CB8AC3E}">
        <p14:creationId xmlns:p14="http://schemas.microsoft.com/office/powerpoint/2010/main" val="360549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a:t>Tendenza inerziale della prima impressione</a:t>
            </a:r>
          </a:p>
          <a:p>
            <a:endParaRPr lang="it-IT" dirty="0"/>
          </a:p>
          <a:p>
            <a:r>
              <a:rPr lang="it-IT" dirty="0"/>
              <a:t>Tendiamo a non modificare l’idea che ‘spontaneamente’ ci siamo formati sugli altri ma anche su noi stessi</a:t>
            </a:r>
          </a:p>
          <a:p>
            <a:endParaRPr lang="it-IT" dirty="0"/>
          </a:p>
        </p:txBody>
      </p:sp>
    </p:spTree>
    <p:extLst>
      <p:ext uri="{BB962C8B-B14F-4D97-AF65-F5344CB8AC3E}">
        <p14:creationId xmlns:p14="http://schemas.microsoft.com/office/powerpoint/2010/main" val="1675844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err="1"/>
              <a:t>Ross</a:t>
            </a:r>
            <a:r>
              <a:rPr lang="it-IT" dirty="0"/>
              <a:t>, </a:t>
            </a:r>
            <a:r>
              <a:rPr lang="it-IT" dirty="0" err="1"/>
              <a:t>Lepper</a:t>
            </a:r>
            <a:r>
              <a:rPr lang="it-IT" dirty="0"/>
              <a:t> &amp; </a:t>
            </a:r>
            <a:r>
              <a:rPr lang="it-IT" dirty="0" err="1"/>
              <a:t>Hubbard</a:t>
            </a:r>
            <a:r>
              <a:rPr lang="it-IT" dirty="0"/>
              <a:t> (1975)</a:t>
            </a:r>
          </a:p>
          <a:p>
            <a:endParaRPr lang="it-IT" dirty="0"/>
          </a:p>
          <a:p>
            <a:r>
              <a:rPr lang="it-IT" dirty="0"/>
              <a:t>PP: prestazione su differenti prove</a:t>
            </a:r>
          </a:p>
          <a:p>
            <a:endParaRPr lang="it-IT" dirty="0"/>
          </a:p>
          <a:p>
            <a:r>
              <a:rPr lang="it-IT" dirty="0" err="1"/>
              <a:t>Feeback</a:t>
            </a:r>
            <a:r>
              <a:rPr lang="it-IT" dirty="0"/>
              <a:t> sulla </a:t>
            </a:r>
            <a:r>
              <a:rPr lang="it-IT" dirty="0" err="1"/>
              <a:t>perfomance</a:t>
            </a:r>
            <a:r>
              <a:rPr lang="it-IT" dirty="0"/>
              <a:t>: positivo vs. negativo </a:t>
            </a:r>
          </a:p>
          <a:p>
            <a:endParaRPr lang="it-IT" dirty="0"/>
          </a:p>
        </p:txBody>
      </p:sp>
    </p:spTree>
    <p:extLst>
      <p:ext uri="{BB962C8B-B14F-4D97-AF65-F5344CB8AC3E}">
        <p14:creationId xmlns:p14="http://schemas.microsoft.com/office/powerpoint/2010/main" val="4126895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err="1"/>
              <a:t>Ross</a:t>
            </a:r>
            <a:r>
              <a:rPr lang="it-IT" dirty="0"/>
              <a:t>, </a:t>
            </a:r>
            <a:r>
              <a:rPr lang="it-IT" dirty="0" err="1"/>
              <a:t>Lepper</a:t>
            </a:r>
            <a:r>
              <a:rPr lang="it-IT" dirty="0"/>
              <a:t> &amp; </a:t>
            </a:r>
            <a:r>
              <a:rPr lang="it-IT" dirty="0" err="1"/>
              <a:t>Hubbard</a:t>
            </a:r>
            <a:r>
              <a:rPr lang="it-IT" dirty="0"/>
              <a:t> (1975)</a:t>
            </a:r>
          </a:p>
          <a:p>
            <a:endParaRPr lang="it-IT" dirty="0"/>
          </a:p>
          <a:p>
            <a:r>
              <a:rPr lang="it-IT" dirty="0"/>
              <a:t>PP: prestazione su differenti prove</a:t>
            </a:r>
          </a:p>
          <a:p>
            <a:endParaRPr lang="it-IT" dirty="0"/>
          </a:p>
          <a:p>
            <a:r>
              <a:rPr lang="it-IT" dirty="0" err="1"/>
              <a:t>Feeback</a:t>
            </a:r>
            <a:r>
              <a:rPr lang="it-IT" dirty="0"/>
              <a:t> sulla </a:t>
            </a:r>
            <a:r>
              <a:rPr lang="it-IT" dirty="0" err="1"/>
              <a:t>perfomance</a:t>
            </a:r>
            <a:r>
              <a:rPr lang="it-IT" dirty="0"/>
              <a:t>: positivo vs. negativo </a:t>
            </a:r>
          </a:p>
          <a:p>
            <a:endParaRPr lang="it-IT" dirty="0"/>
          </a:p>
          <a:p>
            <a:r>
              <a:rPr lang="it-IT" dirty="0"/>
              <a:t>Feedback erano dati casualmente ai </a:t>
            </a:r>
            <a:r>
              <a:rPr lang="it-IT" dirty="0" err="1"/>
              <a:t>pp</a:t>
            </a:r>
            <a:endParaRPr lang="it-IT" dirty="0"/>
          </a:p>
          <a:p>
            <a:r>
              <a:rPr lang="it-IT" dirty="0"/>
              <a:t>Metà riceveva un feedback + </a:t>
            </a:r>
          </a:p>
          <a:p>
            <a:r>
              <a:rPr lang="it-IT" dirty="0"/>
              <a:t>Metà un feedback -</a:t>
            </a:r>
          </a:p>
          <a:p>
            <a:endParaRPr lang="it-IT" dirty="0"/>
          </a:p>
        </p:txBody>
      </p:sp>
    </p:spTree>
    <p:extLst>
      <p:ext uri="{BB962C8B-B14F-4D97-AF65-F5344CB8AC3E}">
        <p14:creationId xmlns:p14="http://schemas.microsoft.com/office/powerpoint/2010/main" val="8727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err="1"/>
              <a:t>Ross</a:t>
            </a:r>
            <a:r>
              <a:rPr lang="it-IT" dirty="0"/>
              <a:t>, </a:t>
            </a:r>
            <a:r>
              <a:rPr lang="it-IT" dirty="0" err="1"/>
              <a:t>Lepper</a:t>
            </a:r>
            <a:r>
              <a:rPr lang="it-IT" dirty="0"/>
              <a:t> &amp; </a:t>
            </a:r>
            <a:r>
              <a:rPr lang="it-IT" dirty="0" err="1"/>
              <a:t>Hubbard</a:t>
            </a:r>
            <a:r>
              <a:rPr lang="it-IT" dirty="0"/>
              <a:t> (1975)</a:t>
            </a:r>
          </a:p>
          <a:p>
            <a:endParaRPr lang="it-IT" dirty="0"/>
          </a:p>
          <a:p>
            <a:r>
              <a:rPr lang="it-IT" dirty="0"/>
              <a:t>Viene chiesto ai </a:t>
            </a:r>
            <a:r>
              <a:rPr lang="it-IT" dirty="0" err="1"/>
              <a:t>pp</a:t>
            </a:r>
            <a:r>
              <a:rPr lang="it-IT" dirty="0"/>
              <a:t> di formarsi un’impressione sulla loro performance</a:t>
            </a:r>
          </a:p>
        </p:txBody>
      </p:sp>
    </p:spTree>
    <p:extLst>
      <p:ext uri="{BB962C8B-B14F-4D97-AF65-F5344CB8AC3E}">
        <p14:creationId xmlns:p14="http://schemas.microsoft.com/office/powerpoint/2010/main" val="609582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err="1"/>
              <a:t>Ross</a:t>
            </a:r>
            <a:r>
              <a:rPr lang="it-IT" dirty="0"/>
              <a:t>, </a:t>
            </a:r>
            <a:r>
              <a:rPr lang="it-IT" dirty="0" err="1"/>
              <a:t>Lepper</a:t>
            </a:r>
            <a:r>
              <a:rPr lang="it-IT" dirty="0"/>
              <a:t> &amp; </a:t>
            </a:r>
            <a:r>
              <a:rPr lang="it-IT" dirty="0" err="1"/>
              <a:t>Hubbard</a:t>
            </a:r>
            <a:r>
              <a:rPr lang="it-IT" dirty="0"/>
              <a:t> (1975)</a:t>
            </a:r>
          </a:p>
          <a:p>
            <a:endParaRPr lang="it-IT" dirty="0"/>
          </a:p>
          <a:p>
            <a:r>
              <a:rPr lang="it-IT" dirty="0"/>
              <a:t>Viene detto loro che il feedback non era attendibile</a:t>
            </a:r>
          </a:p>
          <a:p>
            <a:endParaRPr lang="it-IT" dirty="0"/>
          </a:p>
          <a:p>
            <a:r>
              <a:rPr lang="it-IT" dirty="0"/>
              <a:t>Era casuale, ossia distribuito non in funzione della loro reale performance</a:t>
            </a:r>
          </a:p>
          <a:p>
            <a:endParaRPr lang="it-IT" dirty="0"/>
          </a:p>
          <a:p>
            <a:r>
              <a:rPr lang="it-IT" dirty="0"/>
              <a:t>(ergo: l’impressione che il </a:t>
            </a:r>
            <a:r>
              <a:rPr lang="it-IT" dirty="0" err="1"/>
              <a:t>pp</a:t>
            </a:r>
            <a:r>
              <a:rPr lang="it-IT" dirty="0"/>
              <a:t>  ha costruito su sé stesso è errata</a:t>
            </a:r>
            <a:r>
              <a:rPr lang="mr-IN" dirty="0"/>
              <a:t>…</a:t>
            </a:r>
            <a:r>
              <a:rPr lang="it-IT" dirty="0"/>
              <a:t>)</a:t>
            </a:r>
          </a:p>
          <a:p>
            <a:endParaRPr lang="it-IT" dirty="0"/>
          </a:p>
        </p:txBody>
      </p:sp>
    </p:spTree>
    <p:extLst>
      <p:ext uri="{BB962C8B-B14F-4D97-AF65-F5344CB8AC3E}">
        <p14:creationId xmlns:p14="http://schemas.microsoft.com/office/powerpoint/2010/main" val="38404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it-IT" dirty="0" err="1"/>
              <a:t>Newcomb</a:t>
            </a:r>
            <a:r>
              <a:rPr lang="it-IT" dirty="0"/>
              <a:t> 1961</a:t>
            </a:r>
          </a:p>
          <a:p>
            <a:r>
              <a:rPr lang="it-IT" dirty="0"/>
              <a:t>Case dello studente</a:t>
            </a:r>
          </a:p>
          <a:p>
            <a:endParaRPr lang="it-IT" dirty="0"/>
          </a:p>
          <a:p>
            <a:r>
              <a:rPr lang="it-IT" dirty="0"/>
              <a:t>Giudizi di piacevolezza nei primi giorni</a:t>
            </a:r>
          </a:p>
          <a:p>
            <a:endParaRPr lang="it-IT" dirty="0"/>
          </a:p>
          <a:p>
            <a:pPr lvl="1"/>
            <a:r>
              <a:rPr lang="it-IT" dirty="0"/>
              <a:t>Alta variabilità</a:t>
            </a:r>
          </a:p>
          <a:p>
            <a:r>
              <a:rPr lang="it-IT" dirty="0"/>
              <a:t>Dopo alcuni mesi, giudizi polarizzati</a:t>
            </a:r>
          </a:p>
          <a:p>
            <a:endParaRPr lang="it-IT" dirty="0"/>
          </a:p>
          <a:p>
            <a:pPr lvl="1"/>
            <a:r>
              <a:rPr lang="it-IT" dirty="0"/>
              <a:t>Più caratteristiche socio demografiche in comune, maggiore piacevolezza</a:t>
            </a:r>
          </a:p>
          <a:p>
            <a:pPr lvl="1"/>
            <a:r>
              <a:rPr lang="it-IT" dirty="0"/>
              <a:t>Maggiore condivisione di giudizi sugli altri, maggiore piacevolezza</a:t>
            </a:r>
          </a:p>
          <a:p>
            <a:endParaRPr lang="it-IT" dirty="0"/>
          </a:p>
        </p:txBody>
      </p:sp>
    </p:spTree>
    <p:extLst>
      <p:ext uri="{BB962C8B-B14F-4D97-AF65-F5344CB8AC3E}">
        <p14:creationId xmlns:p14="http://schemas.microsoft.com/office/powerpoint/2010/main" val="292965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err="1"/>
              <a:t>Ross</a:t>
            </a:r>
            <a:r>
              <a:rPr lang="it-IT" dirty="0"/>
              <a:t>, </a:t>
            </a:r>
            <a:r>
              <a:rPr lang="it-IT" dirty="0" err="1"/>
              <a:t>Lepper</a:t>
            </a:r>
            <a:r>
              <a:rPr lang="it-IT" dirty="0"/>
              <a:t> &amp; </a:t>
            </a:r>
            <a:r>
              <a:rPr lang="it-IT" dirty="0" err="1"/>
              <a:t>Hubbard</a:t>
            </a:r>
            <a:r>
              <a:rPr lang="it-IT" dirty="0"/>
              <a:t> (1975)</a:t>
            </a:r>
          </a:p>
          <a:p>
            <a:endParaRPr lang="it-IT" dirty="0"/>
          </a:p>
          <a:p>
            <a:endParaRPr lang="it-IT" dirty="0"/>
          </a:p>
          <a:p>
            <a:r>
              <a:rPr lang="it-IT" dirty="0"/>
              <a:t>Viene chiesto loro di stimare il numero di prove a cui avevano risposto correttamente </a:t>
            </a:r>
          </a:p>
          <a:p>
            <a:endParaRPr lang="it-IT" dirty="0"/>
          </a:p>
          <a:p>
            <a:r>
              <a:rPr lang="it-IT" dirty="0"/>
              <a:t>Quale è la logica?</a:t>
            </a:r>
          </a:p>
        </p:txBody>
      </p:sp>
    </p:spTree>
    <p:extLst>
      <p:ext uri="{BB962C8B-B14F-4D97-AF65-F5344CB8AC3E}">
        <p14:creationId xmlns:p14="http://schemas.microsoft.com/office/powerpoint/2010/main" val="717850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risultati</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784092600"/>
              </p:ext>
            </p:extLst>
          </p:nvPr>
        </p:nvGraphicFramePr>
        <p:xfrm>
          <a:off x="820149" y="1561274"/>
          <a:ext cx="7165556"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1621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a:t>Tendiamo a non abbandonare la prima impressione</a:t>
            </a:r>
          </a:p>
          <a:p>
            <a:endParaRPr lang="it-IT" dirty="0"/>
          </a:p>
          <a:p>
            <a:r>
              <a:rPr lang="it-IT" dirty="0"/>
              <a:t>Anche quando sappiamo che è basata su informazioni non ‘corrette’</a:t>
            </a:r>
          </a:p>
          <a:p>
            <a:endParaRPr lang="it-IT" dirty="0"/>
          </a:p>
          <a:p>
            <a:r>
              <a:rPr lang="it-IT" dirty="0"/>
              <a:t>Anche quando riguarda noi stessi </a:t>
            </a:r>
          </a:p>
        </p:txBody>
      </p:sp>
    </p:spTree>
    <p:extLst>
      <p:ext uri="{BB962C8B-B14F-4D97-AF65-F5344CB8AC3E}">
        <p14:creationId xmlns:p14="http://schemas.microsoft.com/office/powerpoint/2010/main" val="3814479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pic>
        <p:nvPicPr>
          <p:cNvPr id="4" name="Segnaposto contenuto 3"/>
          <p:cNvPicPr>
            <a:picLocks noGrp="1" noChangeAspect="1"/>
          </p:cNvPicPr>
          <p:nvPr>
            <p:ph idx="1"/>
          </p:nvPr>
        </p:nvPicPr>
        <p:blipFill>
          <a:blip r:embed="rId2"/>
          <a:srcRect t="-62443" b="-62443"/>
          <a:stretch>
            <a:fillRect/>
          </a:stretch>
        </p:blipFill>
        <p:spPr/>
      </p:pic>
    </p:spTree>
    <p:extLst>
      <p:ext uri="{BB962C8B-B14F-4D97-AF65-F5344CB8AC3E}">
        <p14:creationId xmlns:p14="http://schemas.microsoft.com/office/powerpoint/2010/main" val="3632976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pic>
        <p:nvPicPr>
          <p:cNvPr id="4" name="Segnaposto contenuto 3"/>
          <p:cNvPicPr>
            <a:picLocks noGrp="1" noChangeAspect="1"/>
          </p:cNvPicPr>
          <p:nvPr>
            <p:ph idx="1"/>
          </p:nvPr>
        </p:nvPicPr>
        <p:blipFill>
          <a:blip r:embed="rId2"/>
          <a:srcRect l="-10610" r="-10610"/>
          <a:stretch>
            <a:fillRect/>
          </a:stretch>
        </p:blipFill>
        <p:spPr>
          <a:xfrm>
            <a:off x="-145721" y="1061884"/>
            <a:ext cx="9289721" cy="5642559"/>
          </a:xfrm>
        </p:spPr>
      </p:pic>
    </p:spTree>
    <p:extLst>
      <p:ext uri="{BB962C8B-B14F-4D97-AF65-F5344CB8AC3E}">
        <p14:creationId xmlns:p14="http://schemas.microsoft.com/office/powerpoint/2010/main" val="3617813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pic>
        <p:nvPicPr>
          <p:cNvPr id="5" name="Segnaposto contenuto 4"/>
          <p:cNvPicPr>
            <a:picLocks noGrp="1" noChangeAspect="1"/>
          </p:cNvPicPr>
          <p:nvPr>
            <p:ph idx="1"/>
          </p:nvPr>
        </p:nvPicPr>
        <p:blipFill>
          <a:blip r:embed="rId2"/>
          <a:srcRect l="-12504" r="-12504"/>
          <a:stretch>
            <a:fillRect/>
          </a:stretch>
        </p:blipFill>
        <p:spPr>
          <a:xfrm>
            <a:off x="0" y="1061884"/>
            <a:ext cx="9144000" cy="5434347"/>
          </a:xfrm>
        </p:spPr>
      </p:pic>
    </p:spTree>
    <p:extLst>
      <p:ext uri="{BB962C8B-B14F-4D97-AF65-F5344CB8AC3E}">
        <p14:creationId xmlns:p14="http://schemas.microsoft.com/office/powerpoint/2010/main" val="2078003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r>
              <a:rPr lang="it-IT" dirty="0"/>
              <a:t>Informazioni ‘colpevole’</a:t>
            </a:r>
          </a:p>
          <a:p>
            <a:endParaRPr lang="it-IT" dirty="0"/>
          </a:p>
          <a:p>
            <a:endParaRPr lang="it-IT" dirty="0"/>
          </a:p>
        </p:txBody>
      </p:sp>
      <p:pic>
        <p:nvPicPr>
          <p:cNvPr id="4" name="Immagine 3"/>
          <p:cNvPicPr>
            <a:picLocks noChangeAspect="1"/>
          </p:cNvPicPr>
          <p:nvPr/>
        </p:nvPicPr>
        <p:blipFill>
          <a:blip r:embed="rId2"/>
          <a:stretch>
            <a:fillRect/>
          </a:stretch>
        </p:blipFill>
        <p:spPr>
          <a:xfrm>
            <a:off x="645336" y="2227874"/>
            <a:ext cx="8041464" cy="1442426"/>
          </a:xfrm>
          <a:prstGeom prst="rect">
            <a:avLst/>
          </a:prstGeom>
        </p:spPr>
      </p:pic>
      <p:pic>
        <p:nvPicPr>
          <p:cNvPr id="6" name="Immagine 5"/>
          <p:cNvPicPr>
            <a:picLocks noChangeAspect="1"/>
          </p:cNvPicPr>
          <p:nvPr/>
        </p:nvPicPr>
        <p:blipFill>
          <a:blip r:embed="rId3"/>
          <a:stretch>
            <a:fillRect/>
          </a:stretch>
        </p:blipFill>
        <p:spPr>
          <a:xfrm>
            <a:off x="897406" y="3997680"/>
            <a:ext cx="7158890" cy="1869394"/>
          </a:xfrm>
          <a:prstGeom prst="rect">
            <a:avLst/>
          </a:prstGeom>
        </p:spPr>
      </p:pic>
    </p:spTree>
    <p:extLst>
      <p:ext uri="{BB962C8B-B14F-4D97-AF65-F5344CB8AC3E}">
        <p14:creationId xmlns:p14="http://schemas.microsoft.com/office/powerpoint/2010/main" val="1134573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sp>
        <p:nvSpPr>
          <p:cNvPr id="3" name="Segnaposto contenuto 2"/>
          <p:cNvSpPr>
            <a:spLocks noGrp="1"/>
          </p:cNvSpPr>
          <p:nvPr>
            <p:ph idx="1"/>
          </p:nvPr>
        </p:nvSpPr>
        <p:spPr>
          <a:xfrm>
            <a:off x="457200" y="1228454"/>
            <a:ext cx="8229600" cy="4897709"/>
          </a:xfrm>
        </p:spPr>
        <p:txBody>
          <a:bodyPr/>
          <a:lstStyle/>
          <a:p>
            <a:r>
              <a:rPr lang="it-IT" dirty="0"/>
              <a:t>Informazioni ‘non colpevole’</a:t>
            </a:r>
          </a:p>
          <a:p>
            <a:endParaRPr lang="it-IT" dirty="0"/>
          </a:p>
          <a:p>
            <a:endParaRPr lang="it-IT" dirty="0"/>
          </a:p>
        </p:txBody>
      </p:sp>
      <p:pic>
        <p:nvPicPr>
          <p:cNvPr id="4" name="Immagine 3"/>
          <p:cNvPicPr>
            <a:picLocks noChangeAspect="1"/>
          </p:cNvPicPr>
          <p:nvPr/>
        </p:nvPicPr>
        <p:blipFill>
          <a:blip r:embed="rId2"/>
          <a:stretch>
            <a:fillRect/>
          </a:stretch>
        </p:blipFill>
        <p:spPr>
          <a:xfrm>
            <a:off x="1193799" y="2272600"/>
            <a:ext cx="6883313" cy="1049997"/>
          </a:xfrm>
          <a:prstGeom prst="rect">
            <a:avLst/>
          </a:prstGeom>
        </p:spPr>
      </p:pic>
      <p:pic>
        <p:nvPicPr>
          <p:cNvPr id="7" name="Immagine 6"/>
          <p:cNvPicPr>
            <a:picLocks noChangeAspect="1"/>
          </p:cNvPicPr>
          <p:nvPr/>
        </p:nvPicPr>
        <p:blipFill>
          <a:blip r:embed="rId3"/>
          <a:stretch>
            <a:fillRect/>
          </a:stretch>
        </p:blipFill>
        <p:spPr>
          <a:xfrm>
            <a:off x="1455938" y="3956037"/>
            <a:ext cx="6621173" cy="1832271"/>
          </a:xfrm>
          <a:prstGeom prst="rect">
            <a:avLst/>
          </a:prstGeom>
        </p:spPr>
      </p:pic>
    </p:spTree>
    <p:extLst>
      <p:ext uri="{BB962C8B-B14F-4D97-AF65-F5344CB8AC3E}">
        <p14:creationId xmlns:p14="http://schemas.microsoft.com/office/powerpoint/2010/main" val="804155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sp>
        <p:nvSpPr>
          <p:cNvPr id="3" name="Segnaposto contenuto 2"/>
          <p:cNvSpPr>
            <a:spLocks noGrp="1"/>
          </p:cNvSpPr>
          <p:nvPr>
            <p:ph idx="1"/>
          </p:nvPr>
        </p:nvSpPr>
        <p:spPr>
          <a:xfrm>
            <a:off x="457200" y="1228454"/>
            <a:ext cx="8229600" cy="4897709"/>
          </a:xfrm>
        </p:spPr>
        <p:txBody>
          <a:bodyPr/>
          <a:lstStyle/>
          <a:p>
            <a:endParaRPr lang="it-IT" dirty="0"/>
          </a:p>
          <a:p>
            <a:r>
              <a:rPr lang="it-IT" dirty="0"/>
              <a:t>18 informazioni in totale</a:t>
            </a:r>
          </a:p>
          <a:p>
            <a:endParaRPr lang="it-IT" dirty="0"/>
          </a:p>
          <a:p>
            <a:r>
              <a:rPr lang="it-IT" dirty="0"/>
              <a:t>9 ‘colpevole’</a:t>
            </a:r>
          </a:p>
          <a:p>
            <a:endParaRPr lang="it-IT" dirty="0"/>
          </a:p>
          <a:p>
            <a:r>
              <a:rPr lang="it-IT" dirty="0"/>
              <a:t>9 ‘non colpevole’</a:t>
            </a:r>
          </a:p>
        </p:txBody>
      </p:sp>
    </p:spTree>
    <p:extLst>
      <p:ext uri="{BB962C8B-B14F-4D97-AF65-F5344CB8AC3E}">
        <p14:creationId xmlns:p14="http://schemas.microsoft.com/office/powerpoint/2010/main" val="678298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sp>
        <p:nvSpPr>
          <p:cNvPr id="3" name="Segnaposto contenuto 2"/>
          <p:cNvSpPr>
            <a:spLocks noGrp="1"/>
          </p:cNvSpPr>
          <p:nvPr>
            <p:ph idx="1"/>
          </p:nvPr>
        </p:nvSpPr>
        <p:spPr>
          <a:xfrm>
            <a:off x="457200" y="1228454"/>
            <a:ext cx="8229600" cy="4897709"/>
          </a:xfrm>
        </p:spPr>
        <p:txBody>
          <a:bodyPr/>
          <a:lstStyle/>
          <a:p>
            <a:r>
              <a:rPr lang="it-IT" dirty="0"/>
              <a:t>Ordine di presentazione delle informazioni</a:t>
            </a:r>
          </a:p>
          <a:p>
            <a:endParaRPr lang="it-IT" dirty="0"/>
          </a:p>
          <a:p>
            <a:r>
              <a:rPr lang="it-IT" dirty="0"/>
              <a:t>1) non-colpevole </a:t>
            </a:r>
            <a:r>
              <a:rPr lang="mr-IN" dirty="0"/>
              <a:t>–</a:t>
            </a:r>
            <a:r>
              <a:rPr lang="it-IT" dirty="0"/>
              <a:t> colpevole</a:t>
            </a:r>
          </a:p>
          <a:p>
            <a:endParaRPr lang="it-IT" dirty="0"/>
          </a:p>
          <a:p>
            <a:r>
              <a:rPr lang="it-IT" dirty="0"/>
              <a:t>2) colpevole </a:t>
            </a:r>
            <a:r>
              <a:rPr lang="mr-IN" dirty="0"/>
              <a:t>–</a:t>
            </a:r>
            <a:r>
              <a:rPr lang="it-IT" dirty="0"/>
              <a:t> non colpevole</a:t>
            </a:r>
          </a:p>
          <a:p>
            <a:endParaRPr lang="it-IT" dirty="0"/>
          </a:p>
          <a:p>
            <a:r>
              <a:rPr lang="it-IT" dirty="0"/>
              <a:t>3) random </a:t>
            </a:r>
            <a:r>
              <a:rPr lang="it-IT" dirty="0" err="1"/>
              <a:t>order</a:t>
            </a:r>
            <a:endParaRPr lang="it-IT" dirty="0"/>
          </a:p>
          <a:p>
            <a:endParaRPr lang="it-IT" dirty="0"/>
          </a:p>
          <a:p>
            <a:endParaRPr lang="it-IT" dirty="0"/>
          </a:p>
        </p:txBody>
      </p:sp>
    </p:spTree>
    <p:extLst>
      <p:ext uri="{BB962C8B-B14F-4D97-AF65-F5344CB8AC3E}">
        <p14:creationId xmlns:p14="http://schemas.microsoft.com/office/powerpoint/2010/main" val="1968806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r>
              <a:rPr lang="it-IT" dirty="0"/>
              <a:t>Byrne, Gerald, Philip (1966)</a:t>
            </a:r>
          </a:p>
          <a:p>
            <a:endParaRPr lang="it-IT" dirty="0"/>
          </a:p>
          <a:p>
            <a:r>
              <a:rPr lang="it-IT" dirty="0"/>
              <a:t>Misurazione dello status socio economico (SSE) del partecipante</a:t>
            </a:r>
          </a:p>
          <a:p>
            <a:endParaRPr lang="it-IT" dirty="0"/>
          </a:p>
          <a:p>
            <a:endParaRPr lang="it-IT" dirty="0"/>
          </a:p>
          <a:p>
            <a:r>
              <a:rPr lang="it-IT" dirty="0"/>
              <a:t>Divisione dei partecipanti in alto e basso SSE</a:t>
            </a:r>
          </a:p>
        </p:txBody>
      </p:sp>
    </p:spTree>
    <p:extLst>
      <p:ext uri="{BB962C8B-B14F-4D97-AF65-F5344CB8AC3E}">
        <p14:creationId xmlns:p14="http://schemas.microsoft.com/office/powerpoint/2010/main" val="816247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sp>
        <p:nvSpPr>
          <p:cNvPr id="3" name="Segnaposto contenuto 2"/>
          <p:cNvSpPr>
            <a:spLocks noGrp="1"/>
          </p:cNvSpPr>
          <p:nvPr>
            <p:ph idx="1"/>
          </p:nvPr>
        </p:nvSpPr>
        <p:spPr>
          <a:xfrm>
            <a:off x="457200" y="1228454"/>
            <a:ext cx="8229600" cy="4897709"/>
          </a:xfrm>
        </p:spPr>
        <p:txBody>
          <a:bodyPr/>
          <a:lstStyle/>
          <a:p>
            <a:r>
              <a:rPr lang="it-IT" dirty="0"/>
              <a:t>I partecipanti dovevano indicare la probabilità che Smith abbia ucciso </a:t>
            </a:r>
            <a:r>
              <a:rPr lang="it-IT" dirty="0" err="1"/>
              <a:t>Dixon</a:t>
            </a:r>
            <a:endParaRPr lang="it-IT" dirty="0"/>
          </a:p>
          <a:p>
            <a:endParaRPr lang="it-IT" dirty="0"/>
          </a:p>
          <a:p>
            <a:r>
              <a:rPr lang="it-IT" dirty="0"/>
              <a:t>Scala da 0 (certamente innocente) a 100  (certamente colpevole)</a:t>
            </a:r>
          </a:p>
        </p:txBody>
      </p:sp>
    </p:spTree>
    <p:extLst>
      <p:ext uri="{BB962C8B-B14F-4D97-AF65-F5344CB8AC3E}">
        <p14:creationId xmlns:p14="http://schemas.microsoft.com/office/powerpoint/2010/main" val="2309311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108820704"/>
              </p:ext>
            </p:extLst>
          </p:nvPr>
        </p:nvGraphicFramePr>
        <p:xfrm>
          <a:off x="457200" y="1228725"/>
          <a:ext cx="8229600" cy="4897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7761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sp>
        <p:nvSpPr>
          <p:cNvPr id="3" name="Segnaposto contenuto 2"/>
          <p:cNvSpPr>
            <a:spLocks noGrp="1"/>
          </p:cNvSpPr>
          <p:nvPr>
            <p:ph idx="1"/>
          </p:nvPr>
        </p:nvSpPr>
        <p:spPr>
          <a:xfrm>
            <a:off x="457200" y="1228454"/>
            <a:ext cx="8229600" cy="4897709"/>
          </a:xfrm>
        </p:spPr>
        <p:txBody>
          <a:bodyPr/>
          <a:lstStyle/>
          <a:p>
            <a:r>
              <a:rPr lang="it-IT" dirty="0"/>
              <a:t>Condizione non-</a:t>
            </a:r>
            <a:r>
              <a:rPr lang="it-IT" dirty="0" err="1"/>
              <a:t>accountable</a:t>
            </a:r>
            <a:endParaRPr lang="it-IT" dirty="0"/>
          </a:p>
          <a:p>
            <a:endParaRPr lang="it-IT" dirty="0"/>
          </a:p>
          <a:p>
            <a:r>
              <a:rPr lang="it-IT" dirty="0"/>
              <a:t>Condizione </a:t>
            </a:r>
            <a:r>
              <a:rPr lang="it-IT" dirty="0" err="1"/>
              <a:t>accountable</a:t>
            </a:r>
            <a:r>
              <a:rPr lang="it-IT" dirty="0"/>
              <a:t>: </a:t>
            </a:r>
          </a:p>
          <a:p>
            <a:endParaRPr lang="it-IT" dirty="0"/>
          </a:p>
          <a:p>
            <a:r>
              <a:rPr lang="it-IT" dirty="0"/>
              <a:t>i partecipanti dovevano giustificare il loro giudizio comunicandolo a terzi</a:t>
            </a:r>
          </a:p>
          <a:p>
            <a:endParaRPr lang="it-IT" dirty="0"/>
          </a:p>
          <a:p>
            <a:r>
              <a:rPr lang="it-IT" dirty="0"/>
              <a:t>Maggiore motivazione all’</a:t>
            </a:r>
            <a:r>
              <a:rPr lang="it-IT" dirty="0" err="1"/>
              <a:t>acuratezza</a:t>
            </a:r>
            <a:endParaRPr lang="it-IT" dirty="0"/>
          </a:p>
          <a:p>
            <a:endParaRPr lang="it-IT" dirty="0"/>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070972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61884"/>
          </a:xfrm>
        </p:spPr>
        <p:txBody>
          <a:bodyPr/>
          <a:lstStyle/>
          <a:p>
            <a:r>
              <a:rPr lang="it-IT" dirty="0"/>
              <a:t>La prima impressione</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703832813"/>
              </p:ext>
            </p:extLst>
          </p:nvPr>
        </p:nvGraphicFramePr>
        <p:xfrm>
          <a:off x="457200" y="1228725"/>
          <a:ext cx="8229600" cy="4897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7589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prima impressione</a:t>
            </a:r>
          </a:p>
        </p:txBody>
      </p:sp>
      <p:sp>
        <p:nvSpPr>
          <p:cNvPr id="3" name="Segnaposto contenuto 2"/>
          <p:cNvSpPr>
            <a:spLocks noGrp="1"/>
          </p:cNvSpPr>
          <p:nvPr>
            <p:ph idx="1"/>
          </p:nvPr>
        </p:nvSpPr>
        <p:spPr/>
        <p:txBody>
          <a:bodyPr/>
          <a:lstStyle/>
          <a:p>
            <a:endParaRPr lang="it-IT" dirty="0"/>
          </a:p>
          <a:p>
            <a:endParaRPr lang="it-IT" dirty="0"/>
          </a:p>
          <a:p>
            <a:r>
              <a:rPr lang="it-IT" dirty="0"/>
              <a:t>Se dobbiamo giustificare le nostre impressioni (alta motivazione) allora siamo meno sensibili all’effetto della ‘prima impressione’</a:t>
            </a:r>
          </a:p>
        </p:txBody>
      </p:sp>
    </p:spTree>
    <p:extLst>
      <p:ext uri="{BB962C8B-B14F-4D97-AF65-F5344CB8AC3E}">
        <p14:creationId xmlns:p14="http://schemas.microsoft.com/office/powerpoint/2010/main" val="2151889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endParaRPr lang="it-IT" dirty="0"/>
          </a:p>
          <a:p>
            <a:endParaRPr lang="it-IT" dirty="0"/>
          </a:p>
          <a:p>
            <a:r>
              <a:rPr lang="it-IT" dirty="0"/>
              <a:t>Quando ci formiamo un’impressione rispetto agli altri, tale impressione può essere anche influenzata da fattori contestuali, ossia da fattori che sono presenti nella situazione in cui ci troviamo</a:t>
            </a:r>
          </a:p>
        </p:txBody>
      </p:sp>
    </p:spTree>
    <p:extLst>
      <p:ext uri="{BB962C8B-B14F-4D97-AF65-F5344CB8AC3E}">
        <p14:creationId xmlns:p14="http://schemas.microsoft.com/office/powerpoint/2010/main" val="3646246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endParaRPr lang="it-IT" dirty="0"/>
          </a:p>
          <a:p>
            <a:endParaRPr lang="it-IT" dirty="0"/>
          </a:p>
          <a:p>
            <a:r>
              <a:rPr lang="it-IT" dirty="0"/>
              <a:t>Salienza: proprietà contestuale, non dello stimolo di per sé</a:t>
            </a:r>
          </a:p>
          <a:p>
            <a:endParaRPr lang="it-IT" dirty="0"/>
          </a:p>
          <a:p>
            <a:r>
              <a:rPr lang="it-IT" dirty="0"/>
              <a:t>Per esempio: un cerchio blu tra tanti cerchi rossi</a:t>
            </a:r>
          </a:p>
          <a:p>
            <a:r>
              <a:rPr lang="it-IT" dirty="0"/>
              <a:t>Lo stimolo cerchio blu è più saliente</a:t>
            </a:r>
          </a:p>
        </p:txBody>
      </p:sp>
    </p:spTree>
    <p:extLst>
      <p:ext uri="{BB962C8B-B14F-4D97-AF65-F5344CB8AC3E}">
        <p14:creationId xmlns:p14="http://schemas.microsoft.com/office/powerpoint/2010/main" val="105720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dirty="0" err="1"/>
              <a:t>Gli</a:t>
            </a:r>
            <a:r>
              <a:rPr lang="en-US" dirty="0"/>
              <a:t> </a:t>
            </a:r>
            <a:r>
              <a:rPr lang="en-US" dirty="0" err="1"/>
              <a:t>stimoli</a:t>
            </a:r>
            <a:r>
              <a:rPr lang="en-US" dirty="0"/>
              <a:t> </a:t>
            </a:r>
            <a:r>
              <a:rPr lang="en-US" dirty="0" err="1"/>
              <a:t>salienti</a:t>
            </a:r>
            <a:r>
              <a:rPr lang="en-US" dirty="0"/>
              <a:t> </a:t>
            </a:r>
            <a:r>
              <a:rPr lang="en-US" dirty="0" err="1"/>
              <a:t>possono</a:t>
            </a:r>
            <a:r>
              <a:rPr lang="en-US" dirty="0"/>
              <a:t> </a:t>
            </a:r>
            <a:r>
              <a:rPr lang="en-US" dirty="0" err="1"/>
              <a:t>richiamare</a:t>
            </a:r>
            <a:r>
              <a:rPr lang="en-US" dirty="0"/>
              <a:t> </a:t>
            </a:r>
            <a:r>
              <a:rPr lang="en-US" dirty="0" err="1"/>
              <a:t>delle</a:t>
            </a:r>
            <a:r>
              <a:rPr lang="en-US" dirty="0"/>
              <a:t> </a:t>
            </a:r>
            <a:r>
              <a:rPr lang="en-US" dirty="0" err="1"/>
              <a:t>rappresentazioni</a:t>
            </a:r>
            <a:r>
              <a:rPr lang="en-US" dirty="0"/>
              <a:t> cognitive, </a:t>
            </a:r>
            <a:r>
              <a:rPr lang="en-US" dirty="0" err="1"/>
              <a:t>ossia</a:t>
            </a:r>
            <a:r>
              <a:rPr lang="en-US" dirty="0"/>
              <a:t> </a:t>
            </a:r>
            <a:r>
              <a:rPr lang="en-US" dirty="0" err="1"/>
              <a:t>delle</a:t>
            </a:r>
            <a:r>
              <a:rPr lang="en-US" dirty="0"/>
              <a:t> </a:t>
            </a:r>
            <a:r>
              <a:rPr lang="en-US" dirty="0" err="1"/>
              <a:t>conoscenze</a:t>
            </a:r>
            <a:r>
              <a:rPr lang="en-US" dirty="0"/>
              <a:t> </a:t>
            </a:r>
            <a:r>
              <a:rPr lang="en-US" dirty="0" err="1"/>
              <a:t>che</a:t>
            </a:r>
            <a:r>
              <a:rPr lang="en-US" dirty="0"/>
              <a:t> </a:t>
            </a:r>
            <a:r>
              <a:rPr lang="en-US" dirty="0" err="1"/>
              <a:t>abbiamo</a:t>
            </a:r>
            <a:r>
              <a:rPr lang="en-US" dirty="0"/>
              <a:t> in </a:t>
            </a:r>
            <a:r>
              <a:rPr lang="en-US" dirty="0" err="1"/>
              <a:t>memoria</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56482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dirty="0" err="1">
                <a:solidFill>
                  <a:schemeClr val="bg1">
                    <a:lumMod val="75000"/>
                  </a:schemeClr>
                </a:solidFill>
              </a:rPr>
              <a:t>Gli</a:t>
            </a:r>
            <a:r>
              <a:rPr lang="en-US" dirty="0">
                <a:solidFill>
                  <a:schemeClr val="bg1">
                    <a:lumMod val="75000"/>
                  </a:schemeClr>
                </a:solidFill>
              </a:rPr>
              <a:t> </a:t>
            </a:r>
            <a:r>
              <a:rPr lang="en-US" dirty="0" err="1">
                <a:solidFill>
                  <a:schemeClr val="bg1">
                    <a:lumMod val="75000"/>
                  </a:schemeClr>
                </a:solidFill>
              </a:rPr>
              <a:t>stimoli</a:t>
            </a:r>
            <a:r>
              <a:rPr lang="en-US" dirty="0">
                <a:solidFill>
                  <a:schemeClr val="bg1">
                    <a:lumMod val="75000"/>
                  </a:schemeClr>
                </a:solidFill>
              </a:rPr>
              <a:t> </a:t>
            </a:r>
            <a:r>
              <a:rPr lang="en-US" dirty="0" err="1">
                <a:solidFill>
                  <a:schemeClr val="bg1">
                    <a:lumMod val="75000"/>
                  </a:schemeClr>
                </a:solidFill>
              </a:rPr>
              <a:t>salienti</a:t>
            </a:r>
            <a:r>
              <a:rPr lang="en-US" dirty="0">
                <a:solidFill>
                  <a:schemeClr val="bg1">
                    <a:lumMod val="75000"/>
                  </a:schemeClr>
                </a:solidFill>
              </a:rPr>
              <a:t> </a:t>
            </a:r>
            <a:r>
              <a:rPr lang="en-US" dirty="0" err="1">
                <a:solidFill>
                  <a:schemeClr val="bg1">
                    <a:lumMod val="75000"/>
                  </a:schemeClr>
                </a:solidFill>
              </a:rPr>
              <a:t>possono</a:t>
            </a:r>
            <a:r>
              <a:rPr lang="en-US" dirty="0">
                <a:solidFill>
                  <a:schemeClr val="bg1">
                    <a:lumMod val="75000"/>
                  </a:schemeClr>
                </a:solidFill>
              </a:rPr>
              <a:t> </a:t>
            </a:r>
            <a:r>
              <a:rPr lang="en-US" dirty="0" err="1">
                <a:solidFill>
                  <a:schemeClr val="bg1">
                    <a:lumMod val="75000"/>
                  </a:schemeClr>
                </a:solidFill>
              </a:rPr>
              <a:t>richiamare</a:t>
            </a:r>
            <a:r>
              <a:rPr lang="en-US" dirty="0">
                <a:solidFill>
                  <a:schemeClr val="bg1">
                    <a:lumMod val="75000"/>
                  </a:schemeClr>
                </a:solidFill>
              </a:rPr>
              <a:t> </a:t>
            </a:r>
            <a:r>
              <a:rPr lang="en-US" dirty="0" err="1">
                <a:solidFill>
                  <a:schemeClr val="bg1">
                    <a:lumMod val="75000"/>
                  </a:schemeClr>
                </a:solidFill>
              </a:rPr>
              <a:t>delle</a:t>
            </a:r>
            <a:r>
              <a:rPr lang="en-US" dirty="0">
                <a:solidFill>
                  <a:schemeClr val="bg1">
                    <a:lumMod val="75000"/>
                  </a:schemeClr>
                </a:solidFill>
              </a:rPr>
              <a:t> </a:t>
            </a:r>
            <a:r>
              <a:rPr lang="en-US" dirty="0" err="1">
                <a:solidFill>
                  <a:schemeClr val="bg1">
                    <a:lumMod val="75000"/>
                  </a:schemeClr>
                </a:solidFill>
              </a:rPr>
              <a:t>rappresentazioni</a:t>
            </a:r>
            <a:r>
              <a:rPr lang="en-US" dirty="0">
                <a:solidFill>
                  <a:schemeClr val="bg1">
                    <a:lumMod val="75000"/>
                  </a:schemeClr>
                </a:solidFill>
              </a:rPr>
              <a:t> cognitive, </a:t>
            </a:r>
            <a:r>
              <a:rPr lang="en-US" dirty="0" err="1">
                <a:solidFill>
                  <a:schemeClr val="bg1">
                    <a:lumMod val="75000"/>
                  </a:schemeClr>
                </a:solidFill>
              </a:rPr>
              <a:t>ossia</a:t>
            </a:r>
            <a:r>
              <a:rPr lang="en-US" dirty="0">
                <a:solidFill>
                  <a:schemeClr val="bg1">
                    <a:lumMod val="75000"/>
                  </a:schemeClr>
                </a:solidFill>
              </a:rPr>
              <a:t> </a:t>
            </a:r>
            <a:r>
              <a:rPr lang="en-US" dirty="0" err="1">
                <a:solidFill>
                  <a:schemeClr val="bg1">
                    <a:lumMod val="75000"/>
                  </a:schemeClr>
                </a:solidFill>
              </a:rPr>
              <a:t>delle</a:t>
            </a:r>
            <a:r>
              <a:rPr lang="en-US" dirty="0">
                <a:solidFill>
                  <a:schemeClr val="bg1">
                    <a:lumMod val="75000"/>
                  </a:schemeClr>
                </a:solidFill>
              </a:rPr>
              <a:t> </a:t>
            </a:r>
            <a:r>
              <a:rPr lang="en-US" dirty="0" err="1">
                <a:solidFill>
                  <a:schemeClr val="bg1">
                    <a:lumMod val="75000"/>
                  </a:schemeClr>
                </a:solidFill>
              </a:rPr>
              <a:t>conoscenze</a:t>
            </a:r>
            <a:r>
              <a:rPr lang="en-US" dirty="0">
                <a:solidFill>
                  <a:schemeClr val="bg1">
                    <a:lumMod val="75000"/>
                  </a:schemeClr>
                </a:solidFill>
              </a:rPr>
              <a:t> </a:t>
            </a:r>
            <a:r>
              <a:rPr lang="en-US" dirty="0" err="1">
                <a:solidFill>
                  <a:schemeClr val="bg1">
                    <a:lumMod val="75000"/>
                  </a:schemeClr>
                </a:solidFill>
              </a:rPr>
              <a:t>che</a:t>
            </a:r>
            <a:r>
              <a:rPr lang="en-US" dirty="0">
                <a:solidFill>
                  <a:schemeClr val="bg1">
                    <a:lumMod val="75000"/>
                  </a:schemeClr>
                </a:solidFill>
              </a:rPr>
              <a:t> </a:t>
            </a:r>
            <a:r>
              <a:rPr lang="en-US" dirty="0" err="1">
                <a:solidFill>
                  <a:schemeClr val="bg1">
                    <a:lumMod val="75000"/>
                  </a:schemeClr>
                </a:solidFill>
              </a:rPr>
              <a:t>abbiamo</a:t>
            </a:r>
            <a:r>
              <a:rPr lang="en-US" dirty="0">
                <a:solidFill>
                  <a:schemeClr val="bg1">
                    <a:lumMod val="75000"/>
                  </a:schemeClr>
                </a:solidFill>
              </a:rPr>
              <a:t> in </a:t>
            </a:r>
            <a:r>
              <a:rPr lang="en-US" dirty="0" err="1">
                <a:solidFill>
                  <a:schemeClr val="bg1">
                    <a:lumMod val="75000"/>
                  </a:schemeClr>
                </a:solidFill>
              </a:rPr>
              <a:t>memoria</a:t>
            </a:r>
            <a:endParaRPr lang="en-US" dirty="0">
              <a:solidFill>
                <a:schemeClr val="bg1">
                  <a:lumMod val="75000"/>
                </a:schemeClr>
              </a:solidFill>
            </a:endParaRPr>
          </a:p>
          <a:p>
            <a:endParaRPr lang="en-US" dirty="0"/>
          </a:p>
          <a:p>
            <a:r>
              <a:rPr lang="en-US" dirty="0"/>
              <a:t>Tale </a:t>
            </a:r>
            <a:r>
              <a:rPr lang="en-US" dirty="0" err="1"/>
              <a:t>richiamo</a:t>
            </a:r>
            <a:r>
              <a:rPr lang="en-US" dirty="0"/>
              <a:t> </a:t>
            </a:r>
            <a:r>
              <a:rPr lang="en-US" dirty="0" err="1"/>
              <a:t>spontaneo</a:t>
            </a:r>
            <a:r>
              <a:rPr lang="en-US" dirty="0"/>
              <a:t> </a:t>
            </a:r>
            <a:r>
              <a:rPr lang="en-US" dirty="0" err="1"/>
              <a:t>è</a:t>
            </a:r>
            <a:r>
              <a:rPr lang="en-US" dirty="0"/>
              <a:t> </a:t>
            </a:r>
            <a:r>
              <a:rPr lang="en-US" dirty="0" err="1"/>
              <a:t>dovuto</a:t>
            </a:r>
            <a:r>
              <a:rPr lang="en-US" dirty="0"/>
              <a:t> al </a:t>
            </a:r>
            <a:r>
              <a:rPr lang="en-US" dirty="0" err="1"/>
              <a:t>fatto</a:t>
            </a:r>
            <a:r>
              <a:rPr lang="en-US" dirty="0"/>
              <a:t> </a:t>
            </a:r>
            <a:r>
              <a:rPr lang="en-US" dirty="0" err="1"/>
              <a:t>che</a:t>
            </a:r>
            <a:r>
              <a:rPr lang="en-US" dirty="0"/>
              <a:t> </a:t>
            </a:r>
            <a:r>
              <a:rPr lang="en-US" dirty="0" err="1"/>
              <a:t>tendiamo</a:t>
            </a:r>
            <a:r>
              <a:rPr lang="en-US" dirty="0"/>
              <a:t> a </a:t>
            </a:r>
            <a:r>
              <a:rPr lang="en-US" dirty="0" err="1"/>
              <a:t>legare</a:t>
            </a:r>
            <a:r>
              <a:rPr lang="en-US" dirty="0"/>
              <a:t> </a:t>
            </a:r>
            <a:r>
              <a:rPr lang="en-US" dirty="0" err="1"/>
              <a:t>assieme</a:t>
            </a:r>
            <a:r>
              <a:rPr lang="en-US" dirty="0"/>
              <a:t> le </a:t>
            </a:r>
            <a:r>
              <a:rPr lang="en-US" dirty="0" err="1"/>
              <a:t>informazioni</a:t>
            </a:r>
            <a:r>
              <a:rPr lang="en-US" dirty="0"/>
              <a:t> (</a:t>
            </a:r>
            <a:r>
              <a:rPr lang="en-US" dirty="0" err="1"/>
              <a:t>stimoli</a:t>
            </a:r>
            <a:r>
              <a:rPr lang="en-US" dirty="0"/>
              <a:t>) </a:t>
            </a:r>
            <a:r>
              <a:rPr lang="en-US" dirty="0" err="1"/>
              <a:t>attraverso</a:t>
            </a:r>
            <a:r>
              <a:rPr lang="en-US" dirty="0"/>
              <a:t> </a:t>
            </a:r>
            <a:r>
              <a:rPr lang="en-US" dirty="0" err="1"/>
              <a:t>delle</a:t>
            </a:r>
            <a:r>
              <a:rPr lang="en-US" dirty="0"/>
              <a:t> </a:t>
            </a:r>
            <a:r>
              <a:rPr lang="en-US" dirty="0" err="1"/>
              <a:t>associazioni</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019331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dirty="0" err="1"/>
              <a:t>Associazioni</a:t>
            </a:r>
            <a:r>
              <a:rPr lang="en-US" dirty="0"/>
              <a:t>: </a:t>
            </a:r>
            <a:r>
              <a:rPr lang="en-US" dirty="0" err="1"/>
              <a:t>il</a:t>
            </a:r>
            <a:r>
              <a:rPr lang="en-US" dirty="0"/>
              <a:t> </a:t>
            </a:r>
            <a:r>
              <a:rPr lang="en-US" dirty="0" err="1"/>
              <a:t>legame</a:t>
            </a:r>
            <a:r>
              <a:rPr lang="en-US" dirty="0"/>
              <a:t> </a:t>
            </a:r>
            <a:r>
              <a:rPr lang="en-US" dirty="0" err="1"/>
              <a:t>tra</a:t>
            </a:r>
            <a:r>
              <a:rPr lang="en-US" dirty="0"/>
              <a:t> due o </a:t>
            </a:r>
            <a:r>
              <a:rPr lang="en-US" dirty="0" err="1"/>
              <a:t>più</a:t>
            </a:r>
            <a:r>
              <a:rPr lang="en-US" dirty="0"/>
              <a:t> </a:t>
            </a:r>
            <a:r>
              <a:rPr lang="en-US" dirty="0" err="1"/>
              <a:t>rappresentazioni</a:t>
            </a:r>
            <a:r>
              <a:rPr lang="en-US" dirty="0"/>
              <a:t> </a:t>
            </a:r>
            <a:r>
              <a:rPr lang="en-US" dirty="0" err="1"/>
              <a:t>congitive</a:t>
            </a:r>
            <a:endParaRPr lang="en-US" dirty="0"/>
          </a:p>
          <a:p>
            <a:endParaRPr lang="en-US" dirty="0"/>
          </a:p>
          <a:p>
            <a:endParaRPr lang="en-US" dirty="0"/>
          </a:p>
          <a:p>
            <a:r>
              <a:rPr lang="en-US" dirty="0"/>
              <a:t> </a:t>
            </a:r>
            <a:r>
              <a:rPr lang="en-US" dirty="0" err="1"/>
              <a:t>sta</a:t>
            </a:r>
            <a:r>
              <a:rPr lang="en-US" dirty="0"/>
              <a:t> </a:t>
            </a:r>
            <a:r>
              <a:rPr lang="en-US" dirty="0" err="1"/>
              <a:t>rubando</a:t>
            </a:r>
            <a:r>
              <a:rPr lang="en-US" dirty="0"/>
              <a:t> ----------- </a:t>
            </a:r>
            <a:r>
              <a:rPr lang="en-US" dirty="0" err="1"/>
              <a:t>è</a:t>
            </a:r>
            <a:r>
              <a:rPr lang="en-US" dirty="0"/>
              <a:t> un </a:t>
            </a:r>
            <a:r>
              <a:rPr lang="en-US" dirty="0" err="1"/>
              <a:t>ladro</a:t>
            </a:r>
            <a:endParaRPr lang="en-US" dirty="0"/>
          </a:p>
          <a:p>
            <a:endParaRPr lang="en-US" dirty="0"/>
          </a:p>
          <a:p>
            <a:endParaRPr lang="en-US" dirty="0"/>
          </a:p>
        </p:txBody>
      </p:sp>
    </p:spTree>
    <p:extLst>
      <p:ext uri="{BB962C8B-B14F-4D97-AF65-F5344CB8AC3E}">
        <p14:creationId xmlns:p14="http://schemas.microsoft.com/office/powerpoint/2010/main" val="77721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endParaRPr lang="it-IT" dirty="0"/>
          </a:p>
          <a:p>
            <a:r>
              <a:rPr lang="it-IT" dirty="0"/>
              <a:t>I partecipanti leggevano la descrizione di una persona a loro sconosciuta (target)</a:t>
            </a:r>
          </a:p>
          <a:p>
            <a:endParaRPr lang="it-IT" dirty="0"/>
          </a:p>
          <a:p>
            <a:r>
              <a:rPr lang="it-IT" dirty="0"/>
              <a:t>I partecipanti venivano distribuiti a caso in una delle delle due condizioni:</a:t>
            </a:r>
          </a:p>
          <a:p>
            <a:endParaRPr lang="it-IT" dirty="0"/>
          </a:p>
          <a:p>
            <a:r>
              <a:rPr lang="it-IT" dirty="0"/>
              <a:t>Target ad alto SSE vs. target a basso SSE</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181396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dirty="0" err="1"/>
              <a:t>Associazioni</a:t>
            </a:r>
            <a:r>
              <a:rPr lang="en-US" dirty="0"/>
              <a:t> per </a:t>
            </a:r>
            <a:r>
              <a:rPr lang="en-US" dirty="0" err="1"/>
              <a:t>somiglianza</a:t>
            </a:r>
            <a:r>
              <a:rPr lang="en-US" dirty="0"/>
              <a:t> </a:t>
            </a:r>
            <a:r>
              <a:rPr lang="en-US" dirty="0" err="1"/>
              <a:t>semantica</a:t>
            </a:r>
            <a:endParaRPr lang="en-US" dirty="0"/>
          </a:p>
          <a:p>
            <a:endParaRPr lang="en-US" dirty="0"/>
          </a:p>
          <a:p>
            <a:r>
              <a:rPr lang="en-US" dirty="0" err="1"/>
              <a:t>Macchina</a:t>
            </a:r>
            <a:r>
              <a:rPr lang="en-US" dirty="0"/>
              <a:t>, </a:t>
            </a:r>
            <a:r>
              <a:rPr lang="en-US" dirty="0" err="1"/>
              <a:t>motorino</a:t>
            </a:r>
            <a:r>
              <a:rPr lang="en-US" dirty="0"/>
              <a:t>, </a:t>
            </a:r>
            <a:r>
              <a:rPr lang="en-US" dirty="0" err="1"/>
              <a:t>trattore</a:t>
            </a:r>
            <a:r>
              <a:rPr lang="en-US" dirty="0"/>
              <a:t>, gondola</a:t>
            </a:r>
          </a:p>
          <a:p>
            <a:endParaRPr lang="en-US" dirty="0"/>
          </a:p>
          <a:p>
            <a:endParaRPr lang="en-US" dirty="0"/>
          </a:p>
          <a:p>
            <a:endParaRPr lang="en-US" dirty="0"/>
          </a:p>
        </p:txBody>
      </p:sp>
    </p:spTree>
    <p:extLst>
      <p:ext uri="{BB962C8B-B14F-4D97-AF65-F5344CB8AC3E}">
        <p14:creationId xmlns:p14="http://schemas.microsoft.com/office/powerpoint/2010/main" val="1526996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r>
              <a:rPr lang="en-US" dirty="0" err="1"/>
              <a:t>Associazioni</a:t>
            </a:r>
            <a:r>
              <a:rPr lang="en-US" dirty="0"/>
              <a:t> per </a:t>
            </a:r>
            <a:r>
              <a:rPr lang="en-US" dirty="0" err="1"/>
              <a:t>somiglianza</a:t>
            </a:r>
            <a:r>
              <a:rPr lang="en-US" dirty="0"/>
              <a:t> </a:t>
            </a:r>
            <a:r>
              <a:rPr lang="en-US" dirty="0" err="1"/>
              <a:t>valutativa</a:t>
            </a:r>
            <a:endParaRPr lang="en-US" dirty="0"/>
          </a:p>
          <a:p>
            <a:endParaRPr lang="en-US" dirty="0"/>
          </a:p>
          <a:p>
            <a:r>
              <a:rPr lang="en-US" dirty="0" err="1"/>
              <a:t>Socievole</a:t>
            </a:r>
            <a:r>
              <a:rPr lang="en-US" dirty="0"/>
              <a:t> -- </a:t>
            </a:r>
            <a:r>
              <a:rPr lang="en-US" dirty="0" err="1"/>
              <a:t>intelligente</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02225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p:txBody>
          <a:bodyPr/>
          <a:lstStyle/>
          <a:p>
            <a:r>
              <a:rPr lang="en-US" b="1" dirty="0" err="1"/>
              <a:t>L’accessibilità</a:t>
            </a:r>
            <a:r>
              <a:rPr lang="en-US" b="1" dirty="0"/>
              <a:t> </a:t>
            </a:r>
            <a:r>
              <a:rPr lang="en-US" b="1" dirty="0" err="1"/>
              <a:t>dovuta</a:t>
            </a:r>
            <a:r>
              <a:rPr lang="en-US" b="1" dirty="0"/>
              <a:t> ad </a:t>
            </a:r>
            <a:r>
              <a:rPr lang="en-US" b="1" dirty="0" err="1"/>
              <a:t>attivazione</a:t>
            </a:r>
            <a:r>
              <a:rPr lang="en-US" b="1" dirty="0"/>
              <a:t> </a:t>
            </a:r>
            <a:r>
              <a:rPr lang="en-US" b="1" dirty="0" err="1"/>
              <a:t>recente</a:t>
            </a:r>
            <a:endParaRPr lang="en-US" b="1" dirty="0"/>
          </a:p>
          <a:p>
            <a:endParaRPr lang="en-US" dirty="0"/>
          </a:p>
          <a:p>
            <a:r>
              <a:rPr lang="en-US" dirty="0" err="1"/>
              <a:t>Una</a:t>
            </a:r>
            <a:r>
              <a:rPr lang="en-US" dirty="0"/>
              <a:t> </a:t>
            </a:r>
            <a:r>
              <a:rPr lang="en-US" dirty="0" err="1"/>
              <a:t>rappresentazione</a:t>
            </a:r>
            <a:r>
              <a:rPr lang="en-US" dirty="0"/>
              <a:t> </a:t>
            </a:r>
            <a:r>
              <a:rPr lang="en-US" dirty="0" err="1"/>
              <a:t>che</a:t>
            </a:r>
            <a:r>
              <a:rPr lang="en-US" dirty="0"/>
              <a:t> </a:t>
            </a:r>
            <a:r>
              <a:rPr lang="en-US" dirty="0" err="1"/>
              <a:t>è</a:t>
            </a:r>
            <a:r>
              <a:rPr lang="en-US" dirty="0"/>
              <a:t> </a:t>
            </a:r>
            <a:r>
              <a:rPr lang="en-US" dirty="0" err="1"/>
              <a:t>stata</a:t>
            </a:r>
            <a:r>
              <a:rPr lang="en-US" dirty="0"/>
              <a:t> da </a:t>
            </a:r>
            <a:r>
              <a:rPr lang="en-US" dirty="0" err="1"/>
              <a:t>poco</a:t>
            </a:r>
            <a:r>
              <a:rPr lang="en-US" dirty="0"/>
              <a:t> </a:t>
            </a:r>
            <a:r>
              <a:rPr lang="en-US" dirty="0" err="1"/>
              <a:t>attivata</a:t>
            </a:r>
            <a:r>
              <a:rPr lang="en-US" dirty="0"/>
              <a:t> </a:t>
            </a:r>
            <a:r>
              <a:rPr lang="en-US" dirty="0" err="1"/>
              <a:t>resta</a:t>
            </a:r>
            <a:r>
              <a:rPr lang="en-US" dirty="0"/>
              <a:t>  </a:t>
            </a:r>
            <a:r>
              <a:rPr lang="en-US" dirty="0" err="1"/>
              <a:t>accessibile</a:t>
            </a:r>
            <a:r>
              <a:rPr lang="en-US" dirty="0"/>
              <a:t> per </a:t>
            </a:r>
            <a:r>
              <a:rPr lang="en-US" dirty="0" err="1"/>
              <a:t>qualche</a:t>
            </a:r>
            <a:r>
              <a:rPr lang="en-US" dirty="0"/>
              <a:t> tempo</a:t>
            </a:r>
          </a:p>
          <a:p>
            <a:endParaRPr lang="en-US" dirty="0"/>
          </a:p>
          <a:p>
            <a:r>
              <a:rPr lang="en-US" dirty="0" err="1"/>
              <a:t>Sperimentalmente</a:t>
            </a:r>
            <a:r>
              <a:rPr lang="en-US" dirty="0"/>
              <a:t>: </a:t>
            </a:r>
            <a:r>
              <a:rPr lang="en-US" dirty="0" err="1"/>
              <a:t>si</a:t>
            </a:r>
            <a:r>
              <a:rPr lang="en-US" dirty="0"/>
              <a:t> </a:t>
            </a:r>
            <a:r>
              <a:rPr lang="en-US" dirty="0" err="1"/>
              <a:t>può</a:t>
            </a:r>
            <a:r>
              <a:rPr lang="en-US" dirty="0"/>
              <a:t> </a:t>
            </a:r>
            <a:r>
              <a:rPr lang="en-US" dirty="0" err="1"/>
              <a:t>attivare</a:t>
            </a:r>
            <a:r>
              <a:rPr lang="en-US" dirty="0"/>
              <a:t> </a:t>
            </a:r>
            <a:r>
              <a:rPr lang="en-US" dirty="0" err="1"/>
              <a:t>una</a:t>
            </a:r>
            <a:r>
              <a:rPr lang="en-US" dirty="0"/>
              <a:t> </a:t>
            </a:r>
            <a:r>
              <a:rPr lang="en-US" dirty="0" err="1"/>
              <a:t>rappresentazione</a:t>
            </a:r>
            <a:r>
              <a:rPr lang="en-US" dirty="0"/>
              <a:t> </a:t>
            </a:r>
            <a:r>
              <a:rPr lang="en-US" dirty="0" err="1"/>
              <a:t>congnitiva</a:t>
            </a:r>
            <a:r>
              <a:rPr lang="en-US" dirty="0"/>
              <a:t> per </a:t>
            </a:r>
            <a:r>
              <a:rPr lang="en-US" dirty="0" err="1"/>
              <a:t>aumentarne</a:t>
            </a:r>
            <a:r>
              <a:rPr lang="en-US" dirty="0"/>
              <a:t> </a:t>
            </a:r>
            <a:r>
              <a:rPr lang="en-US" dirty="0" err="1"/>
              <a:t>l’accessibilità</a:t>
            </a:r>
            <a:r>
              <a:rPr lang="en-US" dirty="0"/>
              <a:t> e </a:t>
            </a:r>
            <a:r>
              <a:rPr lang="en-US" dirty="0" err="1"/>
              <a:t>dunque</a:t>
            </a:r>
            <a:r>
              <a:rPr lang="en-US" dirty="0"/>
              <a:t> la </a:t>
            </a:r>
            <a:r>
              <a:rPr lang="en-US" dirty="0" err="1"/>
              <a:t>possibilità</a:t>
            </a:r>
            <a:r>
              <a:rPr lang="en-US" dirty="0"/>
              <a:t> di </a:t>
            </a:r>
            <a:r>
              <a:rPr lang="en-US" dirty="0" err="1"/>
              <a:t>essere</a:t>
            </a:r>
            <a:r>
              <a:rPr lang="en-US" dirty="0"/>
              <a:t> </a:t>
            </a:r>
            <a:r>
              <a:rPr lang="en-US" dirty="0" err="1"/>
              <a:t>usata</a:t>
            </a:r>
            <a:endParaRPr lang="en-US" dirty="0"/>
          </a:p>
        </p:txBody>
      </p:sp>
    </p:spTree>
    <p:extLst>
      <p:ext uri="{BB962C8B-B14F-4D97-AF65-F5344CB8AC3E}">
        <p14:creationId xmlns:p14="http://schemas.microsoft.com/office/powerpoint/2010/main" val="3510579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a:t>Higgins, </a:t>
            </a:r>
            <a:r>
              <a:rPr lang="en-US" dirty="0" err="1"/>
              <a:t>Rholes</a:t>
            </a:r>
            <a:r>
              <a:rPr lang="en-US" dirty="0"/>
              <a:t> &amp; Jones, 1977</a:t>
            </a:r>
          </a:p>
          <a:p>
            <a:endParaRPr lang="en-US" dirty="0"/>
          </a:p>
          <a:p>
            <a:r>
              <a:rPr lang="en-US" dirty="0" err="1"/>
              <a:t>Leggere</a:t>
            </a:r>
            <a:r>
              <a:rPr lang="en-US" dirty="0"/>
              <a:t> e </a:t>
            </a:r>
            <a:r>
              <a:rPr lang="en-US" dirty="0" err="1"/>
              <a:t>memorizzare</a:t>
            </a:r>
            <a:r>
              <a:rPr lang="en-US" dirty="0"/>
              <a:t> </a:t>
            </a:r>
            <a:r>
              <a:rPr lang="en-US" dirty="0" err="1"/>
              <a:t>una</a:t>
            </a:r>
            <a:r>
              <a:rPr lang="en-US" dirty="0"/>
              <a:t> </a:t>
            </a:r>
            <a:r>
              <a:rPr lang="en-US" dirty="0" err="1"/>
              <a:t>lista</a:t>
            </a:r>
            <a:r>
              <a:rPr lang="en-US" dirty="0"/>
              <a:t> di parole</a:t>
            </a:r>
          </a:p>
          <a:p>
            <a:endParaRPr lang="en-US" dirty="0"/>
          </a:p>
          <a:p>
            <a:r>
              <a:rPr lang="en-US" dirty="0"/>
              <a:t>In </a:t>
            </a:r>
            <a:r>
              <a:rPr lang="en-US" dirty="0" err="1"/>
              <a:t>una</a:t>
            </a:r>
            <a:r>
              <a:rPr lang="en-US" dirty="0"/>
              <a:t> </a:t>
            </a:r>
            <a:r>
              <a:rPr lang="en-US" dirty="0" err="1"/>
              <a:t>lista</a:t>
            </a:r>
            <a:r>
              <a:rPr lang="en-US" dirty="0"/>
              <a:t> I </a:t>
            </a:r>
            <a:r>
              <a:rPr lang="en-US" dirty="0" err="1"/>
              <a:t>concetti</a:t>
            </a:r>
            <a:r>
              <a:rPr lang="en-US" dirty="0"/>
              <a:t> </a:t>
            </a:r>
            <a:r>
              <a:rPr lang="en-US" dirty="0" err="1"/>
              <a:t>erano</a:t>
            </a:r>
            <a:r>
              <a:rPr lang="en-US" dirty="0"/>
              <a:t> </a:t>
            </a:r>
            <a:r>
              <a:rPr lang="en-US" dirty="0" err="1"/>
              <a:t>legati</a:t>
            </a:r>
            <a:r>
              <a:rPr lang="en-US" dirty="0"/>
              <a:t> ad </a:t>
            </a:r>
            <a:r>
              <a:rPr lang="en-US" b="1" dirty="0"/>
              <a:t>TEMERARIO </a:t>
            </a:r>
            <a:r>
              <a:rPr lang="en-US" dirty="0"/>
              <a:t>(</a:t>
            </a:r>
            <a:r>
              <a:rPr lang="en-US" dirty="0" err="1"/>
              <a:t>audace</a:t>
            </a:r>
            <a:r>
              <a:rPr lang="en-US" dirty="0"/>
              <a:t>…</a:t>
            </a:r>
            <a:r>
              <a:rPr lang="en-US" dirty="0" err="1"/>
              <a:t>ecc</a:t>
            </a:r>
            <a:r>
              <a:rPr lang="en-US" dirty="0"/>
              <a:t>..)</a:t>
            </a:r>
          </a:p>
          <a:p>
            <a:endParaRPr lang="en-US" dirty="0"/>
          </a:p>
          <a:p>
            <a:r>
              <a:rPr lang="en-US" dirty="0"/>
              <a:t>In </a:t>
            </a:r>
            <a:r>
              <a:rPr lang="en-US" dirty="0" err="1"/>
              <a:t>una</a:t>
            </a:r>
            <a:r>
              <a:rPr lang="en-US" dirty="0"/>
              <a:t> </a:t>
            </a:r>
            <a:r>
              <a:rPr lang="en-US" dirty="0" err="1"/>
              <a:t>lista</a:t>
            </a:r>
            <a:r>
              <a:rPr lang="en-US" dirty="0"/>
              <a:t> I </a:t>
            </a:r>
            <a:r>
              <a:rPr lang="en-US" dirty="0" err="1"/>
              <a:t>concetti</a:t>
            </a:r>
            <a:r>
              <a:rPr lang="en-US" dirty="0"/>
              <a:t> </a:t>
            </a:r>
            <a:r>
              <a:rPr lang="en-US" dirty="0" err="1"/>
              <a:t>erano</a:t>
            </a:r>
            <a:r>
              <a:rPr lang="en-US" dirty="0"/>
              <a:t> </a:t>
            </a:r>
            <a:r>
              <a:rPr lang="en-US" dirty="0" err="1"/>
              <a:t>legati</a:t>
            </a:r>
            <a:r>
              <a:rPr lang="en-US" dirty="0"/>
              <a:t> ad </a:t>
            </a:r>
            <a:r>
              <a:rPr lang="en-US" b="1" dirty="0" err="1"/>
              <a:t>Coraggioso</a:t>
            </a:r>
            <a:r>
              <a:rPr lang="en-US" b="1" dirty="0"/>
              <a:t> </a:t>
            </a:r>
            <a:r>
              <a:rPr lang="en-US" dirty="0"/>
              <a:t>(</a:t>
            </a:r>
            <a:r>
              <a:rPr lang="en-US" dirty="0" err="1"/>
              <a:t>imprudente</a:t>
            </a:r>
            <a:r>
              <a:rPr lang="en-US" dirty="0"/>
              <a:t> …</a:t>
            </a:r>
            <a:r>
              <a:rPr lang="en-US" dirty="0" err="1"/>
              <a:t>ecc</a:t>
            </a:r>
            <a:r>
              <a:rPr lang="en-US" dirty="0"/>
              <a:t>..)</a:t>
            </a:r>
          </a:p>
          <a:p>
            <a:endParaRPr lang="en-US" dirty="0"/>
          </a:p>
          <a:p>
            <a:endParaRPr lang="en-US" dirty="0"/>
          </a:p>
        </p:txBody>
      </p:sp>
    </p:spTree>
    <p:extLst>
      <p:ext uri="{BB962C8B-B14F-4D97-AF65-F5344CB8AC3E}">
        <p14:creationId xmlns:p14="http://schemas.microsoft.com/office/powerpoint/2010/main" val="297213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a:t>Higgins, </a:t>
            </a:r>
            <a:r>
              <a:rPr lang="en-US" dirty="0" err="1"/>
              <a:t>Rholes</a:t>
            </a:r>
            <a:r>
              <a:rPr lang="en-US" dirty="0"/>
              <a:t> &amp; Jones, 1977</a:t>
            </a:r>
          </a:p>
          <a:p>
            <a:endParaRPr lang="en-US" dirty="0"/>
          </a:p>
          <a:p>
            <a:r>
              <a:rPr lang="en-US" dirty="0" err="1"/>
              <a:t>Tutti</a:t>
            </a:r>
            <a:r>
              <a:rPr lang="en-US" dirty="0"/>
              <a:t> </a:t>
            </a:r>
            <a:r>
              <a:rPr lang="en-US" dirty="0" err="1"/>
              <a:t>leggevano</a:t>
            </a:r>
            <a:r>
              <a:rPr lang="en-US" dirty="0"/>
              <a:t> la </a:t>
            </a:r>
            <a:r>
              <a:rPr lang="en-US" dirty="0" err="1"/>
              <a:t>descrizione</a:t>
            </a:r>
            <a:r>
              <a:rPr lang="en-US" dirty="0"/>
              <a:t> di Donald</a:t>
            </a:r>
          </a:p>
          <a:p>
            <a:endParaRPr lang="en-US" dirty="0"/>
          </a:p>
          <a:p>
            <a:r>
              <a:rPr lang="en-US" dirty="0"/>
              <a:t>“</a:t>
            </a:r>
            <a:r>
              <a:rPr lang="en-US" dirty="0" err="1"/>
              <a:t>Scalato</a:t>
            </a:r>
            <a:r>
              <a:rPr lang="en-US" dirty="0"/>
              <a:t> </a:t>
            </a:r>
            <a:r>
              <a:rPr lang="en-US" dirty="0" err="1"/>
              <a:t>il</a:t>
            </a:r>
            <a:r>
              <a:rPr lang="en-US" dirty="0"/>
              <a:t> </a:t>
            </a:r>
            <a:r>
              <a:rPr lang="en-US" dirty="0" err="1"/>
              <a:t>Triglav</a:t>
            </a:r>
            <a:r>
              <a:rPr lang="en-US" dirty="0"/>
              <a:t>, </a:t>
            </a:r>
            <a:r>
              <a:rPr lang="en-US" dirty="0" err="1"/>
              <a:t>disceso</a:t>
            </a:r>
            <a:r>
              <a:rPr lang="en-US" dirty="0"/>
              <a:t> </a:t>
            </a:r>
            <a:r>
              <a:rPr lang="en-US" dirty="0" err="1"/>
              <a:t>rapide</a:t>
            </a:r>
            <a:r>
              <a:rPr lang="en-US" dirty="0"/>
              <a:t> </a:t>
            </a:r>
            <a:r>
              <a:rPr lang="en-US" dirty="0" err="1"/>
              <a:t>tumultuose</a:t>
            </a:r>
            <a:r>
              <a:rPr lang="en-US" dirty="0"/>
              <a:t> in Kayak, </a:t>
            </a:r>
            <a:r>
              <a:rPr lang="en-US" dirty="0" err="1"/>
              <a:t>pilotato</a:t>
            </a:r>
            <a:r>
              <a:rPr lang="en-US" dirty="0"/>
              <a:t> un auto da </a:t>
            </a:r>
            <a:r>
              <a:rPr lang="en-US" dirty="0" err="1"/>
              <a:t>corsa</a:t>
            </a:r>
            <a:r>
              <a:rPr lang="en-US" dirty="0"/>
              <a:t>”</a:t>
            </a:r>
          </a:p>
          <a:p>
            <a:endParaRPr lang="en-US" dirty="0"/>
          </a:p>
          <a:p>
            <a:endParaRPr lang="en-US" dirty="0"/>
          </a:p>
        </p:txBody>
      </p:sp>
    </p:spTree>
    <p:extLst>
      <p:ext uri="{BB962C8B-B14F-4D97-AF65-F5344CB8AC3E}">
        <p14:creationId xmlns:p14="http://schemas.microsoft.com/office/powerpoint/2010/main" val="245682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a:t>Higgins, </a:t>
            </a:r>
            <a:r>
              <a:rPr lang="en-US" dirty="0" err="1"/>
              <a:t>Rholes</a:t>
            </a:r>
            <a:r>
              <a:rPr lang="en-US" dirty="0"/>
              <a:t> &amp; Jones, 1977</a:t>
            </a:r>
          </a:p>
          <a:p>
            <a:endParaRPr lang="en-US" dirty="0"/>
          </a:p>
          <a:p>
            <a:r>
              <a:rPr lang="en-US" dirty="0" err="1"/>
              <a:t>Giudicare</a:t>
            </a:r>
            <a:r>
              <a:rPr lang="en-US" dirty="0"/>
              <a:t> </a:t>
            </a:r>
            <a:r>
              <a:rPr lang="en-US" dirty="0" err="1"/>
              <a:t>Donlad</a:t>
            </a:r>
            <a:endParaRPr lang="en-US" dirty="0"/>
          </a:p>
          <a:p>
            <a:endParaRPr lang="en-US" dirty="0"/>
          </a:p>
          <a:p>
            <a:r>
              <a:rPr lang="en-US" dirty="0" err="1"/>
              <a:t>Coraggioso</a:t>
            </a:r>
            <a:r>
              <a:rPr lang="en-US" dirty="0"/>
              <a:t> (</a:t>
            </a:r>
            <a:r>
              <a:rPr lang="en-US" dirty="0" err="1"/>
              <a:t>scala</a:t>
            </a:r>
            <a:r>
              <a:rPr lang="en-US" dirty="0"/>
              <a:t> 1-7)</a:t>
            </a:r>
          </a:p>
          <a:p>
            <a:r>
              <a:rPr lang="en-US" dirty="0" err="1"/>
              <a:t>Temerario</a:t>
            </a:r>
            <a:r>
              <a:rPr lang="en-US" dirty="0"/>
              <a:t> (</a:t>
            </a:r>
            <a:r>
              <a:rPr lang="en-US" dirty="0" err="1"/>
              <a:t>scala</a:t>
            </a:r>
            <a:r>
              <a:rPr lang="en-US" dirty="0"/>
              <a:t> 1-7)</a:t>
            </a:r>
          </a:p>
          <a:p>
            <a:endParaRPr lang="en-US" dirty="0"/>
          </a:p>
        </p:txBody>
      </p:sp>
    </p:spTree>
    <p:extLst>
      <p:ext uri="{BB962C8B-B14F-4D97-AF65-F5344CB8AC3E}">
        <p14:creationId xmlns:p14="http://schemas.microsoft.com/office/powerpoint/2010/main" val="2281203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indizi</a:t>
            </a:r>
            <a:endParaRPr lang="en-US" dirty="0"/>
          </a:p>
        </p:txBody>
      </p:sp>
      <p:sp>
        <p:nvSpPr>
          <p:cNvPr id="3" name="Content Placeholder 2"/>
          <p:cNvSpPr>
            <a:spLocks noGrp="1"/>
          </p:cNvSpPr>
          <p:nvPr>
            <p:ph idx="1"/>
          </p:nvPr>
        </p:nvSpPr>
        <p:spPr>
          <a:xfrm>
            <a:off x="457200" y="1600200"/>
            <a:ext cx="8686800" cy="4525963"/>
          </a:xfrm>
        </p:spPr>
        <p:txBody>
          <a:bodyPr/>
          <a:lstStyle/>
          <a:p>
            <a:endParaRPr lang="en-US" dirty="0"/>
          </a:p>
          <a:p>
            <a:endParaRPr lang="en-US" dirty="0"/>
          </a:p>
        </p:txBody>
      </p:sp>
      <p:graphicFrame>
        <p:nvGraphicFramePr>
          <p:cNvPr id="4" name="Chart 3"/>
          <p:cNvGraphicFramePr/>
          <p:nvPr>
            <p:extLst>
              <p:ext uri="{D42A27DB-BD31-4B8C-83A1-F6EECF244321}">
                <p14:modId xmlns:p14="http://schemas.microsoft.com/office/powerpoint/2010/main" val="4265606968"/>
              </p:ext>
            </p:extLst>
          </p:nvPr>
        </p:nvGraphicFramePr>
        <p:xfrm>
          <a:off x="1757272" y="2062163"/>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1482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inidizi</a:t>
            </a:r>
            <a:endParaRPr lang="en-US" dirty="0"/>
          </a:p>
        </p:txBody>
      </p:sp>
      <p:sp>
        <p:nvSpPr>
          <p:cNvPr id="3" name="Content Placeholder 2"/>
          <p:cNvSpPr>
            <a:spLocks noGrp="1"/>
          </p:cNvSpPr>
          <p:nvPr>
            <p:ph idx="1"/>
          </p:nvPr>
        </p:nvSpPr>
        <p:spPr>
          <a:xfrm>
            <a:off x="457200" y="1600200"/>
            <a:ext cx="8686800" cy="4525963"/>
          </a:xfrm>
        </p:spPr>
        <p:txBody>
          <a:bodyPr/>
          <a:lstStyle/>
          <a:p>
            <a:r>
              <a:rPr lang="en-US" b="1" dirty="0" err="1"/>
              <a:t>Accessibilità</a:t>
            </a:r>
            <a:r>
              <a:rPr lang="en-US" b="1" dirty="0"/>
              <a:t> </a:t>
            </a:r>
            <a:r>
              <a:rPr lang="en-US" b="1" dirty="0" err="1"/>
              <a:t>cronica</a:t>
            </a:r>
            <a:endParaRPr lang="en-US" b="1" dirty="0"/>
          </a:p>
          <a:p>
            <a:endParaRPr lang="en-US" dirty="0"/>
          </a:p>
          <a:p>
            <a:r>
              <a:rPr lang="en-US" dirty="0" err="1"/>
              <a:t>L’uso</a:t>
            </a:r>
            <a:r>
              <a:rPr lang="en-US" dirty="0"/>
              <a:t> </a:t>
            </a:r>
            <a:r>
              <a:rPr lang="en-US" dirty="0" err="1"/>
              <a:t>frequente</a:t>
            </a:r>
            <a:r>
              <a:rPr lang="en-US" dirty="0"/>
              <a:t> di </a:t>
            </a:r>
            <a:r>
              <a:rPr lang="en-US" dirty="0" err="1"/>
              <a:t>rappresentazioni</a:t>
            </a:r>
            <a:r>
              <a:rPr lang="en-US" dirty="0"/>
              <a:t> cognitive ne </a:t>
            </a:r>
            <a:r>
              <a:rPr lang="en-US" dirty="0" err="1"/>
              <a:t>aumenta</a:t>
            </a:r>
            <a:r>
              <a:rPr lang="en-US" dirty="0"/>
              <a:t> </a:t>
            </a:r>
            <a:r>
              <a:rPr lang="en-US" dirty="0" err="1"/>
              <a:t>l’accessibilità</a:t>
            </a:r>
            <a:endParaRPr lang="en-US" dirty="0"/>
          </a:p>
          <a:p>
            <a:endParaRPr lang="en-US" dirty="0"/>
          </a:p>
          <a:p>
            <a:r>
              <a:rPr lang="en-US" dirty="0" err="1"/>
              <a:t>Cronicamente</a:t>
            </a:r>
            <a:r>
              <a:rPr lang="en-US" dirty="0"/>
              <a:t> </a:t>
            </a:r>
            <a:r>
              <a:rPr lang="en-US" dirty="0" err="1"/>
              <a:t>accessibile</a:t>
            </a:r>
            <a:endParaRPr lang="en-US" dirty="0"/>
          </a:p>
          <a:p>
            <a:endParaRPr lang="en-US" dirty="0"/>
          </a:p>
          <a:p>
            <a:pPr lvl="1"/>
            <a:r>
              <a:rPr lang="en-US" dirty="0" err="1"/>
              <a:t>Differenze</a:t>
            </a:r>
            <a:r>
              <a:rPr lang="en-US" dirty="0"/>
              <a:t> </a:t>
            </a:r>
            <a:r>
              <a:rPr lang="en-US" dirty="0" err="1"/>
              <a:t>culturali</a:t>
            </a:r>
            <a:r>
              <a:rPr lang="en-US" dirty="0"/>
              <a:t> </a:t>
            </a:r>
            <a:r>
              <a:rPr lang="en-US" dirty="0" err="1"/>
              <a:t>nell’uso</a:t>
            </a:r>
            <a:r>
              <a:rPr lang="en-US" dirty="0"/>
              <a:t> </a:t>
            </a:r>
            <a:r>
              <a:rPr lang="en-US" dirty="0" err="1"/>
              <a:t>dell’attribuzione</a:t>
            </a:r>
            <a:endParaRPr lang="en-US" dirty="0"/>
          </a:p>
          <a:p>
            <a:pPr lvl="1"/>
            <a:r>
              <a:rPr lang="en-US" dirty="0"/>
              <a:t>Culture </a:t>
            </a:r>
            <a:r>
              <a:rPr lang="en-US" dirty="0" err="1"/>
              <a:t>individualiste</a:t>
            </a:r>
            <a:r>
              <a:rPr lang="en-US" dirty="0"/>
              <a:t>: </a:t>
            </a:r>
            <a:r>
              <a:rPr lang="en-US" dirty="0" err="1"/>
              <a:t>maggiormente</a:t>
            </a:r>
            <a:r>
              <a:rPr lang="en-US" dirty="0"/>
              <a:t> </a:t>
            </a:r>
            <a:r>
              <a:rPr lang="en-US" dirty="0" err="1"/>
              <a:t>disposizionali</a:t>
            </a:r>
            <a:endParaRPr lang="en-US" dirty="0"/>
          </a:p>
          <a:p>
            <a:pPr lvl="1"/>
            <a:r>
              <a:rPr lang="en-US" dirty="0"/>
              <a:t>Culture </a:t>
            </a:r>
            <a:r>
              <a:rPr lang="en-US" dirty="0" err="1"/>
              <a:t>collettiviste</a:t>
            </a:r>
            <a:r>
              <a:rPr lang="en-US" dirty="0"/>
              <a:t>: </a:t>
            </a:r>
            <a:r>
              <a:rPr lang="en-US" dirty="0" err="1"/>
              <a:t>maggiormente</a:t>
            </a:r>
            <a:r>
              <a:rPr lang="en-US" dirty="0"/>
              <a:t> </a:t>
            </a:r>
            <a:r>
              <a:rPr lang="en-US" dirty="0" err="1"/>
              <a:t>situazionali</a:t>
            </a:r>
            <a:endParaRPr lang="en-US" dirty="0"/>
          </a:p>
          <a:p>
            <a:endParaRPr lang="en-US" dirty="0"/>
          </a:p>
        </p:txBody>
      </p:sp>
    </p:spTree>
    <p:extLst>
      <p:ext uri="{BB962C8B-B14F-4D97-AF65-F5344CB8AC3E}">
        <p14:creationId xmlns:p14="http://schemas.microsoft.com/office/powerpoint/2010/main" val="639077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Pochi indizi</a:t>
            </a:r>
          </a:p>
        </p:txBody>
      </p:sp>
      <p:sp>
        <p:nvSpPr>
          <p:cNvPr id="3" name="Segnaposto contenuto 2"/>
          <p:cNvSpPr>
            <a:spLocks noGrp="1"/>
          </p:cNvSpPr>
          <p:nvPr>
            <p:ph idx="1"/>
          </p:nvPr>
        </p:nvSpPr>
        <p:spPr/>
        <p:txBody>
          <a:bodyPr/>
          <a:lstStyle/>
          <a:p>
            <a:r>
              <a:rPr lang="it-IT" dirty="0"/>
              <a:t>Non sempre disponiamo di molti indizi</a:t>
            </a:r>
          </a:p>
          <a:p>
            <a:endParaRPr lang="it-IT" dirty="0"/>
          </a:p>
          <a:p>
            <a:r>
              <a:rPr lang="it-IT" dirty="0"/>
              <a:t>Non sempre sono tutti disponibili</a:t>
            </a:r>
          </a:p>
          <a:p>
            <a:endParaRPr lang="it-IT" dirty="0"/>
          </a:p>
          <a:p>
            <a:r>
              <a:rPr lang="it-IT" dirty="0"/>
              <a:t>Arriviamo comunque a delle conclusioni, ossia a formarci un’impressione di qualcuno</a:t>
            </a:r>
          </a:p>
          <a:p>
            <a:endParaRPr lang="it-IT" dirty="0"/>
          </a:p>
          <a:p>
            <a:r>
              <a:rPr lang="it-IT" dirty="0"/>
              <a:t>Euristiche</a:t>
            </a:r>
            <a:r>
              <a:rPr lang="mr-IN" dirty="0"/>
              <a:t>…</a:t>
            </a:r>
            <a:endParaRPr lang="it-IT" dirty="0"/>
          </a:p>
        </p:txBody>
      </p:sp>
    </p:spTree>
    <p:extLst>
      <p:ext uri="{BB962C8B-B14F-4D97-AF65-F5344CB8AC3E}">
        <p14:creationId xmlns:p14="http://schemas.microsoft.com/office/powerpoint/2010/main" val="2278338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Pochi indizi</a:t>
            </a:r>
          </a:p>
        </p:txBody>
      </p:sp>
      <p:sp>
        <p:nvSpPr>
          <p:cNvPr id="3" name="Segnaposto contenuto 2"/>
          <p:cNvSpPr>
            <a:spLocks noGrp="1"/>
          </p:cNvSpPr>
          <p:nvPr>
            <p:ph idx="1"/>
          </p:nvPr>
        </p:nvSpPr>
        <p:spPr/>
        <p:txBody>
          <a:bodyPr/>
          <a:lstStyle/>
          <a:p>
            <a:pPr marL="0" indent="0">
              <a:buNone/>
            </a:pPr>
            <a:endParaRPr lang="it-IT" dirty="0"/>
          </a:p>
          <a:p>
            <a:r>
              <a:rPr lang="it-IT" dirty="0"/>
              <a:t>Euristiche</a:t>
            </a:r>
            <a:r>
              <a:rPr lang="mr-IN" dirty="0"/>
              <a:t>…</a:t>
            </a:r>
            <a:endParaRPr lang="it-IT" dirty="0"/>
          </a:p>
          <a:p>
            <a:endParaRPr lang="it-IT" dirty="0"/>
          </a:p>
          <a:p>
            <a:r>
              <a:rPr lang="it-IT" dirty="0"/>
              <a:t>Scorciatoie di pensiero attraverso le quali si giunge a conclusioni ‘accettabili’ (non accurate) sulla base di informazioni limitate</a:t>
            </a:r>
          </a:p>
        </p:txBody>
      </p:sp>
    </p:spTree>
    <p:extLst>
      <p:ext uri="{BB962C8B-B14F-4D97-AF65-F5344CB8AC3E}">
        <p14:creationId xmlns:p14="http://schemas.microsoft.com/office/powerpoint/2010/main" val="7180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endParaRPr lang="it-IT" dirty="0"/>
          </a:p>
          <a:p>
            <a:endParaRPr lang="it-IT" dirty="0"/>
          </a:p>
          <a:p>
            <a:r>
              <a:rPr lang="it-IT" dirty="0"/>
              <a:t>I partecipanti dovevano indicare il grado di piacevolezza del target (piacevole, interessante </a:t>
            </a:r>
            <a:r>
              <a:rPr lang="it-IT" dirty="0" err="1"/>
              <a:t>ecc</a:t>
            </a:r>
            <a:r>
              <a:rPr lang="mr-IN" dirty="0"/>
              <a:t>…</a:t>
            </a:r>
            <a:r>
              <a:rPr lang="it-IT" dirty="0"/>
              <a:t>)</a:t>
            </a:r>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663206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esempio</a:t>
            </a:r>
          </a:p>
        </p:txBody>
      </p:sp>
      <p:sp>
        <p:nvSpPr>
          <p:cNvPr id="3" name="Segnaposto contenuto 2"/>
          <p:cNvSpPr>
            <a:spLocks noGrp="1"/>
          </p:cNvSpPr>
          <p:nvPr>
            <p:ph idx="1"/>
          </p:nvPr>
        </p:nvSpPr>
        <p:spPr>
          <a:xfrm>
            <a:off x="457199" y="1600200"/>
            <a:ext cx="8505913" cy="4525963"/>
          </a:xfrm>
        </p:spPr>
        <p:txBody>
          <a:bodyPr/>
          <a:lstStyle/>
          <a:p>
            <a:endParaRPr lang="it-IT" dirty="0"/>
          </a:p>
          <a:p>
            <a:endParaRPr lang="it-IT" dirty="0"/>
          </a:p>
          <a:p>
            <a:r>
              <a:rPr lang="it-IT" dirty="0"/>
              <a:t>Linda ha 25 anni, ha una laurea in filosofia. Sin da studente ha mostrato una forte sensibilità verso i temi della giustizia sociale e ha partecipato a manifestazioni contro il nucleare</a:t>
            </a:r>
          </a:p>
        </p:txBody>
      </p:sp>
    </p:spTree>
    <p:extLst>
      <p:ext uri="{BB962C8B-B14F-4D97-AF65-F5344CB8AC3E}">
        <p14:creationId xmlns:p14="http://schemas.microsoft.com/office/powerpoint/2010/main" val="2515832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Pensando all’idea che ti sei fatto di Linda</a:t>
            </a:r>
          </a:p>
          <a:p>
            <a:endParaRPr lang="it-IT" dirty="0"/>
          </a:p>
          <a:p>
            <a:endParaRPr lang="it-IT" dirty="0"/>
          </a:p>
        </p:txBody>
      </p:sp>
    </p:spTree>
    <p:extLst>
      <p:ext uri="{BB962C8B-B14F-4D97-AF65-F5344CB8AC3E}">
        <p14:creationId xmlns:p14="http://schemas.microsoft.com/office/powerpoint/2010/main" val="4132844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Pensando all’idea che ti sei fatto di Linda</a:t>
            </a:r>
          </a:p>
          <a:p>
            <a:endParaRPr lang="it-IT" dirty="0"/>
          </a:p>
          <a:p>
            <a:r>
              <a:rPr lang="it-IT" dirty="0"/>
              <a:t>È più probabile che</a:t>
            </a:r>
            <a:r>
              <a:rPr lang="mr-IN" dirty="0"/>
              <a:t>…</a:t>
            </a:r>
            <a:endParaRPr lang="it-IT" dirty="0"/>
          </a:p>
          <a:p>
            <a:endParaRPr lang="it-IT" dirty="0"/>
          </a:p>
          <a:p>
            <a:endParaRPr lang="it-IT" dirty="0"/>
          </a:p>
        </p:txBody>
      </p:sp>
    </p:spTree>
    <p:extLst>
      <p:ext uri="{BB962C8B-B14F-4D97-AF65-F5344CB8AC3E}">
        <p14:creationId xmlns:p14="http://schemas.microsoft.com/office/powerpoint/2010/main" val="26453941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solidFill>
                  <a:srgbClr val="BFBFBF"/>
                </a:solidFill>
              </a:rPr>
              <a:t>Pensando all’idea che ti sei fatto di Linda</a:t>
            </a:r>
          </a:p>
          <a:p>
            <a:endParaRPr lang="it-IT" dirty="0">
              <a:solidFill>
                <a:srgbClr val="BFBFBF"/>
              </a:solidFill>
            </a:endParaRPr>
          </a:p>
          <a:p>
            <a:r>
              <a:rPr lang="it-IT" dirty="0">
                <a:solidFill>
                  <a:srgbClr val="BFBFBF"/>
                </a:solidFill>
              </a:rPr>
              <a:t>È più probabile che</a:t>
            </a:r>
            <a:r>
              <a:rPr lang="mr-IN" dirty="0">
                <a:solidFill>
                  <a:srgbClr val="BFBFBF"/>
                </a:solidFill>
              </a:rPr>
              <a:t>…</a:t>
            </a:r>
            <a:endParaRPr lang="it-IT" dirty="0">
              <a:solidFill>
                <a:srgbClr val="BFBFBF"/>
              </a:solidFill>
            </a:endParaRPr>
          </a:p>
          <a:p>
            <a:endParaRPr lang="it-IT" dirty="0"/>
          </a:p>
          <a:p>
            <a:r>
              <a:rPr lang="it-IT" dirty="0"/>
              <a:t>A) Linda lavori in banca</a:t>
            </a:r>
          </a:p>
          <a:p>
            <a:endParaRPr lang="it-IT" dirty="0"/>
          </a:p>
          <a:p>
            <a:r>
              <a:rPr lang="it-IT" dirty="0"/>
              <a:t>B) Linda lavori in banca e sia attiva nel movimento dei diritti civili</a:t>
            </a:r>
          </a:p>
          <a:p>
            <a:endParaRPr lang="it-IT" dirty="0"/>
          </a:p>
        </p:txBody>
      </p:sp>
    </p:spTree>
    <p:extLst>
      <p:ext uri="{BB962C8B-B14F-4D97-AF65-F5344CB8AC3E}">
        <p14:creationId xmlns:p14="http://schemas.microsoft.com/office/powerpoint/2010/main" val="2645394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Conjunction</a:t>
            </a:r>
            <a:r>
              <a:rPr lang="it-IT" dirty="0"/>
              <a:t> </a:t>
            </a:r>
            <a:r>
              <a:rPr lang="it-IT" dirty="0" err="1"/>
              <a:t>fallacy</a:t>
            </a:r>
            <a:endParaRPr lang="it-IT" dirty="0"/>
          </a:p>
        </p:txBody>
      </p:sp>
      <p:sp>
        <p:nvSpPr>
          <p:cNvPr id="3" name="Segnaposto contenuto 2"/>
          <p:cNvSpPr>
            <a:spLocks noGrp="1"/>
          </p:cNvSpPr>
          <p:nvPr>
            <p:ph idx="1"/>
          </p:nvPr>
        </p:nvSpPr>
        <p:spPr/>
        <p:txBody>
          <a:bodyPr/>
          <a:lstStyle/>
          <a:p>
            <a:r>
              <a:rPr lang="it-IT" b="1" dirty="0" err="1"/>
              <a:t>Tversky</a:t>
            </a:r>
            <a:r>
              <a:rPr lang="it-IT" b="1" dirty="0"/>
              <a:t> &amp; </a:t>
            </a:r>
            <a:r>
              <a:rPr lang="it-IT" b="1" dirty="0" err="1"/>
              <a:t>Kanheman</a:t>
            </a:r>
            <a:r>
              <a:rPr lang="it-IT" b="1" dirty="0"/>
              <a:t> (1982)</a:t>
            </a:r>
          </a:p>
          <a:p>
            <a:endParaRPr lang="it-IT" dirty="0"/>
          </a:p>
          <a:p>
            <a:r>
              <a:rPr lang="it-IT" b="1" dirty="0"/>
              <a:t>10% dei </a:t>
            </a:r>
            <a:r>
              <a:rPr lang="it-IT" b="1" dirty="0" err="1"/>
              <a:t>pp</a:t>
            </a:r>
            <a:r>
              <a:rPr lang="it-IT" b="1" dirty="0"/>
              <a:t> indica A</a:t>
            </a:r>
            <a:r>
              <a:rPr lang="it-IT" dirty="0"/>
              <a:t>) Linda lavora in banca</a:t>
            </a:r>
          </a:p>
          <a:p>
            <a:pPr marL="0" indent="0">
              <a:buNone/>
            </a:pPr>
            <a:endParaRPr lang="it-IT" dirty="0"/>
          </a:p>
          <a:p>
            <a:r>
              <a:rPr lang="it-IT" b="1" dirty="0"/>
              <a:t>90% dei </a:t>
            </a:r>
            <a:r>
              <a:rPr lang="it-IT" b="1" dirty="0" err="1"/>
              <a:t>pp</a:t>
            </a:r>
            <a:r>
              <a:rPr lang="it-IT" b="1" dirty="0"/>
              <a:t> indica B</a:t>
            </a:r>
            <a:r>
              <a:rPr lang="it-IT" dirty="0"/>
              <a:t>) Linda lavora in banca ed è attiva nel movimento dei diritti civili</a:t>
            </a:r>
          </a:p>
          <a:p>
            <a:endParaRPr lang="it-IT" dirty="0"/>
          </a:p>
        </p:txBody>
      </p:sp>
    </p:spTree>
    <p:extLst>
      <p:ext uri="{BB962C8B-B14F-4D97-AF65-F5344CB8AC3E}">
        <p14:creationId xmlns:p14="http://schemas.microsoft.com/office/powerpoint/2010/main" val="1976936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Conjunction</a:t>
            </a:r>
            <a:r>
              <a:rPr lang="it-IT" dirty="0"/>
              <a:t> </a:t>
            </a:r>
            <a:r>
              <a:rPr lang="it-IT" dirty="0" err="1"/>
              <a:t>fallacy</a:t>
            </a:r>
            <a:endParaRPr lang="it-IT" dirty="0"/>
          </a:p>
        </p:txBody>
      </p:sp>
      <p:sp>
        <p:nvSpPr>
          <p:cNvPr id="3" name="Segnaposto contenuto 2"/>
          <p:cNvSpPr>
            <a:spLocks noGrp="1"/>
          </p:cNvSpPr>
          <p:nvPr>
            <p:ph idx="1"/>
          </p:nvPr>
        </p:nvSpPr>
        <p:spPr/>
        <p:txBody>
          <a:bodyPr/>
          <a:lstStyle/>
          <a:p>
            <a:r>
              <a:rPr lang="it-IT" b="1" dirty="0" err="1"/>
              <a:t>Tversky</a:t>
            </a:r>
            <a:r>
              <a:rPr lang="it-IT" b="1" dirty="0"/>
              <a:t> &amp; </a:t>
            </a:r>
            <a:r>
              <a:rPr lang="it-IT" b="1" dirty="0" err="1"/>
              <a:t>Kanheman</a:t>
            </a:r>
            <a:r>
              <a:rPr lang="it-IT" b="1" dirty="0"/>
              <a:t> (1982)</a:t>
            </a:r>
          </a:p>
          <a:p>
            <a:endParaRPr lang="it-IT" dirty="0"/>
          </a:p>
          <a:p>
            <a:r>
              <a:rPr lang="it-IT" dirty="0"/>
              <a:t>Violazione del calcolo probabilistico: </a:t>
            </a:r>
          </a:p>
          <a:p>
            <a:endParaRPr lang="it-IT" dirty="0"/>
          </a:p>
          <a:p>
            <a:r>
              <a:rPr lang="it-IT" dirty="0"/>
              <a:t>La congiunzione o co-occorrenza di due eventi non può  essere più probabile di ciascuno dei due eventi presi singolarmente</a:t>
            </a:r>
          </a:p>
          <a:p>
            <a:endParaRPr lang="it-IT" dirty="0"/>
          </a:p>
          <a:p>
            <a:r>
              <a:rPr lang="it-IT" dirty="0"/>
              <a:t>(A+B) &lt; A v B</a:t>
            </a:r>
          </a:p>
        </p:txBody>
      </p:sp>
    </p:spTree>
    <p:extLst>
      <p:ext uri="{BB962C8B-B14F-4D97-AF65-F5344CB8AC3E}">
        <p14:creationId xmlns:p14="http://schemas.microsoft.com/office/powerpoint/2010/main" val="3694039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 rappresentatività</a:t>
            </a:r>
          </a:p>
        </p:txBody>
      </p:sp>
      <p:sp>
        <p:nvSpPr>
          <p:cNvPr id="3" name="Segnaposto contenuto 2"/>
          <p:cNvSpPr>
            <a:spLocks noGrp="1"/>
          </p:cNvSpPr>
          <p:nvPr>
            <p:ph idx="1"/>
          </p:nvPr>
        </p:nvSpPr>
        <p:spPr/>
        <p:txBody>
          <a:bodyPr/>
          <a:lstStyle/>
          <a:p>
            <a:endParaRPr lang="it-IT" dirty="0"/>
          </a:p>
          <a:p>
            <a:r>
              <a:rPr lang="it-IT" dirty="0"/>
              <a:t>In situazioni di poche informazioni o di incertezza basiamo le nostre impressioni sulla somiglianza con il caso ‘tipico’</a:t>
            </a:r>
          </a:p>
          <a:p>
            <a:endParaRPr lang="it-IT" dirty="0"/>
          </a:p>
          <a:p>
            <a:r>
              <a:rPr lang="it-IT" dirty="0"/>
              <a:t>E non teniamo in considerazione le probabilità di base/non le correggiamo per le probabilità di base.</a:t>
            </a:r>
          </a:p>
        </p:txBody>
      </p:sp>
    </p:spTree>
    <p:extLst>
      <p:ext uri="{BB962C8B-B14F-4D97-AF65-F5344CB8AC3E}">
        <p14:creationId xmlns:p14="http://schemas.microsoft.com/office/powerpoint/2010/main" val="406718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err="1"/>
              <a:t>Tversky</a:t>
            </a:r>
            <a:r>
              <a:rPr lang="it-IT" dirty="0"/>
              <a:t> &amp; </a:t>
            </a:r>
            <a:r>
              <a:rPr lang="it-IT" dirty="0" err="1"/>
              <a:t>Kahneman</a:t>
            </a:r>
            <a:r>
              <a:rPr lang="it-IT" dirty="0"/>
              <a:t> (1973)</a:t>
            </a:r>
          </a:p>
          <a:p>
            <a:r>
              <a:rPr lang="it-IT" dirty="0"/>
              <a:t>A un gruppo di persone viene chiesto di indicare se la percentuale di paesi Africani che siede all’ONU è</a:t>
            </a:r>
          </a:p>
          <a:p>
            <a:endParaRPr lang="it-IT" dirty="0"/>
          </a:p>
          <a:p>
            <a:r>
              <a:rPr lang="it-IT" dirty="0"/>
              <a:t>Maggiore o inferiore al 65%</a:t>
            </a:r>
          </a:p>
          <a:p>
            <a:r>
              <a:rPr lang="it-IT" dirty="0"/>
              <a:t>Maggiore o inferiore al 10%</a:t>
            </a:r>
          </a:p>
          <a:p>
            <a:endParaRPr lang="it-IT" dirty="0"/>
          </a:p>
          <a:p>
            <a:r>
              <a:rPr lang="it-IT" dirty="0"/>
              <a:t>I </a:t>
            </a:r>
            <a:r>
              <a:rPr lang="it-IT" dirty="0" err="1"/>
              <a:t>pp</a:t>
            </a:r>
            <a:r>
              <a:rPr lang="it-IT" dirty="0"/>
              <a:t> forniscono la loro risposta</a:t>
            </a:r>
          </a:p>
          <a:p>
            <a:endParaRPr lang="it-IT" dirty="0"/>
          </a:p>
          <a:p>
            <a:pPr marL="0" indent="0">
              <a:buNone/>
            </a:pPr>
            <a:endParaRPr lang="it-IT" dirty="0"/>
          </a:p>
        </p:txBody>
      </p:sp>
    </p:spTree>
    <p:extLst>
      <p:ext uri="{BB962C8B-B14F-4D97-AF65-F5344CB8AC3E}">
        <p14:creationId xmlns:p14="http://schemas.microsoft.com/office/powerpoint/2010/main" val="1432261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err="1"/>
              <a:t>Tversky</a:t>
            </a:r>
            <a:r>
              <a:rPr lang="it-IT" dirty="0"/>
              <a:t> &amp; </a:t>
            </a:r>
            <a:r>
              <a:rPr lang="it-IT" dirty="0" err="1"/>
              <a:t>Kahneman</a:t>
            </a:r>
            <a:r>
              <a:rPr lang="it-IT" dirty="0"/>
              <a:t> (1973)</a:t>
            </a:r>
          </a:p>
          <a:p>
            <a:endParaRPr lang="it-IT" dirty="0"/>
          </a:p>
          <a:p>
            <a:r>
              <a:rPr lang="it-IT" dirty="0"/>
              <a:t>A tutti i </a:t>
            </a:r>
            <a:r>
              <a:rPr lang="it-IT" dirty="0" err="1"/>
              <a:t>pp</a:t>
            </a:r>
            <a:r>
              <a:rPr lang="it-IT" dirty="0"/>
              <a:t> viene chiesto di indicare l’esatta percentuale di paesi Africani che siede all’ONU </a:t>
            </a:r>
          </a:p>
          <a:p>
            <a:endParaRPr lang="it-IT" dirty="0"/>
          </a:p>
          <a:p>
            <a:endParaRPr lang="it-IT" dirty="0"/>
          </a:p>
          <a:p>
            <a:pPr marL="0" indent="0">
              <a:buNone/>
            </a:pPr>
            <a:endParaRPr lang="it-IT" dirty="0"/>
          </a:p>
        </p:txBody>
      </p:sp>
    </p:spTree>
    <p:extLst>
      <p:ext uri="{BB962C8B-B14F-4D97-AF65-F5344CB8AC3E}">
        <p14:creationId xmlns:p14="http://schemas.microsoft.com/office/powerpoint/2010/main" val="804445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err="1"/>
              <a:t>Tversky</a:t>
            </a:r>
            <a:r>
              <a:rPr lang="it-IT" dirty="0"/>
              <a:t> &amp; </a:t>
            </a:r>
            <a:r>
              <a:rPr lang="it-IT" dirty="0" err="1"/>
              <a:t>Kahneman</a:t>
            </a:r>
            <a:r>
              <a:rPr lang="it-IT" dirty="0"/>
              <a:t> (1973)</a:t>
            </a:r>
          </a:p>
          <a:p>
            <a:pPr marL="0" indent="0">
              <a:buNone/>
            </a:pPr>
            <a:endParaRPr lang="it-IT" dirty="0"/>
          </a:p>
          <a:p>
            <a:r>
              <a:rPr lang="it-IT" dirty="0"/>
              <a:t>Condizione = maggiore o inferiore al 65%; Stima = 45%</a:t>
            </a:r>
          </a:p>
          <a:p>
            <a:r>
              <a:rPr lang="it-IT" dirty="0"/>
              <a:t>Condizione = maggiore o inferiore al 10%; Stima = 25%</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75133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9485874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7050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err="1"/>
              <a:t>Tversky</a:t>
            </a:r>
            <a:r>
              <a:rPr lang="it-IT" dirty="0"/>
              <a:t> &amp; </a:t>
            </a:r>
            <a:r>
              <a:rPr lang="it-IT" dirty="0" err="1"/>
              <a:t>Kahneman</a:t>
            </a:r>
            <a:r>
              <a:rPr lang="it-IT" dirty="0"/>
              <a:t> (1973)</a:t>
            </a:r>
          </a:p>
          <a:p>
            <a:pPr marL="0" indent="0">
              <a:buNone/>
            </a:pPr>
            <a:endParaRPr lang="it-IT" dirty="0"/>
          </a:p>
          <a:p>
            <a:r>
              <a:rPr lang="it-IT" dirty="0"/>
              <a:t>Scarsa capacità di liberarsi delle </a:t>
            </a:r>
            <a:r>
              <a:rPr lang="it-IT" dirty="0" err="1"/>
              <a:t>àncore</a:t>
            </a:r>
            <a:r>
              <a:rPr lang="it-IT" dirty="0"/>
              <a:t> di giudizio che vengono loro offerte</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4217120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err="1"/>
              <a:t>Tversky</a:t>
            </a:r>
            <a:r>
              <a:rPr lang="it-IT" dirty="0"/>
              <a:t> &amp; </a:t>
            </a:r>
            <a:r>
              <a:rPr lang="it-IT" dirty="0" err="1"/>
              <a:t>Kahneman</a:t>
            </a:r>
            <a:r>
              <a:rPr lang="it-IT" dirty="0"/>
              <a:t> (1973)</a:t>
            </a:r>
          </a:p>
          <a:p>
            <a:pPr marL="0" indent="0">
              <a:buNone/>
            </a:pPr>
            <a:endParaRPr lang="it-IT" dirty="0"/>
          </a:p>
          <a:p>
            <a:r>
              <a:rPr lang="it-IT" dirty="0">
                <a:solidFill>
                  <a:srgbClr val="BFBFBF"/>
                </a:solidFill>
              </a:rPr>
              <a:t>Scarsa capacità di liberarsi delle </a:t>
            </a:r>
            <a:r>
              <a:rPr lang="it-IT" dirty="0" err="1">
                <a:solidFill>
                  <a:srgbClr val="BFBFBF"/>
                </a:solidFill>
              </a:rPr>
              <a:t>àncore</a:t>
            </a:r>
            <a:r>
              <a:rPr lang="it-IT" dirty="0">
                <a:solidFill>
                  <a:srgbClr val="BFBFBF"/>
                </a:solidFill>
              </a:rPr>
              <a:t> di giudizio che vengono loro offerte</a:t>
            </a:r>
          </a:p>
          <a:p>
            <a:endParaRPr lang="it-IT" dirty="0"/>
          </a:p>
          <a:p>
            <a:r>
              <a:rPr lang="it-IT" dirty="0"/>
              <a:t>Se è saliente un punto di riferimento, facciamo fatica ad allontanarci e aggiustiamo le stime successive a questo punto di riferimento</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3950524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a:t>Impressione legata alla colpevolezza (</a:t>
            </a:r>
            <a:r>
              <a:rPr lang="it-IT" dirty="0" err="1"/>
              <a:t>Greenberg</a:t>
            </a:r>
            <a:r>
              <a:rPr lang="it-IT" dirty="0"/>
              <a:t> et al. 1986)</a:t>
            </a:r>
          </a:p>
          <a:p>
            <a:endParaRPr lang="it-IT" dirty="0"/>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3554805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Euristica dell’ancoraggio e dell’aggiustamento</a:t>
            </a:r>
          </a:p>
        </p:txBody>
      </p:sp>
      <p:sp>
        <p:nvSpPr>
          <p:cNvPr id="3" name="Segnaposto contenuto 2"/>
          <p:cNvSpPr>
            <a:spLocks noGrp="1"/>
          </p:cNvSpPr>
          <p:nvPr>
            <p:ph idx="1"/>
          </p:nvPr>
        </p:nvSpPr>
        <p:spPr/>
        <p:txBody>
          <a:bodyPr/>
          <a:lstStyle/>
          <a:p>
            <a:endParaRPr lang="it-IT" dirty="0"/>
          </a:p>
          <a:p>
            <a:r>
              <a:rPr lang="it-IT" dirty="0">
                <a:solidFill>
                  <a:srgbClr val="BFBFBF"/>
                </a:solidFill>
              </a:rPr>
              <a:t>Impressione legata alla colpevolezza (</a:t>
            </a:r>
            <a:r>
              <a:rPr lang="it-IT" dirty="0" err="1">
                <a:solidFill>
                  <a:srgbClr val="BFBFBF"/>
                </a:solidFill>
              </a:rPr>
              <a:t>Greenberg</a:t>
            </a:r>
            <a:r>
              <a:rPr lang="it-IT" dirty="0">
                <a:solidFill>
                  <a:srgbClr val="BFBFBF"/>
                </a:solidFill>
              </a:rPr>
              <a:t> et al. 1986)</a:t>
            </a:r>
          </a:p>
          <a:p>
            <a:endParaRPr lang="it-IT" dirty="0"/>
          </a:p>
          <a:p>
            <a:r>
              <a:rPr lang="it-IT" dirty="0"/>
              <a:t>I verdetti che vengono emessi dalle giurie possono essere influenzati dal fatto che i giurati si siano soffermati subito prima a pensare al massimo o al minimo (ancora) della pena previsto</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2528131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endParaRPr lang="it-IT" dirty="0"/>
          </a:p>
          <a:p>
            <a:r>
              <a:rPr lang="it-IT" dirty="0"/>
              <a:t>In situazioni in cui non conosciamo molto gli altri</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932220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endParaRPr lang="it-IT" dirty="0"/>
          </a:p>
          <a:p>
            <a:r>
              <a:rPr lang="it-IT" dirty="0"/>
              <a:t>In situazioni in cui non conosciamo molto gli altri</a:t>
            </a:r>
          </a:p>
          <a:p>
            <a:endParaRPr lang="it-IT" dirty="0"/>
          </a:p>
          <a:p>
            <a:r>
              <a:rPr lang="it-IT" dirty="0"/>
              <a:t>Non abbiamo a disposizione informazioni su gli altri</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491691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endParaRPr lang="it-IT" dirty="0"/>
          </a:p>
          <a:p>
            <a:r>
              <a:rPr lang="it-IT" dirty="0"/>
              <a:t>In situazioni in cui non conosciamo molto gli altri</a:t>
            </a:r>
          </a:p>
          <a:p>
            <a:endParaRPr lang="it-IT" dirty="0"/>
          </a:p>
          <a:p>
            <a:r>
              <a:rPr lang="it-IT" dirty="0"/>
              <a:t>Non abbiamo a disposizione informazioni su gli altri</a:t>
            </a:r>
          </a:p>
          <a:p>
            <a:endParaRPr lang="it-IT" dirty="0"/>
          </a:p>
          <a:p>
            <a:r>
              <a:rPr lang="it-IT" dirty="0"/>
              <a:t>Utilizziamo il sé come ancora per il giudizio sugli altri</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491691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r>
              <a:rPr lang="it-IT" dirty="0" err="1"/>
              <a:t>Ross</a:t>
            </a:r>
            <a:r>
              <a:rPr lang="it-IT" dirty="0"/>
              <a:t>, </a:t>
            </a:r>
            <a:r>
              <a:rPr lang="it-IT" dirty="0" err="1"/>
              <a:t>greene</a:t>
            </a:r>
            <a:r>
              <a:rPr lang="it-IT" dirty="0"/>
              <a:t> &amp; House 1977</a:t>
            </a:r>
          </a:p>
          <a:p>
            <a:endParaRPr lang="it-IT" dirty="0"/>
          </a:p>
          <a:p>
            <a:r>
              <a:rPr lang="it-IT" dirty="0"/>
              <a:t>Chiesero all’interno della popolazione studentesca chi avrebbe voluto indossare un cartellone pubblicitario/locale</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812593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r>
              <a:rPr lang="it-IT" dirty="0" err="1"/>
              <a:t>Ross</a:t>
            </a:r>
            <a:r>
              <a:rPr lang="it-IT" dirty="0"/>
              <a:t>, </a:t>
            </a:r>
            <a:r>
              <a:rPr lang="it-IT" dirty="0" err="1"/>
              <a:t>greene</a:t>
            </a:r>
            <a:r>
              <a:rPr lang="it-IT" dirty="0"/>
              <a:t> &amp; House 1977</a:t>
            </a:r>
          </a:p>
          <a:p>
            <a:endParaRPr lang="it-IT" dirty="0"/>
          </a:p>
          <a:p>
            <a:r>
              <a:rPr lang="it-IT" dirty="0"/>
              <a:t>Chiesero all’interno della popolazione studentesca chi avrebbe voluto indossare un cartellone pubblicitario/locale</a:t>
            </a:r>
          </a:p>
          <a:p>
            <a:endParaRPr lang="it-IT" dirty="0"/>
          </a:p>
          <a:p>
            <a:r>
              <a:rPr lang="it-IT" dirty="0"/>
              <a:t>Circa il 60% degli intervistati dichiarano di accettare di pubblicizzare un locale</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987211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r>
              <a:rPr lang="it-IT" dirty="0" err="1"/>
              <a:t>Ross</a:t>
            </a:r>
            <a:r>
              <a:rPr lang="it-IT" dirty="0"/>
              <a:t>, </a:t>
            </a:r>
            <a:r>
              <a:rPr lang="it-IT" dirty="0" err="1"/>
              <a:t>greene</a:t>
            </a:r>
            <a:r>
              <a:rPr lang="it-IT" dirty="0"/>
              <a:t> &amp; House 1977</a:t>
            </a:r>
          </a:p>
          <a:p>
            <a:endParaRPr lang="it-IT" dirty="0"/>
          </a:p>
          <a:p>
            <a:r>
              <a:rPr lang="it-IT" dirty="0"/>
              <a:t>Chiesero poi a tutti i partecipanti di stimare la probabilità che gli altri studenti accettassero/non accettassero di portare in giro il cartellone pubblicitario</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7677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indizi</a:t>
            </a:r>
          </a:p>
        </p:txBody>
      </p:sp>
      <p:sp>
        <p:nvSpPr>
          <p:cNvPr id="3" name="Segnaposto contenuto 2"/>
          <p:cNvSpPr>
            <a:spLocks noGrp="1"/>
          </p:cNvSpPr>
          <p:nvPr>
            <p:ph idx="1"/>
          </p:nvPr>
        </p:nvSpPr>
        <p:spPr/>
        <p:txBody>
          <a:bodyPr/>
          <a:lstStyle/>
          <a:p>
            <a:r>
              <a:rPr lang="it-IT" dirty="0"/>
              <a:t>In assenza di informazioni o quando le informazioni a nostra disposizione sono poche</a:t>
            </a:r>
          </a:p>
          <a:p>
            <a:endParaRPr lang="it-IT" dirty="0"/>
          </a:p>
          <a:p>
            <a:r>
              <a:rPr lang="it-IT" dirty="0"/>
              <a:t>Utilizziamo il livello di somiglianza come principale indizio su cui basare la nostra impressione</a:t>
            </a:r>
          </a:p>
          <a:p>
            <a:endParaRPr lang="it-IT" dirty="0"/>
          </a:p>
          <a:p>
            <a:r>
              <a:rPr lang="it-IT" dirty="0"/>
              <a:t>‘se è simile, ci piace di più’ (</a:t>
            </a:r>
            <a:r>
              <a:rPr lang="it-IT" dirty="0" err="1"/>
              <a:t>similairty-attraction</a:t>
            </a:r>
            <a:r>
              <a:rPr lang="it-IT" dirty="0"/>
              <a:t> </a:t>
            </a:r>
            <a:r>
              <a:rPr lang="it-IT" dirty="0" err="1"/>
              <a:t>effect</a:t>
            </a:r>
            <a:r>
              <a:rPr lang="it-IT" dirty="0"/>
              <a:t>)</a:t>
            </a:r>
          </a:p>
        </p:txBody>
      </p:sp>
    </p:spTree>
    <p:extLst>
      <p:ext uri="{BB962C8B-B14F-4D97-AF65-F5344CB8AC3E}">
        <p14:creationId xmlns:p14="http://schemas.microsoft.com/office/powerpoint/2010/main" val="41834022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pPr marL="0" indent="0">
              <a:buNone/>
            </a:pPr>
            <a:endParaRPr lang="it-IT" dirty="0"/>
          </a:p>
          <a:p>
            <a:pPr marL="0" indent="0">
              <a:buNone/>
            </a:pPr>
            <a:endParaRPr lang="it-IT" dirty="0"/>
          </a:p>
        </p:txBody>
      </p:sp>
      <p:graphicFrame>
        <p:nvGraphicFramePr>
          <p:cNvPr id="4" name="Grafico 3"/>
          <p:cNvGraphicFramePr/>
          <p:nvPr>
            <p:extLst>
              <p:ext uri="{D42A27DB-BD31-4B8C-83A1-F6EECF244321}">
                <p14:modId xmlns:p14="http://schemas.microsoft.com/office/powerpoint/2010/main" val="96870136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1212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Falso consenso</a:t>
            </a:r>
          </a:p>
        </p:txBody>
      </p:sp>
      <p:sp>
        <p:nvSpPr>
          <p:cNvPr id="3" name="Segnaposto contenuto 2"/>
          <p:cNvSpPr>
            <a:spLocks noGrp="1"/>
          </p:cNvSpPr>
          <p:nvPr>
            <p:ph idx="1"/>
          </p:nvPr>
        </p:nvSpPr>
        <p:spPr/>
        <p:txBody>
          <a:bodyPr/>
          <a:lstStyle/>
          <a:p>
            <a:endParaRPr lang="it-IT" dirty="0"/>
          </a:p>
          <a:p>
            <a:endParaRPr lang="it-IT" dirty="0"/>
          </a:p>
          <a:p>
            <a:r>
              <a:rPr lang="it-IT" dirty="0"/>
              <a:t>Egocentrismo cognitivo: utilizziamo l’informazione più accessibile (la nostra scelta) per stimare la scelta degli altri</a:t>
            </a:r>
          </a:p>
          <a:p>
            <a:endParaRPr lang="it-IT" dirty="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5234962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17316" r="-17316"/>
          <a:stretch>
            <a:fillRect/>
          </a:stretch>
        </p:blipFill>
        <p:spPr/>
      </p:pic>
    </p:spTree>
    <p:extLst>
      <p:ext uri="{BB962C8B-B14F-4D97-AF65-F5344CB8AC3E}">
        <p14:creationId xmlns:p14="http://schemas.microsoft.com/office/powerpoint/2010/main" val="2655849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0745" r="-30745"/>
          <a:stretch>
            <a:fillRect/>
          </a:stretch>
        </p:blipFill>
        <p:spPr>
          <a:xfrm rot="5400000">
            <a:off x="694979" y="442161"/>
            <a:ext cx="8076538" cy="6926220"/>
          </a:xfrm>
        </p:spPr>
      </p:pic>
    </p:spTree>
    <p:extLst>
      <p:ext uri="{BB962C8B-B14F-4D97-AF65-F5344CB8AC3E}">
        <p14:creationId xmlns:p14="http://schemas.microsoft.com/office/powerpoint/2010/main" val="5384668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err="1"/>
              <a:t>ricerca</a:t>
            </a:r>
            <a:r>
              <a:rPr lang="en-US" dirty="0"/>
              <a:t> </a:t>
            </a:r>
            <a:r>
              <a:rPr lang="en-US" dirty="0" err="1"/>
              <a:t>coerenza</a:t>
            </a:r>
            <a:r>
              <a:rPr lang="en-US" dirty="0"/>
              <a:t> con le </a:t>
            </a:r>
            <a:r>
              <a:rPr lang="en-US" dirty="0" err="1"/>
              <a:t>ipotesi</a:t>
            </a:r>
            <a:endParaRPr lang="en-US" dirty="0"/>
          </a:p>
          <a:p>
            <a:endParaRPr lang="en-US" dirty="0"/>
          </a:p>
          <a:p>
            <a:r>
              <a:rPr lang="en-US" dirty="0" err="1"/>
              <a:t>Ipotesi</a:t>
            </a:r>
            <a:r>
              <a:rPr lang="en-US" dirty="0"/>
              <a:t>: </a:t>
            </a:r>
            <a:r>
              <a:rPr lang="en-US" dirty="0" err="1"/>
              <a:t>estroverso</a:t>
            </a:r>
            <a:endParaRPr lang="en-US" dirty="0"/>
          </a:p>
          <a:p>
            <a:endParaRPr lang="en-US" dirty="0"/>
          </a:p>
          <a:p>
            <a:r>
              <a:rPr lang="en-US" dirty="0" err="1"/>
              <a:t>Che</a:t>
            </a:r>
            <a:r>
              <a:rPr lang="en-US" dirty="0"/>
              <a:t> </a:t>
            </a:r>
            <a:r>
              <a:rPr lang="en-US" dirty="0" err="1"/>
              <a:t>domanda</a:t>
            </a:r>
            <a:r>
              <a:rPr lang="en-US" dirty="0"/>
              <a:t> </a:t>
            </a:r>
            <a:r>
              <a:rPr lang="en-US" dirty="0" err="1"/>
              <a:t>poniamo</a:t>
            </a:r>
            <a:r>
              <a:rPr lang="en-US" dirty="0"/>
              <a:t>?</a:t>
            </a:r>
          </a:p>
          <a:p>
            <a:endParaRPr lang="en-US" dirty="0"/>
          </a:p>
          <a:p>
            <a:pPr lvl="1"/>
            <a:r>
              <a:rPr lang="en-US" dirty="0" err="1"/>
              <a:t>Quando</a:t>
            </a:r>
            <a:r>
              <a:rPr lang="en-US" dirty="0"/>
              <a:t> </a:t>
            </a:r>
            <a:r>
              <a:rPr lang="en-US" dirty="0" err="1"/>
              <a:t>sei</a:t>
            </a:r>
            <a:r>
              <a:rPr lang="en-US" dirty="0"/>
              <a:t> ad </a:t>
            </a:r>
            <a:r>
              <a:rPr lang="en-US" dirty="0" err="1"/>
              <a:t>una</a:t>
            </a:r>
            <a:r>
              <a:rPr lang="en-US" dirty="0"/>
              <a:t> </a:t>
            </a:r>
            <a:r>
              <a:rPr lang="en-US" dirty="0" err="1"/>
              <a:t>festa</a:t>
            </a:r>
            <a:r>
              <a:rPr lang="en-US" dirty="0"/>
              <a:t>, </a:t>
            </a:r>
            <a:r>
              <a:rPr lang="en-US" dirty="0" err="1"/>
              <a:t>parli</a:t>
            </a:r>
            <a:r>
              <a:rPr lang="en-US" dirty="0"/>
              <a:t> </a:t>
            </a:r>
            <a:r>
              <a:rPr lang="en-US" dirty="0" err="1"/>
              <a:t>tranquillamente</a:t>
            </a:r>
            <a:r>
              <a:rPr lang="en-US" dirty="0"/>
              <a:t> con </a:t>
            </a:r>
            <a:r>
              <a:rPr lang="en-US" dirty="0" err="1"/>
              <a:t>tutti</a:t>
            </a:r>
            <a:r>
              <a:rPr lang="en-US" dirty="0"/>
              <a:t> </a:t>
            </a:r>
            <a:r>
              <a:rPr lang="en-US" dirty="0" err="1"/>
              <a:t>quelli</a:t>
            </a:r>
            <a:r>
              <a:rPr lang="en-US" dirty="0"/>
              <a:t> </a:t>
            </a:r>
            <a:r>
              <a:rPr lang="en-US" dirty="0" err="1"/>
              <a:t>che</a:t>
            </a:r>
            <a:r>
              <a:rPr lang="en-US" dirty="0"/>
              <a:t> non </a:t>
            </a:r>
            <a:r>
              <a:rPr lang="en-US" dirty="0" err="1"/>
              <a:t>conosci</a:t>
            </a:r>
            <a:r>
              <a:rPr lang="en-US" dirty="0"/>
              <a:t>?</a:t>
            </a:r>
          </a:p>
          <a:p>
            <a:pPr lvl="1"/>
            <a:endParaRPr lang="en-US" dirty="0"/>
          </a:p>
          <a:p>
            <a:pPr lvl="1"/>
            <a:r>
              <a:rPr lang="en-US" dirty="0" err="1"/>
              <a:t>Quando</a:t>
            </a:r>
            <a:r>
              <a:rPr lang="en-US" dirty="0"/>
              <a:t> </a:t>
            </a:r>
            <a:r>
              <a:rPr lang="en-US" dirty="0" err="1"/>
              <a:t>sei</a:t>
            </a:r>
            <a:r>
              <a:rPr lang="en-US" dirty="0"/>
              <a:t> ad </a:t>
            </a:r>
            <a:r>
              <a:rPr lang="en-US" dirty="0" err="1"/>
              <a:t>una</a:t>
            </a:r>
            <a:r>
              <a:rPr lang="en-US" dirty="0"/>
              <a:t> </a:t>
            </a:r>
            <a:r>
              <a:rPr lang="en-US" dirty="0" err="1"/>
              <a:t>festa</a:t>
            </a:r>
            <a:r>
              <a:rPr lang="en-US" dirty="0"/>
              <a:t>, </a:t>
            </a:r>
            <a:r>
              <a:rPr lang="en-US" dirty="0" err="1"/>
              <a:t>cerchi</a:t>
            </a:r>
            <a:r>
              <a:rPr lang="en-US" dirty="0"/>
              <a:t> di </a:t>
            </a:r>
            <a:r>
              <a:rPr lang="en-US" dirty="0" err="1"/>
              <a:t>passare</a:t>
            </a:r>
            <a:r>
              <a:rPr lang="en-US" dirty="0"/>
              <a:t> </a:t>
            </a:r>
            <a:r>
              <a:rPr lang="en-US" dirty="0" err="1"/>
              <a:t>inosservato</a:t>
            </a:r>
            <a:r>
              <a:rPr lang="en-US" dirty="0"/>
              <a:t>?</a:t>
            </a:r>
          </a:p>
        </p:txBody>
      </p:sp>
    </p:spTree>
    <p:extLst>
      <p:ext uri="{BB962C8B-B14F-4D97-AF65-F5344CB8AC3E}">
        <p14:creationId xmlns:p14="http://schemas.microsoft.com/office/powerpoint/2010/main" val="24496434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err="1"/>
              <a:t>Siamo</a:t>
            </a:r>
            <a:r>
              <a:rPr lang="en-US" dirty="0"/>
              <a:t> in </a:t>
            </a:r>
            <a:r>
              <a:rPr lang="en-US" dirty="0" err="1"/>
              <a:t>grado</a:t>
            </a:r>
            <a:r>
              <a:rPr lang="en-US" dirty="0"/>
              <a:t> di </a:t>
            </a:r>
            <a:r>
              <a:rPr lang="en-US" dirty="0" err="1"/>
              <a:t>rievocare</a:t>
            </a:r>
            <a:r>
              <a:rPr lang="en-US" dirty="0"/>
              <a:t> </a:t>
            </a:r>
            <a:r>
              <a:rPr lang="en-US" dirty="0" err="1"/>
              <a:t>sia</a:t>
            </a:r>
            <a:r>
              <a:rPr lang="en-US" dirty="0"/>
              <a:t> </a:t>
            </a:r>
            <a:r>
              <a:rPr lang="en-US" dirty="0" err="1"/>
              <a:t>degli</a:t>
            </a:r>
            <a:r>
              <a:rPr lang="en-US" dirty="0"/>
              <a:t> </a:t>
            </a:r>
            <a:r>
              <a:rPr lang="en-US" dirty="0" err="1"/>
              <a:t>episodi</a:t>
            </a:r>
            <a:r>
              <a:rPr lang="en-US" dirty="0"/>
              <a:t> a </a:t>
            </a:r>
            <a:r>
              <a:rPr lang="en-US" dirty="0" err="1"/>
              <a:t>conferma</a:t>
            </a:r>
            <a:r>
              <a:rPr lang="en-US" dirty="0"/>
              <a:t> </a:t>
            </a:r>
            <a:r>
              <a:rPr lang="en-US" dirty="0" err="1"/>
              <a:t>dell’ipotesi</a:t>
            </a:r>
            <a:r>
              <a:rPr lang="en-US" dirty="0"/>
              <a:t> </a:t>
            </a:r>
            <a:r>
              <a:rPr lang="en-US" dirty="0" err="1"/>
              <a:t>che</a:t>
            </a:r>
            <a:r>
              <a:rPr lang="en-US" dirty="0"/>
              <a:t> a </a:t>
            </a:r>
            <a:r>
              <a:rPr lang="en-US" dirty="0" err="1"/>
              <a:t>disconferma</a:t>
            </a:r>
            <a:r>
              <a:rPr lang="en-US" dirty="0"/>
              <a:t> </a:t>
            </a:r>
            <a:r>
              <a:rPr lang="en-US" dirty="0" err="1"/>
              <a:t>dell’ipotesi</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314609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r>
              <a:rPr lang="en-US" dirty="0" err="1">
                <a:solidFill>
                  <a:srgbClr val="BFBFBF"/>
                </a:solidFill>
              </a:rPr>
              <a:t>Siamo</a:t>
            </a:r>
            <a:r>
              <a:rPr lang="en-US" dirty="0">
                <a:solidFill>
                  <a:srgbClr val="BFBFBF"/>
                </a:solidFill>
              </a:rPr>
              <a:t> in </a:t>
            </a:r>
            <a:r>
              <a:rPr lang="en-US" dirty="0" err="1">
                <a:solidFill>
                  <a:srgbClr val="BFBFBF"/>
                </a:solidFill>
              </a:rPr>
              <a:t>grado</a:t>
            </a:r>
            <a:r>
              <a:rPr lang="en-US" dirty="0">
                <a:solidFill>
                  <a:srgbClr val="BFBFBF"/>
                </a:solidFill>
              </a:rPr>
              <a:t> di </a:t>
            </a:r>
            <a:r>
              <a:rPr lang="en-US" dirty="0" err="1">
                <a:solidFill>
                  <a:srgbClr val="BFBFBF"/>
                </a:solidFill>
              </a:rPr>
              <a:t>rievocare</a:t>
            </a:r>
            <a:r>
              <a:rPr lang="en-US" dirty="0">
                <a:solidFill>
                  <a:srgbClr val="BFBFBF"/>
                </a:solidFill>
              </a:rPr>
              <a:t> </a:t>
            </a:r>
            <a:r>
              <a:rPr lang="en-US" dirty="0" err="1">
                <a:solidFill>
                  <a:srgbClr val="BFBFBF"/>
                </a:solidFill>
              </a:rPr>
              <a:t>sia</a:t>
            </a:r>
            <a:r>
              <a:rPr lang="en-US" dirty="0">
                <a:solidFill>
                  <a:srgbClr val="BFBFBF"/>
                </a:solidFill>
              </a:rPr>
              <a:t> </a:t>
            </a:r>
            <a:r>
              <a:rPr lang="en-US" dirty="0" err="1">
                <a:solidFill>
                  <a:srgbClr val="BFBFBF"/>
                </a:solidFill>
              </a:rPr>
              <a:t>degli</a:t>
            </a:r>
            <a:r>
              <a:rPr lang="en-US" dirty="0">
                <a:solidFill>
                  <a:srgbClr val="BFBFBF"/>
                </a:solidFill>
              </a:rPr>
              <a:t> </a:t>
            </a:r>
            <a:r>
              <a:rPr lang="en-US" dirty="0" err="1">
                <a:solidFill>
                  <a:srgbClr val="BFBFBF"/>
                </a:solidFill>
              </a:rPr>
              <a:t>episodi</a:t>
            </a:r>
            <a:r>
              <a:rPr lang="en-US" dirty="0">
                <a:solidFill>
                  <a:srgbClr val="BFBFBF"/>
                </a:solidFill>
              </a:rPr>
              <a:t> a </a:t>
            </a:r>
            <a:r>
              <a:rPr lang="en-US" dirty="0" err="1">
                <a:solidFill>
                  <a:srgbClr val="BFBFBF"/>
                </a:solidFill>
              </a:rPr>
              <a:t>conferma</a:t>
            </a:r>
            <a:r>
              <a:rPr lang="en-US" dirty="0">
                <a:solidFill>
                  <a:srgbClr val="BFBFBF"/>
                </a:solidFill>
              </a:rPr>
              <a:t> </a:t>
            </a:r>
            <a:r>
              <a:rPr lang="en-US" dirty="0" err="1">
                <a:solidFill>
                  <a:srgbClr val="BFBFBF"/>
                </a:solidFill>
              </a:rPr>
              <a:t>dell’ipotesi</a:t>
            </a:r>
            <a:r>
              <a:rPr lang="en-US" dirty="0">
                <a:solidFill>
                  <a:srgbClr val="BFBFBF"/>
                </a:solidFill>
              </a:rPr>
              <a:t> </a:t>
            </a:r>
            <a:r>
              <a:rPr lang="en-US" dirty="0" err="1">
                <a:solidFill>
                  <a:srgbClr val="BFBFBF"/>
                </a:solidFill>
              </a:rPr>
              <a:t>che</a:t>
            </a:r>
            <a:r>
              <a:rPr lang="en-US" dirty="0">
                <a:solidFill>
                  <a:srgbClr val="BFBFBF"/>
                </a:solidFill>
              </a:rPr>
              <a:t> a </a:t>
            </a:r>
            <a:r>
              <a:rPr lang="en-US" dirty="0" err="1">
                <a:solidFill>
                  <a:srgbClr val="BFBFBF"/>
                </a:solidFill>
              </a:rPr>
              <a:t>disconferma</a:t>
            </a:r>
            <a:r>
              <a:rPr lang="en-US" dirty="0">
                <a:solidFill>
                  <a:srgbClr val="BFBFBF"/>
                </a:solidFill>
              </a:rPr>
              <a:t> </a:t>
            </a:r>
            <a:r>
              <a:rPr lang="en-US" dirty="0" err="1">
                <a:solidFill>
                  <a:srgbClr val="BFBFBF"/>
                </a:solidFill>
              </a:rPr>
              <a:t>dell’ipotesi</a:t>
            </a:r>
            <a:endParaRPr lang="en-US" dirty="0">
              <a:solidFill>
                <a:srgbClr val="BFBFBF"/>
              </a:solidFill>
            </a:endParaRPr>
          </a:p>
          <a:p>
            <a:endParaRPr lang="en-US" dirty="0"/>
          </a:p>
          <a:p>
            <a:endParaRPr lang="en-US" dirty="0"/>
          </a:p>
          <a:p>
            <a:r>
              <a:rPr lang="en-US" dirty="0" err="1"/>
              <a:t>Quindi</a:t>
            </a:r>
            <a:r>
              <a:rPr lang="en-US" dirty="0"/>
              <a:t> </a:t>
            </a:r>
            <a:r>
              <a:rPr lang="en-US" dirty="0" err="1"/>
              <a:t>il</a:t>
            </a:r>
            <a:r>
              <a:rPr lang="en-US" dirty="0"/>
              <a:t> </a:t>
            </a:r>
            <a:r>
              <a:rPr lang="en-US" dirty="0" err="1"/>
              <a:t>tipo</a:t>
            </a:r>
            <a:r>
              <a:rPr lang="en-US" dirty="0"/>
              <a:t> di </a:t>
            </a:r>
            <a:r>
              <a:rPr lang="en-US" dirty="0" err="1"/>
              <a:t>domanda</a:t>
            </a:r>
            <a:r>
              <a:rPr lang="en-US" dirty="0"/>
              <a:t> </a:t>
            </a:r>
            <a:r>
              <a:rPr lang="en-US" dirty="0" err="1"/>
              <a:t>che</a:t>
            </a:r>
            <a:r>
              <a:rPr lang="en-US" dirty="0"/>
              <a:t> ci </a:t>
            </a:r>
            <a:r>
              <a:rPr lang="en-US" dirty="0" err="1"/>
              <a:t>viene</a:t>
            </a:r>
            <a:r>
              <a:rPr lang="en-US" dirty="0"/>
              <a:t> </a:t>
            </a:r>
            <a:r>
              <a:rPr lang="en-US" dirty="0" err="1"/>
              <a:t>posta</a:t>
            </a:r>
            <a:r>
              <a:rPr lang="en-US" dirty="0"/>
              <a:t> ci </a:t>
            </a:r>
            <a:r>
              <a:rPr lang="en-US" dirty="0" err="1"/>
              <a:t>indurrà</a:t>
            </a:r>
            <a:r>
              <a:rPr lang="en-US" dirty="0"/>
              <a:t> a </a:t>
            </a:r>
            <a:r>
              <a:rPr lang="en-US" dirty="0" err="1"/>
              <a:t>rendere</a:t>
            </a:r>
            <a:r>
              <a:rPr lang="en-US" dirty="0"/>
              <a:t> </a:t>
            </a:r>
            <a:r>
              <a:rPr lang="en-US" dirty="0" err="1"/>
              <a:t>più</a:t>
            </a:r>
            <a:r>
              <a:rPr lang="en-US" dirty="0"/>
              <a:t> </a:t>
            </a:r>
            <a:r>
              <a:rPr lang="en-US" dirty="0" err="1"/>
              <a:t>accessibile</a:t>
            </a:r>
            <a:r>
              <a:rPr lang="en-US" dirty="0"/>
              <a:t> un </a:t>
            </a:r>
            <a:r>
              <a:rPr lang="en-US" dirty="0" err="1"/>
              <a:t>contenuto</a:t>
            </a:r>
            <a:r>
              <a:rPr lang="en-US" dirty="0"/>
              <a:t> </a:t>
            </a:r>
            <a:r>
              <a:rPr lang="en-US" dirty="0" err="1"/>
              <a:t>rispetto</a:t>
            </a:r>
            <a:r>
              <a:rPr lang="en-US" dirty="0"/>
              <a:t> </a:t>
            </a:r>
            <a:r>
              <a:rPr lang="en-US" dirty="0" err="1"/>
              <a:t>all’altro</a:t>
            </a:r>
            <a:r>
              <a:rPr lang="en-US" dirty="0"/>
              <a:t> (reality constrains) </a:t>
            </a:r>
          </a:p>
        </p:txBody>
      </p:sp>
    </p:spTree>
    <p:extLst>
      <p:ext uri="{BB962C8B-B14F-4D97-AF65-F5344CB8AC3E}">
        <p14:creationId xmlns:p14="http://schemas.microsoft.com/office/powerpoint/2010/main" val="9014749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endParaRPr lang="en-US" dirty="0"/>
          </a:p>
          <a:p>
            <a:r>
              <a:rPr lang="en-US" dirty="0"/>
              <a:t>Snyder &amp; Swann, 1978</a:t>
            </a:r>
          </a:p>
          <a:p>
            <a:endParaRPr lang="en-US" dirty="0"/>
          </a:p>
          <a:p>
            <a:r>
              <a:rPr lang="en-US" dirty="0"/>
              <a:t>‘studio </a:t>
            </a:r>
            <a:r>
              <a:rPr lang="en-US" dirty="0" err="1"/>
              <a:t>su</a:t>
            </a:r>
            <a:r>
              <a:rPr lang="en-US" dirty="0"/>
              <a:t> come le </a:t>
            </a:r>
            <a:r>
              <a:rPr lang="en-US" dirty="0" err="1"/>
              <a:t>persone</a:t>
            </a:r>
            <a:r>
              <a:rPr lang="en-US" dirty="0"/>
              <a:t> </a:t>
            </a:r>
            <a:r>
              <a:rPr lang="en-US" dirty="0" err="1"/>
              <a:t>si</a:t>
            </a:r>
            <a:r>
              <a:rPr lang="en-US" dirty="0"/>
              <a:t> </a:t>
            </a:r>
            <a:r>
              <a:rPr lang="en-US" dirty="0" err="1"/>
              <a:t>comprendono</a:t>
            </a:r>
            <a:r>
              <a:rPr lang="en-US" dirty="0"/>
              <a:t> a </a:t>
            </a:r>
            <a:r>
              <a:rPr lang="en-US" dirty="0" err="1"/>
              <a:t>vicenda</a:t>
            </a:r>
            <a:r>
              <a:rPr lang="en-US" dirty="0"/>
              <a:t>’</a:t>
            </a:r>
          </a:p>
          <a:p>
            <a:endParaRPr lang="en-US" dirty="0"/>
          </a:p>
          <a:p>
            <a:r>
              <a:rPr lang="en-US" dirty="0" err="1"/>
              <a:t>Cerca</a:t>
            </a:r>
            <a:r>
              <a:rPr lang="en-US" dirty="0"/>
              <a:t> di </a:t>
            </a:r>
            <a:r>
              <a:rPr lang="en-US" dirty="0" err="1"/>
              <a:t>capire</a:t>
            </a:r>
            <a:r>
              <a:rPr lang="en-US" dirty="0"/>
              <a:t> se </a:t>
            </a:r>
            <a:r>
              <a:rPr lang="en-US" dirty="0" err="1"/>
              <a:t>il</a:t>
            </a:r>
            <a:r>
              <a:rPr lang="en-US" dirty="0"/>
              <a:t> </a:t>
            </a:r>
            <a:r>
              <a:rPr lang="en-US" dirty="0" err="1"/>
              <a:t>tuo</a:t>
            </a:r>
            <a:r>
              <a:rPr lang="en-US" dirty="0"/>
              <a:t> </a:t>
            </a:r>
            <a:r>
              <a:rPr lang="en-US" dirty="0" err="1"/>
              <a:t>interlocutore</a:t>
            </a:r>
            <a:r>
              <a:rPr lang="en-US" dirty="0"/>
              <a:t> </a:t>
            </a:r>
            <a:r>
              <a:rPr lang="en-US" dirty="0" err="1"/>
              <a:t>è</a:t>
            </a:r>
            <a:r>
              <a:rPr lang="en-US" dirty="0"/>
              <a:t> </a:t>
            </a:r>
            <a:r>
              <a:rPr lang="en-US" dirty="0" err="1"/>
              <a:t>estroverso</a:t>
            </a:r>
            <a:endParaRPr lang="en-US" dirty="0"/>
          </a:p>
          <a:p>
            <a:r>
              <a:rPr lang="en-US" dirty="0"/>
              <a:t>Vs.</a:t>
            </a:r>
          </a:p>
          <a:p>
            <a:r>
              <a:rPr lang="en-US" dirty="0" err="1"/>
              <a:t>Cerca</a:t>
            </a:r>
            <a:r>
              <a:rPr lang="en-US" dirty="0"/>
              <a:t> di </a:t>
            </a:r>
            <a:r>
              <a:rPr lang="en-US" dirty="0" err="1"/>
              <a:t>capire</a:t>
            </a:r>
            <a:r>
              <a:rPr lang="en-US" dirty="0"/>
              <a:t> se </a:t>
            </a:r>
            <a:r>
              <a:rPr lang="en-US" dirty="0" err="1"/>
              <a:t>il</a:t>
            </a:r>
            <a:r>
              <a:rPr lang="en-US" dirty="0"/>
              <a:t> </a:t>
            </a:r>
            <a:r>
              <a:rPr lang="en-US" dirty="0" err="1"/>
              <a:t>tuo</a:t>
            </a:r>
            <a:r>
              <a:rPr lang="en-US" dirty="0"/>
              <a:t> </a:t>
            </a:r>
            <a:r>
              <a:rPr lang="en-US" dirty="0" err="1"/>
              <a:t>interlocutore</a:t>
            </a:r>
            <a:r>
              <a:rPr lang="en-US" dirty="0"/>
              <a:t> </a:t>
            </a:r>
            <a:r>
              <a:rPr lang="en-US" dirty="0" err="1"/>
              <a:t>è</a:t>
            </a:r>
            <a:r>
              <a:rPr lang="en-US" dirty="0"/>
              <a:t> </a:t>
            </a:r>
            <a:r>
              <a:rPr lang="en-US" dirty="0" err="1"/>
              <a:t>introverso</a:t>
            </a:r>
            <a:endParaRPr lang="en-US" dirty="0"/>
          </a:p>
        </p:txBody>
      </p:sp>
    </p:spTree>
    <p:extLst>
      <p:ext uri="{BB962C8B-B14F-4D97-AF65-F5344CB8AC3E}">
        <p14:creationId xmlns:p14="http://schemas.microsoft.com/office/powerpoint/2010/main" val="662621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lstStyle/>
          <a:p>
            <a:endParaRPr lang="en-US" dirty="0"/>
          </a:p>
          <a:p>
            <a:r>
              <a:rPr lang="en-US" dirty="0"/>
              <a:t>Snyder &amp; Swann, 1978</a:t>
            </a:r>
          </a:p>
          <a:p>
            <a:endParaRPr lang="en-US" dirty="0"/>
          </a:p>
          <a:p>
            <a:r>
              <a:rPr lang="en-US" dirty="0" err="1"/>
              <a:t>Lista</a:t>
            </a:r>
            <a:r>
              <a:rPr lang="en-US" dirty="0"/>
              <a:t> di 26 </a:t>
            </a:r>
            <a:r>
              <a:rPr lang="en-US" dirty="0" err="1"/>
              <a:t>domande</a:t>
            </a:r>
            <a:endParaRPr lang="en-US" dirty="0"/>
          </a:p>
          <a:p>
            <a:endParaRPr lang="en-US" dirty="0"/>
          </a:p>
          <a:p>
            <a:r>
              <a:rPr lang="en-US" dirty="0" err="1"/>
              <a:t>Scegline</a:t>
            </a:r>
            <a:r>
              <a:rPr lang="en-US" dirty="0"/>
              <a:t> 12 per </a:t>
            </a:r>
            <a:r>
              <a:rPr lang="en-US" dirty="0" err="1"/>
              <a:t>giungere</a:t>
            </a:r>
            <a:r>
              <a:rPr lang="en-US" dirty="0"/>
              <a:t> </a:t>
            </a:r>
            <a:r>
              <a:rPr lang="en-US" dirty="0" err="1"/>
              <a:t>alla</a:t>
            </a:r>
            <a:r>
              <a:rPr lang="en-US" dirty="0"/>
              <a:t> </a:t>
            </a:r>
            <a:r>
              <a:rPr lang="en-US" dirty="0" err="1"/>
              <a:t>conclusione</a:t>
            </a:r>
            <a:endParaRPr lang="en-US" dirty="0"/>
          </a:p>
        </p:txBody>
      </p:sp>
    </p:spTree>
    <p:extLst>
      <p:ext uri="{BB962C8B-B14F-4D97-AF65-F5344CB8AC3E}">
        <p14:creationId xmlns:p14="http://schemas.microsoft.com/office/powerpoint/2010/main" val="25223949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Cerchiamo</a:t>
            </a:r>
            <a:r>
              <a:rPr lang="en-US" dirty="0"/>
              <a:t> </a:t>
            </a:r>
            <a:r>
              <a:rPr lang="en-US" dirty="0" err="1"/>
              <a:t>gli</a:t>
            </a:r>
            <a:r>
              <a:rPr lang="en-US" dirty="0"/>
              <a:t> </a:t>
            </a:r>
            <a:r>
              <a:rPr lang="en-US" dirty="0" err="1"/>
              <a:t>indizi</a:t>
            </a:r>
            <a:endParaRPr lang="en-US" dirty="0"/>
          </a:p>
        </p:txBody>
      </p:sp>
      <p:sp>
        <p:nvSpPr>
          <p:cNvPr id="3" name="Content Placeholder 2"/>
          <p:cNvSpPr>
            <a:spLocks noGrp="1"/>
          </p:cNvSpPr>
          <p:nvPr>
            <p:ph idx="1"/>
          </p:nvPr>
        </p:nvSpPr>
        <p:spPr/>
        <p:txBody>
          <a:bodyPr>
            <a:normAutofit/>
          </a:bodyPr>
          <a:lstStyle/>
          <a:p>
            <a:endParaRPr lang="en-US" dirty="0"/>
          </a:p>
          <a:p>
            <a:r>
              <a:rPr lang="en-US" dirty="0"/>
              <a:t>Snyder &amp; Swann, 1978</a:t>
            </a:r>
          </a:p>
          <a:p>
            <a:endParaRPr lang="en-US" dirty="0"/>
          </a:p>
          <a:p>
            <a:pPr algn="ctr"/>
            <a:r>
              <a:rPr lang="en-US" dirty="0" err="1"/>
              <a:t>Lista</a:t>
            </a:r>
            <a:r>
              <a:rPr lang="en-US" dirty="0"/>
              <a:t> di 26 </a:t>
            </a:r>
            <a:r>
              <a:rPr lang="en-US" dirty="0" err="1"/>
              <a:t>domande</a:t>
            </a:r>
            <a:endParaRPr lang="en-US" dirty="0"/>
          </a:p>
          <a:p>
            <a:endParaRPr lang="en-US" dirty="0"/>
          </a:p>
          <a:p>
            <a:r>
              <a:rPr lang="en-US" dirty="0"/>
              <a:t>13 </a:t>
            </a:r>
            <a:r>
              <a:rPr lang="en-US" dirty="0" err="1"/>
              <a:t>riguardavano</a:t>
            </a:r>
            <a:r>
              <a:rPr lang="en-US" dirty="0"/>
              <a:t> </a:t>
            </a:r>
            <a:r>
              <a:rPr lang="en-US" dirty="0" err="1"/>
              <a:t>domande</a:t>
            </a:r>
            <a:r>
              <a:rPr lang="en-US" dirty="0"/>
              <a:t> legate </a:t>
            </a:r>
            <a:r>
              <a:rPr lang="en-US" dirty="0" err="1"/>
              <a:t>all’estroversione</a:t>
            </a:r>
            <a:r>
              <a:rPr lang="en-US" dirty="0"/>
              <a:t>: </a:t>
            </a:r>
            <a:r>
              <a:rPr lang="en-US" dirty="0" err="1"/>
              <a:t>ti</a:t>
            </a:r>
            <a:r>
              <a:rPr lang="en-US" dirty="0"/>
              <a:t> </a:t>
            </a:r>
            <a:r>
              <a:rPr lang="en-US" dirty="0" err="1"/>
              <a:t>piace</a:t>
            </a:r>
            <a:r>
              <a:rPr lang="en-US" dirty="0"/>
              <a:t> </a:t>
            </a:r>
            <a:r>
              <a:rPr lang="en-US" dirty="0" err="1"/>
              <a:t>conversare</a:t>
            </a:r>
            <a:r>
              <a:rPr lang="en-US" dirty="0"/>
              <a:t> con </a:t>
            </a:r>
            <a:r>
              <a:rPr lang="en-US" dirty="0" err="1"/>
              <a:t>persone</a:t>
            </a:r>
            <a:r>
              <a:rPr lang="en-US" dirty="0"/>
              <a:t> </a:t>
            </a:r>
            <a:r>
              <a:rPr lang="en-US" dirty="0" err="1"/>
              <a:t>nuove</a:t>
            </a:r>
            <a:r>
              <a:rPr lang="en-US" dirty="0"/>
              <a:t>?</a:t>
            </a:r>
          </a:p>
          <a:p>
            <a:endParaRPr lang="en-US" dirty="0"/>
          </a:p>
          <a:p>
            <a:r>
              <a:rPr lang="en-US" dirty="0"/>
              <a:t>13 </a:t>
            </a:r>
            <a:r>
              <a:rPr lang="en-US" dirty="0" err="1"/>
              <a:t>riguardavano</a:t>
            </a:r>
            <a:r>
              <a:rPr lang="en-US" dirty="0"/>
              <a:t> </a:t>
            </a:r>
            <a:r>
              <a:rPr lang="en-US" dirty="0" err="1"/>
              <a:t>domande</a:t>
            </a:r>
            <a:r>
              <a:rPr lang="en-US" dirty="0"/>
              <a:t> legate </a:t>
            </a:r>
            <a:r>
              <a:rPr lang="en-US" dirty="0" err="1"/>
              <a:t>all’introversione</a:t>
            </a:r>
            <a:r>
              <a:rPr lang="en-US" dirty="0"/>
              <a:t> </a:t>
            </a:r>
            <a:r>
              <a:rPr lang="en-US" dirty="0" err="1"/>
              <a:t>quando</a:t>
            </a:r>
            <a:r>
              <a:rPr lang="en-US" dirty="0"/>
              <a:t> in </a:t>
            </a:r>
            <a:r>
              <a:rPr lang="en-US" dirty="0" err="1"/>
              <a:t>presenza</a:t>
            </a:r>
            <a:r>
              <a:rPr lang="en-US" dirty="0"/>
              <a:t> di </a:t>
            </a:r>
            <a:r>
              <a:rPr lang="en-US" dirty="0" err="1"/>
              <a:t>altri</a:t>
            </a:r>
            <a:r>
              <a:rPr lang="en-US" dirty="0"/>
              <a:t> </a:t>
            </a:r>
            <a:r>
              <a:rPr lang="en-US" dirty="0" err="1"/>
              <a:t>ti</a:t>
            </a:r>
            <a:r>
              <a:rPr lang="en-US" dirty="0"/>
              <a:t> </a:t>
            </a:r>
            <a:r>
              <a:rPr lang="en-US" dirty="0" err="1"/>
              <a:t>senti</a:t>
            </a:r>
            <a:r>
              <a:rPr lang="en-US" dirty="0"/>
              <a:t> a </a:t>
            </a:r>
            <a:r>
              <a:rPr lang="en-US" dirty="0" err="1"/>
              <a:t>disagio</a:t>
            </a:r>
            <a:r>
              <a:rPr lang="en-US" dirty="0"/>
              <a:t>?</a:t>
            </a:r>
          </a:p>
        </p:txBody>
      </p:sp>
    </p:spTree>
    <p:extLst>
      <p:ext uri="{BB962C8B-B14F-4D97-AF65-F5344CB8AC3E}">
        <p14:creationId xmlns:p14="http://schemas.microsoft.com/office/powerpoint/2010/main" val="3241195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6B37F9F2DF28348962A2F9280F979FF" ma:contentTypeVersion="4" ma:contentTypeDescription="Creare un nuovo documento." ma:contentTypeScope="" ma:versionID="c1cd10a3600a258cc06d0f01f627ab1a">
  <xsd:schema xmlns:xsd="http://www.w3.org/2001/XMLSchema" xmlns:xs="http://www.w3.org/2001/XMLSchema" xmlns:p="http://schemas.microsoft.com/office/2006/metadata/properties" xmlns:ns2="6d1c705c-eba4-420c-96b0-6aef9f6130a9" targetNamespace="http://schemas.microsoft.com/office/2006/metadata/properties" ma:root="true" ma:fieldsID="3eb20a8aa87e42608eed07998b94b171" ns2:_="">
    <xsd:import namespace="6d1c705c-eba4-420c-96b0-6aef9f6130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c705c-eba4-420c-96b0-6aef9f613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255E10-52FB-48C9-85E3-C3ADE5358952}"/>
</file>

<file path=customXml/itemProps2.xml><?xml version="1.0" encoding="utf-8"?>
<ds:datastoreItem xmlns:ds="http://schemas.openxmlformats.org/officeDocument/2006/customXml" ds:itemID="{C178B0EE-90AD-4B31-BED1-0D39DEA4A024}"/>
</file>

<file path=customXml/itemProps3.xml><?xml version="1.0" encoding="utf-8"?>
<ds:datastoreItem xmlns:ds="http://schemas.openxmlformats.org/officeDocument/2006/customXml" ds:itemID="{A7053073-AD99-48CC-831D-343E050A6DE7}"/>
</file>

<file path=docProps/app.xml><?xml version="1.0" encoding="utf-8"?>
<Properties xmlns="http://schemas.openxmlformats.org/officeDocument/2006/extended-properties" xmlns:vt="http://schemas.openxmlformats.org/officeDocument/2006/docPropsVTypes">
  <Template>Executive.thmx</Template>
  <TotalTime>8781</TotalTime>
  <Words>4712</Words>
  <Application>Microsoft Macintosh PowerPoint</Application>
  <PresentationFormat>Presentazione su schermo (4:3)</PresentationFormat>
  <Paragraphs>942</Paragraphs>
  <Slides>161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161</vt:i4>
      </vt:variant>
    </vt:vector>
  </HeadingPairs>
  <TitlesOfParts>
    <vt:vector size="166" baseType="lpstr">
      <vt:lpstr>Arial</vt:lpstr>
      <vt:lpstr>Century Gothic</vt:lpstr>
      <vt:lpstr>Courier New</vt:lpstr>
      <vt:lpstr>Palatino Linotype</vt:lpstr>
      <vt:lpstr>Executive</vt:lpstr>
      <vt:lpstr>Impressioni </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indizi</vt:lpstr>
      <vt:lpstr>Mere exposure effect</vt:lpstr>
      <vt:lpstr>indizi</vt:lpstr>
      <vt:lpstr>indizi</vt:lpstr>
      <vt:lpstr>Mere exposure</vt:lpstr>
      <vt:lpstr>indizi</vt:lpstr>
      <vt:lpstr>La prima impressione</vt:lpstr>
      <vt:lpstr>La prima impressione</vt:lpstr>
      <vt:lpstr>La prima impressione</vt:lpstr>
      <vt:lpstr>La prima impressione</vt:lpstr>
      <vt:lpstr>La prima impressione</vt:lpstr>
      <vt:lpstr>La prima impressione</vt:lpstr>
      <vt:lpstr>risultati</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La prima impressione</vt:lpstr>
      <vt:lpstr>Indizi</vt:lpstr>
      <vt:lpstr>Indizi</vt:lpstr>
      <vt:lpstr>indizi</vt:lpstr>
      <vt:lpstr>indizi</vt:lpstr>
      <vt:lpstr>indizi</vt:lpstr>
      <vt:lpstr>indizi</vt:lpstr>
      <vt:lpstr>indizi</vt:lpstr>
      <vt:lpstr>indizi</vt:lpstr>
      <vt:lpstr>indizi</vt:lpstr>
      <vt:lpstr>indizi</vt:lpstr>
      <vt:lpstr>indizi</vt:lpstr>
      <vt:lpstr>indizi</vt:lpstr>
      <vt:lpstr>inidizi</vt:lpstr>
      <vt:lpstr>Pochi indizi</vt:lpstr>
      <vt:lpstr>Pochi indizi</vt:lpstr>
      <vt:lpstr>esempio</vt:lpstr>
      <vt:lpstr>Presentazione standard di PowerPoint</vt:lpstr>
      <vt:lpstr>Presentazione standard di PowerPoint</vt:lpstr>
      <vt:lpstr>Presentazione standard di PowerPoint</vt:lpstr>
      <vt:lpstr>Conjunction fallacy</vt:lpstr>
      <vt:lpstr>Conjunction fallacy</vt:lpstr>
      <vt:lpstr>Euristica della rappresentatività</vt:lpstr>
      <vt:lpstr>Euristica dell’ancoraggio e dell’aggiustamento</vt:lpstr>
      <vt:lpstr>Euristica dell’ancoraggio e dell’aggiustamento</vt:lpstr>
      <vt:lpstr>Euristica dell’ancoraggio e dell’aggiustamento</vt:lpstr>
      <vt:lpstr>Euristica dell’ancoraggio e dell’aggiustamento</vt:lpstr>
      <vt:lpstr>Euristica dell’ancoraggio e dell’aggiustamento</vt:lpstr>
      <vt:lpstr>Euristica dell’ancoraggio e dell’aggiustamento</vt:lpstr>
      <vt:lpstr>Euristica dell’ancoraggio e dell’aggiustamento</vt:lpstr>
      <vt:lpstr>Falso consenso</vt:lpstr>
      <vt:lpstr>Falso consenso</vt:lpstr>
      <vt:lpstr>Falso consenso</vt:lpstr>
      <vt:lpstr>Falso consenso</vt:lpstr>
      <vt:lpstr>Falso consenso</vt:lpstr>
      <vt:lpstr>Falso consenso</vt:lpstr>
      <vt:lpstr>Falso consenso</vt:lpstr>
      <vt:lpstr>Falso consenso</vt:lpstr>
      <vt:lpstr>Presentazione standard di PowerPoint</vt:lpstr>
      <vt:lpstr>Presentazione standard di PowerPoint</vt:lpstr>
      <vt:lpstr>Cerchiamo gli indizi</vt:lpstr>
      <vt:lpstr>Cerchiamo gli indizi</vt:lpstr>
      <vt:lpstr>Cerchiamo gli indizi</vt:lpstr>
      <vt:lpstr>Cerchiamo gli indizi</vt:lpstr>
      <vt:lpstr>Cerchiamo gli indizi</vt:lpstr>
      <vt:lpstr>Cerchiamo gli indizi</vt:lpstr>
      <vt:lpstr>Cerchiamo gli indizi</vt:lpstr>
      <vt:lpstr>Cerchiamo gli indizi</vt:lpstr>
      <vt:lpstr>Cerchiamo gli indizi</vt:lpstr>
      <vt:lpstr>Cerchiamo gli inidizi</vt:lpstr>
      <vt:lpstr>Cerchiamo gli inidizi</vt:lpstr>
      <vt:lpstr>Cerchiamo gli inidizi</vt:lpstr>
      <vt:lpstr>Cerchiamo gli inidizi</vt:lpstr>
      <vt:lpstr>Cerchiamo gli inidizi</vt:lpstr>
      <vt:lpstr>Cerchiamo gli inidizi</vt:lpstr>
      <vt:lpstr>Cerchiamo gli inidizi</vt:lpstr>
      <vt:lpstr>Cerchiamo gli inidizi</vt:lpstr>
      <vt:lpstr>Creiamo gli indizi</vt:lpstr>
      <vt:lpstr>Creiamo gli indizi</vt:lpstr>
      <vt:lpstr>Creiamo gli indizi</vt:lpstr>
      <vt:lpstr>Creiamo gli indizi</vt:lpstr>
      <vt:lpstr>Creiamo gli indizi</vt:lpstr>
      <vt:lpstr>Creiamo gli indizi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Impressioni sui gruppi</vt:lpstr>
      <vt:lpstr>Prova di apprendimento</vt:lpstr>
      <vt:lpstr>Prova di autovalutazione</vt:lpstr>
      <vt:lpstr>Prova di apprendimento</vt:lpstr>
      <vt:lpstr>Identifica la risposta corretta</vt:lpstr>
      <vt:lpstr>Identifica la risposta corretta</vt:lpstr>
      <vt:lpstr>Identifica la risposta corretta</vt:lpstr>
      <vt:lpstr>Identifica la risposta corretta</vt:lpstr>
      <vt:lpstr>Identifica la risposta corretta</vt:lpstr>
      <vt:lpstr>Identifica la risposta corretta</vt:lpstr>
      <vt:lpstr>Identifica la risposta corretta</vt:lpstr>
      <vt:lpstr>Identifica la risposta corretta</vt:lpstr>
      <vt:lpstr>Analisi metodologica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Impressioni </dc:title>
  <dc:creator>Andrea Carnaghi</dc:creator>
  <cp:lastModifiedBy>CARNAGHI ANDREA</cp:lastModifiedBy>
  <cp:revision>112</cp:revision>
  <dcterms:created xsi:type="dcterms:W3CDTF">2013-10-28T21:38:49Z</dcterms:created>
  <dcterms:modified xsi:type="dcterms:W3CDTF">2021-10-26T16:55:09Z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0x01010056B37F9F2DF28348962A2F9280F979FF</vt:lpwstr>
  </property>
</Properties>
</file>