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5" r:id="rId3"/>
    <p:sldId id="257" r:id="rId4"/>
    <p:sldId id="540" r:id="rId5"/>
    <p:sldId id="537" r:id="rId6"/>
    <p:sldId id="543" r:id="rId7"/>
    <p:sldId id="542" r:id="rId8"/>
    <p:sldId id="538" r:id="rId9"/>
    <p:sldId id="53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DCC48-7B80-4D8D-8E89-D76A61C86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E89D21-AC57-47C3-B001-19B2EAB5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C8FA2-497D-4DF9-B2FD-BED9EFFB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B1D9F-2BC1-4A27-B915-EA16E32E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648A52-7DC6-4E9A-ABF8-31DE7157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6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1AA66-3AB4-42A6-ADEE-12D31154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DDAFB4-EAA2-4B49-98A3-396B12B09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5EBA-F99D-40B5-A398-946630C8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86F3F-3135-41B4-9837-EFAFDB39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3B91DE-B13E-460F-BC32-28755E20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55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C6AF6B-F37E-4605-80A0-F4E26B2BF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BF9640-1C7C-4A09-87AF-165C4A07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846F7-839C-4086-B3DA-DBD40DA8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DCD6F-8265-48F9-B387-D492D966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8A8ED3-69A5-4910-9C8C-06EB47D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1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C3BBD-C2A8-462B-B9E9-98C8DB1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1DB754-DE9A-4E5D-8B2F-A1B36F160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80E95-3188-4063-8F48-EF268989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9688D0-1355-4319-B920-A6821C13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F34B4F-3C6E-49BE-9C39-5F6AC6B8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4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D1146-F2CB-4197-81CC-1E403825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3E565E-9A46-4A09-A5B8-E25968348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69502-2492-436C-A4D1-F682594F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EA929-4CAF-4A3D-B843-4DB7658D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8289B0-9E8D-46D0-B7BB-99FEDE02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8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18B10-355A-4FDC-825C-B40975D9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088AE9-4ECA-420E-8572-16BB9CDC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EE8C9C-C4C4-4D3C-9990-52E06F0E0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C708E5-E204-4736-818F-C4839F62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8807A2-DC1E-4FE0-A584-11968B5D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AE7717-FC7C-4847-B3DA-EDAF023B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24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D663B-D28F-4CBB-9F63-7C6B688E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0982BF-6B73-413D-8DD4-4FE4BA02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94F0C2-4153-4A79-AC37-1FE89A3E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5D1A51-57E2-4A5C-99BA-A5172AD70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B7599E-2193-48E5-B47E-AF38C0DC8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ABD426-1A49-47CE-9981-77CBE498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37F139-38D0-45A3-AF29-D803DADD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DE7226D-123F-43C5-A5AC-A5E513B8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8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5F2F-2A96-40A0-AE13-977C800A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55E9EA-0EEF-4108-90D2-3189ED8F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BF2499-14A7-4407-9A2A-7C9D1F7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9E9165-BAEE-4CA9-815C-97FA4125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5B51B1-C167-49FE-A1E0-3C23D8E1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ADAE47-CAD0-4B48-BF8C-9918962B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E09E63-B5E3-4D88-B3D0-042EC920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6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C962B-4499-4F02-963E-0EEA9B7B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B2F77-A637-4899-B94D-E1F5EF61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7AB9F-4CB7-4657-BED5-BE2E4B931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E1064A-453A-4843-84F2-ECA68EEB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262D15-1818-437F-BFA0-943489B6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43ACE4-CCD6-49AC-9AA8-D26820B9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50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2C443-220E-4680-825D-786FFD82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2B01D7-CA0C-4233-97DE-F23EB1B56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84B5CE-6110-4AE2-9BA6-84A770848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0600B7-6D7D-46A4-A3C6-3D9F71AB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97AB66-5419-4D51-A0E2-774CEAD0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C7E542-0986-4493-A312-81A7BC51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7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FD089-4D31-4CC4-A6D6-50D81CA5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ED03B-1D67-4075-933B-33500117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F9796-5559-4FDD-8757-AB66DDFBD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EAA0-DEB9-4006-ADA4-0AA0329D4890}" type="datetimeFigureOut">
              <a:rPr lang="de-DE" smtClean="0"/>
              <a:t>11.11.2021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40F12-8A33-4FBC-8EB5-E1E474018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0BCF7D-519A-4F49-988F-C186FCFA4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A607C-375E-4E05-8EDF-D1DAF6C4A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Literaturrecherche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AA5D70-A717-4E23-84E6-D70EB6842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563"/>
            <a:ext cx="9144000" cy="1655762"/>
          </a:xfrm>
        </p:spPr>
        <p:txBody>
          <a:bodyPr/>
          <a:lstStyle/>
          <a:p>
            <a:pPr algn="l"/>
            <a:r>
              <a:rPr lang="it-IT" sz="2400" dirty="0"/>
              <a:t>Lingua e traduzione tedesca 1, </a:t>
            </a:r>
            <a:r>
              <a:rPr lang="it-IT" sz="2400" dirty="0" err="1"/>
              <a:t>Mod</a:t>
            </a:r>
            <a:r>
              <a:rPr lang="it-IT" sz="24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2021/22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4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98DFCD-A298-48B3-9683-FF9FE657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27" y="2141537"/>
            <a:ext cx="3331098" cy="46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4E2A8-D317-4F18-8817-333E7E75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926EA3-B264-446F-9392-A07D2224B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Di Meola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Claudio (2004):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La linguistica tedesca. Un’introduzione con esercizi e bibliografia ragionata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Roma: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Bulzoni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it-IT" cap="small" dirty="0"/>
              <a:t>Cognome autore</a:t>
            </a:r>
            <a:r>
              <a:rPr lang="it-IT" dirty="0"/>
              <a:t>, Nome autore (anno di pubblicazione): </a:t>
            </a:r>
            <a:r>
              <a:rPr lang="it-IT" i="1" dirty="0"/>
              <a:t>Titolo</a:t>
            </a:r>
            <a:r>
              <a:rPr lang="it-IT" dirty="0"/>
              <a:t>. </a:t>
            </a:r>
            <a:r>
              <a:rPr lang="de-DE" dirty="0" err="1"/>
              <a:t>Luogo</a:t>
            </a:r>
            <a:r>
              <a:rPr lang="de-DE" dirty="0"/>
              <a:t> di </a:t>
            </a:r>
            <a:r>
              <a:rPr lang="de-DE" dirty="0" err="1"/>
              <a:t>pubblicazione</a:t>
            </a:r>
            <a:r>
              <a:rPr lang="de-DE" dirty="0"/>
              <a:t>: Casa </a:t>
            </a:r>
            <a:r>
              <a:rPr lang="de-DE" dirty="0" err="1"/>
              <a:t>editrice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cap="small" dirty="0">
                <a:solidFill>
                  <a:schemeClr val="bg1">
                    <a:lumMod val="50000"/>
                  </a:schemeClr>
                </a:solidFill>
              </a:rPr>
              <a:t>Busch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Albert/</a:t>
            </a:r>
            <a:r>
              <a:rPr lang="de-DE" cap="small" dirty="0">
                <a:solidFill>
                  <a:schemeClr val="bg1">
                    <a:lumMod val="50000"/>
                  </a:schemeClr>
                </a:solidFill>
              </a:rPr>
              <a:t>Stenschke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Oliver (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2008):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Germanistische Linguistik: Eine Einführung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 Tübingen: Narr.</a:t>
            </a:r>
          </a:p>
          <a:p>
            <a:pPr marL="0" indent="0">
              <a:buNone/>
            </a:pP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cap="small" dirty="0"/>
              <a:t> 1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1/</a:t>
            </a: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cap="small" dirty="0"/>
              <a:t> 2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2 (</a:t>
            </a:r>
            <a:r>
              <a:rPr lang="de-DE" baseline="30000" dirty="0"/>
              <a:t>n° </a:t>
            </a:r>
            <a:r>
              <a:rPr lang="de-DE" baseline="30000" dirty="0" err="1"/>
              <a:t>edizione</a:t>
            </a:r>
            <a:r>
              <a:rPr lang="de-DE" dirty="0" err="1"/>
              <a:t>anno</a:t>
            </a:r>
            <a:r>
              <a:rPr lang="de-DE" dirty="0"/>
              <a:t>): </a:t>
            </a:r>
            <a:r>
              <a:rPr lang="de-DE" i="1" dirty="0"/>
              <a:t>…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0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7A560-C697-4D4D-A55F-409F1CF6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C97BC3E-CE23-4A82-91D5-3EDEFF7C7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113"/>
            <a:ext cx="3952875" cy="6099129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3B9124-463C-4665-BEFC-5FDCB9CDD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56" y="729454"/>
            <a:ext cx="5030343" cy="558638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763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F847F2-B3D6-4712-9ABA-AB37A9CDD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6938" b="5952"/>
          <a:stretch/>
        </p:blipFill>
        <p:spPr>
          <a:xfrm rot="5400000">
            <a:off x="3113850" y="787214"/>
            <a:ext cx="5080003" cy="35055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6BFB6A-9969-4243-9988-8CBB8458B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7389" y="635001"/>
            <a:ext cx="5080003" cy="3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81781-E78C-4012-8600-161BE95E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volume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F10CE-9B6B-45DD-BA49-C7F5617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Ponti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Donatella / </a:t>
            </a: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Romani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Antonio (2004): „Foni, fonemi e strutture prosodiche“. In: Bosco </a:t>
            </a:r>
            <a:r>
              <a:rPr lang="it-IT" cap="small" dirty="0" err="1">
                <a:solidFill>
                  <a:schemeClr val="bg1">
                    <a:lumMod val="50000"/>
                  </a:schemeClr>
                </a:solidFill>
              </a:rPr>
              <a:t>Coletsos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Sandra / </a:t>
            </a: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Costa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Marcella (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Hrsg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.):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Italiano e tedesco: un confronto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Alessandria: Edizioni dell’Orso, S. 17-31.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cap="small" dirty="0"/>
              <a:t>Cognome autore</a:t>
            </a:r>
            <a:r>
              <a:rPr lang="it-IT" dirty="0"/>
              <a:t>, Nome autore (anno): „titolo dell’articolo“. In: </a:t>
            </a:r>
            <a:r>
              <a:rPr lang="it-IT" cap="small" dirty="0"/>
              <a:t>Cognome editore</a:t>
            </a:r>
            <a:r>
              <a:rPr lang="it-IT" dirty="0"/>
              <a:t>, Nome editore (</a:t>
            </a:r>
            <a:r>
              <a:rPr lang="it-IT" dirty="0" err="1"/>
              <a:t>Hrsg</a:t>
            </a:r>
            <a:r>
              <a:rPr lang="it-IT" dirty="0"/>
              <a:t>. / a cura di): </a:t>
            </a:r>
            <a:r>
              <a:rPr lang="it-IT" i="1" dirty="0"/>
              <a:t>Titolo volume. </a:t>
            </a:r>
            <a:r>
              <a:rPr lang="it-IT" dirty="0"/>
              <a:t>Luogo di pubblicazione: Casa editrice, S. / pp. pagina inizio articolo-pagina fine articolo.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93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E21DD-7C81-4433-AD36-7C8DF3C5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9044-7AC6-41B0-A69E-EECFF5BB1B75}"/>
              </a:ext>
            </a:extLst>
          </p:cNvPr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160D38-F688-4376-8147-55315DA4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8" y="354508"/>
            <a:ext cx="4238762" cy="594045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FCA5DD-31A9-44F4-AAD4-2CE84413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1906">
            <a:off x="2523491" y="2840990"/>
            <a:ext cx="4357602" cy="260508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ED87BE-7D6F-4176-8C12-ADF1A329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94" y="437394"/>
            <a:ext cx="4337808" cy="58575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646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96868-7759-471C-ADC8-4DD5C4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rivista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659DB99-EAA9-4206-B400-6F56D7B31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448325"/>
            <a:ext cx="3876675" cy="6044552"/>
          </a:xfrm>
          <a:ln w="3175"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1D2816-7C68-464C-A5AD-E056DB87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372" y="1614015"/>
            <a:ext cx="3426106" cy="47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96868-7759-471C-ADC8-4DD5C4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rivista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06AC6-A4EA-46F9-A648-CE8B7E44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cap="small" dirty="0" err="1">
                <a:solidFill>
                  <a:schemeClr val="bg1">
                    <a:lumMod val="50000"/>
                  </a:schemeClr>
                </a:solidFill>
              </a:rPr>
              <a:t>Celotti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Nadine (2020): „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Les apports des traductrices d’ouvrages scientifiques à travers leurs péritextes. De quelques réflexions sur Émilie du Châtelet, première femme de sciences en France et traductrice d’Isaac Newton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“. In: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Rivista internazionale di tecnica della traduzione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22, pp. 33-46.</a:t>
            </a:r>
          </a:p>
          <a:p>
            <a:pPr marL="0" indent="0">
              <a:buNone/>
            </a:pP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(anno di </a:t>
            </a:r>
            <a:r>
              <a:rPr lang="de-DE" dirty="0" err="1"/>
              <a:t>pubblicazione</a:t>
            </a:r>
            <a:r>
              <a:rPr lang="de-DE" dirty="0"/>
              <a:t>): „</a:t>
            </a:r>
            <a:r>
              <a:rPr lang="fr-FR" dirty="0" err="1"/>
              <a:t>Titolo</a:t>
            </a:r>
            <a:r>
              <a:rPr lang="fr-FR" dirty="0"/>
              <a:t> </a:t>
            </a:r>
            <a:r>
              <a:rPr lang="fr-FR" dirty="0" err="1"/>
              <a:t>dell’articolo</a:t>
            </a:r>
            <a:r>
              <a:rPr lang="it-IT" dirty="0"/>
              <a:t>“. In: </a:t>
            </a:r>
            <a:r>
              <a:rPr lang="it-IT" i="1" dirty="0"/>
              <a:t>Nome della rivista </a:t>
            </a:r>
            <a:r>
              <a:rPr lang="it-IT" dirty="0"/>
              <a:t>numero annata, pp. pagina iniziale-pagina finale.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9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Breitbild</PresentationFormat>
  <Paragraphs>29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Literaturrecherche</vt:lpstr>
      <vt:lpstr>Zum Nachlesen:</vt:lpstr>
      <vt:lpstr>Monographie</vt:lpstr>
      <vt:lpstr>PowerPoint-Präsentation</vt:lpstr>
      <vt:lpstr>Zum Nachlesen:</vt:lpstr>
      <vt:lpstr>Articolo in volume</vt:lpstr>
      <vt:lpstr>PowerPoint-Präsentation</vt:lpstr>
      <vt:lpstr>Articolo in rivista</vt:lpstr>
      <vt:lpstr>Articolo in rivista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Literaturrecherche</dc:title>
  <dc:creator>GAERTIG- BRESSAN ANNE-KATHRIN</dc:creator>
  <cp:lastModifiedBy>GAERTIG- BRESSAN ANNE-KATHRIN</cp:lastModifiedBy>
  <cp:revision>10</cp:revision>
  <dcterms:created xsi:type="dcterms:W3CDTF">2021-11-05T14:28:02Z</dcterms:created>
  <dcterms:modified xsi:type="dcterms:W3CDTF">2021-11-11T15:37:54Z</dcterms:modified>
</cp:coreProperties>
</file>