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58" r:id="rId14"/>
    <p:sldId id="269" r:id="rId15"/>
    <p:sldId id="281" r:id="rId16"/>
    <p:sldId id="277" r:id="rId17"/>
    <p:sldId id="282" r:id="rId18"/>
    <p:sldId id="283" r:id="rId19"/>
    <p:sldId id="278" r:id="rId20"/>
    <p:sldId id="279" r:id="rId21"/>
    <p:sldId id="280" r:id="rId2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16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1" d="100"/>
          <a:sy n="91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r>
              <a:rPr lang="it-IT" dirty="0" smtClean="0"/>
              <a:t>​</a:t>
            </a:r>
            <a:fld id="{0D8742EA-96E8-4119-9E72-91D63DB4C6D4}" type="datetime1">
              <a:rPr lang="it-IT" smtClean="0"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06834459-7356-44BF-850D-8B30C4FB3B6B}" type="slidenum">
              <a:rPr lang="it-IT" smtClean="0"/>
              <a:pPr algn="r" rtl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3E80DBD-3AF4-4240-8960-760299330EB7}" type="datetime1">
              <a:rPr lang="it-IT" smtClean="0"/>
              <a:pPr/>
              <a:t>05/11/2020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0A3C37BE-C303-496D-B5CD-85F2937540F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88DA2626-EB79-4D40-8DD1-555BED05B3C0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 rtl="0">
              <a:buNone/>
              <a:defRPr sz="20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4C681C7C-6639-4D2E-928A-C2226BCBB7AE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2289B057-FE3E-4297-86E4-524E5B4C4EA4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901D9FD7-BECD-4BE6-A740-363393FEA6A9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grpSp>
        <p:nvGrpSpPr>
          <p:cNvPr id="7" name="Gruppo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Connettore diritto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diritto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7D3E48-7CFA-43F1-BF5B-DD6A94F20CF7}" type="datetime1">
              <a:rPr lang="it-IT" smtClean="0"/>
              <a:pPr/>
              <a:t>05/11/2020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o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Connettore diritto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po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Connettore diritto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diritto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ttangolo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 rtl="0">
              <a:defRPr sz="4400" cap="all" baseline="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it-IT" noProof="0" smtClean="0"/>
              <a:t>Fare clic per modificare lo stile del sottotitolo dello schema</a:t>
            </a:r>
            <a:endParaRPr lang="it-IT" noProof="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Segnaposto immagine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it-IT" noProof="0" smtClean="0"/>
              <a:t>Fare clic sull'icona per inserire un'immagine</a:t>
            </a:r>
            <a:endParaRPr lang="it-IT" noProof="0" dirty="0"/>
          </a:p>
        </p:txBody>
      </p:sp>
      <p:sp>
        <p:nvSpPr>
          <p:cNvPr id="19" name="Testo informativo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it-IT" sz="1200" b="1" i="1" noProof="0" dirty="0" smtClean="0">
                <a:latin typeface="Arial" pitchFamily="34" charset="0"/>
                <a:cs typeface="Arial" pitchFamily="34" charset="0"/>
              </a:rPr>
              <a:t>NOTA:</a:t>
            </a:r>
          </a:p>
          <a:p>
            <a:pPr rtl="0"/>
            <a:r>
              <a:rPr lang="it-IT" sz="1200" i="1" noProof="0" dirty="0" smtClean="0">
                <a:latin typeface="Arial" pitchFamily="34" charset="0"/>
                <a:cs typeface="Arial" pitchFamily="34" charset="0"/>
              </a:rPr>
              <a:t>per cambiare l'immagine in questa diapositiva, selezionarla ed eliminarla. Quindi fare clic sull'icona Inserisci nel segnaposto per inserire l'immagine desiderata.</a:t>
            </a:r>
            <a:endParaRPr lang="it-IT" sz="1200" i="1" noProof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uppo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Connettore diritto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ttore diritto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ttangolo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noProof="0" dirty="0"/>
            </a:p>
          </p:txBody>
        </p:sp>
        <p:grpSp>
          <p:nvGrpSpPr>
            <p:cNvPr id="11" name="Gruppo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Connettore dritto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ttore diritto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 algn="l" rtl="0"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1B5B84BD-C738-4193-B426-11DBFAEC3B0A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1pPr rtl="0">
              <a:defRPr/>
            </a:lvl1pPr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FF3D9C6F-44CE-44AE-B189-57E10132D6CF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455B8012-B7FA-4C61-A0EB-C485F055AA2D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08DBBCB2-4B70-4357-AB5C-E060867535C5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76371F20-0268-448B-AFB7-300F3C817564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 algn="l" rtl="0">
              <a:defRPr sz="3200"/>
            </a:lvl1pPr>
          </a:lstStyle>
          <a:p>
            <a:pPr rtl="0"/>
            <a:r>
              <a:rPr lang="it-IT" noProof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6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it-IT" noProof="0" dirty="0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it-IT" dirty="0" smtClean="0"/>
              <a:t>​</a:t>
            </a:r>
            <a:fld id="{BAE1EB03-BE9B-435F-AF92-24636D07E5BB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it-IT" noProof="0" dirty="0" smtClean="0"/>
              <a:t>Fare clic per modificare lo stile del titolo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 smtClean="0"/>
              <a:t>Fare clic per modificare stili del testo dello schema</a:t>
            </a:r>
          </a:p>
          <a:p>
            <a:pPr lvl="1" rtl="0"/>
            <a:r>
              <a:rPr lang="it-IT" noProof="0" dirty="0" smtClean="0"/>
              <a:t>Secondo livello</a:t>
            </a:r>
          </a:p>
          <a:p>
            <a:pPr lvl="2" rtl="0"/>
            <a:r>
              <a:rPr lang="it-IT" noProof="0" dirty="0" smtClean="0"/>
              <a:t>Terzo livello</a:t>
            </a:r>
          </a:p>
          <a:p>
            <a:pPr lvl="3" rtl="0"/>
            <a:r>
              <a:rPr lang="it-IT" noProof="0" dirty="0" smtClean="0"/>
              <a:t>Quarto livello</a:t>
            </a:r>
          </a:p>
          <a:p>
            <a:pPr lvl="4" rtl="0"/>
            <a:r>
              <a:rPr lang="it-IT" noProof="0" dirty="0" smtClean="0"/>
              <a:t>Quinto livello</a:t>
            </a:r>
          </a:p>
          <a:p>
            <a:pPr lvl="5" rtl="0"/>
            <a:r>
              <a:rPr lang="it-IT" noProof="0" dirty="0" smtClean="0"/>
              <a:t>Sesto livello</a:t>
            </a:r>
          </a:p>
          <a:p>
            <a:pPr lvl="6" rtl="0"/>
            <a:r>
              <a:rPr lang="it-IT" noProof="0" dirty="0" smtClean="0"/>
              <a:t>Settimo livello</a:t>
            </a:r>
          </a:p>
          <a:p>
            <a:pPr lvl="7" rtl="0"/>
            <a:r>
              <a:rPr lang="it-IT" noProof="0" dirty="0" smtClean="0"/>
              <a:t>Ottavo livello</a:t>
            </a:r>
          </a:p>
          <a:p>
            <a:pPr lvl="8" rtl="0"/>
            <a:r>
              <a:rPr lang="it-IT" noProof="0" dirty="0" smtClean="0"/>
              <a:t>Nono livello</a:t>
            </a:r>
            <a:endParaRPr lang="it-IT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it-IT" dirty="0" smtClean="0"/>
              <a:t>​</a:t>
            </a:r>
            <a:fld id="{87034BDA-9F79-4AB9-9F75-289F981917B9}" type="datetime1">
              <a:rPr lang="it-IT" smtClean="0"/>
              <a:pPr/>
              <a:t>05/11/2020</a:t>
            </a:fld>
            <a:r>
              <a:rPr lang="it-IT" dirty="0" smtClean="0"/>
              <a:t>​</a:t>
            </a:r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endParaRPr lang="it-IT" noProof="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 rtl="0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15" name="Gruppo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Connettore diritto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diritto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immagine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" r="1782"/>
          <a:stretch>
            <a:fillRect/>
          </a:stretch>
        </p:blipFill>
        <p:spPr>
          <a:xfrm>
            <a:off x="3509729" y="1319123"/>
            <a:ext cx="5210937" cy="4208604"/>
          </a:xfrm>
        </p:spPr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565264"/>
            <a:ext cx="9980682" cy="607897"/>
          </a:xfrm>
        </p:spPr>
        <p:txBody>
          <a:bodyPr rtlCol="0"/>
          <a:lstStyle/>
          <a:p>
            <a:pPr rtl="0"/>
            <a:r>
              <a:rPr lang="it" dirty="0" smtClean="0"/>
              <a:t>Simple Past and Past Progressive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29838" y="1608513"/>
            <a:ext cx="9982200" cy="4966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Simple Past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		       now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past          </a:t>
            </a:r>
            <a:r>
              <a:rPr lang="en-US" b="1" dirty="0" smtClean="0">
                <a:solidFill>
                  <a:srgbClr val="FF0000"/>
                </a:solidFill>
              </a:rPr>
              <a:t>X				</a:t>
            </a:r>
            <a:r>
              <a:rPr lang="en-US" dirty="0" smtClean="0"/>
              <a:t>   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Past Progressive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      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             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r>
              <a:rPr lang="en-US" dirty="0" smtClean="0"/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 start    -    finish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           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---------------</a:t>
            </a:r>
            <a:r>
              <a:rPr lang="en-US" b="1" dirty="0" smtClean="0">
                <a:solidFill>
                  <a:srgbClr val="FF0000"/>
                </a:solidFill>
              </a:rPr>
              <a:t>X</a:t>
            </a:r>
            <a:r>
              <a:rPr lang="en-US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  …in progress…</a:t>
            </a:r>
            <a:endParaRPr lang="en-US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cxnSp>
        <p:nvCxnSpPr>
          <p:cNvPr id="10" name="Connettore 2 9"/>
          <p:cNvCxnSpPr/>
          <p:nvPr/>
        </p:nvCxnSpPr>
        <p:spPr>
          <a:xfrm>
            <a:off x="1770611" y="2834640"/>
            <a:ext cx="3832168" cy="83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3665912" y="2460567"/>
            <a:ext cx="1" cy="79802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 flipV="1">
            <a:off x="1870366" y="4937760"/>
            <a:ext cx="3765663" cy="8315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/>
          <p:nvPr/>
        </p:nvCxnSpPr>
        <p:spPr>
          <a:xfrm flipV="1">
            <a:off x="4123113" y="4530434"/>
            <a:ext cx="1" cy="864526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5640185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349134"/>
            <a:ext cx="9980682" cy="824027"/>
          </a:xfrm>
        </p:spPr>
        <p:txBody>
          <a:bodyPr rtlCol="0"/>
          <a:lstStyle/>
          <a:p>
            <a:r>
              <a:rPr lang="it" dirty="0" smtClean="0"/>
              <a:t>Simple Past vs. Past Progressive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simple past indicates that an activity or situation </a:t>
            </a:r>
            <a:r>
              <a:rPr lang="en-US" b="1" i="1" dirty="0" smtClean="0"/>
              <a:t>began and ended at a particular time in the past</a:t>
            </a:r>
            <a:r>
              <a:rPr lang="en-US" dirty="0" smtClean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</a:t>
            </a:r>
            <a:r>
              <a:rPr lang="en-US" b="1" dirty="0" smtClean="0">
                <a:solidFill>
                  <a:srgbClr val="996633"/>
                </a:solidFill>
              </a:rPr>
              <a:t>walked</a:t>
            </a:r>
            <a:r>
              <a:rPr lang="en-US" dirty="0" smtClean="0"/>
              <a:t> to school yesterday.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John </a:t>
            </a:r>
            <a:r>
              <a:rPr lang="en-US" b="1" dirty="0" smtClean="0">
                <a:solidFill>
                  <a:srgbClr val="996633"/>
                </a:solidFill>
              </a:rPr>
              <a:t>lived</a:t>
            </a:r>
            <a:r>
              <a:rPr lang="en-US" dirty="0" smtClean="0"/>
              <a:t> in Paris for ten years, but now he lives in Rome.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</a:t>
            </a:r>
            <a:r>
              <a:rPr lang="en-US" b="1" dirty="0" smtClean="0">
                <a:solidFill>
                  <a:srgbClr val="996633"/>
                </a:solidFill>
              </a:rPr>
              <a:t>bought</a:t>
            </a:r>
            <a:r>
              <a:rPr lang="en-US" dirty="0" smtClean="0"/>
              <a:t> a new car three days ago.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If a sentence contains </a:t>
            </a:r>
            <a:r>
              <a:rPr lang="en-US" i="1" dirty="0" smtClean="0"/>
              <a:t>when</a:t>
            </a:r>
            <a:r>
              <a:rPr lang="en-US" dirty="0" smtClean="0"/>
              <a:t> (adverb clause) and has the simple past in </a:t>
            </a:r>
            <a:r>
              <a:rPr lang="en-US" u="sng" dirty="0" smtClean="0"/>
              <a:t>both clauses</a:t>
            </a:r>
            <a:r>
              <a:rPr lang="en-US" dirty="0" smtClean="0"/>
              <a:t>, the action in the </a:t>
            </a:r>
            <a:r>
              <a:rPr lang="en-US" b="1" i="1" dirty="0" smtClean="0"/>
              <a:t>when</a:t>
            </a:r>
            <a:r>
              <a:rPr lang="en-US" b="1" dirty="0" smtClean="0"/>
              <a:t>-</a:t>
            </a:r>
            <a:r>
              <a:rPr lang="en-US" dirty="0" smtClean="0"/>
              <a:t>clause happens first.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Rita stood under a tree </a:t>
            </a:r>
            <a:r>
              <a:rPr lang="en-US" i="1" dirty="0" smtClean="0"/>
              <a:t>when</a:t>
            </a:r>
            <a:r>
              <a:rPr lang="en-US" dirty="0" smtClean="0"/>
              <a:t> it </a:t>
            </a:r>
            <a:r>
              <a:rPr lang="en-US" b="1" dirty="0" smtClean="0">
                <a:solidFill>
                  <a:srgbClr val="996633"/>
                </a:solidFill>
              </a:rPr>
              <a:t>began</a:t>
            </a:r>
            <a:r>
              <a:rPr lang="en-US" dirty="0" smtClean="0"/>
              <a:t> to rain.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/>
              <a:t>When</a:t>
            </a:r>
            <a:r>
              <a:rPr lang="en-US" dirty="0" smtClean="0"/>
              <a:t> Mrs. Taylor </a:t>
            </a:r>
            <a:r>
              <a:rPr lang="en-US" b="1" dirty="0" smtClean="0">
                <a:solidFill>
                  <a:srgbClr val="996633"/>
                </a:solidFill>
              </a:rPr>
              <a:t>heard</a:t>
            </a:r>
            <a:r>
              <a:rPr lang="en-US" dirty="0" smtClean="0"/>
              <a:t> a strange noise, she </a:t>
            </a:r>
            <a:r>
              <a:rPr lang="en-US" b="1" dirty="0" smtClean="0">
                <a:solidFill>
                  <a:srgbClr val="996633"/>
                </a:solidFill>
              </a:rPr>
              <a:t>got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up to investigate.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i="1" dirty="0" smtClean="0"/>
              <a:t>When</a:t>
            </a:r>
            <a:r>
              <a:rPr lang="en-US" dirty="0" smtClean="0"/>
              <a:t> I </a:t>
            </a:r>
            <a:r>
              <a:rPr lang="en-US" b="1" dirty="0" smtClean="0">
                <a:solidFill>
                  <a:srgbClr val="996633"/>
                </a:solidFill>
              </a:rPr>
              <a:t>dropped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my cup, the coffee spilled on my lap.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56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349134"/>
            <a:ext cx="9980682" cy="824027"/>
          </a:xfrm>
        </p:spPr>
        <p:txBody>
          <a:bodyPr rtlCol="0"/>
          <a:lstStyle/>
          <a:p>
            <a:r>
              <a:rPr lang="it" dirty="0" smtClean="0"/>
              <a:t>Simple Past vs. </a:t>
            </a:r>
            <a:r>
              <a:rPr lang="it" dirty="0"/>
              <a:t>P</a:t>
            </a:r>
            <a:r>
              <a:rPr lang="it" dirty="0" smtClean="0"/>
              <a:t>ast Progressive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500841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100" dirty="0"/>
              <a:t>The p</a:t>
            </a:r>
            <a:r>
              <a:rPr lang="en-US" sz="2100" dirty="0" smtClean="0"/>
              <a:t>ast </a:t>
            </a:r>
            <a:r>
              <a:rPr lang="en-US" sz="2100" dirty="0"/>
              <a:t>p</a:t>
            </a:r>
            <a:r>
              <a:rPr lang="en-US" sz="2100" dirty="0" smtClean="0"/>
              <a:t>rogressive is used to </a:t>
            </a:r>
            <a:r>
              <a:rPr lang="en-US" sz="2100" i="1" dirty="0" smtClean="0"/>
              <a:t>describe</a:t>
            </a:r>
            <a:r>
              <a:rPr lang="en-US" sz="2100" dirty="0" smtClean="0"/>
              <a:t> an action </a:t>
            </a:r>
            <a:r>
              <a:rPr lang="en-US" sz="2100" dirty="0"/>
              <a:t>at a </a:t>
            </a:r>
            <a:r>
              <a:rPr lang="en-US" sz="2100" b="1" dirty="0"/>
              <a:t>particular moment</a:t>
            </a:r>
            <a:r>
              <a:rPr lang="en-US" sz="2100" dirty="0"/>
              <a:t> in the past. The action started before that moment but </a:t>
            </a:r>
            <a:r>
              <a:rPr lang="en-US" sz="2100" dirty="0" smtClean="0"/>
              <a:t>is not over</a:t>
            </a:r>
            <a:r>
              <a:rPr lang="en-US" sz="2100" dirty="0" smtClean="0"/>
              <a:t> </a:t>
            </a:r>
            <a:r>
              <a:rPr lang="en-US" sz="2100" dirty="0"/>
              <a:t>at that moment</a:t>
            </a:r>
            <a:r>
              <a:rPr lang="en-US" sz="2100" dirty="0" smtClean="0"/>
              <a:t>.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n-US" sz="1400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n-US" sz="2100" dirty="0"/>
              <a:t>When we use the </a:t>
            </a:r>
            <a:r>
              <a:rPr lang="en-US" sz="2100" dirty="0" smtClean="0"/>
              <a:t>past progressive, </a:t>
            </a:r>
            <a:r>
              <a:rPr lang="en-US" sz="2100" dirty="0"/>
              <a:t>our listener usually knows or understands what time we are talking </a:t>
            </a:r>
            <a:r>
              <a:rPr lang="en-US" sz="2100" dirty="0" smtClean="0"/>
              <a:t>about: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100" dirty="0"/>
              <a:t>I </a:t>
            </a:r>
            <a:r>
              <a:rPr lang="en-US" sz="2100" b="1" dirty="0">
                <a:solidFill>
                  <a:srgbClr val="996633"/>
                </a:solidFill>
              </a:rPr>
              <a:t>was</a:t>
            </a:r>
            <a:r>
              <a:rPr lang="en-US" sz="2100" dirty="0">
                <a:solidFill>
                  <a:srgbClr val="996633"/>
                </a:solidFill>
              </a:rPr>
              <a:t> </a:t>
            </a:r>
            <a:r>
              <a:rPr lang="en-US" sz="2100" b="1" dirty="0">
                <a:solidFill>
                  <a:srgbClr val="996633"/>
                </a:solidFill>
              </a:rPr>
              <a:t>working</a:t>
            </a:r>
            <a:r>
              <a:rPr lang="en-US" sz="2100" dirty="0"/>
              <a:t> at 10pm last night.</a:t>
            </a:r>
          </a:p>
          <a:p>
            <a:r>
              <a:rPr lang="en-US" sz="2100" dirty="0"/>
              <a:t>They </a:t>
            </a:r>
            <a:r>
              <a:rPr lang="en-US" sz="2100" b="1" dirty="0">
                <a:solidFill>
                  <a:srgbClr val="996633"/>
                </a:solidFill>
              </a:rPr>
              <a:t>were</a:t>
            </a:r>
            <a:r>
              <a:rPr lang="en-US" sz="2100" dirty="0"/>
              <a:t> not </a:t>
            </a:r>
            <a:r>
              <a:rPr lang="en-US" sz="2100" b="1" dirty="0">
                <a:solidFill>
                  <a:srgbClr val="996633"/>
                </a:solidFill>
              </a:rPr>
              <a:t>playing</a:t>
            </a:r>
            <a:r>
              <a:rPr lang="en-US" sz="2100" dirty="0"/>
              <a:t> football at 9am this morning.</a:t>
            </a:r>
          </a:p>
          <a:p>
            <a:r>
              <a:rPr lang="en-US" sz="2100" dirty="0"/>
              <a:t>What </a:t>
            </a:r>
            <a:r>
              <a:rPr lang="en-US" sz="2100" b="1" dirty="0">
                <a:solidFill>
                  <a:srgbClr val="996633"/>
                </a:solidFill>
              </a:rPr>
              <a:t>were</a:t>
            </a:r>
            <a:r>
              <a:rPr lang="en-US" sz="2100" dirty="0"/>
              <a:t> you </a:t>
            </a:r>
            <a:r>
              <a:rPr lang="en-US" sz="2100" b="1" dirty="0">
                <a:solidFill>
                  <a:srgbClr val="996633"/>
                </a:solidFill>
              </a:rPr>
              <a:t>doing</a:t>
            </a:r>
            <a:r>
              <a:rPr lang="en-US" sz="2100" dirty="0"/>
              <a:t> at 10pm last night?</a:t>
            </a:r>
          </a:p>
          <a:p>
            <a:r>
              <a:rPr lang="en-US" sz="2100" dirty="0"/>
              <a:t>What </a:t>
            </a:r>
            <a:r>
              <a:rPr lang="en-US" sz="2100" b="1" dirty="0">
                <a:solidFill>
                  <a:srgbClr val="996633"/>
                </a:solidFill>
              </a:rPr>
              <a:t>were</a:t>
            </a:r>
            <a:r>
              <a:rPr lang="en-US" sz="2100" dirty="0"/>
              <a:t> you </a:t>
            </a:r>
            <a:r>
              <a:rPr lang="en-US" sz="2100" b="1" dirty="0">
                <a:solidFill>
                  <a:srgbClr val="996633"/>
                </a:solidFill>
              </a:rPr>
              <a:t>doing</a:t>
            </a:r>
            <a:r>
              <a:rPr lang="en-US" sz="2100" dirty="0"/>
              <a:t> when he arrived?</a:t>
            </a:r>
          </a:p>
          <a:p>
            <a:r>
              <a:rPr lang="en-US" sz="2100" dirty="0"/>
              <a:t>She </a:t>
            </a:r>
            <a:r>
              <a:rPr lang="en-US" sz="2100" b="1" dirty="0">
                <a:solidFill>
                  <a:srgbClr val="996633"/>
                </a:solidFill>
              </a:rPr>
              <a:t>was cooking</a:t>
            </a:r>
            <a:r>
              <a:rPr lang="en-US" sz="2100" dirty="0">
                <a:solidFill>
                  <a:srgbClr val="996633"/>
                </a:solidFill>
              </a:rPr>
              <a:t> </a:t>
            </a:r>
            <a:r>
              <a:rPr lang="en-US" sz="2100" dirty="0"/>
              <a:t>when I </a:t>
            </a:r>
            <a:r>
              <a:rPr lang="en-US" sz="2100" dirty="0" smtClean="0"/>
              <a:t>called </a:t>
            </a:r>
            <a:r>
              <a:rPr lang="en-US" sz="2100" dirty="0"/>
              <a:t>her.</a:t>
            </a:r>
          </a:p>
          <a:p>
            <a:r>
              <a:rPr lang="en-US" sz="2100" dirty="0"/>
              <a:t>We </a:t>
            </a:r>
            <a:r>
              <a:rPr lang="en-US" sz="2100" b="1" dirty="0">
                <a:solidFill>
                  <a:srgbClr val="996633"/>
                </a:solidFill>
              </a:rPr>
              <a:t>were having</a:t>
            </a:r>
            <a:r>
              <a:rPr lang="en-US" sz="2100" dirty="0"/>
              <a:t> dinner when it started to rain.</a:t>
            </a:r>
          </a:p>
          <a:p>
            <a:r>
              <a:rPr lang="en-US" sz="2100" dirty="0" smtClean="0"/>
              <a:t>John </a:t>
            </a:r>
            <a:r>
              <a:rPr lang="en-US" sz="2100" dirty="0"/>
              <a:t>went home early because it </a:t>
            </a:r>
            <a:r>
              <a:rPr lang="en-US" sz="2100" b="1" dirty="0">
                <a:solidFill>
                  <a:srgbClr val="996633"/>
                </a:solidFill>
              </a:rPr>
              <a:t>was snowing</a:t>
            </a:r>
            <a:r>
              <a:rPr lang="en-US" sz="21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41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349134"/>
            <a:ext cx="9980682" cy="824027"/>
          </a:xfrm>
        </p:spPr>
        <p:txBody>
          <a:bodyPr rtlCol="0"/>
          <a:lstStyle/>
          <a:p>
            <a:r>
              <a:rPr lang="it" dirty="0" smtClean="0"/>
              <a:t>Simple Past vs. </a:t>
            </a:r>
            <a:r>
              <a:rPr lang="it" dirty="0"/>
              <a:t>P</a:t>
            </a:r>
            <a:r>
              <a:rPr lang="it" dirty="0" smtClean="0"/>
              <a:t>ast Progressive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04900" y="1600199"/>
            <a:ext cx="9982200" cy="48837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In the past progressive two actions occur at the same time in the past, but one action begins earlier and is in progress when the other action occurs.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</a:t>
            </a:r>
            <a:r>
              <a:rPr lang="en-US" b="1" dirty="0" smtClean="0">
                <a:solidFill>
                  <a:srgbClr val="996633"/>
                </a:solidFill>
              </a:rPr>
              <a:t>was walking</a:t>
            </a:r>
            <a:r>
              <a:rPr lang="en-US" dirty="0" smtClean="0"/>
              <a:t> down the street when it began to rain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While I </a:t>
            </a:r>
            <a:r>
              <a:rPr lang="en-US" b="1" dirty="0" smtClean="0">
                <a:solidFill>
                  <a:srgbClr val="996633"/>
                </a:solidFill>
              </a:rPr>
              <a:t>was walking</a:t>
            </a:r>
            <a:r>
              <a:rPr lang="en-US" dirty="0" smtClean="0"/>
              <a:t> down the street, it began to rain.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Rita </a:t>
            </a:r>
            <a:r>
              <a:rPr lang="en-US" b="1" dirty="0" smtClean="0">
                <a:solidFill>
                  <a:srgbClr val="996633"/>
                </a:solidFill>
              </a:rPr>
              <a:t>was standing</a:t>
            </a:r>
            <a:r>
              <a:rPr lang="en-US" dirty="0" smtClean="0"/>
              <a:t> under a tree when it began to rain.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past progressive can also describe an action that began in the past and continued for an indefinite period of time.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At eight o’clock last night I </a:t>
            </a:r>
            <a:r>
              <a:rPr lang="en-US" b="1" dirty="0" smtClean="0">
                <a:solidFill>
                  <a:srgbClr val="996633"/>
                </a:solidFill>
              </a:rPr>
              <a:t>was studying</a:t>
            </a:r>
            <a:r>
              <a:rPr lang="en-US" dirty="0" smtClean="0"/>
              <a:t> = “My studying began before 8:00 pm, was in progress at that time, and probably continued”.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Sometimes the past progressive is used in both parts of a sentence when two actions are in progress simultaneously.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While I </a:t>
            </a:r>
            <a:r>
              <a:rPr lang="en-US" b="1" dirty="0" smtClean="0">
                <a:solidFill>
                  <a:srgbClr val="996633"/>
                </a:solidFill>
              </a:rPr>
              <a:t>was studying</a:t>
            </a:r>
            <a:r>
              <a:rPr lang="en-US" dirty="0" smtClean="0"/>
              <a:t> in one room of our apartment, my roommate </a:t>
            </a:r>
            <a:r>
              <a:rPr lang="en-US" b="1" dirty="0" smtClean="0">
                <a:solidFill>
                  <a:srgbClr val="996633"/>
                </a:solidFill>
              </a:rPr>
              <a:t>was having</a:t>
            </a:r>
            <a:r>
              <a:rPr lang="en-US" dirty="0" smtClean="0"/>
              <a:t> a party in the other room.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74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349134"/>
            <a:ext cx="9980682" cy="824027"/>
          </a:xfrm>
        </p:spPr>
        <p:txBody>
          <a:bodyPr rtlCol="0"/>
          <a:lstStyle/>
          <a:p>
            <a:r>
              <a:rPr lang="it" dirty="0" smtClean="0"/>
              <a:t>Past Progressive + Simple </a:t>
            </a:r>
            <a:r>
              <a:rPr lang="it" dirty="0"/>
              <a:t>Past 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088277" y="1654232"/>
            <a:ext cx="9982200" cy="434755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We </a:t>
            </a:r>
            <a:r>
              <a:rPr lang="en-US" dirty="0"/>
              <a:t>often use the past progressive </a:t>
            </a:r>
            <a:r>
              <a:rPr lang="en-US" u="sng" dirty="0"/>
              <a:t>with</a:t>
            </a:r>
            <a:r>
              <a:rPr lang="en-US" dirty="0"/>
              <a:t> the simple past. We use the past progressive to express a </a:t>
            </a:r>
            <a:r>
              <a:rPr lang="en-US" b="1" dirty="0"/>
              <a:t>long</a:t>
            </a:r>
            <a:r>
              <a:rPr lang="en-US" dirty="0"/>
              <a:t> action. </a:t>
            </a:r>
            <a:endParaRPr lang="en-US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And </a:t>
            </a:r>
            <a:r>
              <a:rPr lang="en-US" dirty="0"/>
              <a:t>we use the simple past to express a </a:t>
            </a:r>
            <a:r>
              <a:rPr lang="en-US" b="1" dirty="0"/>
              <a:t>short</a:t>
            </a:r>
            <a:r>
              <a:rPr lang="en-US" dirty="0"/>
              <a:t> action that happens </a:t>
            </a:r>
            <a:r>
              <a:rPr lang="en-US" b="1" dirty="0"/>
              <a:t>in the middle</a:t>
            </a:r>
            <a:r>
              <a:rPr lang="en-US" dirty="0"/>
              <a:t> of the long action</a:t>
            </a:r>
            <a:r>
              <a:rPr lang="en-US" dirty="0" smtClean="0"/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We can join the two ideas with </a:t>
            </a:r>
            <a:r>
              <a:rPr lang="en-US" b="1" dirty="0"/>
              <a:t>when</a:t>
            </a:r>
            <a:r>
              <a:rPr lang="en-US" dirty="0"/>
              <a:t> or </a:t>
            </a:r>
            <a:r>
              <a:rPr lang="en-US" b="1" dirty="0"/>
              <a:t>while</a:t>
            </a:r>
            <a:r>
              <a:rPr lang="en-US" dirty="0"/>
              <a:t>:</a:t>
            </a:r>
            <a:endParaRPr lang="it-IT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i="1" dirty="0"/>
              <a:t> </a:t>
            </a:r>
            <a:endParaRPr lang="it-IT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/>
              <a:t>Long action</a:t>
            </a:r>
            <a:r>
              <a:rPr lang="en-US" i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dirty="0"/>
              <a:t>I </a:t>
            </a:r>
            <a:r>
              <a:rPr lang="en-US" b="1" dirty="0">
                <a:solidFill>
                  <a:srgbClr val="996633"/>
                </a:solidFill>
              </a:rPr>
              <a:t>was watching </a:t>
            </a:r>
            <a:r>
              <a:rPr lang="en-US" dirty="0"/>
              <a:t>TV from 7pm to 9pm.</a:t>
            </a:r>
            <a:endParaRPr lang="it-IT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 </a:t>
            </a:r>
            <a:endParaRPr lang="it-IT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i="1" dirty="0"/>
              <a:t>Short action</a:t>
            </a:r>
            <a:r>
              <a:rPr lang="en-US" i="1" dirty="0" smtClean="0"/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800" dirty="0"/>
              <a:t/>
            </a:r>
            <a:br>
              <a:rPr lang="en-US" sz="800" dirty="0"/>
            </a:br>
            <a:r>
              <a:rPr lang="en-US" dirty="0"/>
              <a:t>You </a:t>
            </a:r>
            <a:r>
              <a:rPr lang="en-US" b="1" dirty="0">
                <a:solidFill>
                  <a:srgbClr val="996633"/>
                </a:solidFill>
              </a:rPr>
              <a:t>called</a:t>
            </a:r>
            <a:r>
              <a:rPr lang="en-US" dirty="0"/>
              <a:t> at 8pm</a:t>
            </a:r>
            <a:r>
              <a:rPr lang="en-US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319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6464" y="299257"/>
            <a:ext cx="9980682" cy="824027"/>
          </a:xfrm>
        </p:spPr>
        <p:txBody>
          <a:bodyPr rtlCol="0"/>
          <a:lstStyle/>
          <a:p>
            <a:r>
              <a:rPr lang="it" dirty="0" smtClean="0"/>
              <a:t>Past Progressive + Simple </a:t>
            </a:r>
            <a:r>
              <a:rPr lang="it" dirty="0"/>
              <a:t>Past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29838" y="1562793"/>
            <a:ext cx="9982200" cy="473825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 smtClean="0"/>
              <a:t>Long </a:t>
            </a:r>
            <a:r>
              <a:rPr lang="en-US" sz="2200" dirty="0"/>
              <a:t>action (watching TV</a:t>
            </a:r>
            <a:r>
              <a:rPr lang="en-US" sz="2200" dirty="0" smtClean="0"/>
              <a:t>): </a:t>
            </a:r>
            <a:r>
              <a:rPr lang="en-US" sz="2200" dirty="0"/>
              <a:t>expressed with </a:t>
            </a:r>
            <a:r>
              <a:rPr lang="en-US" sz="2200" b="1" dirty="0"/>
              <a:t>past progressive</a:t>
            </a:r>
            <a:endParaRPr lang="it-IT" sz="22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S</a:t>
            </a:r>
            <a:r>
              <a:rPr lang="en-US" sz="2200" dirty="0" smtClean="0"/>
              <a:t>hort </a:t>
            </a:r>
            <a:r>
              <a:rPr lang="en-US" sz="2200" dirty="0"/>
              <a:t>action (called</a:t>
            </a:r>
            <a:r>
              <a:rPr lang="en-US" sz="2200" dirty="0" smtClean="0"/>
              <a:t>): </a:t>
            </a:r>
            <a:r>
              <a:rPr lang="en-US" sz="2200" dirty="0"/>
              <a:t>expressed with </a:t>
            </a:r>
            <a:r>
              <a:rPr lang="en-US" sz="2200" b="1" dirty="0"/>
              <a:t>simple past</a:t>
            </a:r>
            <a:r>
              <a:rPr lang="en-US" sz="2200" dirty="0"/>
              <a:t> </a:t>
            </a:r>
            <a:endParaRPr lang="en-US" sz="2200" dirty="0" smtClean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We can join these two actions with </a:t>
            </a:r>
            <a:r>
              <a:rPr lang="en-US" sz="2200" b="1" dirty="0"/>
              <a:t>when</a:t>
            </a:r>
            <a:r>
              <a:rPr lang="en-US" sz="22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en-US" sz="2200" i="1" dirty="0"/>
              <a:t>I </a:t>
            </a:r>
            <a:r>
              <a:rPr lang="en-US" sz="2200" b="1" i="1" dirty="0">
                <a:solidFill>
                  <a:srgbClr val="996633"/>
                </a:solidFill>
              </a:rPr>
              <a:t>was watching</a:t>
            </a:r>
            <a:r>
              <a:rPr lang="en-US" sz="2200" i="1" dirty="0"/>
              <a:t> TV </a:t>
            </a:r>
            <a:r>
              <a:rPr lang="en-US" sz="2200" b="1" i="1" dirty="0"/>
              <a:t>when</a:t>
            </a:r>
            <a:r>
              <a:rPr lang="en-US" sz="2200" i="1" dirty="0"/>
              <a:t> you </a:t>
            </a:r>
            <a:r>
              <a:rPr lang="en-US" sz="2200" b="1" i="1" dirty="0">
                <a:solidFill>
                  <a:srgbClr val="996633"/>
                </a:solidFill>
              </a:rPr>
              <a:t>called</a:t>
            </a:r>
            <a:r>
              <a:rPr lang="en-US" sz="2200" i="1" dirty="0" smtClean="0"/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Notice that </a:t>
            </a:r>
            <a:r>
              <a:rPr lang="en-US" sz="2200" i="1" dirty="0"/>
              <a:t>"when you called"</a:t>
            </a:r>
            <a:r>
              <a:rPr lang="en-US" sz="2200" dirty="0"/>
              <a:t> is also a way of defining the time (8pm</a:t>
            </a:r>
            <a:r>
              <a:rPr lang="en-US" sz="2200" dirty="0" smtClean="0"/>
              <a:t>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/>
              <a:t>But also</a:t>
            </a:r>
            <a:r>
              <a:rPr lang="en-US" sz="22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200" b="1" i="1" dirty="0"/>
              <a:t>While</a:t>
            </a:r>
            <a:r>
              <a:rPr lang="en-US" sz="2200" i="1" dirty="0"/>
              <a:t> I </a:t>
            </a:r>
            <a:r>
              <a:rPr lang="en-US" sz="2200" b="1" i="1" dirty="0">
                <a:solidFill>
                  <a:srgbClr val="996633"/>
                </a:solidFill>
              </a:rPr>
              <a:t>was watching</a:t>
            </a:r>
            <a:r>
              <a:rPr lang="en-US" sz="2200" i="1" dirty="0"/>
              <a:t> TV, you </a:t>
            </a:r>
            <a:r>
              <a:rPr lang="en-US" sz="2200" b="1" i="1" dirty="0">
                <a:solidFill>
                  <a:srgbClr val="996633"/>
                </a:solidFill>
              </a:rPr>
              <a:t>called</a:t>
            </a:r>
            <a:r>
              <a:rPr lang="en-US" sz="2200" i="1" dirty="0" smtClean="0"/>
              <a:t>.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it-IT" sz="2200" dirty="0" err="1"/>
              <a:t>We</a:t>
            </a:r>
            <a:r>
              <a:rPr lang="it-IT" sz="2200" dirty="0"/>
              <a:t> use</a:t>
            </a:r>
            <a:r>
              <a:rPr lang="it-IT" sz="2200" dirty="0" smtClean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it-IT" sz="1500" dirty="0"/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/>
              <a:t>when</a:t>
            </a:r>
            <a:r>
              <a:rPr lang="en-US" sz="2200" dirty="0"/>
              <a:t> + </a:t>
            </a:r>
            <a:r>
              <a:rPr lang="en-US" sz="2200" b="1" dirty="0"/>
              <a:t>short action</a:t>
            </a:r>
            <a:r>
              <a:rPr lang="en-US" sz="2200" dirty="0"/>
              <a:t> </a:t>
            </a:r>
            <a:r>
              <a:rPr lang="en-US" sz="2200" dirty="0" smtClean="0"/>
              <a:t>(Simple Past)</a:t>
            </a:r>
            <a:endParaRPr lang="it-IT" sz="2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/>
              <a:t>while</a:t>
            </a:r>
            <a:r>
              <a:rPr lang="en-US" sz="2200" dirty="0"/>
              <a:t> + </a:t>
            </a:r>
            <a:r>
              <a:rPr lang="en-US" sz="2200" b="1" dirty="0"/>
              <a:t>long action</a:t>
            </a:r>
            <a:r>
              <a:rPr lang="en-US" sz="2200" dirty="0"/>
              <a:t> (Past </a:t>
            </a:r>
            <a:r>
              <a:rPr lang="en-US" sz="2200" dirty="0" smtClean="0"/>
              <a:t>Progressive)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62828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208" y="157942"/>
            <a:ext cx="10889672" cy="965344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dirty="0" smtClean="0"/>
              <a:t>Exercise:</a:t>
            </a:r>
            <a:br>
              <a:rPr lang="it" dirty="0" smtClean="0"/>
            </a:br>
            <a:r>
              <a:rPr lang="it" sz="2200" dirty="0" smtClean="0"/>
              <a:t>Complete the sentences. Use the simple past or the past progressive of the verbs in parentheses.</a:t>
            </a:r>
            <a:endParaRPr lang="en-US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706582" y="1330037"/>
            <a:ext cx="10997737" cy="53035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i="1" dirty="0" smtClean="0"/>
              <a:t>Last night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100" dirty="0"/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Between 5:00 and 7:00 pm, I (sit) __________________ in class. I had a lot of things on my mind. I (think) _____________ about some family issues. I (listen, not) _____________ to the teacher.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It was a beautiful evening when I walked home. The moon (shine) ____________ over the water , and warm breeze (blow) _______________.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I (stop) _______________ by a friend’s apartment, but he (be, not) _____________ home. He (sit) ________________ in heavy traffic. He (get, not) _____________ home until 10:00.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My neighbors (argue) ______________ about something when I (walk) __________ by them outside my apartment  building.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A package (wait) _______________ for me at home. I (open) _____________ it and (find) _____________ an early birthday present.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While I (read) _______________ to my nephew, he (fall) _______________ asleep, so I (cover) ______________ him up and (sneak) _______________ out of the room.</a:t>
            </a:r>
          </a:p>
        </p:txBody>
      </p:sp>
    </p:spTree>
    <p:extLst>
      <p:ext uri="{BB962C8B-B14F-4D97-AF65-F5344CB8AC3E}">
        <p14:creationId xmlns:p14="http://schemas.microsoft.com/office/powerpoint/2010/main" val="10432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208" y="157942"/>
            <a:ext cx="10889672" cy="965344"/>
          </a:xfrm>
        </p:spPr>
        <p:txBody>
          <a:bodyPr rtlCol="0">
            <a:normAutofit/>
          </a:bodyPr>
          <a:lstStyle/>
          <a:p>
            <a:pPr rtl="0"/>
            <a:r>
              <a:rPr lang="it" sz="2200" dirty="0" smtClean="0"/>
              <a:t>Exercise: correct the errors</a:t>
            </a:r>
            <a:r>
              <a:rPr lang="it" dirty="0" smtClean="0"/>
              <a:t/>
            </a:r>
            <a:br>
              <a:rPr lang="it" dirty="0" smtClean="0"/>
            </a:br>
            <a:endParaRPr lang="en-US" sz="2200" dirty="0"/>
          </a:p>
        </p:txBody>
      </p:sp>
      <p:pic>
        <p:nvPicPr>
          <p:cNvPr id="3" name="Segnaposto contenut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25" y="1367753"/>
            <a:ext cx="9298794" cy="5400000"/>
          </a:xfrm>
        </p:spPr>
      </p:pic>
    </p:spTree>
    <p:extLst>
      <p:ext uri="{BB962C8B-B14F-4D97-AF65-F5344CB8AC3E}">
        <p14:creationId xmlns:p14="http://schemas.microsoft.com/office/powerpoint/2010/main" val="38308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3208" y="157942"/>
            <a:ext cx="10889672" cy="965344"/>
          </a:xfrm>
        </p:spPr>
        <p:txBody>
          <a:bodyPr rtlCol="0">
            <a:normAutofit/>
          </a:bodyPr>
          <a:lstStyle/>
          <a:p>
            <a:pPr rtl="0"/>
            <a:r>
              <a:rPr lang="it" dirty="0" smtClean="0"/>
              <a:t>Read and translate</a:t>
            </a:r>
            <a:br>
              <a:rPr lang="it" dirty="0" smtClean="0"/>
            </a:br>
            <a:endParaRPr lang="en-US" sz="2200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7"/>
          <a:stretch/>
        </p:blipFill>
        <p:spPr>
          <a:xfrm>
            <a:off x="1446414" y="1361071"/>
            <a:ext cx="9273100" cy="5292000"/>
          </a:xfrm>
        </p:spPr>
      </p:pic>
    </p:spTree>
    <p:extLst>
      <p:ext uri="{BB962C8B-B14F-4D97-AF65-F5344CB8AC3E}">
        <p14:creationId xmlns:p14="http://schemas.microsoft.com/office/powerpoint/2010/main" val="426763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3213" y="498764"/>
            <a:ext cx="9980682" cy="624522"/>
          </a:xfrm>
        </p:spPr>
        <p:txBody>
          <a:bodyPr rtlCol="0"/>
          <a:lstStyle/>
          <a:p>
            <a:pPr rtl="0"/>
            <a:r>
              <a:rPr lang="it" dirty="0" smtClean="0"/>
              <a:t>Simple Past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21525" y="1317566"/>
            <a:ext cx="9982200" cy="509154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simple past tense describes an event that occurred </a:t>
            </a:r>
            <a:r>
              <a:rPr lang="en-US" b="1" dirty="0" smtClean="0"/>
              <a:t>at one particular time</a:t>
            </a:r>
            <a:r>
              <a:rPr lang="en-US" dirty="0" smtClean="0"/>
              <a:t> in the past.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Most simple past verbs add </a:t>
            </a:r>
            <a:r>
              <a:rPr lang="en-US" b="1" i="1" dirty="0" smtClean="0"/>
              <a:t>–</a:t>
            </a:r>
            <a:r>
              <a:rPr lang="en-US" b="1" i="1" dirty="0" err="1" smtClean="0"/>
              <a:t>ed</a:t>
            </a:r>
            <a:r>
              <a:rPr lang="en-US" b="1" i="1" dirty="0" smtClean="0"/>
              <a:t> </a:t>
            </a:r>
            <a:r>
              <a:rPr lang="en-US" dirty="0" smtClean="0"/>
              <a:t>to the base form, but some verbs have </a:t>
            </a:r>
            <a:r>
              <a:rPr lang="en-US" b="1" dirty="0" smtClean="0"/>
              <a:t>irregular</a:t>
            </a:r>
            <a:r>
              <a:rPr lang="en-US" dirty="0" smtClean="0"/>
              <a:t> past tense forms.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It </a:t>
            </a:r>
            <a:r>
              <a:rPr lang="en-US" b="1" i="1" dirty="0" smtClean="0">
                <a:solidFill>
                  <a:srgbClr val="996633"/>
                </a:solidFill>
              </a:rPr>
              <a:t>snowed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yesterday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Tom </a:t>
            </a:r>
            <a:r>
              <a:rPr lang="en-US" b="1" i="1" dirty="0" smtClean="0">
                <a:solidFill>
                  <a:srgbClr val="996633"/>
                </a:solidFill>
              </a:rPr>
              <a:t>watched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TV last night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Jack </a:t>
            </a:r>
            <a:r>
              <a:rPr lang="en-US" b="1" i="1" dirty="0" smtClean="0">
                <a:solidFill>
                  <a:srgbClr val="996633"/>
                </a:solidFill>
              </a:rPr>
              <a:t>went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to work early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 </a:t>
            </a:r>
            <a:r>
              <a:rPr lang="en-US" b="1" i="1" dirty="0" smtClean="0">
                <a:solidFill>
                  <a:srgbClr val="996633"/>
                </a:solidFill>
              </a:rPr>
              <a:t>came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to work late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We </a:t>
            </a:r>
            <a:r>
              <a:rPr lang="en-US" b="1" i="1" dirty="0" smtClean="0">
                <a:solidFill>
                  <a:srgbClr val="996633"/>
                </a:solidFill>
              </a:rPr>
              <a:t>saw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a great movie last night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The simple past forms of </a:t>
            </a:r>
            <a:r>
              <a:rPr lang="en-US" b="1" dirty="0" smtClean="0"/>
              <a:t>be</a:t>
            </a:r>
            <a:r>
              <a:rPr lang="en-US" dirty="0" smtClean="0"/>
              <a:t> are </a:t>
            </a:r>
            <a:r>
              <a:rPr lang="en-US" b="1" u="sng" dirty="0" smtClean="0"/>
              <a:t>was</a:t>
            </a:r>
            <a:r>
              <a:rPr lang="en-US" dirty="0" smtClean="0"/>
              <a:t> and </a:t>
            </a:r>
            <a:r>
              <a:rPr lang="en-US" b="1" u="sng" dirty="0" smtClean="0"/>
              <a:t>were</a:t>
            </a:r>
            <a:r>
              <a:rPr lang="en-US" dirty="0" smtClean="0"/>
              <a:t>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Emily </a:t>
            </a:r>
            <a:r>
              <a:rPr lang="en-US" b="1" i="1" dirty="0" smtClean="0">
                <a:solidFill>
                  <a:srgbClr val="996633"/>
                </a:solidFill>
              </a:rPr>
              <a:t>was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at the office this morning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You </a:t>
            </a:r>
            <a:r>
              <a:rPr lang="en-US" b="1" i="1" dirty="0" smtClean="0">
                <a:solidFill>
                  <a:srgbClr val="996633"/>
                </a:solidFill>
              </a:rPr>
              <a:t>were</a:t>
            </a:r>
            <a:r>
              <a:rPr lang="en-US" dirty="0" smtClean="0">
                <a:solidFill>
                  <a:srgbClr val="996633"/>
                </a:solidFill>
              </a:rPr>
              <a:t> </a:t>
            </a:r>
            <a:r>
              <a:rPr lang="en-US" dirty="0" smtClean="0"/>
              <a:t>tired yesterday</a:t>
            </a:r>
          </a:p>
        </p:txBody>
      </p:sp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3213" y="498764"/>
            <a:ext cx="9980682" cy="624522"/>
          </a:xfrm>
        </p:spPr>
        <p:txBody>
          <a:bodyPr rtlCol="0"/>
          <a:lstStyle/>
          <a:p>
            <a:pPr rtl="0"/>
            <a:r>
              <a:rPr lang="it" dirty="0" smtClean="0"/>
              <a:t>Simple Past</a:t>
            </a:r>
            <a:endParaRPr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21525" y="1317567"/>
            <a:ext cx="9982200" cy="49419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When describing a series of actions that all happened in the past, the verbs are in same tense.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 smtClean="0"/>
              <a:t>Andrew </a:t>
            </a:r>
            <a:r>
              <a:rPr lang="en-US" sz="1800" b="1" i="1" dirty="0" smtClean="0">
                <a:solidFill>
                  <a:srgbClr val="996633"/>
                </a:solidFill>
              </a:rPr>
              <a:t>caught</a:t>
            </a:r>
            <a:r>
              <a:rPr lang="en-US" sz="1800" dirty="0" smtClean="0"/>
              <a:t> the ball, </a:t>
            </a:r>
            <a:r>
              <a:rPr lang="en-US" sz="1800" b="1" i="1" dirty="0" smtClean="0">
                <a:solidFill>
                  <a:srgbClr val="996633"/>
                </a:solidFill>
              </a:rPr>
              <a:t>ran</a:t>
            </a:r>
            <a:r>
              <a:rPr lang="en-US" sz="1800" dirty="0" smtClean="0"/>
              <a:t> down the field, and </a:t>
            </a:r>
            <a:r>
              <a:rPr lang="en-US" sz="1800" b="1" i="1" dirty="0" smtClean="0">
                <a:solidFill>
                  <a:srgbClr val="996633"/>
                </a:solidFill>
              </a:rPr>
              <a:t>scored</a:t>
            </a:r>
            <a:r>
              <a:rPr lang="en-US" sz="1800" dirty="0" smtClean="0"/>
              <a:t> a point.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 smtClean="0"/>
              <a:t>In general, the simple past is used when: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1800" dirty="0"/>
              <a:t>the event is </a:t>
            </a:r>
            <a:r>
              <a:rPr lang="en-US" sz="1800" b="1" dirty="0"/>
              <a:t>in the past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the event is </a:t>
            </a:r>
            <a:r>
              <a:rPr lang="en-US" sz="1800" b="1" dirty="0"/>
              <a:t>completely finished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we say (or understand) the </a:t>
            </a:r>
            <a:r>
              <a:rPr lang="en-US" sz="1800" b="1" dirty="0"/>
              <a:t>time</a:t>
            </a:r>
            <a:r>
              <a:rPr lang="en-US" sz="1800" dirty="0"/>
              <a:t> and/or </a:t>
            </a:r>
            <a:r>
              <a:rPr lang="en-US" sz="1800" b="1" dirty="0"/>
              <a:t>place</a:t>
            </a:r>
            <a:r>
              <a:rPr lang="en-US" sz="1800" dirty="0"/>
              <a:t> of the </a:t>
            </a:r>
            <a:r>
              <a:rPr lang="en-US" sz="1800" dirty="0" smtClean="0"/>
              <a:t>event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Note that when we tell a story, we usually use the </a:t>
            </a:r>
            <a:r>
              <a:rPr lang="en-US" sz="1800" dirty="0" smtClean="0"/>
              <a:t>simple past. </a:t>
            </a:r>
            <a:r>
              <a:rPr lang="en-US" sz="1800" dirty="0"/>
              <a:t>We may start with the p</a:t>
            </a:r>
            <a:r>
              <a:rPr lang="en-US" sz="1800" dirty="0" smtClean="0"/>
              <a:t>ast </a:t>
            </a:r>
            <a:r>
              <a:rPr lang="en-US" sz="1800" dirty="0" smtClean="0"/>
              <a:t>progressive </a:t>
            </a:r>
            <a:r>
              <a:rPr lang="en-US" sz="1800" dirty="0"/>
              <a:t>to "set the scene", but we almost always use the </a:t>
            </a:r>
            <a:r>
              <a:rPr lang="en-US" sz="1800" dirty="0" smtClean="0"/>
              <a:t>simple past </a:t>
            </a:r>
            <a:r>
              <a:rPr lang="en-US" sz="1800" dirty="0" smtClean="0"/>
              <a:t>for </a:t>
            </a:r>
            <a:r>
              <a:rPr lang="en-US" sz="1800" dirty="0"/>
              <a:t>the </a:t>
            </a:r>
            <a:r>
              <a:rPr lang="en-US" sz="1800" dirty="0" smtClean="0"/>
              <a:t>action: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dirty="0"/>
              <a:t>"The wind </a:t>
            </a:r>
            <a:r>
              <a:rPr lang="en-US" sz="1800" i="1" dirty="0"/>
              <a:t>was howling</a:t>
            </a:r>
            <a:r>
              <a:rPr lang="en-US" sz="1800" dirty="0"/>
              <a:t> around the hotel and the rain </a:t>
            </a:r>
            <a:r>
              <a:rPr lang="en-US" sz="1800" i="1" dirty="0"/>
              <a:t>was pouring down</a:t>
            </a:r>
            <a:r>
              <a:rPr lang="en-US" sz="1800" dirty="0"/>
              <a:t>. It </a:t>
            </a:r>
            <a:r>
              <a:rPr lang="en-US" sz="1800" b="1" dirty="0"/>
              <a:t>was</a:t>
            </a:r>
            <a:r>
              <a:rPr lang="en-US" sz="1800" dirty="0"/>
              <a:t> cold. The door </a:t>
            </a:r>
            <a:r>
              <a:rPr lang="en-US" sz="1800" b="1" dirty="0"/>
              <a:t>opened</a:t>
            </a:r>
            <a:r>
              <a:rPr lang="en-US" sz="1800" dirty="0"/>
              <a:t> and James Bond </a:t>
            </a:r>
            <a:r>
              <a:rPr lang="en-US" sz="1800" b="1" dirty="0"/>
              <a:t>entered</a:t>
            </a:r>
            <a:r>
              <a:rPr lang="en-US" sz="1800" dirty="0"/>
              <a:t>. He </a:t>
            </a:r>
            <a:r>
              <a:rPr lang="en-US" sz="1800" b="1" dirty="0"/>
              <a:t>took off</a:t>
            </a:r>
            <a:r>
              <a:rPr lang="en-US" sz="1800" dirty="0"/>
              <a:t> his coat, which </a:t>
            </a:r>
            <a:r>
              <a:rPr lang="en-US" sz="1800" b="1" dirty="0"/>
              <a:t>was</a:t>
            </a:r>
            <a:r>
              <a:rPr lang="en-US" sz="1800" dirty="0"/>
              <a:t> very wet, and </a:t>
            </a:r>
            <a:r>
              <a:rPr lang="en-US" sz="1800" b="1" dirty="0"/>
              <a:t>ordered</a:t>
            </a:r>
            <a:r>
              <a:rPr lang="en-US" sz="1800" dirty="0"/>
              <a:t> a drink at the bar. He </a:t>
            </a:r>
            <a:r>
              <a:rPr lang="en-US" sz="1800" b="1" dirty="0"/>
              <a:t>sat down</a:t>
            </a:r>
            <a:r>
              <a:rPr lang="en-US" sz="1800" dirty="0"/>
              <a:t> in the corner of the lounge and quietly </a:t>
            </a:r>
            <a:r>
              <a:rPr lang="en-US" sz="1800" b="1" dirty="0"/>
              <a:t>drank</a:t>
            </a:r>
            <a:r>
              <a:rPr lang="en-US" sz="1800" dirty="0"/>
              <a:t> his..."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8745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3213" y="299258"/>
            <a:ext cx="9980682" cy="624522"/>
          </a:xfrm>
        </p:spPr>
        <p:txBody>
          <a:bodyPr rtlCol="0">
            <a:normAutofit/>
          </a:bodyPr>
          <a:lstStyle/>
          <a:p>
            <a:r>
              <a:rPr lang="it" dirty="0"/>
              <a:t>Simple </a:t>
            </a:r>
            <a:r>
              <a:rPr lang="it" dirty="0" smtClean="0"/>
              <a:t>Past: </a:t>
            </a:r>
            <a:r>
              <a:rPr lang="it" dirty="0"/>
              <a:t>affirmative, negative, question forms</a:t>
            </a:r>
            <a:endParaRPr lang="en-US" dirty="0"/>
          </a:p>
        </p:txBody>
      </p:sp>
      <p:graphicFrame>
        <p:nvGraphicFramePr>
          <p:cNvPr id="3" name="Segnaposto contenut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318462"/>
              </p:ext>
            </p:extLst>
          </p:nvPr>
        </p:nvGraphicFramePr>
        <p:xfrm>
          <a:off x="1039092" y="1078345"/>
          <a:ext cx="10083336" cy="5340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1112"/>
                <a:gridCol w="3361112"/>
                <a:gridCol w="3361112"/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en-US" dirty="0" smtClean="0"/>
                        <a:t>Regular verb</a:t>
                      </a:r>
                      <a:r>
                        <a:rPr lang="en-US" baseline="0" dirty="0" smtClean="0"/>
                        <a:t> forms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998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AFFIRMATIVE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NEGATIVE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QUESTION</a:t>
                      </a:r>
                      <a:endParaRPr lang="en-US" sz="1600" dirty="0"/>
                    </a:p>
                  </a:txBody>
                  <a:tcPr/>
                </a:tc>
              </a:tr>
              <a:tr h="133280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He/She/It       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helped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dirty="0" smtClean="0"/>
                        <a:t>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He/She/It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 not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help</a:t>
                      </a:r>
                    </a:p>
                    <a:p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dirty="0" smtClean="0"/>
                        <a:t>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He/She/It   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help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?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 </a:t>
                      </a:r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Irregular verb forms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8032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AFFIRMATIVE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NEGATIVE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QUESTION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He/She/It              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ate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dirty="0" smtClean="0"/>
                        <a:t>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He/She/It 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 not eat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dirty="0" smtClean="0"/>
                        <a:t>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I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You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He/She/It                          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eat</a:t>
                      </a:r>
                      <a:r>
                        <a:rPr lang="en-US" sz="1600" b="0" dirty="0" smtClean="0">
                          <a:solidFill>
                            <a:schemeClr val="tx2"/>
                          </a:solidFill>
                        </a:rPr>
                        <a:t>?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 </a:t>
                      </a:r>
                      <a:r>
                        <a:rPr lang="en-US" sz="1600" dirty="0" smtClean="0"/>
                        <a:t>We</a:t>
                      </a:r>
                    </a:p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Did</a:t>
                      </a:r>
                      <a:r>
                        <a:rPr lang="en-US" sz="1600" dirty="0" smtClean="0"/>
                        <a:t> They</a:t>
                      </a:r>
                      <a:endParaRPr lang="en-US" sz="16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Be verb forms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0597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AFFIRMATIVE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NEGATIVE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QUESTION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I,</a:t>
                      </a:r>
                      <a:r>
                        <a:rPr lang="en-US" sz="1600" baseline="0" dirty="0" smtClean="0"/>
                        <a:t> He/She/It                  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was</a:t>
                      </a:r>
                      <a:r>
                        <a:rPr lang="en-US" sz="1600" baseline="0" dirty="0" smtClean="0"/>
                        <a:t>     here</a:t>
                      </a:r>
                    </a:p>
                    <a:p>
                      <a:r>
                        <a:rPr lang="en-US" sz="1600" baseline="0" dirty="0" smtClean="0"/>
                        <a:t>You, We, They            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were</a:t>
                      </a:r>
                      <a:r>
                        <a:rPr lang="en-US" sz="1600" baseline="0" dirty="0" smtClean="0"/>
                        <a:t>    here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I,</a:t>
                      </a:r>
                      <a:r>
                        <a:rPr lang="en-US" sz="1600" baseline="0" dirty="0" smtClean="0"/>
                        <a:t> He/She/It               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was not</a:t>
                      </a:r>
                      <a:r>
                        <a:rPr lang="en-US" sz="1600" b="0" baseline="0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sz="1600" baseline="0" dirty="0" smtClean="0"/>
                        <a:t>here</a:t>
                      </a:r>
                    </a:p>
                    <a:p>
                      <a:r>
                        <a:rPr lang="en-US" sz="1600" baseline="0" dirty="0" smtClean="0"/>
                        <a:t>You, We, They         </a:t>
                      </a:r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were not </a:t>
                      </a:r>
                      <a:r>
                        <a:rPr lang="en-US" sz="1600" baseline="0" dirty="0" smtClean="0"/>
                        <a:t>here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70C0"/>
                          </a:solidFill>
                        </a:rPr>
                        <a:t>Was</a:t>
                      </a:r>
                      <a:r>
                        <a:rPr lang="en-US" sz="1600" dirty="0" smtClean="0"/>
                        <a:t>                    I, He/She/It</a:t>
                      </a:r>
                      <a:r>
                        <a:rPr lang="en-US" sz="1600" baseline="0" dirty="0" smtClean="0"/>
                        <a:t> here?</a:t>
                      </a:r>
                    </a:p>
                    <a:p>
                      <a:r>
                        <a:rPr lang="en-US" sz="1600" b="1" baseline="0" dirty="0" smtClean="0">
                          <a:solidFill>
                            <a:srgbClr val="0070C0"/>
                          </a:solidFill>
                        </a:rPr>
                        <a:t>Were</a:t>
                      </a:r>
                      <a:r>
                        <a:rPr lang="en-US" sz="1600" baseline="0" dirty="0" smtClean="0"/>
                        <a:t>             You, We, They here?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455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3213" y="432262"/>
            <a:ext cx="9980682" cy="691024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dirty="0" smtClean="0"/>
              <a:t>Exercise:</a:t>
            </a:r>
            <a:br>
              <a:rPr lang="it" dirty="0" smtClean="0"/>
            </a:br>
            <a:r>
              <a:rPr lang="it" sz="2200" dirty="0" smtClean="0"/>
              <a:t>Complete the sentences with the correct simple past form of the verb</a:t>
            </a:r>
            <a:endParaRPr lang="en-US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212965" y="1699951"/>
            <a:ext cx="9982200" cy="425196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An online order: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Tom (order) _________________ printer ink online last Monday.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The next morning he (realize) ___________ he (need) ___________ colored ink too.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(try) ____________ to call the company to add more, but no one (answer)_____________, and there (be) ____________ no voicemail.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Tom (worry) _______________ that the website (be) _____________ fake.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(email) _____________ the company and (explain) ____________ his situation.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The manager (respond) _____________ a few hours later and (fix) ___________ the order quickly.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Tom (relax) ______________ when he (receive) _____________ a confirmation email from the company.</a:t>
            </a:r>
          </a:p>
        </p:txBody>
      </p:sp>
    </p:spTree>
    <p:extLst>
      <p:ext uri="{BB962C8B-B14F-4D97-AF65-F5344CB8AC3E}">
        <p14:creationId xmlns:p14="http://schemas.microsoft.com/office/powerpoint/2010/main" val="24597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249382"/>
            <a:ext cx="9980682" cy="965344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dirty="0" smtClean="0"/>
              <a:t>Exercise:</a:t>
            </a:r>
            <a:br>
              <a:rPr lang="it" dirty="0" smtClean="0"/>
            </a:br>
            <a:r>
              <a:rPr lang="it" sz="2200" dirty="0" smtClean="0"/>
              <a:t>Complete the sentences with the correct forms of verbs that make sense. </a:t>
            </a:r>
            <a:br>
              <a:rPr lang="it" sz="2200" dirty="0" smtClean="0"/>
            </a:br>
            <a:r>
              <a:rPr lang="it" sz="2200" dirty="0" smtClean="0"/>
              <a:t>More than one verb may be appropriate. Some answers are negative.</a:t>
            </a:r>
            <a:endParaRPr lang="en-US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88026" y="1550323"/>
            <a:ext cx="9982200" cy="47424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 smtClean="0"/>
              <a:t>Situation 1</a:t>
            </a:r>
            <a:r>
              <a:rPr lang="en-US" dirty="0" smtClean="0"/>
              <a:t>: Maria visited a friend at the hospital. A woman in the elevator had a cold and sneezed several times. The next day…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Maria _______________ in the morning with a fever and headache.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________________ well.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Her entire body _____________.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her temperature with a thermometer.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a high fever.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the house all day.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a few spoonfuls of chicken soup.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to the nurse at the doctor’s office.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She ____________ an appointment for the following day.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185539"/>
              </p:ext>
            </p:extLst>
          </p:nvPr>
        </p:nvGraphicFramePr>
        <p:xfrm>
          <a:off x="1209039" y="2540153"/>
          <a:ext cx="9871826" cy="58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826"/>
              </a:tblGrid>
              <a:tr h="5854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ache</a:t>
                      </a:r>
                      <a:r>
                        <a:rPr lang="en-US" baseline="0" dirty="0" smtClean="0"/>
                        <a:t>     feel     leave     schedule     take     eat     have     make     speak to     wake up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493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249382"/>
            <a:ext cx="9980682" cy="965344"/>
          </a:xfrm>
        </p:spPr>
        <p:txBody>
          <a:bodyPr rtlCol="0">
            <a:normAutofit fontScale="90000"/>
          </a:bodyPr>
          <a:lstStyle/>
          <a:p>
            <a:pPr rtl="0"/>
            <a:r>
              <a:rPr lang="it" dirty="0" smtClean="0"/>
              <a:t>Exercise:</a:t>
            </a:r>
            <a:br>
              <a:rPr lang="it" dirty="0" smtClean="0"/>
            </a:br>
            <a:r>
              <a:rPr lang="it" sz="2200" dirty="0" smtClean="0"/>
              <a:t>Complete the sentences with the correct forms of verbs that make sense. </a:t>
            </a:r>
            <a:br>
              <a:rPr lang="it" sz="2200" dirty="0" smtClean="0"/>
            </a:br>
            <a:r>
              <a:rPr lang="it" sz="2200" dirty="0" smtClean="0"/>
              <a:t>More than one verb may be appropriate. Some answers are negative.</a:t>
            </a:r>
            <a:endParaRPr lang="en-US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88026" y="1550323"/>
            <a:ext cx="9982200" cy="47424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u="sng" dirty="0" smtClean="0"/>
              <a:t>Situation 2</a:t>
            </a:r>
            <a:r>
              <a:rPr lang="en-US" dirty="0" smtClean="0"/>
              <a:t>: Professor Moore is our new math teacher. He is very hard to follow.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Yesterday, he…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 smtClean="0"/>
              <a:t>______________ too fast.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 smtClean="0"/>
              <a:t>______________ the material to us quickly.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 smtClean="0"/>
              <a:t>______________ the board with examples.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 smtClean="0"/>
              <a:t>______________ time for questions, unfortunately.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10"/>
            </a:pPr>
            <a:r>
              <a:rPr lang="en-US" dirty="0" smtClean="0"/>
              <a:t>______________ everyone in the class.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153643"/>
              </p:ext>
            </p:extLst>
          </p:nvPr>
        </p:nvGraphicFramePr>
        <p:xfrm>
          <a:off x="1209039" y="2540153"/>
          <a:ext cx="9871826" cy="58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826"/>
              </a:tblGrid>
              <a:tr h="5854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confuse      fill       introduce</a:t>
                      </a:r>
                      <a:r>
                        <a:rPr lang="en-US" baseline="0" dirty="0" smtClean="0"/>
                        <a:t>      leave      speak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690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249382"/>
            <a:ext cx="9980682" cy="965344"/>
          </a:xfrm>
        </p:spPr>
        <p:txBody>
          <a:bodyPr rtlCol="0">
            <a:normAutofit/>
          </a:bodyPr>
          <a:lstStyle/>
          <a:p>
            <a:pPr rtl="0"/>
            <a:r>
              <a:rPr lang="en-US" dirty="0" smtClean="0"/>
              <a:t>An incredible feat</a:t>
            </a:r>
            <a:br>
              <a:rPr lang="en-US" dirty="0" smtClean="0"/>
            </a:br>
            <a:r>
              <a:rPr lang="en-US" sz="2200" dirty="0" smtClean="0"/>
              <a:t>Read the passage. Point out the past tense verbs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3"/>
          <a:stretch/>
        </p:blipFill>
        <p:spPr>
          <a:xfrm>
            <a:off x="1450417" y="1336125"/>
            <a:ext cx="9285973" cy="52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5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4900" y="249382"/>
            <a:ext cx="9980682" cy="965344"/>
          </a:xfrm>
        </p:spPr>
        <p:txBody>
          <a:bodyPr rtlCol="0">
            <a:normAutofit/>
          </a:bodyPr>
          <a:lstStyle/>
          <a:p>
            <a:pPr rtl="0"/>
            <a:r>
              <a:rPr lang="it" dirty="0" smtClean="0"/>
              <a:t>Exercise:</a:t>
            </a:r>
            <a:br>
              <a:rPr lang="it" dirty="0" smtClean="0"/>
            </a:br>
            <a:r>
              <a:rPr lang="it" sz="2200" dirty="0" smtClean="0"/>
              <a:t>Complete the sentences with the verbs in the box.</a:t>
            </a:r>
            <a:endParaRPr lang="en-US" sz="2200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1129837" y="1517072"/>
            <a:ext cx="9982200" cy="474241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err="1" smtClean="0"/>
              <a:t>Fauja</a:t>
            </a:r>
            <a:r>
              <a:rPr lang="en-US" dirty="0" smtClean="0"/>
              <a:t> Singh _______________ a marathon runner when he was depressed.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_______________ a suit and tie to his first training.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_______________ India after the death of his wife and son.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At the age of 89, he ______________ his first marathon.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Before he began training, he said that he _____________ more dead than alive.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His best running time __________________ five hours and 40 minutes.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_______________ the Olympic torch in 2012.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en-US" dirty="0" smtClean="0"/>
              <a:t>He _______________ from marathon running in 2013.</a:t>
            </a:r>
            <a:endParaRPr lang="en-US" dirty="0"/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720317"/>
              </p:ext>
            </p:extLst>
          </p:nvPr>
        </p:nvGraphicFramePr>
        <p:xfrm>
          <a:off x="1159162" y="1816946"/>
          <a:ext cx="9871826" cy="585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1826"/>
              </a:tblGrid>
              <a:tr h="585432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be       carry        leave        run        become       feel       retire        wear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62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umentazione accademica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9411651_TF03431380_TF03431380.potx" id="{F752DA82-D50A-4AE0-8DD8-25DD4AAFB5E8}" vid="{140E91C9-CCE7-4C34-B3F5-184A9FB2C478}"/>
    </a:ext>
  </a:extLst>
</a:theme>
</file>

<file path=ppt/theme/theme2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accademica, schema con righe verticali e nastro (widescreen)</Template>
  <TotalTime>0</TotalTime>
  <Words>1225</Words>
  <Application>Microsoft Office PowerPoint</Application>
  <PresentationFormat>Widescreen</PresentationFormat>
  <Paragraphs>234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3" baseType="lpstr">
      <vt:lpstr>Arial</vt:lpstr>
      <vt:lpstr>Euphemia</vt:lpstr>
      <vt:lpstr>Plantagenet Cherokee</vt:lpstr>
      <vt:lpstr>Wingdings</vt:lpstr>
      <vt:lpstr>Documentazione accademica 16x9</vt:lpstr>
      <vt:lpstr>Presentazione standard di PowerPoint</vt:lpstr>
      <vt:lpstr>Simple Past</vt:lpstr>
      <vt:lpstr>Simple Past</vt:lpstr>
      <vt:lpstr>Simple Past: affirmative, negative, question forms</vt:lpstr>
      <vt:lpstr>Exercise: Complete the sentences with the correct simple past form of the verb</vt:lpstr>
      <vt:lpstr>Exercise: Complete the sentences with the correct forms of verbs that make sense.  More than one verb may be appropriate. Some answers are negative.</vt:lpstr>
      <vt:lpstr>Exercise: Complete the sentences with the correct forms of verbs that make sense.  More than one verb may be appropriate. Some answers are negative.</vt:lpstr>
      <vt:lpstr>An incredible feat Read the passage. Point out the past tense verbs</vt:lpstr>
      <vt:lpstr>Exercise: Complete the sentences with the verbs in the box.</vt:lpstr>
      <vt:lpstr>Simple Past and Past Progressive</vt:lpstr>
      <vt:lpstr>Simple Past vs. Past Progressive</vt:lpstr>
      <vt:lpstr>Simple Past vs. Past Progressive</vt:lpstr>
      <vt:lpstr>Simple Past vs. Past Progressive</vt:lpstr>
      <vt:lpstr>Past Progressive + Simple Past </vt:lpstr>
      <vt:lpstr>Past Progressive + Simple Past</vt:lpstr>
      <vt:lpstr>Exercise: Complete the sentences. Use the simple past or the past progressive of the verbs in parentheses.</vt:lpstr>
      <vt:lpstr>Exercise: correct the errors </vt:lpstr>
      <vt:lpstr>Read and translate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2020-10-26T18:26:15Z</dcterms:created>
  <dcterms:modified xsi:type="dcterms:W3CDTF">2020-11-05T22:34:01Z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