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775" r:id="rId3"/>
    <p:sldMasterId id="2147483790" r:id="rId4"/>
  </p:sldMasterIdLst>
  <p:notesMasterIdLst>
    <p:notesMasterId r:id="rId72"/>
  </p:notesMasterIdLst>
  <p:sldIdLst>
    <p:sldId id="256" r:id="rId5"/>
    <p:sldId id="326" r:id="rId6"/>
    <p:sldId id="257" r:id="rId7"/>
    <p:sldId id="327" r:id="rId8"/>
    <p:sldId id="328" r:id="rId9"/>
    <p:sldId id="332" r:id="rId10"/>
    <p:sldId id="329" r:id="rId11"/>
    <p:sldId id="260" r:id="rId12"/>
    <p:sldId id="263" r:id="rId13"/>
    <p:sldId id="264" r:id="rId14"/>
    <p:sldId id="325" r:id="rId15"/>
    <p:sldId id="265" r:id="rId16"/>
    <p:sldId id="348" r:id="rId17"/>
    <p:sldId id="330" r:id="rId18"/>
    <p:sldId id="331" r:id="rId19"/>
    <p:sldId id="267" r:id="rId20"/>
    <p:sldId id="268" r:id="rId21"/>
    <p:sldId id="269" r:id="rId22"/>
    <p:sldId id="270" r:id="rId23"/>
    <p:sldId id="333" r:id="rId24"/>
    <p:sldId id="275" r:id="rId25"/>
    <p:sldId id="271" r:id="rId26"/>
    <p:sldId id="276" r:id="rId27"/>
    <p:sldId id="272" r:id="rId28"/>
    <p:sldId id="274" r:id="rId29"/>
    <p:sldId id="334" r:id="rId30"/>
    <p:sldId id="337" r:id="rId31"/>
    <p:sldId id="340" r:id="rId32"/>
    <p:sldId id="336" r:id="rId33"/>
    <p:sldId id="335" r:id="rId34"/>
    <p:sldId id="338" r:id="rId35"/>
    <p:sldId id="277" r:id="rId36"/>
    <p:sldId id="339" r:id="rId37"/>
    <p:sldId id="278" r:id="rId38"/>
    <p:sldId id="279" r:id="rId39"/>
    <p:sldId id="280" r:id="rId40"/>
    <p:sldId id="282" r:id="rId41"/>
    <p:sldId id="281" r:id="rId42"/>
    <p:sldId id="284" r:id="rId43"/>
    <p:sldId id="286" r:id="rId44"/>
    <p:sldId id="287" r:id="rId45"/>
    <p:sldId id="285" r:id="rId46"/>
    <p:sldId id="289" r:id="rId47"/>
    <p:sldId id="288" r:id="rId48"/>
    <p:sldId id="291" r:id="rId49"/>
    <p:sldId id="299" r:id="rId50"/>
    <p:sldId id="300" r:id="rId51"/>
    <p:sldId id="301" r:id="rId52"/>
    <p:sldId id="283" r:id="rId53"/>
    <p:sldId id="341" r:id="rId54"/>
    <p:sldId id="302" r:id="rId55"/>
    <p:sldId id="303" r:id="rId56"/>
    <p:sldId id="304" r:id="rId57"/>
    <p:sldId id="306" r:id="rId58"/>
    <p:sldId id="259" r:id="rId59"/>
    <p:sldId id="307" r:id="rId60"/>
    <p:sldId id="342" r:id="rId61"/>
    <p:sldId id="308" r:id="rId62"/>
    <p:sldId id="261" r:id="rId63"/>
    <p:sldId id="343" r:id="rId64"/>
    <p:sldId id="318" r:id="rId65"/>
    <p:sldId id="346" r:id="rId66"/>
    <p:sldId id="344" r:id="rId67"/>
    <p:sldId id="320" r:id="rId68"/>
    <p:sldId id="345" r:id="rId69"/>
    <p:sldId id="322" r:id="rId70"/>
    <p:sldId id="347" r:id="rId71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8"/>
    <p:restoredTop sz="94580"/>
  </p:normalViewPr>
  <p:slideViewPr>
    <p:cSldViewPr>
      <p:cViewPr varScale="1">
        <p:scale>
          <a:sx n="121" d="100"/>
          <a:sy n="121" d="100"/>
        </p:scale>
        <p:origin x="1336" y="18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5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28676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2725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2725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8679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7238" cy="342423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4438" cy="411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 noProof="0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2725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7038" cy="452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2725" algn="r" eaLnBrk="1" hangingPunct="1">
              <a:buClrTx/>
              <a:buSzPct val="45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B7BBB4BA-D0AE-41CC-9323-F977A6DCC4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C1172A4-0A9C-44BA-8165-AF2E54B030E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</a:t>
            </a:fld>
            <a:endParaRPr lang="it-IT" altLang="it-IT"/>
          </a:p>
        </p:txBody>
      </p:sp>
      <p:sp>
        <p:nvSpPr>
          <p:cNvPr id="307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BF0612A-F377-4D61-A5C3-4696A39B4D0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21</a:t>
            </a:fld>
            <a:endParaRPr lang="it-IT" altLang="it-IT"/>
          </a:p>
        </p:txBody>
      </p:sp>
      <p:sp>
        <p:nvSpPr>
          <p:cNvPr id="6349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AFEF94F-6F0B-49B6-AEB6-174DC790EDE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22</a:t>
            </a:fld>
            <a:endParaRPr lang="it-IT" altLang="it-IT"/>
          </a:p>
        </p:txBody>
      </p:sp>
      <p:sp>
        <p:nvSpPr>
          <p:cNvPr id="614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2CD30E3-88FF-468F-91EF-1543BEFB8632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23</a:t>
            </a:fld>
            <a:endParaRPr lang="it-IT" altLang="it-IT"/>
          </a:p>
        </p:txBody>
      </p:sp>
      <p:sp>
        <p:nvSpPr>
          <p:cNvPr id="675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DAC5197-7A5B-45A4-B3E1-6B8CBD21539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24</a:t>
            </a:fld>
            <a:endParaRPr lang="it-IT" altLang="it-IT"/>
          </a:p>
        </p:txBody>
      </p:sp>
      <p:sp>
        <p:nvSpPr>
          <p:cNvPr id="655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55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57F2F06-B139-4085-9BD4-2B3909B23DB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25</a:t>
            </a:fld>
            <a:endParaRPr lang="it-IT" altLang="it-IT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57F2F06-B139-4085-9BD4-2B3909B23DB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26</a:t>
            </a:fld>
            <a:endParaRPr lang="it-IT" altLang="it-IT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7318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57F2F06-B139-4085-9BD4-2B3909B23DBD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27</a:t>
            </a:fld>
            <a:endParaRPr lang="it-IT" altLang="it-IT"/>
          </a:p>
        </p:txBody>
      </p:sp>
      <p:sp>
        <p:nvSpPr>
          <p:cNvPr id="696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431507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0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5A6F9E0-1741-4960-A888-E55E538ABD3B}" type="slidenum">
              <a:rPr lang="it-IT" altLang="it-IT"/>
              <a:pPr/>
              <a:t>28</a:t>
            </a:fld>
            <a:endParaRPr lang="it-IT" altLang="it-IT"/>
          </a:p>
        </p:txBody>
      </p:sp>
      <p:sp>
        <p:nvSpPr>
          <p:cNvPr id="696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76729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A76D62D2-9CDA-4B10-8AE9-3383C4EA695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32</a:t>
            </a:fld>
            <a:endParaRPr lang="it-IT" altLang="it-IT"/>
          </a:p>
        </p:txBody>
      </p:sp>
      <p:sp>
        <p:nvSpPr>
          <p:cNvPr id="716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5FCA435-E71E-46C2-8FD7-A97C0D674E1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34</a:t>
            </a:fld>
            <a:endParaRPr lang="it-IT" altLang="it-IT"/>
          </a:p>
        </p:txBody>
      </p:sp>
      <p:sp>
        <p:nvSpPr>
          <p:cNvPr id="737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AE0F1BD-8FB3-4930-9A2A-AC565E9E776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</a:t>
            </a:fld>
            <a:endParaRPr lang="it-IT" altLang="it-IT"/>
          </a:p>
        </p:txBody>
      </p:sp>
      <p:sp>
        <p:nvSpPr>
          <p:cNvPr id="327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78DE2E8-E355-449E-8B87-044825BB94E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35</a:t>
            </a:fld>
            <a:endParaRPr lang="it-IT" altLang="it-IT"/>
          </a:p>
        </p:txBody>
      </p:sp>
      <p:sp>
        <p:nvSpPr>
          <p:cNvPr id="757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1E4B955-2736-4C42-AC59-8D65A03319C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36</a:t>
            </a:fld>
            <a:endParaRPr lang="it-IT" altLang="it-IT"/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DE5C0C6-5E83-4B03-94AD-86BE6B9B982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37</a:t>
            </a:fld>
            <a:endParaRPr lang="it-IT" altLang="it-IT"/>
          </a:p>
        </p:txBody>
      </p:sp>
      <p:sp>
        <p:nvSpPr>
          <p:cNvPr id="819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F4A2CCD-FB72-4BF3-896E-84EC281BCE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38</a:t>
            </a:fld>
            <a:endParaRPr lang="it-IT" altLang="it-IT"/>
          </a:p>
        </p:txBody>
      </p:sp>
      <p:sp>
        <p:nvSpPr>
          <p:cNvPr id="798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2D15747-9D20-4996-8E84-11D24DAD907A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39</a:t>
            </a:fld>
            <a:endParaRPr lang="it-IT" altLang="it-IT"/>
          </a:p>
        </p:txBody>
      </p:sp>
      <p:sp>
        <p:nvSpPr>
          <p:cNvPr id="860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60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C0F88DC-1DD2-4143-8CA7-4CE304FC914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40</a:t>
            </a:fld>
            <a:endParaRPr lang="it-IT" altLang="it-IT"/>
          </a:p>
        </p:txBody>
      </p:sp>
      <p:sp>
        <p:nvSpPr>
          <p:cNvPr id="9011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011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87018BDA-F462-4AAF-81A6-00497C8EAA2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41</a:t>
            </a:fld>
            <a:endParaRPr lang="it-IT" altLang="it-IT"/>
          </a:p>
        </p:txBody>
      </p:sp>
      <p:sp>
        <p:nvSpPr>
          <p:cNvPr id="9216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16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5F2208A-F077-4E08-A10F-0D2F68AD5E8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42</a:t>
            </a:fld>
            <a:endParaRPr lang="it-IT" altLang="it-IT"/>
          </a:p>
        </p:txBody>
      </p:sp>
      <p:sp>
        <p:nvSpPr>
          <p:cNvPr id="8806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806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0A49A86-2CCB-41F8-9895-629F527197D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43</a:t>
            </a:fld>
            <a:endParaRPr lang="it-IT" altLang="it-IT"/>
          </a:p>
        </p:txBody>
      </p:sp>
      <p:sp>
        <p:nvSpPr>
          <p:cNvPr id="962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62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6A1F15B-14AE-4EE6-93C1-26F7B7EAFEA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44</a:t>
            </a:fld>
            <a:endParaRPr lang="it-IT" altLang="it-IT"/>
          </a:p>
        </p:txBody>
      </p:sp>
      <p:sp>
        <p:nvSpPr>
          <p:cNvPr id="942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421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DFD65A27-E596-4BFF-9FC2-D8F067C8204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9</a:t>
            </a:fld>
            <a:endParaRPr lang="it-IT" altLang="it-IT"/>
          </a:p>
        </p:txBody>
      </p:sp>
      <p:sp>
        <p:nvSpPr>
          <p:cNvPr id="4505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6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579C715-7274-412A-B8BD-75BF4ADF4E84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45</a:t>
            </a:fld>
            <a:endParaRPr lang="it-IT" altLang="it-IT"/>
          </a:p>
        </p:txBody>
      </p:sp>
      <p:sp>
        <p:nvSpPr>
          <p:cNvPr id="1003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03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6B997113-6791-47E6-B769-A758F52DDBA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46</a:t>
            </a:fld>
            <a:endParaRPr lang="it-IT" altLang="it-IT"/>
          </a:p>
        </p:txBody>
      </p:sp>
      <p:sp>
        <p:nvSpPr>
          <p:cNvPr id="1167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67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15957AD-8A37-4ECC-8E69-D1D897A2E8E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47</a:t>
            </a:fld>
            <a:endParaRPr lang="it-IT" altLang="it-IT"/>
          </a:p>
        </p:txBody>
      </p:sp>
      <p:sp>
        <p:nvSpPr>
          <p:cNvPr id="11878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878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0F70FA1C-3850-4229-92AC-0E9F3E375FF8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48</a:t>
            </a:fld>
            <a:endParaRPr lang="it-IT" altLang="it-IT"/>
          </a:p>
        </p:txBody>
      </p:sp>
      <p:sp>
        <p:nvSpPr>
          <p:cNvPr id="12083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083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EC7A535B-734C-4C6C-8100-FBEEF16D1E0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49</a:t>
            </a:fld>
            <a:endParaRPr lang="it-IT" altLang="it-IT"/>
          </a:p>
        </p:txBody>
      </p:sp>
      <p:sp>
        <p:nvSpPr>
          <p:cNvPr id="839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39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07776E8-FDE7-4683-932C-3F869790E25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51</a:t>
            </a:fld>
            <a:endParaRPr lang="it-IT" altLang="it-IT"/>
          </a:p>
        </p:txBody>
      </p:sp>
      <p:sp>
        <p:nvSpPr>
          <p:cNvPr id="12288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288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5254E6E-DD8B-42A8-9C60-622F496C7DE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52</a:t>
            </a:fld>
            <a:endParaRPr lang="it-IT" altLang="it-IT"/>
          </a:p>
        </p:txBody>
      </p:sp>
      <p:sp>
        <p:nvSpPr>
          <p:cNvPr id="12493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493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1A4972DF-54DD-4FB0-AFD7-871F8ACB27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53</a:t>
            </a:fld>
            <a:endParaRPr lang="it-IT" altLang="it-IT"/>
          </a:p>
        </p:txBody>
      </p:sp>
      <p:sp>
        <p:nvSpPr>
          <p:cNvPr id="12697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698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330A01B4-A319-4EB3-9170-4798A361E09B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54</a:t>
            </a:fld>
            <a:endParaRPr lang="it-IT" altLang="it-IT"/>
          </a:p>
        </p:txBody>
      </p:sp>
      <p:sp>
        <p:nvSpPr>
          <p:cNvPr id="13107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107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59AAE6CB-30B3-49D4-B9D9-0176A803C21F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56</a:t>
            </a:fld>
            <a:endParaRPr lang="it-IT" altLang="it-IT"/>
          </a:p>
        </p:txBody>
      </p:sp>
      <p:sp>
        <p:nvSpPr>
          <p:cNvPr id="13312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312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FC25BD10-5E00-4B78-BED7-E5489FB67949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10</a:t>
            </a:fld>
            <a:endParaRPr lang="it-IT" altLang="it-IT"/>
          </a:p>
        </p:txBody>
      </p:sp>
      <p:sp>
        <p:nvSpPr>
          <p:cNvPr id="4710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9D19012B-4E76-4C2B-A88C-6FB55C5CC31E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58</a:t>
            </a:fld>
            <a:endParaRPr lang="it-IT" altLang="it-IT"/>
          </a:p>
        </p:txBody>
      </p:sp>
      <p:sp>
        <p:nvSpPr>
          <p:cNvPr id="13517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3517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0CA6859-F1E2-41E5-90DC-4691F6D85B0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61</a:t>
            </a:fld>
            <a:endParaRPr lang="it-IT" altLang="it-IT"/>
          </a:p>
        </p:txBody>
      </p:sp>
      <p:sp>
        <p:nvSpPr>
          <p:cNvPr id="1556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56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DEFC050-FECF-434B-91AD-90DD799F794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64</a:t>
            </a:fld>
            <a:endParaRPr lang="it-IT" altLang="it-IT"/>
          </a:p>
        </p:txBody>
      </p:sp>
      <p:sp>
        <p:nvSpPr>
          <p:cNvPr id="1597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97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B48D3F72-A7A7-4D90-B448-ADA62EE17CE3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66</a:t>
            </a:fld>
            <a:endParaRPr lang="it-IT" altLang="it-IT"/>
          </a:p>
        </p:txBody>
      </p:sp>
      <p:sp>
        <p:nvSpPr>
          <p:cNvPr id="163843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6384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C4460EA8-05C6-4B40-9AF0-2709750E8A1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12</a:t>
            </a:fld>
            <a:endParaRPr lang="it-IT" altLang="it-IT"/>
          </a:p>
        </p:txBody>
      </p:sp>
      <p:sp>
        <p:nvSpPr>
          <p:cNvPr id="4915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41617B3E-BFBC-466C-A84D-EDCF6C5A68C1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16</a:t>
            </a:fld>
            <a:endParaRPr lang="it-IT" altLang="it-IT"/>
          </a:p>
        </p:txBody>
      </p:sp>
      <p:sp>
        <p:nvSpPr>
          <p:cNvPr id="5325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595FA33-1E55-4B85-B4B6-5858ED7A1CE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17</a:t>
            </a:fld>
            <a:endParaRPr lang="it-IT" altLang="it-IT"/>
          </a:p>
        </p:txBody>
      </p:sp>
      <p:sp>
        <p:nvSpPr>
          <p:cNvPr id="5529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30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2B56FF50-F231-4200-AF6A-A5A89572ECF7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18</a:t>
            </a:fld>
            <a:endParaRPr lang="it-IT" altLang="it-IT"/>
          </a:p>
        </p:txBody>
      </p:sp>
      <p:sp>
        <p:nvSpPr>
          <p:cNvPr id="573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9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215900" indent="-212725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SzPct val="45000"/>
              <a:buFontTx/>
              <a:buNone/>
            </a:pPr>
            <a:fld id="{78C0BEC4-FB52-44DB-9569-5C9B66405E4C}" type="slidenum">
              <a:rPr lang="it-IT" altLang="it-IT" smtClean="0"/>
              <a:pPr>
                <a:spcBef>
                  <a:spcPct val="0"/>
                </a:spcBef>
                <a:buClrTx/>
                <a:buSzPct val="45000"/>
                <a:buFontTx/>
                <a:buNone/>
              </a:pPr>
              <a:t>19</a:t>
            </a:fld>
            <a:endParaRPr lang="it-IT" altLang="it-IT"/>
          </a:p>
        </p:txBody>
      </p:sp>
      <p:sp>
        <p:nvSpPr>
          <p:cNvPr id="59395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6025" cy="4111625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54D330-D367-4D89-BC03-BCA09E54AE7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9659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1606F-D9FF-4748-B7C1-906916BA73D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55425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46762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6625" cy="5846762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3D962-DEC6-4749-999B-DB721174CB8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75405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4838" cy="1138237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4838" cy="45212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8BDB0-AC0D-43C9-A561-AE858EDABE7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745616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373D4-DD50-4A51-BDFD-BFAAE8A13A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957267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34A3F-6E05-4BC2-A513-B9D441DB8A3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005642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351C7-7380-4BFF-BF0B-0138AC9CD08E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20538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B1B612-6C8D-460C-8944-4077A34F96E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5431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34FEE-3A56-496D-B066-272B8277407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637073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195AA-CE07-4762-BACC-C70BC7AE40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239036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4349F5-648B-4FBE-928A-2DDE56DF4C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9627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4AACEA-D3B9-4F3D-A4FB-20B3FF0C3C8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83730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F0E86D-71EF-442A-9E9E-25FD9A41B1A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17927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DB49A-CB0B-4E4D-A715-1A065F048B74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37598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A64C2-E5A3-4804-B26E-203D5A884B4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67322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43675" y="1736725"/>
            <a:ext cx="1971675" cy="44402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28650" y="1736725"/>
            <a:ext cx="5762625" cy="44402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8F652-1120-4352-85DB-706FDF4C4DA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51127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7638" cy="19161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8BBBC-9E04-4945-BC80-0537E16B92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7160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1736725"/>
            <a:ext cx="7767638" cy="191611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45929-2BEA-4D12-B003-66D810F6A81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88350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9501181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2942904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815426132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5422129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279A3-AC5B-4D69-A0E8-7CA9B5CFFE0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185605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842196264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586293048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09900773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212984670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71071256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01178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33572497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300060742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76163345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97290589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5425" cy="452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1200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4BD85-8CEB-4375-BBC7-E4E605F6DF4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44498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189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794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406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8610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17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5601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750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28202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154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6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95C17-38A4-4639-AC06-9D181F774D8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022998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ABFF7-153B-43C5-8D02-FBA1BD3B8FB3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510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3E5EE-71AC-4BAE-ACFD-459891963FE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45205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15968F-B0D5-48B2-B4FB-26233D5C3FB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1627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4E18C4-43AC-4155-A49F-5D6ED9C9A09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878683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EF4D9-A44A-4282-9759-CCF482C3D9F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83949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51575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149F0FE-1C62-44AE-812F-6153A9B43C4F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  <p:grpSp>
        <p:nvGrpSpPr>
          <p:cNvPr id="1028" name="Group 3"/>
          <p:cNvGrpSpPr>
            <a:grpSpLocks/>
          </p:cNvGrpSpPr>
          <p:nvPr/>
        </p:nvGrpSpPr>
        <p:grpSpPr bwMode="auto">
          <a:xfrm>
            <a:off x="0" y="0"/>
            <a:ext cx="9136063" cy="6845300"/>
            <a:chOff x="0" y="0"/>
            <a:chExt cx="5755" cy="4312"/>
          </a:xfrm>
        </p:grpSpPr>
        <p:grpSp>
          <p:nvGrpSpPr>
            <p:cNvPr id="1032" name="Group 4"/>
            <p:cNvGrpSpPr>
              <a:grpSpLocks/>
            </p:cNvGrpSpPr>
            <p:nvPr/>
          </p:nvGrpSpPr>
          <p:grpSpPr bwMode="auto">
            <a:xfrm>
              <a:off x="1728" y="2230"/>
              <a:ext cx="4024" cy="2082"/>
              <a:chOff x="1728" y="2230"/>
              <a:chExt cx="4024" cy="2082"/>
            </a:xfrm>
          </p:grpSpPr>
          <p:sp>
            <p:nvSpPr>
              <p:cNvPr id="1035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9" cy="1668"/>
              </a:xfrm>
              <a:custGeom>
                <a:avLst/>
                <a:gdLst>
                  <a:gd name="T0" fmla="*/ 2734 w 2882"/>
                  <a:gd name="T1" fmla="*/ 526 h 1671"/>
                  <a:gd name="T2" fmla="*/ 2626 w 2882"/>
                  <a:gd name="T3" fmla="*/ 482 h 1671"/>
                  <a:gd name="T4" fmla="*/ 2474 w 2882"/>
                  <a:gd name="T5" fmla="*/ 422 h 1671"/>
                  <a:gd name="T6" fmla="*/ 2199 w 2882"/>
                  <a:gd name="T7" fmla="*/ 341 h 1671"/>
                  <a:gd name="T8" fmla="*/ 1966 w 2882"/>
                  <a:gd name="T9" fmla="*/ 277 h 1671"/>
                  <a:gd name="T10" fmla="*/ 1803 w 2882"/>
                  <a:gd name="T11" fmla="*/ 212 h 1671"/>
                  <a:gd name="T12" fmla="*/ 1689 w 2882"/>
                  <a:gd name="T13" fmla="*/ 152 h 1671"/>
                  <a:gd name="T14" fmla="*/ 1624 w 2882"/>
                  <a:gd name="T15" fmla="*/ 103 h 1671"/>
                  <a:gd name="T16" fmla="*/ 1586 w 2882"/>
                  <a:gd name="T17" fmla="*/ 60 h 1671"/>
                  <a:gd name="T18" fmla="*/ 1575 w 2882"/>
                  <a:gd name="T19" fmla="*/ 27 h 1671"/>
                  <a:gd name="T20" fmla="*/ 1581 w 2882"/>
                  <a:gd name="T21" fmla="*/ 0 h 1671"/>
                  <a:gd name="T22" fmla="*/ 1553 w 2882"/>
                  <a:gd name="T23" fmla="*/ 49 h 1671"/>
                  <a:gd name="T24" fmla="*/ 1564 w 2882"/>
                  <a:gd name="T25" fmla="*/ 98 h 1671"/>
                  <a:gd name="T26" fmla="*/ 1613 w 2882"/>
                  <a:gd name="T27" fmla="*/ 141 h 1671"/>
                  <a:gd name="T28" fmla="*/ 1684 w 2882"/>
                  <a:gd name="T29" fmla="*/ 185 h 1671"/>
                  <a:gd name="T30" fmla="*/ 1787 w 2882"/>
                  <a:gd name="T31" fmla="*/ 228 h 1671"/>
                  <a:gd name="T32" fmla="*/ 2036 w 2882"/>
                  <a:gd name="T33" fmla="*/ 308 h 1671"/>
                  <a:gd name="T34" fmla="*/ 2281 w 2882"/>
                  <a:gd name="T35" fmla="*/ 379 h 1671"/>
                  <a:gd name="T36" fmla="*/ 2458 w 2882"/>
                  <a:gd name="T37" fmla="*/ 433 h 1671"/>
                  <a:gd name="T38" fmla="*/ 2599 w 2882"/>
                  <a:gd name="T39" fmla="*/ 482 h 1671"/>
                  <a:gd name="T40" fmla="*/ 2702 w 2882"/>
                  <a:gd name="T41" fmla="*/ 526 h 1671"/>
                  <a:gd name="T42" fmla="*/ 2762 w 2882"/>
                  <a:gd name="T43" fmla="*/ 558 h 1671"/>
                  <a:gd name="T44" fmla="*/ 2789 w 2882"/>
                  <a:gd name="T45" fmla="*/ 591 h 1671"/>
                  <a:gd name="T46" fmla="*/ 2789 w 2882"/>
                  <a:gd name="T47" fmla="*/ 640 h 1671"/>
                  <a:gd name="T48" fmla="*/ 2756 w 2882"/>
                  <a:gd name="T49" fmla="*/ 689 h 1671"/>
                  <a:gd name="T50" fmla="*/ 2686 w 2882"/>
                  <a:gd name="T51" fmla="*/ 733 h 1671"/>
                  <a:gd name="T52" fmla="*/ 2583 w 2882"/>
                  <a:gd name="T53" fmla="*/ 776 h 1671"/>
                  <a:gd name="T54" fmla="*/ 2452 w 2882"/>
                  <a:gd name="T55" fmla="*/ 820 h 1671"/>
                  <a:gd name="T56" fmla="*/ 2297 w 2882"/>
                  <a:gd name="T57" fmla="*/ 861 h 1671"/>
                  <a:gd name="T58" fmla="*/ 2026 w 2882"/>
                  <a:gd name="T59" fmla="*/ 926 h 1671"/>
                  <a:gd name="T60" fmla="*/ 1602 w 2882"/>
                  <a:gd name="T61" fmla="*/ 1030 h 1671"/>
                  <a:gd name="T62" fmla="*/ 1143 w 2882"/>
                  <a:gd name="T63" fmla="*/ 1160 h 1671"/>
                  <a:gd name="T64" fmla="*/ 671 w 2882"/>
                  <a:gd name="T65" fmla="*/ 1324 h 1671"/>
                  <a:gd name="T66" fmla="*/ 217 w 2882"/>
                  <a:gd name="T67" fmla="*/ 1539 h 1671"/>
                  <a:gd name="T68" fmla="*/ 353 w 2882"/>
                  <a:gd name="T69" fmla="*/ 1665 h 1671"/>
                  <a:gd name="T70" fmla="*/ 752 w 2882"/>
                  <a:gd name="T71" fmla="*/ 1463 h 1671"/>
                  <a:gd name="T72" fmla="*/ 1143 w 2882"/>
                  <a:gd name="T73" fmla="*/ 1307 h 1671"/>
                  <a:gd name="T74" fmla="*/ 1515 w 2882"/>
                  <a:gd name="T75" fmla="*/ 1182 h 1671"/>
                  <a:gd name="T76" fmla="*/ 1857 w 2882"/>
                  <a:gd name="T77" fmla="*/ 1079 h 1671"/>
                  <a:gd name="T78" fmla="*/ 2161 w 2882"/>
                  <a:gd name="T79" fmla="*/ 1003 h 1671"/>
                  <a:gd name="T80" fmla="*/ 2420 w 2882"/>
                  <a:gd name="T81" fmla="*/ 943 h 1671"/>
                  <a:gd name="T82" fmla="*/ 2620 w 2882"/>
                  <a:gd name="T83" fmla="*/ 888 h 1671"/>
                  <a:gd name="T84" fmla="*/ 2756 w 2882"/>
                  <a:gd name="T85" fmla="*/ 834 h 1671"/>
                  <a:gd name="T86" fmla="*/ 2821 w 2882"/>
                  <a:gd name="T87" fmla="*/ 792 h 1671"/>
                  <a:gd name="T88" fmla="*/ 2859 w 2882"/>
                  <a:gd name="T89" fmla="*/ 743 h 1671"/>
                  <a:gd name="T90" fmla="*/ 2876 w 2882"/>
                  <a:gd name="T91" fmla="*/ 700 h 1671"/>
                  <a:gd name="T92" fmla="*/ 2848 w 2882"/>
                  <a:gd name="T93" fmla="*/ 618 h 1671"/>
                  <a:gd name="T94" fmla="*/ 2794 w 2882"/>
                  <a:gd name="T95" fmla="*/ 558 h 1671"/>
                  <a:gd name="T96" fmla="*/ 2767 w 2882"/>
                  <a:gd name="T97" fmla="*/ 542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6" cy="808"/>
              </a:xfrm>
              <a:custGeom>
                <a:avLst/>
                <a:gdLst>
                  <a:gd name="T0" fmla="*/ 1253 w 1259"/>
                  <a:gd name="T1" fmla="*/ 611 h 811"/>
                  <a:gd name="T2" fmla="*/ 1242 w 1259"/>
                  <a:gd name="T3" fmla="*/ 584 h 811"/>
                  <a:gd name="T4" fmla="*/ 1231 w 1259"/>
                  <a:gd name="T5" fmla="*/ 562 h 811"/>
                  <a:gd name="T6" fmla="*/ 1210 w 1259"/>
                  <a:gd name="T7" fmla="*/ 535 h 811"/>
                  <a:gd name="T8" fmla="*/ 1182 w 1259"/>
                  <a:gd name="T9" fmla="*/ 513 h 811"/>
                  <a:gd name="T10" fmla="*/ 1117 w 1259"/>
                  <a:gd name="T11" fmla="*/ 475 h 811"/>
                  <a:gd name="T12" fmla="*/ 1038 w 1259"/>
                  <a:gd name="T13" fmla="*/ 437 h 811"/>
                  <a:gd name="T14" fmla="*/ 940 w 1259"/>
                  <a:gd name="T15" fmla="*/ 404 h 811"/>
                  <a:gd name="T16" fmla="*/ 837 w 1259"/>
                  <a:gd name="T17" fmla="*/ 379 h 811"/>
                  <a:gd name="T18" fmla="*/ 723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2 h 811"/>
                  <a:gd name="T24" fmla="*/ 389 w 1259"/>
                  <a:gd name="T25" fmla="*/ 259 h 811"/>
                  <a:gd name="T26" fmla="*/ 286 w 1259"/>
                  <a:gd name="T27" fmla="*/ 227 h 811"/>
                  <a:gd name="T28" fmla="*/ 195 w 1259"/>
                  <a:gd name="T29" fmla="*/ 194 h 811"/>
                  <a:gd name="T30" fmla="*/ 119 w 1259"/>
                  <a:gd name="T31" fmla="*/ 150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0 h 811"/>
                  <a:gd name="T56" fmla="*/ 87 w 1259"/>
                  <a:gd name="T57" fmla="*/ 172 h 811"/>
                  <a:gd name="T58" fmla="*/ 125 w 1259"/>
                  <a:gd name="T59" fmla="*/ 205 h 811"/>
                  <a:gd name="T60" fmla="*/ 179 w 1259"/>
                  <a:gd name="T61" fmla="*/ 238 h 811"/>
                  <a:gd name="T62" fmla="*/ 242 w 1259"/>
                  <a:gd name="T63" fmla="*/ 276 h 811"/>
                  <a:gd name="T64" fmla="*/ 324 w 1259"/>
                  <a:gd name="T65" fmla="*/ 308 h 811"/>
                  <a:gd name="T66" fmla="*/ 416 w 1259"/>
                  <a:gd name="T67" fmla="*/ 346 h 811"/>
                  <a:gd name="T68" fmla="*/ 524 w 1259"/>
                  <a:gd name="T69" fmla="*/ 379 h 811"/>
                  <a:gd name="T70" fmla="*/ 653 w 1259"/>
                  <a:gd name="T71" fmla="*/ 410 h 811"/>
                  <a:gd name="T72" fmla="*/ 745 w 1259"/>
                  <a:gd name="T73" fmla="*/ 431 h 811"/>
                  <a:gd name="T74" fmla="*/ 826 w 1259"/>
                  <a:gd name="T75" fmla="*/ 459 h 811"/>
                  <a:gd name="T76" fmla="*/ 897 w 1259"/>
                  <a:gd name="T77" fmla="*/ 486 h 811"/>
                  <a:gd name="T78" fmla="*/ 962 w 1259"/>
                  <a:gd name="T79" fmla="*/ 508 h 811"/>
                  <a:gd name="T80" fmla="*/ 1011 w 1259"/>
                  <a:gd name="T81" fmla="*/ 535 h 811"/>
                  <a:gd name="T82" fmla="*/ 1047 w 1259"/>
                  <a:gd name="T83" fmla="*/ 562 h 811"/>
                  <a:gd name="T84" fmla="*/ 1074 w 1259"/>
                  <a:gd name="T85" fmla="*/ 589 h 811"/>
                  <a:gd name="T86" fmla="*/ 1096 w 1259"/>
                  <a:gd name="T87" fmla="*/ 616 h 811"/>
                  <a:gd name="T88" fmla="*/ 1106 w 1259"/>
                  <a:gd name="T89" fmla="*/ 644 h 811"/>
                  <a:gd name="T90" fmla="*/ 1112 w 1259"/>
                  <a:gd name="T91" fmla="*/ 671 h 811"/>
                  <a:gd name="T92" fmla="*/ 1106 w 1259"/>
                  <a:gd name="T93" fmla="*/ 691 h 811"/>
                  <a:gd name="T94" fmla="*/ 1090 w 1259"/>
                  <a:gd name="T95" fmla="*/ 718 h 811"/>
                  <a:gd name="T96" fmla="*/ 1074 w 1259"/>
                  <a:gd name="T97" fmla="*/ 740 h 811"/>
                  <a:gd name="T98" fmla="*/ 1047 w 1259"/>
                  <a:gd name="T99" fmla="*/ 761 h 811"/>
                  <a:gd name="T100" fmla="*/ 1011 w 1259"/>
                  <a:gd name="T101" fmla="*/ 783 h 811"/>
                  <a:gd name="T102" fmla="*/ 973 w 1259"/>
                  <a:gd name="T103" fmla="*/ 805 h 811"/>
                  <a:gd name="T104" fmla="*/ 1043 w 1259"/>
                  <a:gd name="T105" fmla="*/ 783 h 811"/>
                  <a:gd name="T106" fmla="*/ 1101 w 1259"/>
                  <a:gd name="T107" fmla="*/ 761 h 811"/>
                  <a:gd name="T108" fmla="*/ 1150 w 1259"/>
                  <a:gd name="T109" fmla="*/ 740 h 811"/>
                  <a:gd name="T110" fmla="*/ 1193 w 1259"/>
                  <a:gd name="T111" fmla="*/ 718 h 811"/>
                  <a:gd name="T112" fmla="*/ 1220 w 1259"/>
                  <a:gd name="T113" fmla="*/ 696 h 811"/>
                  <a:gd name="T114" fmla="*/ 1242 w 1259"/>
                  <a:gd name="T115" fmla="*/ 671 h 811"/>
                  <a:gd name="T116" fmla="*/ 1253 w 1259"/>
                  <a:gd name="T117" fmla="*/ 644 h 811"/>
                  <a:gd name="T118" fmla="*/ 1253 w 1259"/>
                  <a:gd name="T119" fmla="*/ 611 h 811"/>
                  <a:gd name="T120" fmla="*/ 1253 w 1259"/>
                  <a:gd name="T121" fmla="*/ 611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6" cy="966"/>
              </a:xfrm>
              <a:custGeom>
                <a:avLst/>
                <a:gdLst>
                  <a:gd name="T0" fmla="*/ 92 w 2849"/>
                  <a:gd name="T1" fmla="*/ 952 h 969"/>
                  <a:gd name="T2" fmla="*/ 0 w 2849"/>
                  <a:gd name="T3" fmla="*/ 963 h 969"/>
                  <a:gd name="T4" fmla="*/ 391 w 2849"/>
                  <a:gd name="T5" fmla="*/ 963 h 969"/>
                  <a:gd name="T6" fmla="*/ 434 w 2849"/>
                  <a:gd name="T7" fmla="*/ 941 h 969"/>
                  <a:gd name="T8" fmla="*/ 481 w 2849"/>
                  <a:gd name="T9" fmla="*/ 908 h 969"/>
                  <a:gd name="T10" fmla="*/ 552 w 2849"/>
                  <a:gd name="T11" fmla="*/ 870 h 969"/>
                  <a:gd name="T12" fmla="*/ 633 w 2849"/>
                  <a:gd name="T13" fmla="*/ 832 h 969"/>
                  <a:gd name="T14" fmla="*/ 725 w 2849"/>
                  <a:gd name="T15" fmla="*/ 790 h 969"/>
                  <a:gd name="T16" fmla="*/ 834 w 2849"/>
                  <a:gd name="T17" fmla="*/ 741 h 969"/>
                  <a:gd name="T18" fmla="*/ 959 w 2849"/>
                  <a:gd name="T19" fmla="*/ 692 h 969"/>
                  <a:gd name="T20" fmla="*/ 1100 w 2849"/>
                  <a:gd name="T21" fmla="*/ 638 h 969"/>
                  <a:gd name="T22" fmla="*/ 1257 w 2849"/>
                  <a:gd name="T23" fmla="*/ 578 h 969"/>
                  <a:gd name="T24" fmla="*/ 1429 w 2849"/>
                  <a:gd name="T25" fmla="*/ 518 h 969"/>
                  <a:gd name="T26" fmla="*/ 1619 w 2849"/>
                  <a:gd name="T27" fmla="*/ 460 h 969"/>
                  <a:gd name="T28" fmla="*/ 1825 w 2849"/>
                  <a:gd name="T29" fmla="*/ 401 h 969"/>
                  <a:gd name="T30" fmla="*/ 2053 w 2849"/>
                  <a:gd name="T31" fmla="*/ 341 h 969"/>
                  <a:gd name="T32" fmla="*/ 2297 w 2849"/>
                  <a:gd name="T33" fmla="*/ 281 h 969"/>
                  <a:gd name="T34" fmla="*/ 2561 w 2849"/>
                  <a:gd name="T35" fmla="*/ 221 h 969"/>
                  <a:gd name="T36" fmla="*/ 2843 w 2849"/>
                  <a:gd name="T37" fmla="*/ 161 h 969"/>
                  <a:gd name="T38" fmla="*/ 2843 w 2849"/>
                  <a:gd name="T39" fmla="*/ 0 h 969"/>
                  <a:gd name="T40" fmla="*/ 2811 w 2849"/>
                  <a:gd name="T41" fmla="*/ 16 h 969"/>
                  <a:gd name="T42" fmla="*/ 2767 w 2849"/>
                  <a:gd name="T43" fmla="*/ 33 h 969"/>
                  <a:gd name="T44" fmla="*/ 2713 w 2849"/>
                  <a:gd name="T45" fmla="*/ 54 h 969"/>
                  <a:gd name="T46" fmla="*/ 2642 w 2849"/>
                  <a:gd name="T47" fmla="*/ 76 h 969"/>
                  <a:gd name="T48" fmla="*/ 2566 w 2849"/>
                  <a:gd name="T49" fmla="*/ 98 h 969"/>
                  <a:gd name="T50" fmla="*/ 2485 w 2849"/>
                  <a:gd name="T51" fmla="*/ 120 h 969"/>
                  <a:gd name="T52" fmla="*/ 2393 w 2849"/>
                  <a:gd name="T53" fmla="*/ 147 h 969"/>
                  <a:gd name="T54" fmla="*/ 2297 w 2849"/>
                  <a:gd name="T55" fmla="*/ 167 h 969"/>
                  <a:gd name="T56" fmla="*/ 2091 w 2849"/>
                  <a:gd name="T57" fmla="*/ 221 h 969"/>
                  <a:gd name="T58" fmla="*/ 1885 w 2849"/>
                  <a:gd name="T59" fmla="*/ 275 h 969"/>
                  <a:gd name="T60" fmla="*/ 1684 w 2849"/>
                  <a:gd name="T61" fmla="*/ 324 h 969"/>
                  <a:gd name="T62" fmla="*/ 1586 w 2849"/>
                  <a:gd name="T63" fmla="*/ 352 h 969"/>
                  <a:gd name="T64" fmla="*/ 1499 w 2849"/>
                  <a:gd name="T65" fmla="*/ 379 h 969"/>
                  <a:gd name="T66" fmla="*/ 1105 w 2849"/>
                  <a:gd name="T67" fmla="*/ 502 h 969"/>
                  <a:gd name="T68" fmla="*/ 910 w 2849"/>
                  <a:gd name="T69" fmla="*/ 573 h 969"/>
                  <a:gd name="T70" fmla="*/ 725 w 2849"/>
                  <a:gd name="T71" fmla="*/ 643 h 969"/>
                  <a:gd name="T72" fmla="*/ 546 w 2849"/>
                  <a:gd name="T73" fmla="*/ 714 h 969"/>
                  <a:gd name="T74" fmla="*/ 380 w 2849"/>
                  <a:gd name="T75" fmla="*/ 790 h 969"/>
                  <a:gd name="T76" fmla="*/ 228 w 2849"/>
                  <a:gd name="T77" fmla="*/ 870 h 969"/>
                  <a:gd name="T78" fmla="*/ 92 w 2849"/>
                  <a:gd name="T79" fmla="*/ 952 h 969"/>
                  <a:gd name="T80" fmla="*/ 92 w 2849"/>
                  <a:gd name="T81" fmla="*/ 952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4" cy="2082"/>
              </a:xfrm>
              <a:custGeom>
                <a:avLst/>
                <a:gdLst>
                  <a:gd name="T0" fmla="*/ 1431 w 3007"/>
                  <a:gd name="T1" fmla="*/ 472 h 2085"/>
                  <a:gd name="T2" fmla="*/ 1458 w 3007"/>
                  <a:gd name="T3" fmla="*/ 526 h 2085"/>
                  <a:gd name="T4" fmla="*/ 1537 w 3007"/>
                  <a:gd name="T5" fmla="*/ 591 h 2085"/>
                  <a:gd name="T6" fmla="*/ 1711 w 3007"/>
                  <a:gd name="T7" fmla="*/ 668 h 2085"/>
                  <a:gd name="T8" fmla="*/ 1923 w 3007"/>
                  <a:gd name="T9" fmla="*/ 733 h 2085"/>
                  <a:gd name="T10" fmla="*/ 2151 w 3007"/>
                  <a:gd name="T11" fmla="*/ 787 h 2085"/>
                  <a:gd name="T12" fmla="*/ 2368 w 3007"/>
                  <a:gd name="T13" fmla="*/ 847 h 2085"/>
                  <a:gd name="T14" fmla="*/ 2545 w 3007"/>
                  <a:gd name="T15" fmla="*/ 918 h 2085"/>
                  <a:gd name="T16" fmla="*/ 2632 w 3007"/>
                  <a:gd name="T17" fmla="*/ 978 h 2085"/>
                  <a:gd name="T18" fmla="*/ 2670 w 3007"/>
                  <a:gd name="T19" fmla="*/ 1027 h 2085"/>
                  <a:gd name="T20" fmla="*/ 2675 w 3007"/>
                  <a:gd name="T21" fmla="*/ 1079 h 2085"/>
                  <a:gd name="T22" fmla="*/ 2659 w 3007"/>
                  <a:gd name="T23" fmla="*/ 1123 h 2085"/>
                  <a:gd name="T24" fmla="*/ 2610 w 3007"/>
                  <a:gd name="T25" fmla="*/ 1166 h 2085"/>
                  <a:gd name="T26" fmla="*/ 2539 w 3007"/>
                  <a:gd name="T27" fmla="*/ 1204 h 2085"/>
                  <a:gd name="T28" fmla="*/ 2444 w 3007"/>
                  <a:gd name="T29" fmla="*/ 1237 h 2085"/>
                  <a:gd name="T30" fmla="*/ 2324 w 3007"/>
                  <a:gd name="T31" fmla="*/ 1270 h 2085"/>
                  <a:gd name="T32" fmla="*/ 2102 w 3007"/>
                  <a:gd name="T33" fmla="*/ 1324 h 2085"/>
                  <a:gd name="T34" fmla="*/ 1738 w 3007"/>
                  <a:gd name="T35" fmla="*/ 1417 h 2085"/>
                  <a:gd name="T36" fmla="*/ 1306 w 3007"/>
                  <a:gd name="T37" fmla="*/ 1536 h 2085"/>
                  <a:gd name="T38" fmla="*/ 818 w 3007"/>
                  <a:gd name="T39" fmla="*/ 1705 h 2085"/>
                  <a:gd name="T40" fmla="*/ 282 w 3007"/>
                  <a:gd name="T41" fmla="*/ 1937 h 2085"/>
                  <a:gd name="T42" fmla="*/ 152 w 3007"/>
                  <a:gd name="T43" fmla="*/ 2079 h 2085"/>
                  <a:gd name="T44" fmla="*/ 386 w 3007"/>
                  <a:gd name="T45" fmla="*/ 1986 h 2085"/>
                  <a:gd name="T46" fmla="*/ 698 w 3007"/>
                  <a:gd name="T47" fmla="*/ 1828 h 2085"/>
                  <a:gd name="T48" fmla="*/ 1062 w 3007"/>
                  <a:gd name="T49" fmla="*/ 1689 h 2085"/>
                  <a:gd name="T50" fmla="*/ 1657 w 3007"/>
                  <a:gd name="T51" fmla="*/ 1493 h 2085"/>
                  <a:gd name="T52" fmla="*/ 1841 w 3007"/>
                  <a:gd name="T53" fmla="*/ 1438 h 2085"/>
                  <a:gd name="T54" fmla="*/ 2248 w 3007"/>
                  <a:gd name="T55" fmla="*/ 1335 h 2085"/>
                  <a:gd name="T56" fmla="*/ 2545 w 3007"/>
                  <a:gd name="T57" fmla="*/ 1259 h 2085"/>
                  <a:gd name="T58" fmla="*/ 2724 w 3007"/>
                  <a:gd name="T59" fmla="*/ 1210 h 2085"/>
                  <a:gd name="T60" fmla="*/ 2870 w 3007"/>
                  <a:gd name="T61" fmla="*/ 1166 h 2085"/>
                  <a:gd name="T62" fmla="*/ 2968 w 3007"/>
                  <a:gd name="T63" fmla="*/ 1128 h 2085"/>
                  <a:gd name="T64" fmla="*/ 3001 w 3007"/>
                  <a:gd name="T65" fmla="*/ 869 h 2085"/>
                  <a:gd name="T66" fmla="*/ 2854 w 3007"/>
                  <a:gd name="T67" fmla="*/ 842 h 2085"/>
                  <a:gd name="T68" fmla="*/ 2664 w 3007"/>
                  <a:gd name="T69" fmla="*/ 804 h 2085"/>
                  <a:gd name="T70" fmla="*/ 2454 w 3007"/>
                  <a:gd name="T71" fmla="*/ 755 h 2085"/>
                  <a:gd name="T72" fmla="*/ 2134 w 3007"/>
                  <a:gd name="T73" fmla="*/ 668 h 2085"/>
                  <a:gd name="T74" fmla="*/ 1955 w 3007"/>
                  <a:gd name="T75" fmla="*/ 602 h 2085"/>
                  <a:gd name="T76" fmla="*/ 1820 w 3007"/>
                  <a:gd name="T77" fmla="*/ 532 h 2085"/>
                  <a:gd name="T78" fmla="*/ 1765 w 3007"/>
                  <a:gd name="T79" fmla="*/ 472 h 2085"/>
                  <a:gd name="T80" fmla="*/ 1749 w 3007"/>
                  <a:gd name="T81" fmla="*/ 434 h 2085"/>
                  <a:gd name="T82" fmla="*/ 1776 w 3007"/>
                  <a:gd name="T83" fmla="*/ 379 h 2085"/>
                  <a:gd name="T84" fmla="*/ 1858 w 3007"/>
                  <a:gd name="T85" fmla="*/ 316 h 2085"/>
                  <a:gd name="T86" fmla="*/ 1982 w 3007"/>
                  <a:gd name="T87" fmla="*/ 267 h 2085"/>
                  <a:gd name="T88" fmla="*/ 2145 w 3007"/>
                  <a:gd name="T89" fmla="*/ 229 h 2085"/>
                  <a:gd name="T90" fmla="*/ 2427 w 3007"/>
                  <a:gd name="T91" fmla="*/ 180 h 2085"/>
                  <a:gd name="T92" fmla="*/ 2821 w 3007"/>
                  <a:gd name="T93" fmla="*/ 125 h 2085"/>
                  <a:gd name="T94" fmla="*/ 3001 w 3007"/>
                  <a:gd name="T95" fmla="*/ 87 h 2085"/>
                  <a:gd name="T96" fmla="*/ 2903 w 3007"/>
                  <a:gd name="T97" fmla="*/ 22 h 2085"/>
                  <a:gd name="T98" fmla="*/ 2670 w 3007"/>
                  <a:gd name="T99" fmla="*/ 66 h 2085"/>
                  <a:gd name="T100" fmla="*/ 2281 w 3007"/>
                  <a:gd name="T101" fmla="*/ 120 h 2085"/>
                  <a:gd name="T102" fmla="*/ 2026 w 3007"/>
                  <a:gd name="T103" fmla="*/ 158 h 2085"/>
                  <a:gd name="T104" fmla="*/ 1787 w 3007"/>
                  <a:gd name="T105" fmla="*/ 202 h 2085"/>
                  <a:gd name="T106" fmla="*/ 1597 w 3007"/>
                  <a:gd name="T107" fmla="*/ 261 h 2085"/>
                  <a:gd name="T108" fmla="*/ 1469 w 3007"/>
                  <a:gd name="T109" fmla="*/ 338 h 2085"/>
                  <a:gd name="T110" fmla="*/ 1436 w 3007"/>
                  <a:gd name="T111" fmla="*/ 385 h 2085"/>
                  <a:gd name="T112" fmla="*/ 1425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9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5" cy="536"/>
              </a:xfrm>
              <a:custGeom>
                <a:avLst/>
                <a:gdLst>
                  <a:gd name="T0" fmla="*/ 0 w 1248"/>
                  <a:gd name="T1" fmla="*/ 328 h 539"/>
                  <a:gd name="T2" fmla="*/ 0 w 1248"/>
                  <a:gd name="T3" fmla="*/ 356 h 539"/>
                  <a:gd name="T4" fmla="*/ 5 w 1248"/>
                  <a:gd name="T5" fmla="*/ 383 h 539"/>
                  <a:gd name="T6" fmla="*/ 27 w 1248"/>
                  <a:gd name="T7" fmla="*/ 410 h 539"/>
                  <a:gd name="T8" fmla="*/ 54 w 1248"/>
                  <a:gd name="T9" fmla="*/ 432 h 539"/>
                  <a:gd name="T10" fmla="*/ 92 w 1248"/>
                  <a:gd name="T11" fmla="*/ 457 h 539"/>
                  <a:gd name="T12" fmla="*/ 141 w 1248"/>
                  <a:gd name="T13" fmla="*/ 484 h 539"/>
                  <a:gd name="T14" fmla="*/ 195 w 1248"/>
                  <a:gd name="T15" fmla="*/ 506 h 539"/>
                  <a:gd name="T16" fmla="*/ 253 w 1248"/>
                  <a:gd name="T17" fmla="*/ 533 h 539"/>
                  <a:gd name="T18" fmla="*/ 210 w 1248"/>
                  <a:gd name="T19" fmla="*/ 511 h 539"/>
                  <a:gd name="T20" fmla="*/ 179 w 1248"/>
                  <a:gd name="T21" fmla="*/ 484 h 539"/>
                  <a:gd name="T22" fmla="*/ 157 w 1248"/>
                  <a:gd name="T23" fmla="*/ 462 h 539"/>
                  <a:gd name="T24" fmla="*/ 141 w 1248"/>
                  <a:gd name="T25" fmla="*/ 443 h 539"/>
                  <a:gd name="T26" fmla="*/ 136 w 1248"/>
                  <a:gd name="T27" fmla="*/ 421 h 539"/>
                  <a:gd name="T28" fmla="*/ 136 w 1248"/>
                  <a:gd name="T29" fmla="*/ 399 h 539"/>
                  <a:gd name="T30" fmla="*/ 141 w 1248"/>
                  <a:gd name="T31" fmla="*/ 377 h 539"/>
                  <a:gd name="T32" fmla="*/ 157 w 1248"/>
                  <a:gd name="T33" fmla="*/ 361 h 539"/>
                  <a:gd name="T34" fmla="*/ 179 w 1248"/>
                  <a:gd name="T35" fmla="*/ 339 h 539"/>
                  <a:gd name="T36" fmla="*/ 201 w 1248"/>
                  <a:gd name="T37" fmla="*/ 323 h 539"/>
                  <a:gd name="T38" fmla="*/ 264 w 1248"/>
                  <a:gd name="T39" fmla="*/ 290 h 539"/>
                  <a:gd name="T40" fmla="*/ 351 w 1248"/>
                  <a:gd name="T41" fmla="*/ 260 h 539"/>
                  <a:gd name="T42" fmla="*/ 443 w 1248"/>
                  <a:gd name="T43" fmla="*/ 232 h 539"/>
                  <a:gd name="T44" fmla="*/ 552 w 1248"/>
                  <a:gd name="T45" fmla="*/ 211 h 539"/>
                  <a:gd name="T46" fmla="*/ 658 w 1248"/>
                  <a:gd name="T47" fmla="*/ 189 h 539"/>
                  <a:gd name="T48" fmla="*/ 886 w 1248"/>
                  <a:gd name="T49" fmla="*/ 151 h 539"/>
                  <a:gd name="T50" fmla="*/ 989 w 1248"/>
                  <a:gd name="T51" fmla="*/ 134 h 539"/>
                  <a:gd name="T52" fmla="*/ 1085 w 1248"/>
                  <a:gd name="T53" fmla="*/ 118 h 539"/>
                  <a:gd name="T54" fmla="*/ 1172 w 1248"/>
                  <a:gd name="T55" fmla="*/ 113 h 539"/>
                  <a:gd name="T56" fmla="*/ 1242 w 1248"/>
                  <a:gd name="T57" fmla="*/ 102 h 539"/>
                  <a:gd name="T58" fmla="*/ 1242 w 1248"/>
                  <a:gd name="T59" fmla="*/ 0 h 539"/>
                  <a:gd name="T60" fmla="*/ 1155 w 1248"/>
                  <a:gd name="T61" fmla="*/ 22 h 539"/>
                  <a:gd name="T62" fmla="*/ 1063 w 1248"/>
                  <a:gd name="T63" fmla="*/ 38 h 539"/>
                  <a:gd name="T64" fmla="*/ 870 w 1248"/>
                  <a:gd name="T65" fmla="*/ 71 h 539"/>
                  <a:gd name="T66" fmla="*/ 669 w 1248"/>
                  <a:gd name="T67" fmla="*/ 91 h 539"/>
                  <a:gd name="T68" fmla="*/ 481 w 1248"/>
                  <a:gd name="T69" fmla="*/ 124 h 539"/>
                  <a:gd name="T70" fmla="*/ 389 w 1248"/>
                  <a:gd name="T71" fmla="*/ 140 h 539"/>
                  <a:gd name="T72" fmla="*/ 307 w 1248"/>
                  <a:gd name="T73" fmla="*/ 156 h 539"/>
                  <a:gd name="T74" fmla="*/ 226 w 1248"/>
                  <a:gd name="T75" fmla="*/ 178 h 539"/>
                  <a:gd name="T76" fmla="*/ 163 w 1248"/>
                  <a:gd name="T77" fmla="*/ 200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0 h 539"/>
                  <a:gd name="T84" fmla="*/ 0 w 1248"/>
                  <a:gd name="T85" fmla="*/ 328 h 539"/>
                  <a:gd name="T86" fmla="*/ 0 w 1248"/>
                  <a:gd name="T87" fmla="*/ 328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3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2" cy="1534"/>
            </a:xfrm>
            <a:custGeom>
              <a:avLst/>
              <a:gdLst>
                <a:gd name="T0" fmla="*/ 618 w 2296"/>
                <a:gd name="T1" fmla="*/ 1157 h 1469"/>
                <a:gd name="T2" fmla="*/ 855 w 2296"/>
                <a:gd name="T3" fmla="*/ 1104 h 1469"/>
                <a:gd name="T4" fmla="*/ 1049 w 2296"/>
                <a:gd name="T5" fmla="*/ 1043 h 1469"/>
                <a:gd name="T6" fmla="*/ 1206 w 2296"/>
                <a:gd name="T7" fmla="*/ 978 h 1469"/>
                <a:gd name="T8" fmla="*/ 1322 w 2296"/>
                <a:gd name="T9" fmla="*/ 907 h 1469"/>
                <a:gd name="T10" fmla="*/ 1398 w 2296"/>
                <a:gd name="T11" fmla="*/ 824 h 1469"/>
                <a:gd name="T12" fmla="*/ 1439 w 2296"/>
                <a:gd name="T13" fmla="*/ 730 h 1469"/>
                <a:gd name="T14" fmla="*/ 1442 w 2296"/>
                <a:gd name="T15" fmla="*/ 611 h 1469"/>
                <a:gd name="T16" fmla="*/ 1411 w 2296"/>
                <a:gd name="T17" fmla="*/ 498 h 1469"/>
                <a:gd name="T18" fmla="*/ 1350 w 2296"/>
                <a:gd name="T19" fmla="*/ 397 h 1469"/>
                <a:gd name="T20" fmla="*/ 1264 w 2296"/>
                <a:gd name="T21" fmla="*/ 302 h 1469"/>
                <a:gd name="T22" fmla="*/ 1114 w 2296"/>
                <a:gd name="T23" fmla="*/ 171 h 1469"/>
                <a:gd name="T24" fmla="*/ 1015 w 2296"/>
                <a:gd name="T25" fmla="*/ 100 h 1469"/>
                <a:gd name="T26" fmla="*/ 929 w 2296"/>
                <a:gd name="T27" fmla="*/ 47 h 1469"/>
                <a:gd name="T28" fmla="*/ 871 w 2296"/>
                <a:gd name="T29" fmla="*/ 10 h 1469"/>
                <a:gd name="T30" fmla="*/ 848 w 2296"/>
                <a:gd name="T31" fmla="*/ 0 h 1469"/>
                <a:gd name="T32" fmla="*/ 1042 w 2296"/>
                <a:gd name="T33" fmla="*/ 129 h 1469"/>
                <a:gd name="T34" fmla="*/ 1227 w 2296"/>
                <a:gd name="T35" fmla="*/ 278 h 1469"/>
                <a:gd name="T36" fmla="*/ 1302 w 2296"/>
                <a:gd name="T37" fmla="*/ 355 h 1469"/>
                <a:gd name="T38" fmla="*/ 1367 w 2296"/>
                <a:gd name="T39" fmla="*/ 439 h 1469"/>
                <a:gd name="T40" fmla="*/ 1408 w 2296"/>
                <a:gd name="T41" fmla="*/ 521 h 1469"/>
                <a:gd name="T42" fmla="*/ 1425 w 2296"/>
                <a:gd name="T43" fmla="*/ 611 h 1469"/>
                <a:gd name="T44" fmla="*/ 1411 w 2296"/>
                <a:gd name="T45" fmla="*/ 693 h 1469"/>
                <a:gd name="T46" fmla="*/ 1367 w 2296"/>
                <a:gd name="T47" fmla="*/ 765 h 1469"/>
                <a:gd name="T48" fmla="*/ 1298 w 2296"/>
                <a:gd name="T49" fmla="*/ 824 h 1469"/>
                <a:gd name="T50" fmla="*/ 1209 w 2296"/>
                <a:gd name="T51" fmla="*/ 872 h 1469"/>
                <a:gd name="T52" fmla="*/ 1101 w 2296"/>
                <a:gd name="T53" fmla="*/ 919 h 1469"/>
                <a:gd name="T54" fmla="*/ 851 w 2296"/>
                <a:gd name="T55" fmla="*/ 990 h 1469"/>
                <a:gd name="T56" fmla="*/ 581 w 2296"/>
                <a:gd name="T57" fmla="*/ 1056 h 1469"/>
                <a:gd name="T58" fmla="*/ 328 w 2296"/>
                <a:gd name="T59" fmla="*/ 1120 h 1469"/>
                <a:gd name="T60" fmla="*/ 222 w 2296"/>
                <a:gd name="T61" fmla="*/ 1162 h 1469"/>
                <a:gd name="T62" fmla="*/ 129 w 2296"/>
                <a:gd name="T63" fmla="*/ 1204 h 1469"/>
                <a:gd name="T64" fmla="*/ 58 w 2296"/>
                <a:gd name="T65" fmla="*/ 1252 h 1469"/>
                <a:gd name="T66" fmla="*/ 13 w 2296"/>
                <a:gd name="T67" fmla="*/ 1311 h 1469"/>
                <a:gd name="T68" fmla="*/ 0 w 2296"/>
                <a:gd name="T69" fmla="*/ 1376 h 1469"/>
                <a:gd name="T70" fmla="*/ 17 w 2296"/>
                <a:gd name="T71" fmla="*/ 1447 h 1469"/>
                <a:gd name="T72" fmla="*/ 62 w 2296"/>
                <a:gd name="T73" fmla="*/ 1507 h 1469"/>
                <a:gd name="T74" fmla="*/ 124 w 2296"/>
                <a:gd name="T75" fmla="*/ 1554 h 1469"/>
                <a:gd name="T76" fmla="*/ 206 w 2296"/>
                <a:gd name="T77" fmla="*/ 1602 h 1469"/>
                <a:gd name="T78" fmla="*/ 136 w 2296"/>
                <a:gd name="T79" fmla="*/ 1542 h 1469"/>
                <a:gd name="T80" fmla="*/ 93 w 2296"/>
                <a:gd name="T81" fmla="*/ 1483 h 1469"/>
                <a:gd name="T82" fmla="*/ 75 w 2296"/>
                <a:gd name="T83" fmla="*/ 1424 h 1469"/>
                <a:gd name="T84" fmla="*/ 89 w 2296"/>
                <a:gd name="T85" fmla="*/ 1371 h 1469"/>
                <a:gd name="T86" fmla="*/ 133 w 2296"/>
                <a:gd name="T87" fmla="*/ 1317 h 1469"/>
                <a:gd name="T88" fmla="*/ 215 w 2296"/>
                <a:gd name="T89" fmla="*/ 1270 h 1469"/>
                <a:gd name="T90" fmla="*/ 332 w 2296"/>
                <a:gd name="T91" fmla="*/ 1223 h 1469"/>
                <a:gd name="T92" fmla="*/ 486 w 2296"/>
                <a:gd name="T93" fmla="*/ 1186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4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5" cy="1773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9 h 1906"/>
                <a:gd name="T4" fmla="*/ 5770 w 5740"/>
                <a:gd name="T5" fmla="*/ 1649 h 1906"/>
                <a:gd name="T6" fmla="*/ 577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4838" cy="113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4838" cy="45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"/>
          <p:cNvGrpSpPr>
            <a:grpSpLocks/>
          </p:cNvGrpSpPr>
          <p:nvPr/>
        </p:nvGrpSpPr>
        <p:grpSpPr bwMode="auto">
          <a:xfrm>
            <a:off x="0" y="0"/>
            <a:ext cx="9136063" cy="6845300"/>
            <a:chOff x="0" y="0"/>
            <a:chExt cx="5755" cy="4312"/>
          </a:xfrm>
        </p:grpSpPr>
        <p:grpSp>
          <p:nvGrpSpPr>
            <p:cNvPr id="2056" name="Group 2"/>
            <p:cNvGrpSpPr>
              <a:grpSpLocks/>
            </p:cNvGrpSpPr>
            <p:nvPr/>
          </p:nvGrpSpPr>
          <p:grpSpPr bwMode="auto">
            <a:xfrm>
              <a:off x="1728" y="2230"/>
              <a:ext cx="4024" cy="2082"/>
              <a:chOff x="1728" y="2230"/>
              <a:chExt cx="4024" cy="2082"/>
            </a:xfrm>
          </p:grpSpPr>
          <p:sp>
            <p:nvSpPr>
              <p:cNvPr id="2" name="Freeform 3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9" cy="1668"/>
              </a:xfrm>
              <a:custGeom>
                <a:avLst/>
                <a:gdLst>
                  <a:gd name="T0" fmla="*/ 2734 w 2882"/>
                  <a:gd name="T1" fmla="*/ 526 h 1671"/>
                  <a:gd name="T2" fmla="*/ 2626 w 2882"/>
                  <a:gd name="T3" fmla="*/ 482 h 1671"/>
                  <a:gd name="T4" fmla="*/ 2474 w 2882"/>
                  <a:gd name="T5" fmla="*/ 422 h 1671"/>
                  <a:gd name="T6" fmla="*/ 2199 w 2882"/>
                  <a:gd name="T7" fmla="*/ 341 h 1671"/>
                  <a:gd name="T8" fmla="*/ 1966 w 2882"/>
                  <a:gd name="T9" fmla="*/ 277 h 1671"/>
                  <a:gd name="T10" fmla="*/ 1803 w 2882"/>
                  <a:gd name="T11" fmla="*/ 212 h 1671"/>
                  <a:gd name="T12" fmla="*/ 1689 w 2882"/>
                  <a:gd name="T13" fmla="*/ 152 h 1671"/>
                  <a:gd name="T14" fmla="*/ 1624 w 2882"/>
                  <a:gd name="T15" fmla="*/ 103 h 1671"/>
                  <a:gd name="T16" fmla="*/ 1586 w 2882"/>
                  <a:gd name="T17" fmla="*/ 60 h 1671"/>
                  <a:gd name="T18" fmla="*/ 1575 w 2882"/>
                  <a:gd name="T19" fmla="*/ 27 h 1671"/>
                  <a:gd name="T20" fmla="*/ 1581 w 2882"/>
                  <a:gd name="T21" fmla="*/ 0 h 1671"/>
                  <a:gd name="T22" fmla="*/ 1553 w 2882"/>
                  <a:gd name="T23" fmla="*/ 49 h 1671"/>
                  <a:gd name="T24" fmla="*/ 1564 w 2882"/>
                  <a:gd name="T25" fmla="*/ 98 h 1671"/>
                  <a:gd name="T26" fmla="*/ 1613 w 2882"/>
                  <a:gd name="T27" fmla="*/ 141 h 1671"/>
                  <a:gd name="T28" fmla="*/ 1684 w 2882"/>
                  <a:gd name="T29" fmla="*/ 185 h 1671"/>
                  <a:gd name="T30" fmla="*/ 1787 w 2882"/>
                  <a:gd name="T31" fmla="*/ 228 h 1671"/>
                  <a:gd name="T32" fmla="*/ 2036 w 2882"/>
                  <a:gd name="T33" fmla="*/ 308 h 1671"/>
                  <a:gd name="T34" fmla="*/ 2281 w 2882"/>
                  <a:gd name="T35" fmla="*/ 379 h 1671"/>
                  <a:gd name="T36" fmla="*/ 2458 w 2882"/>
                  <a:gd name="T37" fmla="*/ 433 h 1671"/>
                  <a:gd name="T38" fmla="*/ 2599 w 2882"/>
                  <a:gd name="T39" fmla="*/ 482 h 1671"/>
                  <a:gd name="T40" fmla="*/ 2702 w 2882"/>
                  <a:gd name="T41" fmla="*/ 526 h 1671"/>
                  <a:gd name="T42" fmla="*/ 2762 w 2882"/>
                  <a:gd name="T43" fmla="*/ 558 h 1671"/>
                  <a:gd name="T44" fmla="*/ 2789 w 2882"/>
                  <a:gd name="T45" fmla="*/ 591 h 1671"/>
                  <a:gd name="T46" fmla="*/ 2789 w 2882"/>
                  <a:gd name="T47" fmla="*/ 640 h 1671"/>
                  <a:gd name="T48" fmla="*/ 2756 w 2882"/>
                  <a:gd name="T49" fmla="*/ 689 h 1671"/>
                  <a:gd name="T50" fmla="*/ 2686 w 2882"/>
                  <a:gd name="T51" fmla="*/ 733 h 1671"/>
                  <a:gd name="T52" fmla="*/ 2583 w 2882"/>
                  <a:gd name="T53" fmla="*/ 776 h 1671"/>
                  <a:gd name="T54" fmla="*/ 2452 w 2882"/>
                  <a:gd name="T55" fmla="*/ 820 h 1671"/>
                  <a:gd name="T56" fmla="*/ 2297 w 2882"/>
                  <a:gd name="T57" fmla="*/ 861 h 1671"/>
                  <a:gd name="T58" fmla="*/ 2026 w 2882"/>
                  <a:gd name="T59" fmla="*/ 926 h 1671"/>
                  <a:gd name="T60" fmla="*/ 1602 w 2882"/>
                  <a:gd name="T61" fmla="*/ 1030 h 1671"/>
                  <a:gd name="T62" fmla="*/ 1143 w 2882"/>
                  <a:gd name="T63" fmla="*/ 1160 h 1671"/>
                  <a:gd name="T64" fmla="*/ 671 w 2882"/>
                  <a:gd name="T65" fmla="*/ 1324 h 1671"/>
                  <a:gd name="T66" fmla="*/ 217 w 2882"/>
                  <a:gd name="T67" fmla="*/ 1539 h 1671"/>
                  <a:gd name="T68" fmla="*/ 353 w 2882"/>
                  <a:gd name="T69" fmla="*/ 1665 h 1671"/>
                  <a:gd name="T70" fmla="*/ 752 w 2882"/>
                  <a:gd name="T71" fmla="*/ 1463 h 1671"/>
                  <a:gd name="T72" fmla="*/ 1143 w 2882"/>
                  <a:gd name="T73" fmla="*/ 1307 h 1671"/>
                  <a:gd name="T74" fmla="*/ 1515 w 2882"/>
                  <a:gd name="T75" fmla="*/ 1182 h 1671"/>
                  <a:gd name="T76" fmla="*/ 1857 w 2882"/>
                  <a:gd name="T77" fmla="*/ 1079 h 1671"/>
                  <a:gd name="T78" fmla="*/ 2161 w 2882"/>
                  <a:gd name="T79" fmla="*/ 1003 h 1671"/>
                  <a:gd name="T80" fmla="*/ 2420 w 2882"/>
                  <a:gd name="T81" fmla="*/ 943 h 1671"/>
                  <a:gd name="T82" fmla="*/ 2620 w 2882"/>
                  <a:gd name="T83" fmla="*/ 888 h 1671"/>
                  <a:gd name="T84" fmla="*/ 2756 w 2882"/>
                  <a:gd name="T85" fmla="*/ 834 h 1671"/>
                  <a:gd name="T86" fmla="*/ 2821 w 2882"/>
                  <a:gd name="T87" fmla="*/ 792 h 1671"/>
                  <a:gd name="T88" fmla="*/ 2859 w 2882"/>
                  <a:gd name="T89" fmla="*/ 743 h 1671"/>
                  <a:gd name="T90" fmla="*/ 2876 w 2882"/>
                  <a:gd name="T91" fmla="*/ 700 h 1671"/>
                  <a:gd name="T92" fmla="*/ 2848 w 2882"/>
                  <a:gd name="T93" fmla="*/ 618 h 1671"/>
                  <a:gd name="T94" fmla="*/ 2794 w 2882"/>
                  <a:gd name="T95" fmla="*/ 558 h 1671"/>
                  <a:gd name="T96" fmla="*/ 2767 w 2882"/>
                  <a:gd name="T97" fmla="*/ 542 h 167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" name="Freeform 4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6" cy="808"/>
              </a:xfrm>
              <a:custGeom>
                <a:avLst/>
                <a:gdLst>
                  <a:gd name="T0" fmla="*/ 1253 w 1259"/>
                  <a:gd name="T1" fmla="*/ 611 h 811"/>
                  <a:gd name="T2" fmla="*/ 1242 w 1259"/>
                  <a:gd name="T3" fmla="*/ 584 h 811"/>
                  <a:gd name="T4" fmla="*/ 1231 w 1259"/>
                  <a:gd name="T5" fmla="*/ 562 h 811"/>
                  <a:gd name="T6" fmla="*/ 1210 w 1259"/>
                  <a:gd name="T7" fmla="*/ 535 h 811"/>
                  <a:gd name="T8" fmla="*/ 1182 w 1259"/>
                  <a:gd name="T9" fmla="*/ 513 h 811"/>
                  <a:gd name="T10" fmla="*/ 1117 w 1259"/>
                  <a:gd name="T11" fmla="*/ 475 h 811"/>
                  <a:gd name="T12" fmla="*/ 1038 w 1259"/>
                  <a:gd name="T13" fmla="*/ 437 h 811"/>
                  <a:gd name="T14" fmla="*/ 940 w 1259"/>
                  <a:gd name="T15" fmla="*/ 404 h 811"/>
                  <a:gd name="T16" fmla="*/ 837 w 1259"/>
                  <a:gd name="T17" fmla="*/ 379 h 811"/>
                  <a:gd name="T18" fmla="*/ 723 w 1259"/>
                  <a:gd name="T19" fmla="*/ 346 h 811"/>
                  <a:gd name="T20" fmla="*/ 611 w 1259"/>
                  <a:gd name="T21" fmla="*/ 319 h 811"/>
                  <a:gd name="T22" fmla="*/ 497 w 1259"/>
                  <a:gd name="T23" fmla="*/ 292 h 811"/>
                  <a:gd name="T24" fmla="*/ 389 w 1259"/>
                  <a:gd name="T25" fmla="*/ 259 h 811"/>
                  <a:gd name="T26" fmla="*/ 286 w 1259"/>
                  <a:gd name="T27" fmla="*/ 227 h 811"/>
                  <a:gd name="T28" fmla="*/ 195 w 1259"/>
                  <a:gd name="T29" fmla="*/ 194 h 811"/>
                  <a:gd name="T30" fmla="*/ 119 w 1259"/>
                  <a:gd name="T31" fmla="*/ 150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0 h 811"/>
                  <a:gd name="T56" fmla="*/ 87 w 1259"/>
                  <a:gd name="T57" fmla="*/ 172 h 811"/>
                  <a:gd name="T58" fmla="*/ 125 w 1259"/>
                  <a:gd name="T59" fmla="*/ 205 h 811"/>
                  <a:gd name="T60" fmla="*/ 179 w 1259"/>
                  <a:gd name="T61" fmla="*/ 238 h 811"/>
                  <a:gd name="T62" fmla="*/ 242 w 1259"/>
                  <a:gd name="T63" fmla="*/ 276 h 811"/>
                  <a:gd name="T64" fmla="*/ 324 w 1259"/>
                  <a:gd name="T65" fmla="*/ 308 h 811"/>
                  <a:gd name="T66" fmla="*/ 416 w 1259"/>
                  <a:gd name="T67" fmla="*/ 346 h 811"/>
                  <a:gd name="T68" fmla="*/ 524 w 1259"/>
                  <a:gd name="T69" fmla="*/ 379 h 811"/>
                  <a:gd name="T70" fmla="*/ 653 w 1259"/>
                  <a:gd name="T71" fmla="*/ 410 h 811"/>
                  <a:gd name="T72" fmla="*/ 745 w 1259"/>
                  <a:gd name="T73" fmla="*/ 431 h 811"/>
                  <a:gd name="T74" fmla="*/ 826 w 1259"/>
                  <a:gd name="T75" fmla="*/ 459 h 811"/>
                  <a:gd name="T76" fmla="*/ 897 w 1259"/>
                  <a:gd name="T77" fmla="*/ 486 h 811"/>
                  <a:gd name="T78" fmla="*/ 962 w 1259"/>
                  <a:gd name="T79" fmla="*/ 508 h 811"/>
                  <a:gd name="T80" fmla="*/ 1011 w 1259"/>
                  <a:gd name="T81" fmla="*/ 535 h 811"/>
                  <a:gd name="T82" fmla="*/ 1047 w 1259"/>
                  <a:gd name="T83" fmla="*/ 562 h 811"/>
                  <a:gd name="T84" fmla="*/ 1074 w 1259"/>
                  <a:gd name="T85" fmla="*/ 589 h 811"/>
                  <a:gd name="T86" fmla="*/ 1096 w 1259"/>
                  <a:gd name="T87" fmla="*/ 616 h 811"/>
                  <a:gd name="T88" fmla="*/ 1106 w 1259"/>
                  <a:gd name="T89" fmla="*/ 644 h 811"/>
                  <a:gd name="T90" fmla="*/ 1112 w 1259"/>
                  <a:gd name="T91" fmla="*/ 671 h 811"/>
                  <a:gd name="T92" fmla="*/ 1106 w 1259"/>
                  <a:gd name="T93" fmla="*/ 691 h 811"/>
                  <a:gd name="T94" fmla="*/ 1090 w 1259"/>
                  <a:gd name="T95" fmla="*/ 718 h 811"/>
                  <a:gd name="T96" fmla="*/ 1074 w 1259"/>
                  <a:gd name="T97" fmla="*/ 740 h 811"/>
                  <a:gd name="T98" fmla="*/ 1047 w 1259"/>
                  <a:gd name="T99" fmla="*/ 761 h 811"/>
                  <a:gd name="T100" fmla="*/ 1011 w 1259"/>
                  <a:gd name="T101" fmla="*/ 783 h 811"/>
                  <a:gd name="T102" fmla="*/ 973 w 1259"/>
                  <a:gd name="T103" fmla="*/ 805 h 811"/>
                  <a:gd name="T104" fmla="*/ 1043 w 1259"/>
                  <a:gd name="T105" fmla="*/ 783 h 811"/>
                  <a:gd name="T106" fmla="*/ 1101 w 1259"/>
                  <a:gd name="T107" fmla="*/ 761 h 811"/>
                  <a:gd name="T108" fmla="*/ 1150 w 1259"/>
                  <a:gd name="T109" fmla="*/ 740 h 811"/>
                  <a:gd name="T110" fmla="*/ 1193 w 1259"/>
                  <a:gd name="T111" fmla="*/ 718 h 811"/>
                  <a:gd name="T112" fmla="*/ 1220 w 1259"/>
                  <a:gd name="T113" fmla="*/ 696 h 811"/>
                  <a:gd name="T114" fmla="*/ 1242 w 1259"/>
                  <a:gd name="T115" fmla="*/ 671 h 811"/>
                  <a:gd name="T116" fmla="*/ 1253 w 1259"/>
                  <a:gd name="T117" fmla="*/ 644 h 811"/>
                  <a:gd name="T118" fmla="*/ 1253 w 1259"/>
                  <a:gd name="T119" fmla="*/ 611 h 811"/>
                  <a:gd name="T120" fmla="*/ 1253 w 1259"/>
                  <a:gd name="T121" fmla="*/ 611 h 81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4" name="Freeform 5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6" cy="966"/>
              </a:xfrm>
              <a:custGeom>
                <a:avLst/>
                <a:gdLst>
                  <a:gd name="T0" fmla="*/ 92 w 2849"/>
                  <a:gd name="T1" fmla="*/ 952 h 969"/>
                  <a:gd name="T2" fmla="*/ 0 w 2849"/>
                  <a:gd name="T3" fmla="*/ 963 h 969"/>
                  <a:gd name="T4" fmla="*/ 391 w 2849"/>
                  <a:gd name="T5" fmla="*/ 963 h 969"/>
                  <a:gd name="T6" fmla="*/ 434 w 2849"/>
                  <a:gd name="T7" fmla="*/ 941 h 969"/>
                  <a:gd name="T8" fmla="*/ 481 w 2849"/>
                  <a:gd name="T9" fmla="*/ 908 h 969"/>
                  <a:gd name="T10" fmla="*/ 552 w 2849"/>
                  <a:gd name="T11" fmla="*/ 870 h 969"/>
                  <a:gd name="T12" fmla="*/ 633 w 2849"/>
                  <a:gd name="T13" fmla="*/ 832 h 969"/>
                  <a:gd name="T14" fmla="*/ 725 w 2849"/>
                  <a:gd name="T15" fmla="*/ 790 h 969"/>
                  <a:gd name="T16" fmla="*/ 834 w 2849"/>
                  <a:gd name="T17" fmla="*/ 741 h 969"/>
                  <a:gd name="T18" fmla="*/ 959 w 2849"/>
                  <a:gd name="T19" fmla="*/ 692 h 969"/>
                  <a:gd name="T20" fmla="*/ 1100 w 2849"/>
                  <a:gd name="T21" fmla="*/ 638 h 969"/>
                  <a:gd name="T22" fmla="*/ 1257 w 2849"/>
                  <a:gd name="T23" fmla="*/ 578 h 969"/>
                  <a:gd name="T24" fmla="*/ 1429 w 2849"/>
                  <a:gd name="T25" fmla="*/ 518 h 969"/>
                  <a:gd name="T26" fmla="*/ 1619 w 2849"/>
                  <a:gd name="T27" fmla="*/ 460 h 969"/>
                  <a:gd name="T28" fmla="*/ 1825 w 2849"/>
                  <a:gd name="T29" fmla="*/ 401 h 969"/>
                  <a:gd name="T30" fmla="*/ 2053 w 2849"/>
                  <a:gd name="T31" fmla="*/ 341 h 969"/>
                  <a:gd name="T32" fmla="*/ 2297 w 2849"/>
                  <a:gd name="T33" fmla="*/ 281 h 969"/>
                  <a:gd name="T34" fmla="*/ 2561 w 2849"/>
                  <a:gd name="T35" fmla="*/ 221 h 969"/>
                  <a:gd name="T36" fmla="*/ 2843 w 2849"/>
                  <a:gd name="T37" fmla="*/ 161 h 969"/>
                  <a:gd name="T38" fmla="*/ 2843 w 2849"/>
                  <a:gd name="T39" fmla="*/ 0 h 969"/>
                  <a:gd name="T40" fmla="*/ 2811 w 2849"/>
                  <a:gd name="T41" fmla="*/ 16 h 969"/>
                  <a:gd name="T42" fmla="*/ 2767 w 2849"/>
                  <a:gd name="T43" fmla="*/ 33 h 969"/>
                  <a:gd name="T44" fmla="*/ 2713 w 2849"/>
                  <a:gd name="T45" fmla="*/ 54 h 969"/>
                  <a:gd name="T46" fmla="*/ 2642 w 2849"/>
                  <a:gd name="T47" fmla="*/ 76 h 969"/>
                  <a:gd name="T48" fmla="*/ 2566 w 2849"/>
                  <a:gd name="T49" fmla="*/ 98 h 969"/>
                  <a:gd name="T50" fmla="*/ 2485 w 2849"/>
                  <a:gd name="T51" fmla="*/ 120 h 969"/>
                  <a:gd name="T52" fmla="*/ 2393 w 2849"/>
                  <a:gd name="T53" fmla="*/ 147 h 969"/>
                  <a:gd name="T54" fmla="*/ 2297 w 2849"/>
                  <a:gd name="T55" fmla="*/ 167 h 969"/>
                  <a:gd name="T56" fmla="*/ 2091 w 2849"/>
                  <a:gd name="T57" fmla="*/ 221 h 969"/>
                  <a:gd name="T58" fmla="*/ 1885 w 2849"/>
                  <a:gd name="T59" fmla="*/ 275 h 969"/>
                  <a:gd name="T60" fmla="*/ 1684 w 2849"/>
                  <a:gd name="T61" fmla="*/ 324 h 969"/>
                  <a:gd name="T62" fmla="*/ 1586 w 2849"/>
                  <a:gd name="T63" fmla="*/ 352 h 969"/>
                  <a:gd name="T64" fmla="*/ 1499 w 2849"/>
                  <a:gd name="T65" fmla="*/ 379 h 969"/>
                  <a:gd name="T66" fmla="*/ 1105 w 2849"/>
                  <a:gd name="T67" fmla="*/ 502 h 969"/>
                  <a:gd name="T68" fmla="*/ 910 w 2849"/>
                  <a:gd name="T69" fmla="*/ 573 h 969"/>
                  <a:gd name="T70" fmla="*/ 725 w 2849"/>
                  <a:gd name="T71" fmla="*/ 643 h 969"/>
                  <a:gd name="T72" fmla="*/ 546 w 2849"/>
                  <a:gd name="T73" fmla="*/ 714 h 969"/>
                  <a:gd name="T74" fmla="*/ 380 w 2849"/>
                  <a:gd name="T75" fmla="*/ 790 h 969"/>
                  <a:gd name="T76" fmla="*/ 228 w 2849"/>
                  <a:gd name="T77" fmla="*/ 870 h 969"/>
                  <a:gd name="T78" fmla="*/ 92 w 2849"/>
                  <a:gd name="T79" fmla="*/ 952 h 969"/>
                  <a:gd name="T80" fmla="*/ 92 w 2849"/>
                  <a:gd name="T81" fmla="*/ 952 h 96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" name="Freeform 6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4" cy="2082"/>
              </a:xfrm>
              <a:custGeom>
                <a:avLst/>
                <a:gdLst>
                  <a:gd name="T0" fmla="*/ 1431 w 3007"/>
                  <a:gd name="T1" fmla="*/ 472 h 2085"/>
                  <a:gd name="T2" fmla="*/ 1458 w 3007"/>
                  <a:gd name="T3" fmla="*/ 526 h 2085"/>
                  <a:gd name="T4" fmla="*/ 1537 w 3007"/>
                  <a:gd name="T5" fmla="*/ 591 h 2085"/>
                  <a:gd name="T6" fmla="*/ 1711 w 3007"/>
                  <a:gd name="T7" fmla="*/ 668 h 2085"/>
                  <a:gd name="T8" fmla="*/ 1923 w 3007"/>
                  <a:gd name="T9" fmla="*/ 733 h 2085"/>
                  <a:gd name="T10" fmla="*/ 2151 w 3007"/>
                  <a:gd name="T11" fmla="*/ 787 h 2085"/>
                  <a:gd name="T12" fmla="*/ 2368 w 3007"/>
                  <a:gd name="T13" fmla="*/ 847 h 2085"/>
                  <a:gd name="T14" fmla="*/ 2545 w 3007"/>
                  <a:gd name="T15" fmla="*/ 918 h 2085"/>
                  <a:gd name="T16" fmla="*/ 2632 w 3007"/>
                  <a:gd name="T17" fmla="*/ 978 h 2085"/>
                  <a:gd name="T18" fmla="*/ 2670 w 3007"/>
                  <a:gd name="T19" fmla="*/ 1027 h 2085"/>
                  <a:gd name="T20" fmla="*/ 2675 w 3007"/>
                  <a:gd name="T21" fmla="*/ 1079 h 2085"/>
                  <a:gd name="T22" fmla="*/ 2659 w 3007"/>
                  <a:gd name="T23" fmla="*/ 1123 h 2085"/>
                  <a:gd name="T24" fmla="*/ 2610 w 3007"/>
                  <a:gd name="T25" fmla="*/ 1166 h 2085"/>
                  <a:gd name="T26" fmla="*/ 2539 w 3007"/>
                  <a:gd name="T27" fmla="*/ 1204 h 2085"/>
                  <a:gd name="T28" fmla="*/ 2444 w 3007"/>
                  <a:gd name="T29" fmla="*/ 1237 h 2085"/>
                  <a:gd name="T30" fmla="*/ 2324 w 3007"/>
                  <a:gd name="T31" fmla="*/ 1270 h 2085"/>
                  <a:gd name="T32" fmla="*/ 2102 w 3007"/>
                  <a:gd name="T33" fmla="*/ 1324 h 2085"/>
                  <a:gd name="T34" fmla="*/ 1738 w 3007"/>
                  <a:gd name="T35" fmla="*/ 1417 h 2085"/>
                  <a:gd name="T36" fmla="*/ 1306 w 3007"/>
                  <a:gd name="T37" fmla="*/ 1536 h 2085"/>
                  <a:gd name="T38" fmla="*/ 818 w 3007"/>
                  <a:gd name="T39" fmla="*/ 1705 h 2085"/>
                  <a:gd name="T40" fmla="*/ 282 w 3007"/>
                  <a:gd name="T41" fmla="*/ 1937 h 2085"/>
                  <a:gd name="T42" fmla="*/ 152 w 3007"/>
                  <a:gd name="T43" fmla="*/ 2079 h 2085"/>
                  <a:gd name="T44" fmla="*/ 386 w 3007"/>
                  <a:gd name="T45" fmla="*/ 1986 h 2085"/>
                  <a:gd name="T46" fmla="*/ 698 w 3007"/>
                  <a:gd name="T47" fmla="*/ 1828 h 2085"/>
                  <a:gd name="T48" fmla="*/ 1062 w 3007"/>
                  <a:gd name="T49" fmla="*/ 1689 h 2085"/>
                  <a:gd name="T50" fmla="*/ 1657 w 3007"/>
                  <a:gd name="T51" fmla="*/ 1493 h 2085"/>
                  <a:gd name="T52" fmla="*/ 1841 w 3007"/>
                  <a:gd name="T53" fmla="*/ 1438 h 2085"/>
                  <a:gd name="T54" fmla="*/ 2248 w 3007"/>
                  <a:gd name="T55" fmla="*/ 1335 h 2085"/>
                  <a:gd name="T56" fmla="*/ 2545 w 3007"/>
                  <a:gd name="T57" fmla="*/ 1259 h 2085"/>
                  <a:gd name="T58" fmla="*/ 2724 w 3007"/>
                  <a:gd name="T59" fmla="*/ 1210 h 2085"/>
                  <a:gd name="T60" fmla="*/ 2870 w 3007"/>
                  <a:gd name="T61" fmla="*/ 1166 h 2085"/>
                  <a:gd name="T62" fmla="*/ 2968 w 3007"/>
                  <a:gd name="T63" fmla="*/ 1128 h 2085"/>
                  <a:gd name="T64" fmla="*/ 3001 w 3007"/>
                  <a:gd name="T65" fmla="*/ 869 h 2085"/>
                  <a:gd name="T66" fmla="*/ 2854 w 3007"/>
                  <a:gd name="T67" fmla="*/ 842 h 2085"/>
                  <a:gd name="T68" fmla="*/ 2664 w 3007"/>
                  <a:gd name="T69" fmla="*/ 804 h 2085"/>
                  <a:gd name="T70" fmla="*/ 2454 w 3007"/>
                  <a:gd name="T71" fmla="*/ 755 h 2085"/>
                  <a:gd name="T72" fmla="*/ 2134 w 3007"/>
                  <a:gd name="T73" fmla="*/ 668 h 2085"/>
                  <a:gd name="T74" fmla="*/ 1955 w 3007"/>
                  <a:gd name="T75" fmla="*/ 602 h 2085"/>
                  <a:gd name="T76" fmla="*/ 1820 w 3007"/>
                  <a:gd name="T77" fmla="*/ 532 h 2085"/>
                  <a:gd name="T78" fmla="*/ 1765 w 3007"/>
                  <a:gd name="T79" fmla="*/ 472 h 2085"/>
                  <a:gd name="T80" fmla="*/ 1749 w 3007"/>
                  <a:gd name="T81" fmla="*/ 434 h 2085"/>
                  <a:gd name="T82" fmla="*/ 1776 w 3007"/>
                  <a:gd name="T83" fmla="*/ 379 h 2085"/>
                  <a:gd name="T84" fmla="*/ 1858 w 3007"/>
                  <a:gd name="T85" fmla="*/ 316 h 2085"/>
                  <a:gd name="T86" fmla="*/ 1982 w 3007"/>
                  <a:gd name="T87" fmla="*/ 267 h 2085"/>
                  <a:gd name="T88" fmla="*/ 2145 w 3007"/>
                  <a:gd name="T89" fmla="*/ 229 h 2085"/>
                  <a:gd name="T90" fmla="*/ 2427 w 3007"/>
                  <a:gd name="T91" fmla="*/ 180 h 2085"/>
                  <a:gd name="T92" fmla="*/ 2821 w 3007"/>
                  <a:gd name="T93" fmla="*/ 125 h 2085"/>
                  <a:gd name="T94" fmla="*/ 3001 w 3007"/>
                  <a:gd name="T95" fmla="*/ 87 h 2085"/>
                  <a:gd name="T96" fmla="*/ 2903 w 3007"/>
                  <a:gd name="T97" fmla="*/ 22 h 2085"/>
                  <a:gd name="T98" fmla="*/ 2670 w 3007"/>
                  <a:gd name="T99" fmla="*/ 66 h 2085"/>
                  <a:gd name="T100" fmla="*/ 2281 w 3007"/>
                  <a:gd name="T101" fmla="*/ 120 h 2085"/>
                  <a:gd name="T102" fmla="*/ 2026 w 3007"/>
                  <a:gd name="T103" fmla="*/ 158 h 2085"/>
                  <a:gd name="T104" fmla="*/ 1787 w 3007"/>
                  <a:gd name="T105" fmla="*/ 202 h 2085"/>
                  <a:gd name="T106" fmla="*/ 1597 w 3007"/>
                  <a:gd name="T107" fmla="*/ 261 h 2085"/>
                  <a:gd name="T108" fmla="*/ 1469 w 3007"/>
                  <a:gd name="T109" fmla="*/ 338 h 2085"/>
                  <a:gd name="T110" fmla="*/ 1436 w 3007"/>
                  <a:gd name="T111" fmla="*/ 385 h 2085"/>
                  <a:gd name="T112" fmla="*/ 1425 w 3007"/>
                  <a:gd name="T113" fmla="*/ 439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63" name="Freeform 7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5" cy="536"/>
              </a:xfrm>
              <a:custGeom>
                <a:avLst/>
                <a:gdLst>
                  <a:gd name="T0" fmla="*/ 0 w 1248"/>
                  <a:gd name="T1" fmla="*/ 328 h 539"/>
                  <a:gd name="T2" fmla="*/ 0 w 1248"/>
                  <a:gd name="T3" fmla="*/ 356 h 539"/>
                  <a:gd name="T4" fmla="*/ 5 w 1248"/>
                  <a:gd name="T5" fmla="*/ 383 h 539"/>
                  <a:gd name="T6" fmla="*/ 27 w 1248"/>
                  <a:gd name="T7" fmla="*/ 410 h 539"/>
                  <a:gd name="T8" fmla="*/ 54 w 1248"/>
                  <a:gd name="T9" fmla="*/ 432 h 539"/>
                  <a:gd name="T10" fmla="*/ 92 w 1248"/>
                  <a:gd name="T11" fmla="*/ 457 h 539"/>
                  <a:gd name="T12" fmla="*/ 141 w 1248"/>
                  <a:gd name="T13" fmla="*/ 484 h 539"/>
                  <a:gd name="T14" fmla="*/ 195 w 1248"/>
                  <a:gd name="T15" fmla="*/ 506 h 539"/>
                  <a:gd name="T16" fmla="*/ 253 w 1248"/>
                  <a:gd name="T17" fmla="*/ 533 h 539"/>
                  <a:gd name="T18" fmla="*/ 210 w 1248"/>
                  <a:gd name="T19" fmla="*/ 511 h 539"/>
                  <a:gd name="T20" fmla="*/ 179 w 1248"/>
                  <a:gd name="T21" fmla="*/ 484 h 539"/>
                  <a:gd name="T22" fmla="*/ 157 w 1248"/>
                  <a:gd name="T23" fmla="*/ 462 h 539"/>
                  <a:gd name="T24" fmla="*/ 141 w 1248"/>
                  <a:gd name="T25" fmla="*/ 443 h 539"/>
                  <a:gd name="T26" fmla="*/ 136 w 1248"/>
                  <a:gd name="T27" fmla="*/ 421 h 539"/>
                  <a:gd name="T28" fmla="*/ 136 w 1248"/>
                  <a:gd name="T29" fmla="*/ 399 h 539"/>
                  <a:gd name="T30" fmla="*/ 141 w 1248"/>
                  <a:gd name="T31" fmla="*/ 377 h 539"/>
                  <a:gd name="T32" fmla="*/ 157 w 1248"/>
                  <a:gd name="T33" fmla="*/ 361 h 539"/>
                  <a:gd name="T34" fmla="*/ 179 w 1248"/>
                  <a:gd name="T35" fmla="*/ 339 h 539"/>
                  <a:gd name="T36" fmla="*/ 201 w 1248"/>
                  <a:gd name="T37" fmla="*/ 323 h 539"/>
                  <a:gd name="T38" fmla="*/ 264 w 1248"/>
                  <a:gd name="T39" fmla="*/ 290 h 539"/>
                  <a:gd name="T40" fmla="*/ 351 w 1248"/>
                  <a:gd name="T41" fmla="*/ 260 h 539"/>
                  <a:gd name="T42" fmla="*/ 443 w 1248"/>
                  <a:gd name="T43" fmla="*/ 232 h 539"/>
                  <a:gd name="T44" fmla="*/ 552 w 1248"/>
                  <a:gd name="T45" fmla="*/ 211 h 539"/>
                  <a:gd name="T46" fmla="*/ 658 w 1248"/>
                  <a:gd name="T47" fmla="*/ 189 h 539"/>
                  <a:gd name="T48" fmla="*/ 886 w 1248"/>
                  <a:gd name="T49" fmla="*/ 151 h 539"/>
                  <a:gd name="T50" fmla="*/ 989 w 1248"/>
                  <a:gd name="T51" fmla="*/ 134 h 539"/>
                  <a:gd name="T52" fmla="*/ 1085 w 1248"/>
                  <a:gd name="T53" fmla="*/ 118 h 539"/>
                  <a:gd name="T54" fmla="*/ 1172 w 1248"/>
                  <a:gd name="T55" fmla="*/ 113 h 539"/>
                  <a:gd name="T56" fmla="*/ 1242 w 1248"/>
                  <a:gd name="T57" fmla="*/ 102 h 539"/>
                  <a:gd name="T58" fmla="*/ 1242 w 1248"/>
                  <a:gd name="T59" fmla="*/ 0 h 539"/>
                  <a:gd name="T60" fmla="*/ 1155 w 1248"/>
                  <a:gd name="T61" fmla="*/ 22 h 539"/>
                  <a:gd name="T62" fmla="*/ 1063 w 1248"/>
                  <a:gd name="T63" fmla="*/ 38 h 539"/>
                  <a:gd name="T64" fmla="*/ 870 w 1248"/>
                  <a:gd name="T65" fmla="*/ 71 h 539"/>
                  <a:gd name="T66" fmla="*/ 669 w 1248"/>
                  <a:gd name="T67" fmla="*/ 91 h 539"/>
                  <a:gd name="T68" fmla="*/ 481 w 1248"/>
                  <a:gd name="T69" fmla="*/ 124 h 539"/>
                  <a:gd name="T70" fmla="*/ 389 w 1248"/>
                  <a:gd name="T71" fmla="*/ 140 h 539"/>
                  <a:gd name="T72" fmla="*/ 307 w 1248"/>
                  <a:gd name="T73" fmla="*/ 156 h 539"/>
                  <a:gd name="T74" fmla="*/ 226 w 1248"/>
                  <a:gd name="T75" fmla="*/ 178 h 539"/>
                  <a:gd name="T76" fmla="*/ 163 w 1248"/>
                  <a:gd name="T77" fmla="*/ 200 h 539"/>
                  <a:gd name="T78" fmla="*/ 103 w 1248"/>
                  <a:gd name="T79" fmla="*/ 227 h 539"/>
                  <a:gd name="T80" fmla="*/ 54 w 1248"/>
                  <a:gd name="T81" fmla="*/ 254 h 539"/>
                  <a:gd name="T82" fmla="*/ 22 w 1248"/>
                  <a:gd name="T83" fmla="*/ 290 h 539"/>
                  <a:gd name="T84" fmla="*/ 0 w 1248"/>
                  <a:gd name="T85" fmla="*/ 328 h 539"/>
                  <a:gd name="T86" fmla="*/ 0 w 1248"/>
                  <a:gd name="T87" fmla="*/ 328 h 53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C85"/>
                  </a:gs>
                  <a:gs pos="100000">
                    <a:srgbClr val="003399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2057" name="Freeform 8"/>
            <p:cNvSpPr>
              <a:spLocks noChangeArrowheads="1"/>
            </p:cNvSpPr>
            <p:nvPr/>
          </p:nvSpPr>
          <p:spPr bwMode="auto">
            <a:xfrm>
              <a:off x="3322" y="1341"/>
              <a:ext cx="1822" cy="1534"/>
            </a:xfrm>
            <a:custGeom>
              <a:avLst/>
              <a:gdLst>
                <a:gd name="T0" fmla="*/ 618 w 2296"/>
                <a:gd name="T1" fmla="*/ 1157 h 1469"/>
                <a:gd name="T2" fmla="*/ 855 w 2296"/>
                <a:gd name="T3" fmla="*/ 1104 h 1469"/>
                <a:gd name="T4" fmla="*/ 1049 w 2296"/>
                <a:gd name="T5" fmla="*/ 1043 h 1469"/>
                <a:gd name="T6" fmla="*/ 1206 w 2296"/>
                <a:gd name="T7" fmla="*/ 978 h 1469"/>
                <a:gd name="T8" fmla="*/ 1322 w 2296"/>
                <a:gd name="T9" fmla="*/ 907 h 1469"/>
                <a:gd name="T10" fmla="*/ 1398 w 2296"/>
                <a:gd name="T11" fmla="*/ 824 h 1469"/>
                <a:gd name="T12" fmla="*/ 1439 w 2296"/>
                <a:gd name="T13" fmla="*/ 730 h 1469"/>
                <a:gd name="T14" fmla="*/ 1442 w 2296"/>
                <a:gd name="T15" fmla="*/ 611 h 1469"/>
                <a:gd name="T16" fmla="*/ 1411 w 2296"/>
                <a:gd name="T17" fmla="*/ 498 h 1469"/>
                <a:gd name="T18" fmla="*/ 1350 w 2296"/>
                <a:gd name="T19" fmla="*/ 397 h 1469"/>
                <a:gd name="T20" fmla="*/ 1264 w 2296"/>
                <a:gd name="T21" fmla="*/ 302 h 1469"/>
                <a:gd name="T22" fmla="*/ 1114 w 2296"/>
                <a:gd name="T23" fmla="*/ 171 h 1469"/>
                <a:gd name="T24" fmla="*/ 1015 w 2296"/>
                <a:gd name="T25" fmla="*/ 100 h 1469"/>
                <a:gd name="T26" fmla="*/ 929 w 2296"/>
                <a:gd name="T27" fmla="*/ 47 h 1469"/>
                <a:gd name="T28" fmla="*/ 871 w 2296"/>
                <a:gd name="T29" fmla="*/ 10 h 1469"/>
                <a:gd name="T30" fmla="*/ 848 w 2296"/>
                <a:gd name="T31" fmla="*/ 0 h 1469"/>
                <a:gd name="T32" fmla="*/ 1042 w 2296"/>
                <a:gd name="T33" fmla="*/ 129 h 1469"/>
                <a:gd name="T34" fmla="*/ 1227 w 2296"/>
                <a:gd name="T35" fmla="*/ 278 h 1469"/>
                <a:gd name="T36" fmla="*/ 1302 w 2296"/>
                <a:gd name="T37" fmla="*/ 355 h 1469"/>
                <a:gd name="T38" fmla="*/ 1367 w 2296"/>
                <a:gd name="T39" fmla="*/ 439 h 1469"/>
                <a:gd name="T40" fmla="*/ 1408 w 2296"/>
                <a:gd name="T41" fmla="*/ 521 h 1469"/>
                <a:gd name="T42" fmla="*/ 1425 w 2296"/>
                <a:gd name="T43" fmla="*/ 611 h 1469"/>
                <a:gd name="T44" fmla="*/ 1411 w 2296"/>
                <a:gd name="T45" fmla="*/ 693 h 1469"/>
                <a:gd name="T46" fmla="*/ 1367 w 2296"/>
                <a:gd name="T47" fmla="*/ 765 h 1469"/>
                <a:gd name="T48" fmla="*/ 1298 w 2296"/>
                <a:gd name="T49" fmla="*/ 824 h 1469"/>
                <a:gd name="T50" fmla="*/ 1209 w 2296"/>
                <a:gd name="T51" fmla="*/ 872 h 1469"/>
                <a:gd name="T52" fmla="*/ 1101 w 2296"/>
                <a:gd name="T53" fmla="*/ 919 h 1469"/>
                <a:gd name="T54" fmla="*/ 851 w 2296"/>
                <a:gd name="T55" fmla="*/ 990 h 1469"/>
                <a:gd name="T56" fmla="*/ 581 w 2296"/>
                <a:gd name="T57" fmla="*/ 1056 h 1469"/>
                <a:gd name="T58" fmla="*/ 328 w 2296"/>
                <a:gd name="T59" fmla="*/ 1120 h 1469"/>
                <a:gd name="T60" fmla="*/ 222 w 2296"/>
                <a:gd name="T61" fmla="*/ 1162 h 1469"/>
                <a:gd name="T62" fmla="*/ 129 w 2296"/>
                <a:gd name="T63" fmla="*/ 1204 h 1469"/>
                <a:gd name="T64" fmla="*/ 58 w 2296"/>
                <a:gd name="T65" fmla="*/ 1252 h 1469"/>
                <a:gd name="T66" fmla="*/ 13 w 2296"/>
                <a:gd name="T67" fmla="*/ 1311 h 1469"/>
                <a:gd name="T68" fmla="*/ 0 w 2296"/>
                <a:gd name="T69" fmla="*/ 1376 h 1469"/>
                <a:gd name="T70" fmla="*/ 17 w 2296"/>
                <a:gd name="T71" fmla="*/ 1447 h 1469"/>
                <a:gd name="T72" fmla="*/ 62 w 2296"/>
                <a:gd name="T73" fmla="*/ 1507 h 1469"/>
                <a:gd name="T74" fmla="*/ 124 w 2296"/>
                <a:gd name="T75" fmla="*/ 1554 h 1469"/>
                <a:gd name="T76" fmla="*/ 206 w 2296"/>
                <a:gd name="T77" fmla="*/ 1602 h 1469"/>
                <a:gd name="T78" fmla="*/ 136 w 2296"/>
                <a:gd name="T79" fmla="*/ 1542 h 1469"/>
                <a:gd name="T80" fmla="*/ 93 w 2296"/>
                <a:gd name="T81" fmla="*/ 1483 h 1469"/>
                <a:gd name="T82" fmla="*/ 75 w 2296"/>
                <a:gd name="T83" fmla="*/ 1424 h 1469"/>
                <a:gd name="T84" fmla="*/ 89 w 2296"/>
                <a:gd name="T85" fmla="*/ 1371 h 1469"/>
                <a:gd name="T86" fmla="*/ 133 w 2296"/>
                <a:gd name="T87" fmla="*/ 1317 h 1469"/>
                <a:gd name="T88" fmla="*/ 215 w 2296"/>
                <a:gd name="T89" fmla="*/ 1270 h 1469"/>
                <a:gd name="T90" fmla="*/ 332 w 2296"/>
                <a:gd name="T91" fmla="*/ 1223 h 1469"/>
                <a:gd name="T92" fmla="*/ 486 w 2296"/>
                <a:gd name="T93" fmla="*/ 1186 h 146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2B81"/>
                </a:gs>
                <a:gs pos="100000">
                  <a:srgbClr val="003399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6" name="Freeform 9"/>
            <p:cNvSpPr>
              <a:spLocks noChangeArrowheads="1"/>
            </p:cNvSpPr>
            <p:nvPr/>
          </p:nvSpPr>
          <p:spPr bwMode="auto">
            <a:xfrm>
              <a:off x="0" y="0"/>
              <a:ext cx="5755" cy="1773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649 h 1906"/>
                <a:gd name="T4" fmla="*/ 5770 w 5740"/>
                <a:gd name="T5" fmla="*/ 1649 h 1906"/>
                <a:gd name="T6" fmla="*/ 577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0514"/>
                </a:gs>
                <a:gs pos="100000">
                  <a:srgbClr val="003399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205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736725"/>
            <a:ext cx="7767638" cy="191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/>
        </p:nvSpPr>
        <p:spPr bwMode="auto">
          <a:xfrm>
            <a:off x="1371600" y="3886200"/>
            <a:ext cx="6396038" cy="174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4572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9144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3716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1828800" algn="ctr">
              <a:spcBef>
                <a:spcPts val="800"/>
              </a:spcBef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algn="ctr" defTabSz="449263" fontAlgn="base"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en-GB" altLang="it-IT"/>
              <a:t>Fate clic per aggiungere testo</a:t>
            </a:r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en-US" altLang="it-IT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51575"/>
            <a:ext cx="2890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54750"/>
            <a:ext cx="2128838" cy="471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</a:tabLst>
              <a:defRPr sz="1200">
                <a:solidFill>
                  <a:srgbClr val="FFFFFF"/>
                </a:solidFill>
                <a:latin typeface="Arial" panose="020B0604020202020204" pitchFamily="34" charset="0"/>
                <a:cs typeface="Lucida Sans Unicode" panose="020B0602030504020204" pitchFamily="34" charset="0"/>
              </a:defRPr>
            </a:lvl1pPr>
          </a:lstStyle>
          <a:p>
            <a:pPr>
              <a:defRPr/>
            </a:pPr>
            <a:fld id="{4A781A30-BDA4-4042-A603-473A98084E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0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ctr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ctr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ctr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ctr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868910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ABFF7-153B-43C5-8D02-FBA1BD3B8FB3}" type="datetimeFigureOut">
              <a:rPr lang="en-US" smtClean="0"/>
              <a:t>11/12/21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AF284-2FC5-4ECC-84DC-F92A853C5793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377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14.png"/><Relationship Id="rId4" Type="http://schemas.microsoft.com/office/2007/relationships/hdphoto" Target="../media/hdphoto5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7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5" Type="http://schemas.openxmlformats.org/officeDocument/2006/relationships/image" Target="../media/image21.png"/><Relationship Id="rId4" Type="http://schemas.microsoft.com/office/2007/relationships/hdphoto" Target="../media/hdphoto11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23.png"/><Relationship Id="rId4" Type="http://schemas.microsoft.com/office/2007/relationships/hdphoto" Target="../media/hdphoto13.wdp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6.wdp"/><Relationship Id="rId5" Type="http://schemas.openxmlformats.org/officeDocument/2006/relationships/image" Target="../media/image25.png"/><Relationship Id="rId4" Type="http://schemas.microsoft.com/office/2007/relationships/hdphoto" Target="../media/hdphoto15.wdp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8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4.wdp"/><Relationship Id="rId5" Type="http://schemas.openxmlformats.org/officeDocument/2006/relationships/image" Target="../media/image33.png"/><Relationship Id="rId4" Type="http://schemas.microsoft.com/office/2007/relationships/hdphoto" Target="../media/hdphoto23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jpeg"/><Relationship Id="rId7" Type="http://schemas.microsoft.com/office/2007/relationships/hdphoto" Target="../media/hdphoto26.wdp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microsoft.com/office/2007/relationships/hdphoto" Target="../media/hdphoto25.wdp"/><Relationship Id="rId4" Type="http://schemas.openxmlformats.org/officeDocument/2006/relationships/image" Target="../media/image35.png"/><Relationship Id="rId9" Type="http://schemas.microsoft.com/office/2007/relationships/hdphoto" Target="../media/hdphoto27.wdp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9.wdp"/><Relationship Id="rId5" Type="http://schemas.openxmlformats.org/officeDocument/2006/relationships/image" Target="../media/image40.png"/><Relationship Id="rId4" Type="http://schemas.microsoft.com/office/2007/relationships/hdphoto" Target="../media/hdphoto28.wdp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0.wdp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1.wdp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323850" y="2349500"/>
            <a:ext cx="8569325" cy="1920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ARTO SUPERIORE</a:t>
            </a:r>
            <a:b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e </a:t>
            </a:r>
            <a:b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5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CINGOLO SCAPOLARE</a:t>
            </a:r>
            <a:br>
              <a:rPr lang="it-IT" altLang="it-IT" sz="5400" dirty="0">
                <a:solidFill>
                  <a:srgbClr val="FFFF00"/>
                </a:solidFill>
                <a:latin typeface="Arial Black" panose="020B0A04020102020204" pitchFamily="34" charset="0"/>
              </a:rPr>
            </a:br>
            <a:endParaRPr lang="it-IT" altLang="it-IT" sz="54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24525" cy="331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6000"/>
                    </a14:imgEffect>
                    <a14:imgEffect>
                      <a14:brightnessContrast bright="-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9838" y="3317875"/>
            <a:ext cx="5364162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3995738" y="3357563"/>
            <a:ext cx="3168650" cy="1439862"/>
          </a:xfrm>
          <a:prstGeom prst="rect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5" name="Text Box 4"/>
          <p:cNvSpPr txBox="1">
            <a:spLocks noChangeArrowheads="1"/>
          </p:cNvSpPr>
          <p:nvPr/>
        </p:nvSpPr>
        <p:spPr bwMode="auto">
          <a:xfrm>
            <a:off x="39085" y="4187541"/>
            <a:ext cx="3848703" cy="224895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ACROMIO-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CLAVICOLARE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E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 dirty="0">
                <a:solidFill>
                  <a:srgbClr val="FF3300"/>
                </a:solidFill>
                <a:latin typeface="Arial Black" panose="020B0A04020102020204" pitchFamily="34" charset="0"/>
              </a:rPr>
              <a:t>CORACO-CLAVICOLARE</a:t>
            </a:r>
          </a:p>
        </p:txBody>
      </p:sp>
      <p:sp>
        <p:nvSpPr>
          <p:cNvPr id="46087" name="Rectangle 6"/>
          <p:cNvSpPr>
            <a:spLocks noChangeArrowheads="1"/>
          </p:cNvSpPr>
          <p:nvPr/>
        </p:nvSpPr>
        <p:spPr bwMode="auto">
          <a:xfrm>
            <a:off x="1042988" y="0"/>
            <a:ext cx="4249737" cy="1268413"/>
          </a:xfrm>
          <a:prstGeom prst="rect">
            <a:avLst/>
          </a:prstGeom>
          <a:noFill/>
          <a:ln w="57240" cap="sq">
            <a:solidFill>
              <a:srgbClr val="000514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8" name="Rectangle 7"/>
          <p:cNvSpPr>
            <a:spLocks noChangeArrowheads="1"/>
          </p:cNvSpPr>
          <p:nvPr/>
        </p:nvSpPr>
        <p:spPr bwMode="auto">
          <a:xfrm>
            <a:off x="3563938" y="1268413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46089" name="Text Box 8"/>
          <p:cNvSpPr txBox="1">
            <a:spLocks noChangeArrowheads="1"/>
          </p:cNvSpPr>
          <p:nvPr/>
        </p:nvSpPr>
        <p:spPr bwMode="auto">
          <a:xfrm>
            <a:off x="5800725" y="1484313"/>
            <a:ext cx="2998788" cy="947737"/>
          </a:xfrm>
          <a:prstGeom prst="rect">
            <a:avLst/>
          </a:prstGeom>
          <a:solidFill>
            <a:srgbClr val="FFFF00"/>
          </a:solidFill>
          <a:ln w="57240" cap="sq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>
                <a:solidFill>
                  <a:srgbClr val="000514"/>
                </a:solidFill>
                <a:latin typeface="Arial Black" panose="020B0A04020102020204" pitchFamily="34" charset="0"/>
              </a:rPr>
              <a:t>STERNO-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800">
                <a:solidFill>
                  <a:srgbClr val="000514"/>
                </a:solidFill>
                <a:latin typeface="Arial Black" panose="020B0A04020102020204" pitchFamily="34" charset="0"/>
              </a:rPr>
              <a:t>CLAVICOLARE</a:t>
            </a:r>
          </a:p>
        </p:txBody>
      </p:sp>
      <p:sp>
        <p:nvSpPr>
          <p:cNvPr id="46090" name="Line 9"/>
          <p:cNvSpPr>
            <a:spLocks noChangeShapeType="1"/>
          </p:cNvSpPr>
          <p:nvPr/>
        </p:nvSpPr>
        <p:spPr bwMode="auto">
          <a:xfrm flipH="1" flipV="1">
            <a:off x="5072063" y="1336675"/>
            <a:ext cx="800100" cy="296863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8F7F72-131F-FD4D-94D2-9588F0F6F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56" y="166576"/>
            <a:ext cx="9029213" cy="1138237"/>
          </a:xfrm>
        </p:spPr>
        <p:txBody>
          <a:bodyPr/>
          <a:lstStyle/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ARTICOLAZIONI </a:t>
            </a:r>
            <a:b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CORACO-CLAVICOLARE e </a:t>
            </a:r>
            <a:b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</a:b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  <a:cs typeface="Arial" panose="020B0604020202020204" pitchFamily="34" charset="0"/>
              </a:rPr>
              <a:t>ACROMIO-CLAVICOLARE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83227D1-6232-D744-861A-AC3A65D2D912}"/>
              </a:ext>
            </a:extLst>
          </p:cNvPr>
          <p:cNvSpPr/>
          <p:nvPr/>
        </p:nvSpPr>
        <p:spPr>
          <a:xfrm>
            <a:off x="660231" y="1196752"/>
            <a:ext cx="7998470" cy="2113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rgbClr val="FFCC00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LEGAMENTO CORACO-CLAVICOLARE: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   - LEGAMENTO TRAPEZOIDE (Laterale)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latin typeface="Arial Black" panose="020B0A04020102020204" pitchFamily="34" charset="0"/>
              </a:rPr>
              <a:t>   - LEGAMENTO CONOIDE (Mediale)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dirty="0">
              <a:latin typeface="Arial Black" panose="020B0A04020102020204" pitchFamily="34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461488-1A35-7C48-813D-8F39F65726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6000"/>
                    </a14:imgEffect>
                    <a14:imgEffect>
                      <a14:brightnessContrast bright="-18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9556" y="1412875"/>
            <a:ext cx="9029213" cy="5221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084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71400"/>
            <a:ext cx="9144000" cy="7651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b="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STERNO-CLAVICOLARE</a:t>
            </a:r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593775"/>
            <a:ext cx="8064896" cy="5445125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“A SELLA” (anche se talune fonti parlano di «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artrodia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»).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CLAVICOLA: Estremità Sternale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STERNO: Incisura Clavicolare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CAPSULA e DISCO ARTICOLARI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STERNOCLAVICOLARI (Anteriore e      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                                        Posteriore)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- INTERCLAVICOLARE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MOVIMENTI della CLAVICOLA (correlati ai movimenti dell’ Articolazione Scapolo-Omerale)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Innalzamento ed Abbassamento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Minima (ossia NON apprezzabile) Circonduzione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0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3" name="image4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201" y="1412776"/>
            <a:ext cx="8820472" cy="4104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3137400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6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0"/>
            <a:ext cx="57721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7FD554C4-586B-E647-A69F-B5783676F9AB}"/>
              </a:ext>
            </a:extLst>
          </p:cNvPr>
          <p:cNvSpPr txBox="1">
            <a:spLocks noChangeArrowheads="1"/>
          </p:cNvSpPr>
          <p:nvPr/>
        </p:nvSpPr>
        <p:spPr>
          <a:xfrm>
            <a:off x="-252536" y="2132856"/>
            <a:ext cx="33843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O M E </a:t>
            </a:r>
            <a:r>
              <a:rPr lang="it-IT" altLang="it-IT" sz="3200" dirty="0" err="1">
                <a:latin typeface="Arial Black" panose="020B0A04020102020204" pitchFamily="34" charset="0"/>
              </a:rPr>
              <a:t>R</a:t>
            </a:r>
            <a:r>
              <a:rPr lang="it-IT" altLang="it-IT" sz="3200" dirty="0">
                <a:latin typeface="Arial Black" panose="020B0A04020102020204" pitchFamily="34" charset="0"/>
              </a:rPr>
              <a:t> O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Proiezione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Anteriore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068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06a"/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800" y="0"/>
            <a:ext cx="56324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A54FCF4-83F2-3E45-8F24-65818218A2BC}"/>
              </a:ext>
            </a:extLst>
          </p:cNvPr>
          <p:cNvSpPr txBox="1">
            <a:spLocks noChangeArrowheads="1"/>
          </p:cNvSpPr>
          <p:nvPr/>
        </p:nvSpPr>
        <p:spPr>
          <a:xfrm>
            <a:off x="-252536" y="2132856"/>
            <a:ext cx="3384376" cy="14401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O M E </a:t>
            </a:r>
            <a:r>
              <a:rPr lang="it-IT" altLang="it-IT" sz="3200" dirty="0" err="1">
                <a:latin typeface="Arial Black" panose="020B0A04020102020204" pitchFamily="34" charset="0"/>
              </a:rPr>
              <a:t>R</a:t>
            </a:r>
            <a:r>
              <a:rPr lang="it-IT" altLang="it-IT" sz="3200" dirty="0">
                <a:latin typeface="Arial Black" panose="020B0A04020102020204" pitchFamily="34" charset="0"/>
              </a:rPr>
              <a:t> O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Proiezione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latin typeface="Arial Black" panose="020B0A04020102020204" pitchFamily="34" charset="0"/>
              </a:rPr>
              <a:t>Posteriore</a:t>
            </a:r>
          </a:p>
          <a:p>
            <a:pPr fontAlgn="auto"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46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38954"/>
            <a:ext cx="9144000" cy="6334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SCAPOLO (GLENO-OMERALE</a:t>
            </a:r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788988"/>
            <a:ext cx="9144000" cy="6092825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ENARTROSI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CAPI ARTICOLARI: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SCAPOLA: Cavità Glenoidea co</a:t>
            </a:r>
            <a:r>
              <a:rPr lang="sl-SI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mpletata dal</a:t>
            </a: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Labbro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                   Glenoideo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OMERO: Testa Omerale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stabilizzata da muscoli</a:t>
            </a:r>
            <a:r>
              <a:rPr lang="sl-SI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, in particolare dalla cosiddetta „Cuffia dei Rotatori“</a:t>
            </a: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1313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Capsula rinforzata da 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- GLENO-OMERALI (Superiore, Medio e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                                 Inferiore)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- CORACO-OMERALE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  - CORACO-ACROMIALE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mic Sans MS" panose="030F0902030302020204" pitchFamily="66" charset="0"/>
              </a:rPr>
              <a:t>MOVIMENTI: tutti quelli descritti nelle Generalità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60350"/>
            <a:ext cx="9144000" cy="6334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SCAPOLO-OMERALE: </a:t>
            </a:r>
            <a:b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6013" y="1052513"/>
            <a:ext cx="6985000" cy="580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363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4211637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0" y="3933825"/>
            <a:ext cx="3397250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6326" name="Text Box 5"/>
          <p:cNvSpPr txBox="1">
            <a:spLocks noChangeArrowheads="1"/>
          </p:cNvSpPr>
          <p:nvPr/>
        </p:nvSpPr>
        <p:spPr bwMode="auto">
          <a:xfrm>
            <a:off x="7023100" y="3284538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56327" name="Text Box 6"/>
          <p:cNvSpPr txBox="1">
            <a:spLocks noChangeArrowheads="1"/>
          </p:cNvSpPr>
          <p:nvPr/>
        </p:nvSpPr>
        <p:spPr bwMode="auto">
          <a:xfrm>
            <a:off x="257175" y="357346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56328" name="Rectangle 7"/>
          <p:cNvSpPr>
            <a:spLocks noChangeArrowheads="1"/>
          </p:cNvSpPr>
          <p:nvPr/>
        </p:nvSpPr>
        <p:spPr bwMode="auto">
          <a:xfrm>
            <a:off x="0" y="4652963"/>
            <a:ext cx="57245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56329" name="Rectangle 8"/>
          <p:cNvSpPr>
            <a:spLocks noChangeArrowheads="1"/>
          </p:cNvSpPr>
          <p:nvPr/>
        </p:nvSpPr>
        <p:spPr bwMode="auto">
          <a:xfrm>
            <a:off x="673100" y="4905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it-IT" altLang="it-IT"/>
          </a:p>
        </p:txBody>
      </p:sp>
      <p:sp>
        <p:nvSpPr>
          <p:cNvPr id="17417" name="Rectangle 9"/>
          <p:cNvSpPr>
            <a:spLocks noChangeArrowheads="1"/>
          </p:cNvSpPr>
          <p:nvPr/>
        </p:nvSpPr>
        <p:spPr bwMode="auto">
          <a:xfrm>
            <a:off x="0" y="4508500"/>
            <a:ext cx="60121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ARTICOLAZIONE</a:t>
            </a:r>
            <a:b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SCAPOLO (GLENO) -OMERALE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455613"/>
            <a:ext cx="8534400" cy="642937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b="0" dirty="0">
                <a:solidFill>
                  <a:schemeClr val="tx1"/>
                </a:solidFill>
                <a:latin typeface="Copperplate" panose="02000504000000020004" pitchFamily="2" charset="77"/>
              </a:rPr>
              <a:t>MUSCOLI ARTO SUPERIORE</a:t>
            </a:r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459" y="1340768"/>
            <a:ext cx="8991600" cy="4876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indent="-338138" eaLnBrk="1" hangingPunct="1"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</a:t>
            </a:r>
          </a:p>
          <a:p>
            <a:pPr indent="-338138" eaLnBrk="1" hangingPunct="1"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DELLA SPALLA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 BRACCIO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DELL’ AVAMBRACCIO</a:t>
            </a:r>
          </a:p>
          <a:p>
            <a:pPr marL="338138" indent="-333375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mic Sans MS" panose="030F0902030302020204" pitchFamily="66" charset="0"/>
              </a:rPr>
              <a:t> MUSCOLI DELLA MANO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1" name="image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96222" y="374554"/>
            <a:ext cx="3547851" cy="56312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42063644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>
            <a:extLst>
              <a:ext uri="{FF2B5EF4-FFF2-40B4-BE49-F238E27FC236}">
                <a16:creationId xmlns:a16="http://schemas.microsoft.com/office/drawing/2014/main" id="{69995CDC-74FE-CD41-998D-31D4DEC6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dirty="0">
                <a:solidFill>
                  <a:schemeClr val="tx1"/>
                </a:solidFill>
              </a:rPr>
              <a:t>MUSCOLI CHE AGISCONO SUL COMPLESSO ARTICOLARE DELLA SPALLA</a:t>
            </a:r>
          </a:p>
        </p:txBody>
      </p:sp>
    </p:spTree>
    <p:extLst>
      <p:ext uri="{BB962C8B-B14F-4D97-AF65-F5344CB8AC3E}">
        <p14:creationId xmlns:p14="http://schemas.microsoft.com/office/powerpoint/2010/main" val="2293794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C04BE149-50BE-4B1F-A462-46C994704E4A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11/12/21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pic>
        <p:nvPicPr>
          <p:cNvPr id="62467" name="Picture 1"/>
          <p:cNvPicPr>
            <a:picLocks noChangeAspect="1" noChangeArrowheads="1"/>
          </p:cNvPicPr>
          <p:nvPr/>
        </p:nvPicPr>
        <p:blipFill>
          <a:blip r:embed="rId3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400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8" name="Picture 2"/>
          <p:cNvPicPr>
            <a:picLocks noChangeAspect="1" noChangeArrowheads="1"/>
          </p:cNvPicPr>
          <p:nvPr/>
        </p:nvPicPr>
        <p:blipFill>
          <a:blip r:embed="rId5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0696" y="3317875"/>
            <a:ext cx="4495800" cy="354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9" name="Text Box 3"/>
          <p:cNvSpPr txBox="1">
            <a:spLocks noChangeArrowheads="1"/>
          </p:cNvSpPr>
          <p:nvPr/>
        </p:nvSpPr>
        <p:spPr bwMode="auto">
          <a:xfrm>
            <a:off x="152400" y="5029200"/>
            <a:ext cx="3532803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SOTTOSCAPOLARE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GRANDE ROTONDO</a:t>
            </a:r>
          </a:p>
        </p:txBody>
      </p:sp>
      <p:sp>
        <p:nvSpPr>
          <p:cNvPr id="62470" name="Text Box 4"/>
          <p:cNvSpPr txBox="1">
            <a:spLocks noChangeArrowheads="1"/>
          </p:cNvSpPr>
          <p:nvPr/>
        </p:nvSpPr>
        <p:spPr bwMode="auto">
          <a:xfrm>
            <a:off x="4922474" y="404664"/>
            <a:ext cx="1883634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>
                <a:solidFill>
                  <a:schemeClr val="tx1"/>
                </a:solidFill>
                <a:latin typeface="Arial Black" panose="020B0A04020102020204" pitchFamily="34" charset="0"/>
              </a:rPr>
              <a:t>DELTOIDE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7013"/>
            <a:ext cx="8637588" cy="703262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SPALLA (1)</a:t>
            </a:r>
          </a:p>
        </p:txBody>
      </p:sp>
      <p:graphicFrame>
        <p:nvGraphicFramePr>
          <p:cNvPr id="19458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658078"/>
              </p:ext>
            </p:extLst>
          </p:nvPr>
        </p:nvGraphicFramePr>
        <p:xfrm>
          <a:off x="228600" y="1219200"/>
          <a:ext cx="8713788" cy="4154016"/>
        </p:xfrm>
        <a:graphic>
          <a:graphicData uri="http://schemas.openxmlformats.org/drawingml/2006/table">
            <a:tbl>
              <a:tblPr/>
              <a:tblGrid>
                <a:gridCol w="1489271">
                  <a:extLst>
                    <a:ext uri="{9D8B030D-6E8A-4147-A177-3AD203B41FA5}">
                      <a16:colId xmlns:a16="http://schemas.microsoft.com/office/drawing/2014/main" val="248839406"/>
                    </a:ext>
                  </a:extLst>
                </a:gridCol>
                <a:gridCol w="1704906">
                  <a:extLst>
                    <a:ext uri="{9D8B030D-6E8A-4147-A177-3AD203B41FA5}">
                      <a16:colId xmlns:a16="http://schemas.microsoft.com/office/drawing/2014/main" val="4037318490"/>
                    </a:ext>
                  </a:extLst>
                </a:gridCol>
                <a:gridCol w="1753917">
                  <a:extLst>
                    <a:ext uri="{9D8B030D-6E8A-4147-A177-3AD203B41FA5}">
                      <a16:colId xmlns:a16="http://schemas.microsoft.com/office/drawing/2014/main" val="1107709823"/>
                    </a:ext>
                  </a:extLst>
                </a:gridCol>
                <a:gridCol w="1899911">
                  <a:extLst>
                    <a:ext uri="{9D8B030D-6E8A-4147-A177-3AD203B41FA5}">
                      <a16:colId xmlns:a16="http://schemas.microsoft.com/office/drawing/2014/main" val="3709603477"/>
                    </a:ext>
                  </a:extLst>
                </a:gridCol>
                <a:gridCol w="1865783">
                  <a:extLst>
                    <a:ext uri="{9D8B030D-6E8A-4147-A177-3AD203B41FA5}">
                      <a16:colId xmlns:a16="http://schemas.microsoft.com/office/drawing/2014/main" val="4032866572"/>
                    </a:ext>
                  </a:extLst>
                </a:gridCol>
              </a:tblGrid>
              <a:tr h="621151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776780"/>
                  </a:ext>
                </a:extLst>
              </a:tr>
              <a:tr h="2335158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DELTOIDE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MARG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ANTERIORE CLAVICOLA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ACROMION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SCAPOLA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TUBEROSITÀ DELTOIDEA DELL’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ASCELLARE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(C4 -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OMERO</a:t>
                      </a:r>
                      <a:endParaRPr kumimoji="0" lang="sl-SI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(muscolo intero)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INTRA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</a:t>
                      </a: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(porzione acromiale)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 ed ESTENSIONE 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(porzione spinosa)</a:t>
                      </a:r>
                      <a:endParaRPr kumimoji="0" lang="it-IT" altLang="it-IT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87836738"/>
                  </a:ext>
                </a:extLst>
              </a:tr>
              <a:tr h="1197707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SOTTO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SCAPOLARE</a:t>
                      </a:r>
                      <a:endParaRPr kumimoji="0" lang="sl-SI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sl-SI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SOTTOSCAPOLARE (SCAPOLA ANTERIORE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PICCOLA TUBEROSITA’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NN. SOTTOSCAPOLARI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(C5 - C7)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E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MEDIALE DEL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BRACCIO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132658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7E27CC5A-1949-4310-958C-B04C397E3F5F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11/12/21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245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3175"/>
            <a:ext cx="9144000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MM. SOPRA- e SOTTOSPINATO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GRANDE e PICCOLO ROTONDO</a:t>
            </a:r>
          </a:p>
        </p:txBody>
      </p:sp>
      <p:grpSp>
        <p:nvGrpSpPr>
          <p:cNvPr id="66564" name="Group 2"/>
          <p:cNvGrpSpPr>
            <a:grpSpLocks/>
          </p:cNvGrpSpPr>
          <p:nvPr/>
        </p:nvGrpSpPr>
        <p:grpSpPr bwMode="auto">
          <a:xfrm>
            <a:off x="0" y="1220788"/>
            <a:ext cx="9139238" cy="5630862"/>
            <a:chOff x="0" y="769"/>
            <a:chExt cx="5757" cy="3547"/>
          </a:xfrm>
        </p:grpSpPr>
        <p:pic>
          <p:nvPicPr>
            <p:cNvPr id="66565" name="Picture 3"/>
            <p:cNvPicPr>
              <a:picLocks noChangeAspect="1" noChangeArrowheads="1"/>
            </p:cNvPicPr>
            <p:nvPr/>
          </p:nvPicPr>
          <p:blipFill>
            <a:blip r:embed="rId3">
              <a:lum bright="-12000" contrast="12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69"/>
              <a:ext cx="5757" cy="3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-12000" contrast="12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6566" name="Text Box 4"/>
            <p:cNvSpPr txBox="1">
              <a:spLocks noChangeArrowheads="1"/>
            </p:cNvSpPr>
            <p:nvPr/>
          </p:nvSpPr>
          <p:spPr bwMode="auto">
            <a:xfrm>
              <a:off x="0" y="769"/>
              <a:ext cx="5757" cy="35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endParaRPr lang="it-IT" altLang="it-IT"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A511FE8A-B74C-47D8-B8D7-F3F510B4AEE9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11/12/21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481" name="Rectangle 1"/>
          <p:cNvSpPr>
            <a:spLocks noGrp="1" noChangeArrowheads="1"/>
          </p:cNvSpPr>
          <p:nvPr>
            <p:ph type="title"/>
          </p:nvPr>
        </p:nvSpPr>
        <p:spPr>
          <a:xfrm>
            <a:off x="279401" y="404664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SPALLA (2)</a:t>
            </a:r>
          </a:p>
        </p:txBody>
      </p:sp>
      <p:graphicFrame>
        <p:nvGraphicFramePr>
          <p:cNvPr id="2048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401088"/>
              </p:ext>
            </p:extLst>
          </p:nvPr>
        </p:nvGraphicFramePr>
        <p:xfrm>
          <a:off x="323528" y="1309212"/>
          <a:ext cx="8593461" cy="4782543"/>
        </p:xfrm>
        <a:graphic>
          <a:graphicData uri="http://schemas.openxmlformats.org/drawingml/2006/table">
            <a:tbl>
              <a:tblPr/>
              <a:tblGrid>
                <a:gridCol w="1373523">
                  <a:extLst>
                    <a:ext uri="{9D8B030D-6E8A-4147-A177-3AD203B41FA5}">
                      <a16:colId xmlns:a16="http://schemas.microsoft.com/office/drawing/2014/main" val="2664111236"/>
                    </a:ext>
                  </a:extLst>
                </a:gridCol>
                <a:gridCol w="1724763">
                  <a:extLst>
                    <a:ext uri="{9D8B030D-6E8A-4147-A177-3AD203B41FA5}">
                      <a16:colId xmlns:a16="http://schemas.microsoft.com/office/drawing/2014/main" val="1629616793"/>
                    </a:ext>
                  </a:extLst>
                </a:gridCol>
                <a:gridCol w="1798814">
                  <a:extLst>
                    <a:ext uri="{9D8B030D-6E8A-4147-A177-3AD203B41FA5}">
                      <a16:colId xmlns:a16="http://schemas.microsoft.com/office/drawing/2014/main" val="2574401889"/>
                    </a:ext>
                  </a:extLst>
                </a:gridCol>
                <a:gridCol w="1696994">
                  <a:extLst>
                    <a:ext uri="{9D8B030D-6E8A-4147-A177-3AD203B41FA5}">
                      <a16:colId xmlns:a16="http://schemas.microsoft.com/office/drawing/2014/main" val="2276449730"/>
                    </a:ext>
                  </a:extLst>
                </a:gridCol>
                <a:gridCol w="1999367">
                  <a:extLst>
                    <a:ext uri="{9D8B030D-6E8A-4147-A177-3AD203B41FA5}">
                      <a16:colId xmlns:a16="http://schemas.microsoft.com/office/drawing/2014/main" val="302506237"/>
                    </a:ext>
                  </a:extLst>
                </a:gridCol>
              </a:tblGrid>
              <a:tr h="634519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4106131"/>
                  </a:ext>
                </a:extLst>
              </a:tr>
              <a:tr h="2296664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SOPRA 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SPINATO </a:t>
                      </a:r>
                      <a:endParaRPr kumimoji="0" lang="sl-SI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sl-SI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 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(FOSSA SOPRASPI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NATA)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TUBEROSITA’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OMERO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SOPRASCAPOLARE (C4 -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ABDUZIONE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 ROTAZIONE LATERALE (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 DELL’OMERO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3630473"/>
                  </a:ext>
                </a:extLst>
              </a:tr>
              <a:tr h="185136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SOTTO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SPINATO</a:t>
                      </a:r>
                      <a:endParaRPr kumimoji="0" lang="sl-SI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sl-SI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sl-SI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FOSSA SOTTOSPINATA</a:t>
                      </a:r>
                      <a:endParaRPr kumimoji="0" lang="sl-SI" alt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sl-SI" altLang="it-IT" sz="15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(SCAPOLA)</a:t>
                      </a:r>
                      <a:endParaRPr kumimoji="0" lang="it-IT" altLang="it-IT" sz="15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TUBEROSITA’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SOPRASCAPOLARE (C5 -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(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2992627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F746FEF0-17DC-4075-8A31-78F6439C076B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11/12/21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800" y="-1588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DELLA SPALLA (3)</a:t>
            </a:r>
            <a:endParaRPr lang="it-IT" altLang="it-IT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6962492"/>
              </p:ext>
            </p:extLst>
          </p:nvPr>
        </p:nvGraphicFramePr>
        <p:xfrm>
          <a:off x="179512" y="1752600"/>
          <a:ext cx="8762875" cy="3496449"/>
        </p:xfrm>
        <a:graphic>
          <a:graphicData uri="http://schemas.openxmlformats.org/drawingml/2006/table">
            <a:tbl>
              <a:tblPr/>
              <a:tblGrid>
                <a:gridCol w="1487605">
                  <a:extLst>
                    <a:ext uri="{9D8B030D-6E8A-4147-A177-3AD203B41FA5}">
                      <a16:colId xmlns:a16="http://schemas.microsoft.com/office/drawing/2014/main" val="2270280803"/>
                    </a:ext>
                  </a:extLst>
                </a:gridCol>
                <a:gridCol w="1773566">
                  <a:extLst>
                    <a:ext uri="{9D8B030D-6E8A-4147-A177-3AD203B41FA5}">
                      <a16:colId xmlns:a16="http://schemas.microsoft.com/office/drawing/2014/main" val="9729077"/>
                    </a:ext>
                  </a:extLst>
                </a:gridCol>
                <a:gridCol w="1851140">
                  <a:extLst>
                    <a:ext uri="{9D8B030D-6E8A-4147-A177-3AD203B41FA5}">
                      <a16:colId xmlns:a16="http://schemas.microsoft.com/office/drawing/2014/main" val="247721302"/>
                    </a:ext>
                  </a:extLst>
                </a:gridCol>
                <a:gridCol w="1746186">
                  <a:extLst>
                    <a:ext uri="{9D8B030D-6E8A-4147-A177-3AD203B41FA5}">
                      <a16:colId xmlns:a16="http://schemas.microsoft.com/office/drawing/2014/main" val="3371544915"/>
                    </a:ext>
                  </a:extLst>
                </a:gridCol>
                <a:gridCol w="1904378">
                  <a:extLst>
                    <a:ext uri="{9D8B030D-6E8A-4147-A177-3AD203B41FA5}">
                      <a16:colId xmlns:a16="http://schemas.microsoft.com/office/drawing/2014/main" val="9354873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251724"/>
                  </a:ext>
                </a:extLst>
              </a:tr>
              <a:tr h="180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ROTONDO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</a:t>
                      </a:r>
                      <a:r>
                        <a:rPr kumimoji="0" lang="it-IT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cuffia dei rotatori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(FOSSA INFRASPINATA)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TUBEROSITA’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ASCELLARE (C5 - C6)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LATERALE (</a:t>
                      </a:r>
                      <a:r>
                        <a:rPr kumimoji="0" lang="it-IT" altLang="it-IT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), ESTENSIONE e ADDUZIONE DELL’OMERO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68880"/>
                  </a:ext>
                </a:extLst>
              </a:tr>
              <a:tr h="11176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ROTONDO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(FOSSA INFRASPINATA)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SOLCO BICIPITALE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SOTTO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SCAPOLARE INFERIORE (C6-C7)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ROTAZIONE MEDIALE, ADDUZIONE ed ESTENSIONE DELL’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855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F746FEF0-17DC-4075-8A31-78F6439C076B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11/12/21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799" y="549661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SPINOAPPENDICOLARI</a:t>
            </a:r>
            <a:b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Strato Superficiale</a:t>
            </a:r>
            <a:endParaRPr lang="it-IT" altLang="it-IT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630233"/>
              </p:ext>
            </p:extLst>
          </p:nvPr>
        </p:nvGraphicFramePr>
        <p:xfrm>
          <a:off x="179512" y="1752600"/>
          <a:ext cx="8762875" cy="4144923"/>
        </p:xfrm>
        <a:graphic>
          <a:graphicData uri="http://schemas.openxmlformats.org/drawingml/2006/table">
            <a:tbl>
              <a:tblPr/>
              <a:tblGrid>
                <a:gridCol w="1487605">
                  <a:extLst>
                    <a:ext uri="{9D8B030D-6E8A-4147-A177-3AD203B41FA5}">
                      <a16:colId xmlns:a16="http://schemas.microsoft.com/office/drawing/2014/main" val="2270280803"/>
                    </a:ext>
                  </a:extLst>
                </a:gridCol>
                <a:gridCol w="1773566">
                  <a:extLst>
                    <a:ext uri="{9D8B030D-6E8A-4147-A177-3AD203B41FA5}">
                      <a16:colId xmlns:a16="http://schemas.microsoft.com/office/drawing/2014/main" val="9729077"/>
                    </a:ext>
                  </a:extLst>
                </a:gridCol>
                <a:gridCol w="1851140">
                  <a:extLst>
                    <a:ext uri="{9D8B030D-6E8A-4147-A177-3AD203B41FA5}">
                      <a16:colId xmlns:a16="http://schemas.microsoft.com/office/drawing/2014/main" val="247721302"/>
                    </a:ext>
                  </a:extLst>
                </a:gridCol>
                <a:gridCol w="1746186">
                  <a:extLst>
                    <a:ext uri="{9D8B030D-6E8A-4147-A177-3AD203B41FA5}">
                      <a16:colId xmlns:a16="http://schemas.microsoft.com/office/drawing/2014/main" val="3371544915"/>
                    </a:ext>
                  </a:extLst>
                </a:gridCol>
                <a:gridCol w="1904378">
                  <a:extLst>
                    <a:ext uri="{9D8B030D-6E8A-4147-A177-3AD203B41FA5}">
                      <a16:colId xmlns:a16="http://schemas.microsoft.com/office/drawing/2014/main" val="9354873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251724"/>
                  </a:ext>
                </a:extLst>
              </a:tr>
              <a:tr h="180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TRAPEZIO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OSSO OCCIPITALE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PROCESSI SPINOSI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C2-T12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CLAVICOLA (Fibre Superiori)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SPINA e ACROMION della SCAPOLA (Fibre Medie ed Inferiori)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ACCESSORIO (XI paio)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RAMI POSTERIORI C2 – C3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</a:t>
                      </a: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ABBASSAMENTO 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 RETRAZIONE DELLA SPALLA tramite Clavicola e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DEL TRONCO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68880"/>
                  </a:ext>
                </a:extLst>
              </a:tr>
              <a:tr h="11176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DORSALE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APONEUROSI LOMBO-SACRALE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SPINOSI T6-S5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CRESTA ILIACA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9a – 12a COSTA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SOLCO BICIPITALE OMERO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TORACODORSALE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(C6-C8)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RETRAZIONE ED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EXTRAROTAZIONE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 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SOLLEVAMENTO DEL TRONCO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855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99442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F746FEF0-17DC-4075-8A31-78F6439C076B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11/12/21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304799" y="549661"/>
            <a:ext cx="8637588" cy="703263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SPINOAPPENDICOLARI</a:t>
            </a:r>
            <a:b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4000" b="0" dirty="0">
                <a:solidFill>
                  <a:srgbClr val="000000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Strato Profondo</a:t>
            </a:r>
            <a:endParaRPr lang="it-IT" altLang="it-IT" sz="4000" dirty="0">
              <a:latin typeface="Arial Black" panose="020B0A04020102020204" pitchFamily="34" charset="0"/>
            </a:endParaRPr>
          </a:p>
        </p:txBody>
      </p:sp>
      <p:graphicFrame>
        <p:nvGraphicFramePr>
          <p:cNvPr id="22530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9643669"/>
              </p:ext>
            </p:extLst>
          </p:nvPr>
        </p:nvGraphicFramePr>
        <p:xfrm>
          <a:off x="179512" y="1252924"/>
          <a:ext cx="8762875" cy="5473978"/>
        </p:xfrm>
        <a:graphic>
          <a:graphicData uri="http://schemas.openxmlformats.org/drawingml/2006/table">
            <a:tbl>
              <a:tblPr/>
              <a:tblGrid>
                <a:gridCol w="1487605">
                  <a:extLst>
                    <a:ext uri="{9D8B030D-6E8A-4147-A177-3AD203B41FA5}">
                      <a16:colId xmlns:a16="http://schemas.microsoft.com/office/drawing/2014/main" val="2270280803"/>
                    </a:ext>
                  </a:extLst>
                </a:gridCol>
                <a:gridCol w="1773566">
                  <a:extLst>
                    <a:ext uri="{9D8B030D-6E8A-4147-A177-3AD203B41FA5}">
                      <a16:colId xmlns:a16="http://schemas.microsoft.com/office/drawing/2014/main" val="9729077"/>
                    </a:ext>
                  </a:extLst>
                </a:gridCol>
                <a:gridCol w="1851140">
                  <a:extLst>
                    <a:ext uri="{9D8B030D-6E8A-4147-A177-3AD203B41FA5}">
                      <a16:colId xmlns:a16="http://schemas.microsoft.com/office/drawing/2014/main" val="247721302"/>
                    </a:ext>
                  </a:extLst>
                </a:gridCol>
                <a:gridCol w="1746186">
                  <a:extLst>
                    <a:ext uri="{9D8B030D-6E8A-4147-A177-3AD203B41FA5}">
                      <a16:colId xmlns:a16="http://schemas.microsoft.com/office/drawing/2014/main" val="3371544915"/>
                    </a:ext>
                  </a:extLst>
                </a:gridCol>
                <a:gridCol w="1904378">
                  <a:extLst>
                    <a:ext uri="{9D8B030D-6E8A-4147-A177-3AD203B41FA5}">
                      <a16:colId xmlns:a16="http://schemas.microsoft.com/office/drawing/2014/main" val="935487390"/>
                    </a:ext>
                  </a:extLst>
                </a:gridCol>
              </a:tblGrid>
              <a:tr h="53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2251724"/>
                  </a:ext>
                </a:extLst>
              </a:tr>
              <a:tr h="18034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PICCOLO ROMBOIDE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PROCESSO SPINOSO C7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MARGINE MEDIALE SCAPOLA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C4-C5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SPOSTMENTO MEDIALE DELLA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68880"/>
                  </a:ext>
                </a:extLst>
              </a:tr>
              <a:tr h="111760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ROMBOIDE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PROCESSI SPINOSI </a:t>
                      </a:r>
                    </a:p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T1 – T4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MARGINE MEDIALE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C4-C5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SPOSTMENTO MEDIALE DELLA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8785512"/>
                  </a:ext>
                </a:extLst>
              </a:tr>
              <a:tr h="1117600"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ELEVATORE DELLA SCAPOLA</a:t>
                      </a: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PROCESSI TRASVERSI </a:t>
                      </a:r>
                    </a:p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C1 – C4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ANGOLO e MARGINE MEDIALE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C4-C5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SOLLEVA L’ ANGOLO SCAPOLARE</a:t>
                      </a:r>
                    </a:p>
                    <a:p>
                      <a:pPr algn="ctr">
                        <a:spcBef>
                          <a:spcPts val="400"/>
                        </a:spcBef>
                        <a:buClrTx/>
                        <a:buSzPct val="80000"/>
                        <a:buFontTx/>
                        <a:buNone/>
                      </a:pPr>
                      <a:r>
                        <a:rPr lang="it-IT" altLang="it-IT" sz="1600" b="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</a:rPr>
                        <a:t>E SPOSTA MEDIALMENTE LA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48289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374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-10093" y="836712"/>
            <a:ext cx="9144000" cy="609600"/>
          </a:xfrm>
          <a:ln/>
        </p:spPr>
        <p:txBody>
          <a:bodyPr lIns="92160" tIns="46080" rIns="92160" bIns="4608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br>
              <a:rPr lang="it-IT" altLang="it-IT" sz="3200" dirty="0"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MUSCOLO GRANDE  PETTORALE</a:t>
            </a:r>
          </a:p>
        </p:txBody>
      </p:sp>
      <p:graphicFrame>
        <p:nvGraphicFramePr>
          <p:cNvPr id="3174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9739776"/>
              </p:ext>
            </p:extLst>
          </p:nvPr>
        </p:nvGraphicFramePr>
        <p:xfrm>
          <a:off x="-1588" y="2276872"/>
          <a:ext cx="9145588" cy="1654929"/>
        </p:xfrm>
        <a:graphic>
          <a:graphicData uri="http://schemas.openxmlformats.org/drawingml/2006/table">
            <a:tbl>
              <a:tblPr/>
              <a:tblGrid>
                <a:gridCol w="1600200">
                  <a:extLst>
                    <a:ext uri="{9D8B030D-6E8A-4147-A177-3AD203B41FA5}">
                      <a16:colId xmlns:a16="http://schemas.microsoft.com/office/drawing/2014/main" val="295904503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03800501"/>
                    </a:ext>
                  </a:extLst>
                </a:gridCol>
                <a:gridCol w="2058988">
                  <a:extLst>
                    <a:ext uri="{9D8B030D-6E8A-4147-A177-3AD203B41FA5}">
                      <a16:colId xmlns:a16="http://schemas.microsoft.com/office/drawing/2014/main" val="74097374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1640614815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608229722"/>
                    </a:ext>
                  </a:extLst>
                </a:gridCol>
              </a:tblGrid>
              <a:tr h="406400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73664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3157113"/>
                  </a:ext>
                </a:extLst>
              </a:tr>
              <a:tr h="1241425"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GRANDE PETTORALE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CLAVICOLA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STERNO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APONEUROSI M. OBLIQUO ESTERNO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OMERO</a:t>
                      </a:r>
                    </a:p>
                  </a:txBody>
                  <a:tcPr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C5 – T1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76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8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ADDUZIONE E ROTAZIONE MEDIALE OMERO</a:t>
                      </a:r>
                    </a:p>
                  </a:txBody>
                  <a:tcPr marL="90000" marR="90000" marT="17366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2016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616203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3" name="image4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3201" y="1412776"/>
            <a:ext cx="8820472" cy="41044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5724905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ARTO SUPERIORE e </a:t>
            </a:r>
            <a:b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Comic Sans MS" panose="030F0902030302020204" pitchFamily="66" charset="0"/>
              </a:rPr>
              <a:t>CINGOLO SCAPOLARE</a:t>
            </a: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</p:spPr>
        <p:txBody>
          <a:bodyPr/>
          <a:lstStyle/>
          <a:p>
            <a:pPr marL="0" indent="0" eaLnBrk="1" hangingPunct="1"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In senso Prossimo-Distale, vi si descrivono: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CLAVICOLA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SCAPOLA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OMERO (Braccio)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ULNA e RADIO (Avambraccio)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CARPO (Polso)</a:t>
            </a:r>
          </a:p>
          <a:p>
            <a:pPr marL="338138" indent="-338138" eaLnBrk="1" hangingPunct="1"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dirty="0">
                <a:solidFill>
                  <a:schemeClr val="tx1"/>
                </a:solidFill>
                <a:latin typeface="Copperplate" panose="02000504000000020004" pitchFamily="2" charset="77"/>
              </a:rPr>
              <a:t>METACARPO e FALANGI (Mano)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6" name="image4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116632"/>
            <a:ext cx="8712967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2345110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7EB8D19-8A9A-7B4F-96C5-A04B926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AVAMBRACCIO</a:t>
            </a:r>
          </a:p>
        </p:txBody>
      </p:sp>
    </p:spTree>
    <p:extLst>
      <p:ext uri="{BB962C8B-B14F-4D97-AF65-F5344CB8AC3E}">
        <p14:creationId xmlns:p14="http://schemas.microsoft.com/office/powerpoint/2010/main" val="1451808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496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0659" name="Picture 2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7636" y="0"/>
            <a:ext cx="3376363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0660" name="Text Box 3"/>
          <p:cNvSpPr txBox="1">
            <a:spLocks noChangeArrowheads="1"/>
          </p:cNvSpPr>
          <p:nvPr/>
        </p:nvSpPr>
        <p:spPr bwMode="auto">
          <a:xfrm>
            <a:off x="3175" y="4508500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70661" name="Text Box 4"/>
          <p:cNvSpPr txBox="1">
            <a:spLocks noChangeArrowheads="1"/>
          </p:cNvSpPr>
          <p:nvPr/>
        </p:nvSpPr>
        <p:spPr bwMode="auto">
          <a:xfrm>
            <a:off x="1912938" y="3716338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70662" name="Text Box 5"/>
          <p:cNvSpPr txBox="1">
            <a:spLocks noChangeArrowheads="1"/>
          </p:cNvSpPr>
          <p:nvPr/>
        </p:nvSpPr>
        <p:spPr bwMode="auto">
          <a:xfrm>
            <a:off x="5799138" y="544512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 dirty="0">
                <a:solidFill>
                  <a:srgbClr val="000514"/>
                </a:solidFill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70663" name="Text Box 6"/>
          <p:cNvSpPr txBox="1">
            <a:spLocks noChangeArrowheads="1"/>
          </p:cNvSpPr>
          <p:nvPr/>
        </p:nvSpPr>
        <p:spPr bwMode="auto">
          <a:xfrm>
            <a:off x="7386638" y="5013325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70664" name="Text Box 7"/>
          <p:cNvSpPr txBox="1">
            <a:spLocks noChangeArrowheads="1"/>
          </p:cNvSpPr>
          <p:nvPr/>
        </p:nvSpPr>
        <p:spPr bwMode="auto">
          <a:xfrm>
            <a:off x="3702543" y="0"/>
            <a:ext cx="1640490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RADIO</a:t>
            </a:r>
          </a:p>
        </p:txBody>
      </p:sp>
      <p:sp>
        <p:nvSpPr>
          <p:cNvPr id="70665" name="Text Box 8"/>
          <p:cNvSpPr txBox="1">
            <a:spLocks noChangeArrowheads="1"/>
          </p:cNvSpPr>
          <p:nvPr/>
        </p:nvSpPr>
        <p:spPr bwMode="auto">
          <a:xfrm>
            <a:off x="4209477" y="6278563"/>
            <a:ext cx="1453709" cy="586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latin typeface="Arial Black" panose="020B0A04020102020204" pitchFamily="34" charset="0"/>
              </a:rPr>
              <a:t>ULNA</a:t>
            </a:r>
          </a:p>
        </p:txBody>
      </p:sp>
      <p:sp>
        <p:nvSpPr>
          <p:cNvPr id="70666" name="Line 9"/>
          <p:cNvSpPr>
            <a:spLocks noChangeShapeType="1"/>
          </p:cNvSpPr>
          <p:nvPr/>
        </p:nvSpPr>
        <p:spPr bwMode="auto">
          <a:xfrm flipH="1">
            <a:off x="3487738" y="476250"/>
            <a:ext cx="296862" cy="649288"/>
          </a:xfrm>
          <a:prstGeom prst="line">
            <a:avLst/>
          </a:prstGeom>
          <a:noFill/>
          <a:ln w="76320" cap="sq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0667" name="Line 10"/>
          <p:cNvSpPr>
            <a:spLocks noChangeShapeType="1"/>
          </p:cNvSpPr>
          <p:nvPr/>
        </p:nvSpPr>
        <p:spPr bwMode="auto">
          <a:xfrm flipV="1">
            <a:off x="5580063" y="6088063"/>
            <a:ext cx="360362" cy="441325"/>
          </a:xfrm>
          <a:prstGeom prst="line">
            <a:avLst/>
          </a:prstGeom>
          <a:noFill/>
          <a:ln w="76320" cap="sq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7EB8D19-8A9A-7B4F-96C5-A04B926587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COMPLESSO ARTICOLARE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del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GOMITO</a:t>
            </a:r>
          </a:p>
        </p:txBody>
      </p:sp>
    </p:spTree>
    <p:extLst>
      <p:ext uri="{BB962C8B-B14F-4D97-AF65-F5344CB8AC3E}">
        <p14:creationId xmlns:p14="http://schemas.microsoft.com/office/powerpoint/2010/main" val="17269385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08275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GOMITO </a:t>
            </a:r>
            <a:b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CAPI ARTICOLARI</a:t>
            </a:r>
          </a:p>
        </p:txBody>
      </p:sp>
      <p:pic>
        <p:nvPicPr>
          <p:cNvPr id="727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72225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270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3213" y="3748088"/>
            <a:ext cx="6300787" cy="310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2709" name="Text Box 4"/>
          <p:cNvSpPr txBox="1">
            <a:spLocks noChangeArrowheads="1"/>
          </p:cNvSpPr>
          <p:nvPr/>
        </p:nvSpPr>
        <p:spPr bwMode="auto">
          <a:xfrm>
            <a:off x="4327525" y="279400"/>
            <a:ext cx="1487488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OMERALE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(Capo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Prossimale)</a:t>
            </a:r>
          </a:p>
        </p:txBody>
      </p:sp>
      <p:sp>
        <p:nvSpPr>
          <p:cNvPr id="72710" name="Text Box 5"/>
          <p:cNvSpPr txBox="1">
            <a:spLocks noChangeArrowheads="1"/>
          </p:cNvSpPr>
          <p:nvPr/>
        </p:nvSpPr>
        <p:spPr bwMode="auto">
          <a:xfrm>
            <a:off x="2925763" y="3789363"/>
            <a:ext cx="380523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600">
                <a:solidFill>
                  <a:srgbClr val="000514"/>
                </a:solidFill>
                <a:latin typeface="Arial Black" panose="020B0A04020102020204" pitchFamily="34" charset="0"/>
              </a:rPr>
              <a:t>RADIALE e Ulnare (Capo Distale)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1763"/>
            <a:ext cx="8229600" cy="1423987"/>
          </a:xfrm>
        </p:spPr>
        <p:txBody>
          <a:bodyPr/>
          <a:lstStyle/>
          <a:p>
            <a:pPr eaLnBrk="1" hangingPunct="1">
              <a:defRPr/>
            </a:pPr>
            <a:endParaRPr lang="it-IT"/>
          </a:p>
        </p:txBody>
      </p:sp>
      <p:pic>
        <p:nvPicPr>
          <p:cNvPr id="74755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6" name="Picture 3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3189288"/>
            <a:ext cx="6156325" cy="366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7" name="Picture 4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14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4508500"/>
            <a:ext cx="33480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buSzPct val="100000"/>
              <a:defRPr/>
            </a:pPr>
            <a:r>
              <a:rPr lang="it-IT" altLang="it-IT" sz="27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COMPLESSO ARTICOLARE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 del GOMITO</a:t>
            </a:r>
            <a:br>
              <a:rPr lang="it-IT" altLang="it-IT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</a:br>
            <a:endParaRPr lang="it-IT" altLang="it-IT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69215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COMPLESSO ARTICOLARE DEL GOMITO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50825" y="620713"/>
            <a:ext cx="8893175" cy="6021387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Comprende: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OMERO-RADIALE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OMERO-ULNARE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ARTICOLAZIONE RADIO-ULNARE Prossimale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CAPI ARTICOLARI 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OMERO: Condilo e Troclea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RADIO: Fossa Articolare della Testa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- ULNA: Olecrano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CAPSULA : le racchiude tutte e tre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LEGAMENTI: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Collaterale 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Collaterale Radiale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- Anulare del Radio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MOVIMENTI: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 - Flessione ed Estensione (tra omero e ulna-radio)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1900" dirty="0">
                <a:solidFill>
                  <a:schemeClr val="tx1"/>
                </a:solidFill>
                <a:latin typeface="Arial Black" panose="020B0A04020102020204" pitchFamily="34" charset="0"/>
              </a:rPr>
              <a:t>     - Rotazione definita Pronazione e Supinazione (Radio-Ulnare).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475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19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11188" y="2997200"/>
            <a:ext cx="47625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ARTICOLAZIONI</a:t>
            </a:r>
            <a:b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Arial Black" panose="020B0A04020102020204" pitchFamily="34" charset="0"/>
              </a:rPr>
              <a:t>RADIO-ULNARI</a:t>
            </a:r>
          </a:p>
        </p:txBody>
      </p:sp>
      <p:pic>
        <p:nvPicPr>
          <p:cNvPr id="80899" name="Picture 2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5013" y="0"/>
            <a:ext cx="33289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0900" name="Line 3"/>
          <p:cNvSpPr>
            <a:spLocks noChangeShapeType="1"/>
          </p:cNvSpPr>
          <p:nvPr/>
        </p:nvSpPr>
        <p:spPr bwMode="auto">
          <a:xfrm flipV="1">
            <a:off x="4932363" y="1120775"/>
            <a:ext cx="1800225" cy="1809750"/>
          </a:xfrm>
          <a:prstGeom prst="line">
            <a:avLst/>
          </a:prstGeom>
          <a:noFill/>
          <a:ln w="7632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1" name="Line 4"/>
          <p:cNvSpPr>
            <a:spLocks noChangeShapeType="1"/>
          </p:cNvSpPr>
          <p:nvPr/>
        </p:nvSpPr>
        <p:spPr bwMode="auto">
          <a:xfrm>
            <a:off x="4932363" y="3644900"/>
            <a:ext cx="2519362" cy="1588"/>
          </a:xfrm>
          <a:prstGeom prst="line">
            <a:avLst/>
          </a:prstGeom>
          <a:noFill/>
          <a:ln w="76320" cap="sq">
            <a:solidFill>
              <a:srgbClr val="66FF33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80902" name="Line 5"/>
          <p:cNvSpPr>
            <a:spLocks noChangeShapeType="1"/>
          </p:cNvSpPr>
          <p:nvPr/>
        </p:nvSpPr>
        <p:spPr bwMode="auto">
          <a:xfrm>
            <a:off x="4716463" y="4005263"/>
            <a:ext cx="2879725" cy="1800225"/>
          </a:xfrm>
          <a:prstGeom prst="line">
            <a:avLst/>
          </a:prstGeom>
          <a:noFill/>
          <a:ln w="7632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5619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 RADIO-ULNARE DISTALE</a:t>
            </a:r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908050"/>
            <a:ext cx="9144000" cy="5732463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TROCOIDE (Ginglimo Laterale)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CAPI ARTICOLARI nelle Epifisi Distali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Ulna: Circonferenza Articolare della Testa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Radio: Incisura Ulnare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CAPSULA ARTICOLARE con 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DISCO ARTICOLARE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MOVIMENTI: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   - Rotazione definita Pronazione e Supinazione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3E28A153-7F5E-419D-B409-E9E509E0BCD3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11/12/21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-1588"/>
            <a:ext cx="8637588" cy="64293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600" dirty="0">
                <a:solidFill>
                  <a:schemeClr val="tx1"/>
                </a:solidFill>
                <a:latin typeface="Arial Black" panose="020B0A04020102020204" pitchFamily="34" charset="0"/>
              </a:rPr>
              <a:t>MUSCOLI DEL BRACCIO</a:t>
            </a:r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990600"/>
            <a:ext cx="8915400" cy="5638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ANTERIORI, NELLA LOGGIA OSTEO-FASCIALE ANTERIORE DEL BRACCIO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rgbClr val="FFFFFF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POSTERIORI, NELLA LOGGIA OSTEO-FASCIALE POSTERIORE DEL BRACCIO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3375" algn="just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 due logge sono separate dai due SETTI INTERMUSCOLARI LATERALE e MEDIALE, derivanti dalla FASCIA BRACHIALE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45414" y="225554"/>
            <a:ext cx="3448027" cy="59569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5234330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D275EB2-6305-4CC0-8905-5E61697CEB67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11/12/21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481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133600" y="-47625"/>
            <a:ext cx="6324600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M. BICIPITE BRACHIALE</a:t>
            </a:r>
          </a:p>
        </p:txBody>
      </p:sp>
      <p:pic>
        <p:nvPicPr>
          <p:cNvPr id="8909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3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03201" y="452067"/>
            <a:ext cx="7061101" cy="6405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30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5A3EDDC-B0C4-4B5C-8922-F824458B1DF0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11/12/21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584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87445"/>
            <a:ext cx="8964488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MM. CORACOBRACHIALE e BRACHIALE</a:t>
            </a:r>
          </a:p>
        </p:txBody>
      </p:sp>
      <p:pic>
        <p:nvPicPr>
          <p:cNvPr id="91140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21619" y="920878"/>
            <a:ext cx="6300192" cy="5907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CE17F36E-E666-4D7A-8D2C-917CE24AF464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11/12/21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>
          <a:xfrm>
            <a:off x="228600" y="-1588"/>
            <a:ext cx="8637588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latin typeface="Arial Black" panose="020B0A04020102020204" pitchFamily="34" charset="0"/>
              </a:rPr>
              <a:t>MUSCOLI ANTERIORI DEL BRACCIO</a:t>
            </a:r>
          </a:p>
        </p:txBody>
      </p:sp>
      <p:graphicFrame>
        <p:nvGraphicFramePr>
          <p:cNvPr id="33794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5984305"/>
              </p:ext>
            </p:extLst>
          </p:nvPr>
        </p:nvGraphicFramePr>
        <p:xfrm>
          <a:off x="152400" y="685801"/>
          <a:ext cx="8713787" cy="6034087"/>
        </p:xfrm>
        <a:graphic>
          <a:graphicData uri="http://schemas.openxmlformats.org/drawingml/2006/table">
            <a:tbl>
              <a:tblPr/>
              <a:tblGrid>
                <a:gridCol w="1496649">
                  <a:extLst>
                    <a:ext uri="{9D8B030D-6E8A-4147-A177-3AD203B41FA5}">
                      <a16:colId xmlns:a16="http://schemas.microsoft.com/office/drawing/2014/main" val="1765301924"/>
                    </a:ext>
                  </a:extLst>
                </a:gridCol>
                <a:gridCol w="2067313">
                  <a:extLst>
                    <a:ext uri="{9D8B030D-6E8A-4147-A177-3AD203B41FA5}">
                      <a16:colId xmlns:a16="http://schemas.microsoft.com/office/drawing/2014/main" val="3655777484"/>
                    </a:ext>
                  </a:extLst>
                </a:gridCol>
                <a:gridCol w="1650466">
                  <a:extLst>
                    <a:ext uri="{9D8B030D-6E8A-4147-A177-3AD203B41FA5}">
                      <a16:colId xmlns:a16="http://schemas.microsoft.com/office/drawing/2014/main" val="2791935237"/>
                    </a:ext>
                  </a:extLst>
                </a:gridCol>
                <a:gridCol w="1673539">
                  <a:extLst>
                    <a:ext uri="{9D8B030D-6E8A-4147-A177-3AD203B41FA5}">
                      <a16:colId xmlns:a16="http://schemas.microsoft.com/office/drawing/2014/main" val="2283551670"/>
                    </a:ext>
                  </a:extLst>
                </a:gridCol>
                <a:gridCol w="1825820">
                  <a:extLst>
                    <a:ext uri="{9D8B030D-6E8A-4147-A177-3AD203B41FA5}">
                      <a16:colId xmlns:a16="http://schemas.microsoft.com/office/drawing/2014/main" val="2712347725"/>
                    </a:ext>
                  </a:extLst>
                </a:gridCol>
              </a:tblGrid>
              <a:tr h="827030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04673542"/>
                  </a:ext>
                </a:extLst>
              </a:tr>
              <a:tr h="2626723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BICIPITE 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LUNGO: TUBEROSITA’ </a:t>
                      </a: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SOPRAGLENOIDEA SCAPOLA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BREVE: PROCESSO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CORACOIDEO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RADIALE (tendine) e LACERTO FIBROSO che prosegue </a:t>
                      </a:r>
                      <a:r>
                        <a:rPr kumimoji="0" lang="it-IT" altLang="it-IT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distalmente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con LA FASCIA ANTI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MUSCOLO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CUTANEO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(C5 - C6)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DELL’AVAM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BRACCIO SUL BRACCIO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SUPINAZIONE dell’ AVAMBRACCIO 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3528734"/>
                  </a:ext>
                </a:extLst>
              </a:tr>
              <a:tr h="1254209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CORACO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PROCESSO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CORACOIDEO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DIAFISI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MUSCOLO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CUTANEO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(C6 – C7)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ADDUZIONE dell’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758561"/>
                  </a:ext>
                </a:extLst>
              </a:tr>
              <a:tr h="1326125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5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FACCE ANTEROMEDIALE E ANTEROLATERALE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TUBEROSITA’ ULNA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MUSCOLO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CUTANEO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(C5 - C6)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Contributo del N. Radiale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FLESSIONE AVAMBRACCIO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6606912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5EB017FD-9AC4-40F2-922C-3CFB7925FE0E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11/12/21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788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80975"/>
            <a:ext cx="9144000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M. TRICIPITE BRACHIALE e ANCONEO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51720" y="762000"/>
            <a:ext cx="6084168" cy="612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24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fld id="{1EFFD693-390A-4745-9A31-F0D0E70AF689}" type="datetime1">
              <a:rPr lang="en-US" altLang="it-IT" sz="12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11/12/21</a:t>
            </a:fld>
            <a:endParaRPr lang="en-US" altLang="it-IT" sz="12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-1588"/>
            <a:ext cx="8637588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POSTERIORI DEL BRACCIO</a:t>
            </a:r>
          </a:p>
        </p:txBody>
      </p:sp>
      <p:graphicFrame>
        <p:nvGraphicFramePr>
          <p:cNvPr id="36866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456667"/>
              </p:ext>
            </p:extLst>
          </p:nvPr>
        </p:nvGraphicFramePr>
        <p:xfrm>
          <a:off x="323528" y="533401"/>
          <a:ext cx="8640960" cy="5939531"/>
        </p:xfrm>
        <a:graphic>
          <a:graphicData uri="http://schemas.openxmlformats.org/drawingml/2006/table">
            <a:tbl>
              <a:tblPr/>
              <a:tblGrid>
                <a:gridCol w="1483407">
                  <a:extLst>
                    <a:ext uri="{9D8B030D-6E8A-4147-A177-3AD203B41FA5}">
                      <a16:colId xmlns:a16="http://schemas.microsoft.com/office/drawing/2014/main" val="394594854"/>
                    </a:ext>
                  </a:extLst>
                </a:gridCol>
                <a:gridCol w="2189001">
                  <a:extLst>
                    <a:ext uri="{9D8B030D-6E8A-4147-A177-3AD203B41FA5}">
                      <a16:colId xmlns:a16="http://schemas.microsoft.com/office/drawing/2014/main" val="2686869504"/>
                    </a:ext>
                  </a:extLst>
                </a:gridCol>
                <a:gridCol w="1497769">
                  <a:extLst>
                    <a:ext uri="{9D8B030D-6E8A-4147-A177-3AD203B41FA5}">
                      <a16:colId xmlns:a16="http://schemas.microsoft.com/office/drawing/2014/main" val="3064098710"/>
                    </a:ext>
                  </a:extLst>
                </a:gridCol>
                <a:gridCol w="1660396">
                  <a:extLst>
                    <a:ext uri="{9D8B030D-6E8A-4147-A177-3AD203B41FA5}">
                      <a16:colId xmlns:a16="http://schemas.microsoft.com/office/drawing/2014/main" val="378054885"/>
                    </a:ext>
                  </a:extLst>
                </a:gridCol>
                <a:gridCol w="1810387">
                  <a:extLst>
                    <a:ext uri="{9D8B030D-6E8A-4147-A177-3AD203B41FA5}">
                      <a16:colId xmlns:a16="http://schemas.microsoft.com/office/drawing/2014/main" val="317639692"/>
                    </a:ext>
                  </a:extLst>
                </a:gridCol>
              </a:tblGrid>
              <a:tr h="547598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MUSCOLO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ORIGINE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INSERZIONE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INNERVAZIONE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FUNZIONI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9769140"/>
                  </a:ext>
                </a:extLst>
              </a:tr>
              <a:tr h="3854841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TRICIPITE BRACHIALE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LUNGO: TUBEROSITA’ SOTTOGLENOIDEA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LATERALE: FACCIA POSTERIORE OMERO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CAPO MEDIALE: FACCIA POSTERIORE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OLECRANO DELL’ ULNA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RADIALE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(C6 - C8)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DELL’ AVAMBRACCIO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ABDUZIONE  dell’  OMERO (capo lungo)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4391881"/>
                  </a:ext>
                </a:extLst>
              </a:tr>
              <a:tr h="1517496"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ANCONEO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EPICONDILO OMERO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OLECRANO e DIAFISI ULNA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N. RADIALE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(C6 - C8)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endParaRPr kumimoji="0" lang="it-IT" altLang="it-IT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Microsoft YaHei" panose="020B0503020204020204" pitchFamily="34" charset="-122"/>
                      </a:endParaRP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algn="ctr">
                        <a:spcBef>
                          <a:spcPts val="8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8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1pPr>
                      <a:lvl2pPr algn="ctr">
                        <a:spcBef>
                          <a:spcPts val="7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4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2pPr>
                      <a:lvl3pPr algn="ctr">
                        <a:spcBef>
                          <a:spcPts val="6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 sz="200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3pPr>
                      <a:lvl4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4pPr>
                      <a:lvl5pPr algn="ctr">
                        <a:spcBef>
                          <a:spcPts val="500"/>
                        </a:spcBef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5pPr>
                      <a:lvl6pPr marL="25146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6pPr>
                      <a:lvl7pPr marL="29718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7pPr>
                      <a:lvl8pPr marL="34290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8pPr>
                      <a:lvl9pPr marL="3886200" indent="-228600" algn="ctr" defTabSz="449263" fontAlgn="base">
                        <a:spcBef>
                          <a:spcPts val="50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anose="02020603050405020304" pitchFamily="18" charset="0"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  <a:defRPr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ESTENSIONE AVAMBRACCIO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</a:t>
                      </a:r>
                    </a:p>
                    <a:p>
                      <a:pPr marL="0" marR="0" lvl="0" indent="0" algn="ctr" defTabSz="449263" rtl="0" eaLnBrk="1" fontAlgn="base" latinLnBrk="0" hangingPunct="1">
                        <a:lnSpc>
                          <a:spcPct val="81000"/>
                        </a:lnSpc>
                        <a:spcBef>
                          <a:spcPts val="4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>
                          <a:tab pos="0" algn="l"/>
                          <a:tab pos="447675" algn="l"/>
                          <a:tab pos="896938" algn="l"/>
                          <a:tab pos="1346200" algn="l"/>
                          <a:tab pos="1795463" algn="l"/>
                          <a:tab pos="2244725" algn="l"/>
                          <a:tab pos="2693988" algn="l"/>
                          <a:tab pos="3143250" algn="l"/>
                          <a:tab pos="3592513" algn="l"/>
                          <a:tab pos="4041775" algn="l"/>
                          <a:tab pos="4491038" algn="l"/>
                          <a:tab pos="4940300" algn="l"/>
                          <a:tab pos="5389563" algn="l"/>
                          <a:tab pos="5838825" algn="l"/>
                          <a:tab pos="6288088" algn="l"/>
                          <a:tab pos="6737350" algn="l"/>
                          <a:tab pos="7186613" algn="l"/>
                          <a:tab pos="7635875" algn="l"/>
                          <a:tab pos="8085138" algn="l"/>
                          <a:tab pos="8534400" algn="l"/>
                          <a:tab pos="8983663" algn="l"/>
                        </a:tabLst>
                      </a:pPr>
                      <a:r>
                        <a:rPr kumimoji="0" lang="it-IT" altLang="it-IT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STABILIZZAZIONE</a:t>
                      </a: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Microsoft YaHei" panose="020B0503020204020204" pitchFamily="34" charset="-122"/>
                        </a:rPr>
                        <a:t>  GOMITO</a:t>
                      </a:r>
                    </a:p>
                  </a:txBody>
                  <a:tcPr marL="90000" marR="90000" marT="125424" marB="4680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3495726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1FD103DE-28CF-451E-86B1-4D0F5B74AE67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11/12/21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3993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82152" y="407681"/>
            <a:ext cx="8637587" cy="581026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CAVITÀ  ASCELLARE 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2400" y="1628800"/>
            <a:ext cx="8991600" cy="5715000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È una profonda depressione alla radice dell’ arto superiore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Può essere schematizzata come una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 Black" panose="020B0A04020102020204" pitchFamily="34" charset="0"/>
              </a:rPr>
              <a:t>PIRAMIDE QUADRANGOLARE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 con APICE diretto in ALTO e MEDIALMENTE ed una BASE INFERIORMENTE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400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egnaposto data 3"/>
          <p:cNvSpPr>
            <a:spLocks noGrp="1"/>
          </p:cNvSpPr>
          <p:nvPr>
            <p:ph type="dt" sz="quarter" idx="10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DD7B076-8AA6-4D76-A2C0-7719C20A1442}" type="datetime1">
              <a:rPr lang="en-US" altLang="it-IT" sz="2400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11/12/21</a:t>
            </a:fld>
            <a:endParaRPr lang="en-US" altLang="it-IT" sz="2400">
              <a:latin typeface="Times New Roman" panose="02020603050405020304" pitchFamily="18" charset="0"/>
            </a:endParaRPr>
          </a:p>
        </p:txBody>
      </p:sp>
      <p:sp>
        <p:nvSpPr>
          <p:cNvPr id="4812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-3175"/>
            <a:ext cx="8637588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CAVITA’ ASCELLARE </a:t>
            </a:r>
            <a:b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in PROIEZIONE PARASAGITTALE</a:t>
            </a:r>
          </a:p>
        </p:txBody>
      </p:sp>
      <p:pic>
        <p:nvPicPr>
          <p:cNvPr id="1157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62088"/>
            <a:ext cx="9144000" cy="523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77787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CARPO e MANO</a:t>
            </a:r>
          </a:p>
        </p:txBody>
      </p:sp>
      <p:pic>
        <p:nvPicPr>
          <p:cNvPr id="1177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3995738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776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341438"/>
            <a:ext cx="4414838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765" name="Text Box 4"/>
          <p:cNvSpPr txBox="1">
            <a:spLocks noChangeArrowheads="1"/>
          </p:cNvSpPr>
          <p:nvPr/>
        </p:nvSpPr>
        <p:spPr bwMode="auto">
          <a:xfrm>
            <a:off x="1171575" y="97631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117766" name="Text Box 5"/>
          <p:cNvSpPr txBox="1">
            <a:spLocks noChangeArrowheads="1"/>
          </p:cNvSpPr>
          <p:nvPr/>
        </p:nvSpPr>
        <p:spPr bwMode="auto">
          <a:xfrm>
            <a:off x="5794375" y="98107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</a:rPr>
              <a:t>POSTERIORE</a:t>
            </a:r>
          </a:p>
        </p:txBody>
      </p:sp>
      <p:sp>
        <p:nvSpPr>
          <p:cNvPr id="117767" name="Text Box 6"/>
          <p:cNvSpPr txBox="1">
            <a:spLocks noChangeArrowheads="1"/>
          </p:cNvSpPr>
          <p:nvPr/>
        </p:nvSpPr>
        <p:spPr bwMode="auto">
          <a:xfrm>
            <a:off x="3563938" y="6092825"/>
            <a:ext cx="1776412" cy="46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>
                <a:solidFill>
                  <a:srgbClr val="000514"/>
                </a:solidFill>
                <a:latin typeface="Arial Black" panose="020B0A04020102020204" pitchFamily="34" charset="0"/>
              </a:rPr>
              <a:t>C A R P O</a:t>
            </a:r>
          </a:p>
        </p:txBody>
      </p:sp>
      <p:sp>
        <p:nvSpPr>
          <p:cNvPr id="117768" name="Line 7"/>
          <p:cNvSpPr>
            <a:spLocks noChangeShapeType="1"/>
          </p:cNvSpPr>
          <p:nvPr/>
        </p:nvSpPr>
        <p:spPr bwMode="auto">
          <a:xfrm flipH="1" flipV="1">
            <a:off x="2838450" y="5584825"/>
            <a:ext cx="874713" cy="512763"/>
          </a:xfrm>
          <a:prstGeom prst="line">
            <a:avLst/>
          </a:prstGeom>
          <a:noFill/>
          <a:ln w="57240" cap="sq">
            <a:solidFill>
              <a:srgbClr val="000514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17769" name="Line 8"/>
          <p:cNvSpPr>
            <a:spLocks noChangeShapeType="1"/>
          </p:cNvSpPr>
          <p:nvPr/>
        </p:nvSpPr>
        <p:spPr bwMode="auto">
          <a:xfrm flipV="1">
            <a:off x="5148263" y="5511800"/>
            <a:ext cx="1368425" cy="658813"/>
          </a:xfrm>
          <a:prstGeom prst="line">
            <a:avLst/>
          </a:prstGeom>
          <a:noFill/>
          <a:ln w="57240" cap="sq">
            <a:solidFill>
              <a:srgbClr val="000514"/>
            </a:solidFill>
            <a:prstDash val="sysDot"/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16113"/>
            <a:ext cx="5688013" cy="936625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RADIO-CARPALE</a:t>
            </a:r>
          </a:p>
        </p:txBody>
      </p:sp>
      <p:pic>
        <p:nvPicPr>
          <p:cNvPr id="1198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92725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790825"/>
            <a:ext cx="47164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2675" y="3068638"/>
            <a:ext cx="2981325" cy="378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814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9825" y="0"/>
            <a:ext cx="2924175" cy="306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9815" name="Text Box 6"/>
          <p:cNvSpPr txBox="1">
            <a:spLocks noChangeArrowheads="1"/>
          </p:cNvSpPr>
          <p:nvPr/>
        </p:nvSpPr>
        <p:spPr bwMode="auto">
          <a:xfrm>
            <a:off x="-60325" y="1479550"/>
            <a:ext cx="12985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RADIALE</a:t>
            </a:r>
          </a:p>
        </p:txBody>
      </p:sp>
      <p:sp>
        <p:nvSpPr>
          <p:cNvPr id="119816" name="Text Box 7"/>
          <p:cNvSpPr txBox="1">
            <a:spLocks noChangeArrowheads="1"/>
          </p:cNvSpPr>
          <p:nvPr/>
        </p:nvSpPr>
        <p:spPr bwMode="auto">
          <a:xfrm>
            <a:off x="3925888" y="1484313"/>
            <a:ext cx="1374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000514"/>
                </a:solidFill>
                <a:latin typeface="Arial Black" panose="020B0A04020102020204" pitchFamily="34" charset="0"/>
              </a:rPr>
              <a:t>CARPALE</a:t>
            </a:r>
          </a:p>
        </p:txBody>
      </p:sp>
      <p:sp>
        <p:nvSpPr>
          <p:cNvPr id="119817" name="Text Box 8"/>
          <p:cNvSpPr txBox="1">
            <a:spLocks noChangeArrowheads="1"/>
          </p:cNvSpPr>
          <p:nvPr/>
        </p:nvSpPr>
        <p:spPr bwMode="auto">
          <a:xfrm>
            <a:off x="0" y="6491288"/>
            <a:ext cx="2411413" cy="39846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000">
                <a:solidFill>
                  <a:srgbClr val="000514"/>
                </a:solidFill>
                <a:latin typeface="Arial Black" panose="020B0A04020102020204" pitchFamily="34" charset="0"/>
              </a:rPr>
              <a:t>ANTERIORE</a:t>
            </a:r>
          </a:p>
        </p:txBody>
      </p:sp>
      <p:sp>
        <p:nvSpPr>
          <p:cNvPr id="119818" name="Text Box 9"/>
          <p:cNvSpPr txBox="1">
            <a:spLocks noChangeArrowheads="1"/>
          </p:cNvSpPr>
          <p:nvPr/>
        </p:nvSpPr>
        <p:spPr bwMode="auto">
          <a:xfrm>
            <a:off x="5067300" y="249237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FFFFFF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</a:rPr>
              <a:t>POSTERIORE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620713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ARTICOLAZIONE RADIO-CARPALE (CARPICA)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620713"/>
            <a:ext cx="9144000" cy="5516562"/>
          </a:xfrm>
        </p:spPr>
        <p:txBody>
          <a:bodyPr/>
          <a:lstStyle/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CONDILOARTROSI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CAPI ARTICOLARI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Radio: Faccia Articolare Carpale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Carpo: Scafoide, Semilunare e Piramidale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CAPSULA ARTICOLARE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LEGAMENTI: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Radio-Carpale Palmare e Dorsale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Ulno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-Carpale Palmare e Dorsale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Collaterali Radiale ed Ulnare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Retinacolo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dei 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MM.Flessori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(</a:t>
            </a:r>
            <a:r>
              <a:rPr lang="it-IT" altLang="it-IT" sz="2200" dirty="0" err="1">
                <a:solidFill>
                  <a:schemeClr val="tx1"/>
                </a:solidFill>
                <a:latin typeface="Copperplate" panose="02000504000000020004" pitchFamily="2" charset="77"/>
              </a:rPr>
              <a:t>Leg</a:t>
            </a: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. TRASVERSO del CARPO)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8138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MOVIMENTI: 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Flessione ed Estensione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Adduzione ed Abduzione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200" dirty="0">
                <a:solidFill>
                  <a:schemeClr val="tx1"/>
                </a:solidFill>
                <a:latin typeface="Copperplate" panose="02000504000000020004" pitchFamily="2" charset="77"/>
              </a:rPr>
              <a:t>   - Circonduzione</a:t>
            </a:r>
          </a:p>
          <a:p>
            <a:pPr marL="338138" indent="-333375" eaLnBrk="1" hangingPunct="1">
              <a:lnSpc>
                <a:spcPct val="80000"/>
              </a:lnSpc>
              <a:spcBef>
                <a:spcPts val="55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2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3" y="116632"/>
            <a:ext cx="5544616" cy="612067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8994326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4" name="image12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188640"/>
            <a:ext cx="8928992" cy="60486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785185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DELL’ AVAMBRACCIO (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" panose="02000504000000020004" pitchFamily="2" charset="77"/>
              </a:rPr>
              <a:t>1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)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PRESENTANO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VENTRI CARNOSI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NELLA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PORZIONE PROSSIMALE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, da cui si dipartono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TENDINI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che raggiungono i rispettivi distretti di azione</a:t>
            </a: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RIVESTITI DALLA FASCIA ANTIBRACHIALE</a:t>
            </a: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LA FASCIA ANTIBRACHIALE SI ISPESSISCE A LIVELLO CARPALE A COSTITUIRE IL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LEGAMENTO DORSALE DEL CARPO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(posteriormente) ed il LEGAMENTO TRASVERSO DEL CARPO (anteriormente).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DELL’ AVAMBRACCIO (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pperplate" panose="02000504000000020004" pitchFamily="2" charset="77"/>
              </a:rPr>
              <a:t>2</a:t>
            </a: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)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1066800"/>
            <a:ext cx="8519864" cy="5791200"/>
          </a:xfrm>
        </p:spPr>
        <p:txBody>
          <a:bodyPr/>
          <a:lstStyle/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 TENDINI DEI MUSCOLI DELL’ AVAMBRACCIO SCORRONO IN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GUAINE SINOVIALI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 CHE NE FACILITANO LO SCORRIMENTO DURANTE LA CONTRAZIONE DEI VENTRI CARNOSI</a:t>
            </a: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SI DISPONGONO IN PROSSIMITA’ DEI LEGAMENTI TRASVERSO DEL CARPO E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DORSALE DEL CARPO</a:t>
            </a:r>
          </a:p>
          <a:p>
            <a:pPr marL="338138"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IL RAPPORTO DEL LEGAMENTO TRASVERSO DEL CARPO CON I TENDINI DEI MUSCOLI FLESSORI PUO’ PORTARE ALLA SINDROME DEL TUNNEL CARPALE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3528" y="188640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TENDINI E GUAINE TENDINEE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510"/>
          <a:stretch/>
        </p:blipFill>
        <p:spPr bwMode="auto">
          <a:xfrm>
            <a:off x="94456" y="990600"/>
            <a:ext cx="4795135" cy="488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5956" name="Picture 3"/>
          <p:cNvPicPr>
            <a:picLocks noChangeAspect="1" noChangeArrowheads="1"/>
          </p:cNvPicPr>
          <p:nvPr/>
        </p:nvPicPr>
        <p:blipFill rotWithShape="1">
          <a:blip r:embed="rId5" cstate="screen">
            <a:lum bright="-18000" contrast="18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8355"/>
          <a:stretch/>
        </p:blipFill>
        <p:spPr bwMode="auto">
          <a:xfrm>
            <a:off x="4889591" y="2524018"/>
            <a:ext cx="4254409" cy="4333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8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7013"/>
            <a:ext cx="8637588" cy="581025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anose="020B0A04020102020204" pitchFamily="34" charset="0"/>
              </a:rPr>
              <a:t>MUSCOLI DELL’ AVAMBRACCIO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9552" y="1066800"/>
            <a:ext cx="8098036" cy="5791200"/>
          </a:xfrm>
        </p:spPr>
        <p:txBody>
          <a:bodyPr/>
          <a:lstStyle/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Dal punto di vista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topografico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, si possono considerare: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MUSCOLI ANTERIORI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MUSCOLI LATERALI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MUSCOLI POSTERIORI</a:t>
            </a:r>
          </a:p>
          <a:p>
            <a:pPr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indent="-338138" algn="just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In linea di massima, gli anteriori sono flessori;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laterali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(ad eccezione del M.BRACHIORADIALE) ed i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posteriori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sono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estensori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.</a:t>
            </a:r>
          </a:p>
          <a:p>
            <a:pPr indent="-338138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lang="it-IT" altLang="it-IT" sz="2800" dirty="0">
              <a:effectLst>
                <a:outerShdw blurRad="38100" dist="38100" dir="2700000" algn="tl">
                  <a:srgbClr val="808080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12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12" y="0"/>
            <a:ext cx="8856984" cy="62373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41966712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06413" y="0"/>
            <a:ext cx="8637587" cy="13731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ANTERIORI DELL’ AVAMBRACCIO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DISPOSIZIONE IN PIANI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1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700808"/>
            <a:ext cx="9144000" cy="57150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PRIMO STRATO, SUPERFICIALE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MM. PRONATORE ROTONDO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FLESSORE RADIALE DEL CARPO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PALMARE LUNGO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FLESSORE ULNARE DEL CARPO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SECONDO PIANO, INTERMEDIO: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FLESSORE SUPERFICIALE DELLE DITA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3" name="image12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16632"/>
            <a:ext cx="9144000" cy="583264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7680061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63538"/>
            <a:ext cx="8637588" cy="1008062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MUSCOLI  ANTERIORI DELL’ AVAMBRACCIO</a:t>
            </a:r>
            <a:b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DISPOSIZIONE IN PIANI (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2</a:t>
            </a:r>
            <a:r>
              <a:rPr lang="it-IT" altLang="it-IT" sz="28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urmukhi MN" panose="02020600050405020304" pitchFamily="18" charset="0"/>
                <a:cs typeface="Gurmukhi MN" panose="02020600050405020304" pitchFamily="18" charset="0"/>
              </a:rPr>
              <a:t>)</a:t>
            </a:r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8613" y="1941513"/>
            <a:ext cx="8208962" cy="4114800"/>
          </a:xfrm>
        </p:spPr>
        <p:txBody>
          <a:bodyPr/>
          <a:lstStyle/>
          <a:p>
            <a:pPr marL="338138" indent="-338138" eaLnBrk="1" hangingPunct="1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TERZO STRATO, PROFONDO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MM.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FLESSORE PROFONDO DELLE DITA</a:t>
            </a:r>
          </a:p>
          <a:p>
            <a:pPr marL="338138" indent="-333375" eaLnBrk="1" hangingPunct="1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      FLESSORE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LUNGO DEL POLLICE</a:t>
            </a: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0" indent="0" eaLnBrk="1" hangingPunct="1"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 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     PRONATORE QUADRATO</a:t>
            </a:r>
          </a:p>
          <a:p>
            <a:pPr marL="341313" indent="-338138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rgbClr val="FF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6" name="image126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0"/>
            <a:ext cx="8928992" cy="646732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4202491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CD05AA-96EB-9041-BE18-995DD394C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COMPLESSO ARTICOLARE DELLA SPALLA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E0A824-F956-4E4A-B5C9-A3D0B3354A2B}"/>
              </a:ext>
            </a:extLst>
          </p:cNvPr>
          <p:cNvSpPr txBox="1"/>
          <p:nvPr/>
        </p:nvSpPr>
        <p:spPr>
          <a:xfrm>
            <a:off x="457200" y="1916832"/>
            <a:ext cx="829126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In tale dispositivo sono coinvolti :</a:t>
            </a:r>
          </a:p>
          <a:p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CINGOLO SCAPOLARE con le relative ARTICOLAZIONI</a:t>
            </a:r>
          </a:p>
          <a:p>
            <a:pPr marL="342900" indent="-342900">
              <a:buFontTx/>
              <a:buChar char="-"/>
            </a:pPr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ARTICOLAZIONE GLENO (SCAPOLO) – OMERALE</a:t>
            </a:r>
          </a:p>
          <a:p>
            <a:endParaRPr lang="it-IT" sz="2800" dirty="0">
              <a:solidFill>
                <a:schemeClr val="tx1"/>
              </a:solidFill>
              <a:latin typeface="Comic Sans MS" panose="030F0902030302020204" pitchFamily="66" charset="0"/>
            </a:endParaRPr>
          </a:p>
          <a:p>
            <a:pPr marL="342900" indent="-342900">
              <a:buFontTx/>
              <a:buChar char="-"/>
            </a:pPr>
            <a:r>
              <a:rPr lang="it-IT" sz="2800" dirty="0">
                <a:solidFill>
                  <a:schemeClr val="tx1"/>
                </a:solidFill>
                <a:latin typeface="Comic Sans MS" panose="030F0902030302020204" pitchFamily="66" charset="0"/>
              </a:rPr>
              <a:t>MUSCOLI </a:t>
            </a:r>
          </a:p>
          <a:p>
            <a:pPr marL="342900" indent="-342900">
              <a:buFontTx/>
              <a:buChar char="-"/>
            </a:pPr>
            <a:endParaRPr lang="it-I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627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128.png"/>
          <p:cNvPicPr/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412776"/>
            <a:ext cx="8928992" cy="295232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CC90059-1C92-BE49-84BF-628F28EAAE3A}"/>
              </a:ext>
            </a:extLst>
          </p:cNvPr>
          <p:cNvSpPr txBox="1">
            <a:spLocks noChangeArrowheads="1"/>
          </p:cNvSpPr>
          <p:nvPr/>
        </p:nvSpPr>
        <p:spPr>
          <a:xfrm>
            <a:off x="228600" y="303213"/>
            <a:ext cx="8637588" cy="550862"/>
          </a:xfrm>
          <a:prstGeom prst="rect">
            <a:avLst/>
          </a:prstGeom>
        </p:spPr>
        <p:txBody>
          <a:bodyPr anchor="b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eaLnBrk="1" fontAlgn="auto" hangingPunct="1">
              <a:spcBef>
                <a:spcPts val="0"/>
              </a:spcBef>
              <a:spcAft>
                <a:spcPts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000" b="1" kern="0" dirty="0">
                <a:solidFill>
                  <a:sysClr val="windowText" lastClr="000000"/>
                </a:solidFill>
                <a:latin typeface="Copperplate" panose="02000504000000020004" pitchFamily="2" charset="77"/>
              </a:rPr>
              <a:t>MM. LATERALI DELL’ AVAMBRACCIO</a:t>
            </a:r>
          </a:p>
        </p:txBody>
      </p:sp>
    </p:spTree>
    <p:extLst>
      <p:ext uri="{BB962C8B-B14F-4D97-AF65-F5344CB8AC3E}">
        <p14:creationId xmlns:p14="http://schemas.microsoft.com/office/powerpoint/2010/main" val="531750084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2823" y="-387424"/>
            <a:ext cx="9144000" cy="13731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MUSCOLI POSTERIORI DELL’ AVAMBRACCIO</a:t>
            </a:r>
            <a:b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</a:br>
            <a:r>
              <a:rPr lang="it-IT" altLang="it-IT" sz="30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DISPOSIZIONE IN PIANI</a:t>
            </a:r>
          </a:p>
        </p:txBody>
      </p:sp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7987" y="985764"/>
            <a:ext cx="9144000" cy="5410200"/>
          </a:xfrm>
        </p:spPr>
        <p:txBody>
          <a:bodyPr/>
          <a:lstStyle/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STRATO SUPERFICIALE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0" indent="0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  - M. ESTENSORE RADIALE BREVE DEL CARPO</a:t>
            </a: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ESTENSORE DELLE DITA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ESTENSORE DEL MIGNOLO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ESTENSORE ULNARE DEL CARPO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   </a:t>
            </a: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8138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STRATO PROFONDO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: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ESTENSORE BREVE DEL POLLICE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ESTENSORE PROPRIO DELL’ INDICE</a:t>
            </a: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</a:t>
            </a: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anose="030F0902030302020204" pitchFamily="66" charset="0"/>
              </a:rPr>
              <a:t>M. ABDUTTORE LUNGO DEL POLLICE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SUPINATORE</a:t>
            </a: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Comic Sans MS" panose="030F0902030302020204" pitchFamily="66" charset="0"/>
              </a:rPr>
              <a:t>   - M. ESTENSORE DELL’ INDICE</a:t>
            </a: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b="1" dirty="0">
              <a:solidFill>
                <a:schemeClr val="tx1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Comic Sans MS" panose="030F0902030302020204" pitchFamily="66" charset="0"/>
            </a:endParaRPr>
          </a:p>
          <a:p>
            <a:pPr marL="338138" indent="-333375" eaLnBrk="1" hangingPunct="1">
              <a:lnSpc>
                <a:spcPct val="90000"/>
              </a:lnSpc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rgbClr val="FF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130.png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9712" y="260648"/>
            <a:ext cx="5112568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41686124"/>
      </p:ext>
    </p:extLst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128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8941" y="116798"/>
            <a:ext cx="8928992" cy="636839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DBBA383-F2A3-664D-9AEC-1D0358AD118A}"/>
              </a:ext>
            </a:extLst>
          </p:cNvPr>
          <p:cNvSpPr/>
          <p:nvPr/>
        </p:nvSpPr>
        <p:spPr>
          <a:xfrm>
            <a:off x="179511" y="764704"/>
            <a:ext cx="8928421" cy="1008112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5DBF32F-AE36-0A42-B018-C71657841F20}"/>
              </a:ext>
            </a:extLst>
          </p:cNvPr>
          <p:cNvSpPr/>
          <p:nvPr/>
        </p:nvSpPr>
        <p:spPr>
          <a:xfrm>
            <a:off x="178941" y="1772816"/>
            <a:ext cx="6481291" cy="216024"/>
          </a:xfrm>
          <a:prstGeom prst="rect">
            <a:avLst/>
          </a:prstGeom>
          <a:solidFill>
            <a:srgbClr val="FFC000"/>
          </a:solidFill>
          <a:ln w="25400" cap="flat">
            <a:solidFill>
              <a:srgbClr val="BBE0E3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569668660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3175"/>
            <a:ext cx="9144000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MM. SUPERFICIALI POSTERIORI AVAMBRACCIO</a:t>
            </a:r>
          </a:p>
        </p:txBody>
      </p:sp>
      <p:pic>
        <p:nvPicPr>
          <p:cNvPr id="158723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24000" contrast="18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669"/>
          <a:stretch/>
        </p:blipFill>
        <p:spPr bwMode="auto">
          <a:xfrm>
            <a:off x="2483768" y="949235"/>
            <a:ext cx="4932040" cy="5884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24000" contrast="18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129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504" y="278942"/>
            <a:ext cx="8928992" cy="42484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age128.png">
            <a:extLst>
              <a:ext uri="{FF2B5EF4-FFF2-40B4-BE49-F238E27FC236}">
                <a16:creationId xmlns:a16="http://schemas.microsoft.com/office/drawing/2014/main" id="{31396E86-BE1E-DB45-BEC0-330E75538369}"/>
              </a:ext>
            </a:extLst>
          </p:cNvPr>
          <p:cNvPicPr/>
          <p:nvPr/>
        </p:nvPicPr>
        <p:blipFill rotWithShape="1">
          <a:blip r:embed="rId3">
            <a:extLst/>
          </a:blip>
          <a:srcRect t="71232"/>
          <a:stretch/>
        </p:blipFill>
        <p:spPr>
          <a:xfrm>
            <a:off x="107504" y="3933056"/>
            <a:ext cx="8928992" cy="183205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20950229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77788"/>
            <a:ext cx="9144000" cy="1068388"/>
          </a:xfrm>
        </p:spPr>
        <p:txBody>
          <a:bodyPr anchor="b"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dirty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pperplate" panose="02000504000000020004" pitchFamily="2" charset="77"/>
              </a:rPr>
              <a:t>MM. PROFONDI POSTERIORI AVAMBRACCIO</a:t>
            </a:r>
          </a:p>
        </p:txBody>
      </p:sp>
      <p:pic>
        <p:nvPicPr>
          <p:cNvPr id="162819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lum bright="-12000" contrast="12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7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5821"/>
          <a:stretch/>
        </p:blipFill>
        <p:spPr bwMode="auto">
          <a:xfrm>
            <a:off x="2555776" y="923681"/>
            <a:ext cx="4694312" cy="5934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12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4D455134-9BDE-1E41-93C4-699F6152F1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564904"/>
            <a:ext cx="8224838" cy="1138237"/>
          </a:xfrm>
        </p:spPr>
        <p:txBody>
          <a:bodyPr/>
          <a:lstStyle/>
          <a:p>
            <a:r>
              <a:rPr lang="it-IT" dirty="0">
                <a:solidFill>
                  <a:schemeClr val="tx1"/>
                </a:solidFill>
              </a:rPr>
              <a:t>I DISPOSITIVI </a:t>
            </a:r>
            <a:br>
              <a:rPr lang="it-IT" dirty="0">
                <a:solidFill>
                  <a:schemeClr val="tx1"/>
                </a:solidFill>
              </a:rPr>
            </a:br>
            <a:r>
              <a:rPr lang="it-IT" dirty="0">
                <a:solidFill>
                  <a:schemeClr val="tx1"/>
                </a:solidFill>
              </a:rPr>
              <a:t>OSTEO-ARTRO-MUSCOLARI DELLA MANO SARANNO ESAMINATI IN SPECIFICI ARGOMENTI APPLICATIVI</a:t>
            </a:r>
          </a:p>
        </p:txBody>
      </p:sp>
    </p:spTree>
    <p:extLst>
      <p:ext uri="{BB962C8B-B14F-4D97-AF65-F5344CB8AC3E}">
        <p14:creationId xmlns:p14="http://schemas.microsoft.com/office/powerpoint/2010/main" val="2551778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5537" y="404665"/>
            <a:ext cx="8568952" cy="554461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3892155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eaLnBrk="1" fontAlgn="auto" hangingPunct="1">
              <a:spcBef>
                <a:spcPts val="0"/>
              </a:spcBef>
              <a:spcAft>
                <a:spcPts val="0"/>
              </a:spcAft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53" name="image5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520" y="116632"/>
            <a:ext cx="8544221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1478286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9239"/>
            <a:ext cx="9144000" cy="1143000"/>
          </a:xfrm>
        </p:spPr>
        <p:txBody>
          <a:bodyPr/>
          <a:lstStyle/>
          <a:p>
            <a:pPr eaLnBrk="1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ARTICOLAZIONI </a:t>
            </a:r>
            <a:b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omic Sans MS" panose="030F0902030302020204" pitchFamily="66" charset="0"/>
              </a:rPr>
              <a:t>DEL CINGOLO SCAPOLARE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95536" y="1340768"/>
            <a:ext cx="8507412" cy="5068888"/>
          </a:xfrm>
        </p:spPr>
        <p:txBody>
          <a:bodyPr/>
          <a:lstStyle/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CORACO-CLAVICOLARE: ARTRODIA con 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LEGAMENTI CONOIDE e TRAPEZOIDE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ACROMIO-CLAVICOLARE: ARTRODIA con 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LEGAMENTO ACROMIO-CLAVICOLARE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- STERNO-CLAVICOLARE con correlata 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articolazione COSTO-CLAVICOLARE (con </a:t>
            </a:r>
          </a:p>
          <a:p>
            <a:pPr marL="0" indent="0" eaLnBrk="1" hangingPunct="1">
              <a:spcBef>
                <a:spcPts val="700"/>
              </a:spcBef>
              <a:buClr>
                <a:srgbClr val="FFCC00"/>
              </a:buClr>
              <a:buSzPct val="70000"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  l’ omonimo LEGAMENTO)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  </a:t>
            </a:r>
          </a:p>
          <a:p>
            <a:pPr marL="338138" indent="-333375" eaLnBrk="1" hangingPunct="1">
              <a:spcBef>
                <a:spcPts val="700"/>
              </a:spcBef>
              <a:buClrTx/>
              <a:buSzPct val="70000"/>
              <a:buFontTx/>
              <a:buNone/>
              <a:tabLst>
                <a:tab pos="338138" algn="l"/>
                <a:tab pos="442913" algn="l"/>
                <a:tab pos="892175" algn="l"/>
                <a:tab pos="1341438" algn="l"/>
                <a:tab pos="1790700" algn="l"/>
                <a:tab pos="2239963" algn="l"/>
                <a:tab pos="2689225" algn="l"/>
                <a:tab pos="3138488" algn="l"/>
                <a:tab pos="3587750" algn="l"/>
                <a:tab pos="4037013" algn="l"/>
                <a:tab pos="4486275" algn="l"/>
                <a:tab pos="4935538" algn="l"/>
                <a:tab pos="5384800" algn="l"/>
                <a:tab pos="5834063" algn="l"/>
                <a:tab pos="6283325" algn="l"/>
                <a:tab pos="6732588" algn="l"/>
                <a:tab pos="7181850" algn="l"/>
                <a:tab pos="7631113" algn="l"/>
                <a:tab pos="8080375" algn="l"/>
                <a:tab pos="8529638" algn="l"/>
                <a:tab pos="8978900" algn="l"/>
              </a:tabLst>
              <a:defRPr/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10900</TotalTime>
  <Words>1925</Words>
  <Application>Microsoft Macintosh PowerPoint</Application>
  <PresentationFormat>Presentazione su schermo (4:3)</PresentationFormat>
  <Paragraphs>518</Paragraphs>
  <Slides>67</Slides>
  <Notes>43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67</vt:i4>
      </vt:variant>
    </vt:vector>
  </HeadingPairs>
  <TitlesOfParts>
    <vt:vector size="86" baseType="lpstr">
      <vt:lpstr>Microsoft YaHei</vt:lpstr>
      <vt:lpstr>Arial</vt:lpstr>
      <vt:lpstr>Arial Black</vt:lpstr>
      <vt:lpstr>Calibri</vt:lpstr>
      <vt:lpstr>Comic Sans MS</vt:lpstr>
      <vt:lpstr>Copperplate</vt:lpstr>
      <vt:lpstr>Copperplate Gothic Bold</vt:lpstr>
      <vt:lpstr>Garamond</vt:lpstr>
      <vt:lpstr>Gill Sans</vt:lpstr>
      <vt:lpstr>Gurmukhi MN</vt:lpstr>
      <vt:lpstr>Helvetica</vt:lpstr>
      <vt:lpstr>Helvetica Neue</vt:lpstr>
      <vt:lpstr>Lucida Sans Unicode</vt:lpstr>
      <vt:lpstr>Times New Roman</vt:lpstr>
      <vt:lpstr>Wingdings</vt:lpstr>
      <vt:lpstr>Tema di Office</vt:lpstr>
      <vt:lpstr>Tema di Office</vt:lpstr>
      <vt:lpstr>Default</vt:lpstr>
      <vt:lpstr>Office Theme</vt:lpstr>
      <vt:lpstr>ARTO SUPERIORE e  CINGOLO SCAPOLARE </vt:lpstr>
      <vt:lpstr>Presentazione standard di PowerPoint</vt:lpstr>
      <vt:lpstr>ARTO SUPERIORE e  CINGOLO SCAPOLARE</vt:lpstr>
      <vt:lpstr>Presentazione standard di PowerPoint</vt:lpstr>
      <vt:lpstr>Presentazione standard di PowerPoint</vt:lpstr>
      <vt:lpstr>COMPLESSO ARTICOLARE DELLA SPALLA</vt:lpstr>
      <vt:lpstr>Presentazione standard di PowerPoint</vt:lpstr>
      <vt:lpstr>Presentazione standard di PowerPoint</vt:lpstr>
      <vt:lpstr>ARTICOLAZIONI  DEL CINGOLO SCAPOLARE</vt:lpstr>
      <vt:lpstr>Presentazione standard di PowerPoint</vt:lpstr>
      <vt:lpstr>ARTICOLAZIONI  CORACO-CLAVICOLARE e  ACROMIO-CLAVICOLARE</vt:lpstr>
      <vt:lpstr>ARTICOLAZIONE STERNO-CLAVICOLARE</vt:lpstr>
      <vt:lpstr>Presentazione standard di PowerPoint</vt:lpstr>
      <vt:lpstr>Presentazione standard di PowerPoint</vt:lpstr>
      <vt:lpstr>Presentazione standard di PowerPoint</vt:lpstr>
      <vt:lpstr>ARTICOLAZIONE SCAPOLO (GLENO-OMERALE</vt:lpstr>
      <vt:lpstr>ARTICOLAZIONE SCAPOLO-OMERALE:  CAPI ARTICOLARI</vt:lpstr>
      <vt:lpstr>Presentazione standard di PowerPoint</vt:lpstr>
      <vt:lpstr>MUSCOLI ARTO SUPERIORE</vt:lpstr>
      <vt:lpstr>MUSCOLI CHE AGISCONO SUL COMPLESSO ARTICOLARE DELLA SPALLA</vt:lpstr>
      <vt:lpstr>Presentazione standard di PowerPoint</vt:lpstr>
      <vt:lpstr>MUSCOLI DELLA SPALLA (1)</vt:lpstr>
      <vt:lpstr>MM. SOPRA- e SOTTOSPINATO GRANDE e PICCOLO ROTONDO</vt:lpstr>
      <vt:lpstr>MUSCOLI DELLA SPALLA (2)</vt:lpstr>
      <vt:lpstr>MUSCOLI DELLA SPALLA (3)</vt:lpstr>
      <vt:lpstr>MUSCOLI SPINOAPPENDICOLARI Strato Superficiale</vt:lpstr>
      <vt:lpstr>MUSCOLI SPINOAPPENDICOLARI Strato Profondo</vt:lpstr>
      <vt:lpstr> MUSCOLO GRANDE  PETTORALE</vt:lpstr>
      <vt:lpstr>Presentazione standard di PowerPoint</vt:lpstr>
      <vt:lpstr>Presentazione standard di PowerPoint</vt:lpstr>
      <vt:lpstr>AVAMBRACCIO</vt:lpstr>
      <vt:lpstr>Presentazione standard di PowerPoint</vt:lpstr>
      <vt:lpstr>COMPLESSO ARTICOLARE del GOMITO</vt:lpstr>
      <vt:lpstr>GOMITO  CAPI ARTICOLARI</vt:lpstr>
      <vt:lpstr>Presentazione standard di PowerPoint</vt:lpstr>
      <vt:lpstr>COMPLESSO ARTICOLARE DEL GOMITO</vt:lpstr>
      <vt:lpstr>ARTICOLAZIONI RADIO-ULNARI</vt:lpstr>
      <vt:lpstr>ARTICOLAZIONE RADIO-ULNARE DISTALE</vt:lpstr>
      <vt:lpstr>MUSCOLI DEL BRACCIO</vt:lpstr>
      <vt:lpstr>M. BICIPITE BRACHIALE</vt:lpstr>
      <vt:lpstr>MM. CORACOBRACHIALE e BRACHIALE</vt:lpstr>
      <vt:lpstr>MUSCOLI ANTERIORI DEL BRACCIO</vt:lpstr>
      <vt:lpstr>M. TRICIPITE BRACHIALE e ANCONEO</vt:lpstr>
      <vt:lpstr>MUSCOLI POSTERIORI DEL BRACCIO</vt:lpstr>
      <vt:lpstr>CAVITÀ  ASCELLARE </vt:lpstr>
      <vt:lpstr>CAVITA’ ASCELLARE  in PROIEZIONE PARASAGITTALE</vt:lpstr>
      <vt:lpstr>CARPO e MANO</vt:lpstr>
      <vt:lpstr>ARTICOLAZIONE RADIO-CARPALE</vt:lpstr>
      <vt:lpstr>ARTICOLAZIONE RADIO-CARPALE (CARPICA)</vt:lpstr>
      <vt:lpstr>Presentazione standard di PowerPoint</vt:lpstr>
      <vt:lpstr>MUSCOLI DELL’ AVAMBRACCIO (1)</vt:lpstr>
      <vt:lpstr>MUSCOLI DELL’ AVAMBRACCIO (2)</vt:lpstr>
      <vt:lpstr>TENDINI E GUAINE TENDINEE</vt:lpstr>
      <vt:lpstr>MUSCOLI DELL’ AVAMBRACCIO</vt:lpstr>
      <vt:lpstr>Presentazione standard di PowerPoint</vt:lpstr>
      <vt:lpstr>MUSCOLI ANTERIORI DELL’ AVAMBRACCIO DISPOSIZIONE IN PIANI (1)</vt:lpstr>
      <vt:lpstr>Presentazione standard di PowerPoint</vt:lpstr>
      <vt:lpstr>MUSCOLI  ANTERIORI DELL’ AVAMBRACCIO DISPOSIZIONE IN PIANI (2)</vt:lpstr>
      <vt:lpstr>Presentazione standard di PowerPoint</vt:lpstr>
      <vt:lpstr>Presentazione standard di PowerPoint</vt:lpstr>
      <vt:lpstr>MUSCOLI POSTERIORI DELL’ AVAMBRACCIO DISPOSIZIONE IN PIANI</vt:lpstr>
      <vt:lpstr>Presentazione standard di PowerPoint</vt:lpstr>
      <vt:lpstr>Presentazione standard di PowerPoint</vt:lpstr>
      <vt:lpstr>MM. SUPERFICIALI POSTERIORI AVAMBRACCIO</vt:lpstr>
      <vt:lpstr>Presentazione standard di PowerPoint</vt:lpstr>
      <vt:lpstr>MM. PROFONDI POSTERIORI AVAMBRACCIO</vt:lpstr>
      <vt:lpstr>I DISPOSITIVI  OSTEO-ARTRO-MUSCOLARI DELLA MANO SARANNO ESAMINATI IN SPECIFICI ARGOMENTI APPLICATIVI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350</cp:revision>
  <cp:lastPrinted>1601-01-01T00:00:00Z</cp:lastPrinted>
  <dcterms:created xsi:type="dcterms:W3CDTF">2000-11-22T09:35:33Z</dcterms:created>
  <dcterms:modified xsi:type="dcterms:W3CDTF">2021-11-12T15:04:52Z</dcterms:modified>
</cp:coreProperties>
</file>